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70" r:id="rId10"/>
    <p:sldId id="264" r:id="rId11"/>
    <p:sldId id="267" r:id="rId12"/>
    <p:sldId id="268"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0BBDF-24DB-4E5F-B562-BD18B9D78C60}" type="doc">
      <dgm:prSet loTypeId="urn:microsoft.com/office/officeart/2005/8/layout/hList1" loCatId="list" qsTypeId="urn:microsoft.com/office/officeart/2005/8/quickstyle/3d3" qsCatId="3D" csTypeId="urn:microsoft.com/office/officeart/2005/8/colors/colorful1#1" csCatId="colorful" phldr="1"/>
      <dgm:spPr/>
      <dgm:t>
        <a:bodyPr/>
        <a:lstStyle/>
        <a:p>
          <a:endParaRPr lang="en-US"/>
        </a:p>
      </dgm:t>
    </dgm:pt>
    <dgm:pt modelId="{2FCFFE6F-E05E-42E6-B9D4-AF578BE66648}">
      <dgm:prSet phldrT="[Text]"/>
      <dgm:spPr/>
      <dgm:t>
        <a:bodyPr/>
        <a:lstStyle/>
        <a:p>
          <a:r>
            <a:rPr lang="en-US" dirty="0" smtClean="0"/>
            <a:t>SQLite</a:t>
          </a:r>
          <a:endParaRPr lang="en-US" dirty="0"/>
        </a:p>
      </dgm:t>
    </dgm:pt>
    <dgm:pt modelId="{889499BE-AE9D-400E-A413-619AE9BDFA70}" type="parTrans" cxnId="{8859AF9F-2073-43D8-B102-2033ADAD5802}">
      <dgm:prSet/>
      <dgm:spPr/>
      <dgm:t>
        <a:bodyPr/>
        <a:lstStyle/>
        <a:p>
          <a:endParaRPr lang="en-US"/>
        </a:p>
      </dgm:t>
    </dgm:pt>
    <dgm:pt modelId="{9CFD7A53-F92B-4172-9D47-BDE0F9736458}" type="sibTrans" cxnId="{8859AF9F-2073-43D8-B102-2033ADAD5802}">
      <dgm:prSet/>
      <dgm:spPr/>
      <dgm:t>
        <a:bodyPr/>
        <a:lstStyle/>
        <a:p>
          <a:endParaRPr lang="en-US"/>
        </a:p>
      </dgm:t>
    </dgm:pt>
    <dgm:pt modelId="{866FC466-6192-44FC-9278-BD5BF7C57CFC}">
      <dgm:prSet phldrT="[Text]"/>
      <dgm:spPr/>
      <dgm:t>
        <a:bodyPr/>
        <a:lstStyle/>
        <a:p>
          <a:r>
            <a:rPr lang="en-US" dirty="0" smtClean="0"/>
            <a:t>Easy to set up - no configuration or installation is necessary</a:t>
          </a:r>
          <a:endParaRPr lang="en-US" dirty="0"/>
        </a:p>
      </dgm:t>
    </dgm:pt>
    <dgm:pt modelId="{5D5B0C32-3B3F-4337-8B64-3837A86ABB81}" type="parTrans" cxnId="{AFC41C8E-0475-4192-8928-42D3EF45A2E6}">
      <dgm:prSet/>
      <dgm:spPr/>
      <dgm:t>
        <a:bodyPr/>
        <a:lstStyle/>
        <a:p>
          <a:endParaRPr lang="en-US"/>
        </a:p>
      </dgm:t>
    </dgm:pt>
    <dgm:pt modelId="{25FC2714-B9BE-437C-BA44-B232F32C1ED9}" type="sibTrans" cxnId="{AFC41C8E-0475-4192-8928-42D3EF45A2E6}">
      <dgm:prSet/>
      <dgm:spPr/>
      <dgm:t>
        <a:bodyPr/>
        <a:lstStyle/>
        <a:p>
          <a:endParaRPr lang="en-US"/>
        </a:p>
      </dgm:t>
    </dgm:pt>
    <dgm:pt modelId="{A2FC7628-E5B0-4AC4-BBC9-6DA30A1BCC45}">
      <dgm:prSet phldrT="[Text]"/>
      <dgm:spPr/>
      <dgm:t>
        <a:bodyPr/>
        <a:lstStyle/>
        <a:p>
          <a:r>
            <a:rPr lang="en-US" dirty="0" smtClean="0"/>
            <a:t>Not suitable where user management is needed</a:t>
          </a:r>
          <a:endParaRPr lang="en-US" dirty="0"/>
        </a:p>
      </dgm:t>
    </dgm:pt>
    <dgm:pt modelId="{03B03A3E-5DB9-4B6E-BCF6-1B6BB8DDF826}" type="parTrans" cxnId="{597CCAA5-147F-42D0-8743-E705ADB4B409}">
      <dgm:prSet/>
      <dgm:spPr/>
      <dgm:t>
        <a:bodyPr/>
        <a:lstStyle/>
        <a:p>
          <a:endParaRPr lang="en-US"/>
        </a:p>
      </dgm:t>
    </dgm:pt>
    <dgm:pt modelId="{392171D1-1FD0-4D78-B009-18D23D4A38F2}" type="sibTrans" cxnId="{597CCAA5-147F-42D0-8743-E705ADB4B409}">
      <dgm:prSet/>
      <dgm:spPr/>
      <dgm:t>
        <a:bodyPr/>
        <a:lstStyle/>
        <a:p>
          <a:endParaRPr lang="en-US"/>
        </a:p>
      </dgm:t>
    </dgm:pt>
    <dgm:pt modelId="{0E29EA8A-0538-46C5-94A9-AB3E33301B3A}">
      <dgm:prSet phldrT="[Text]"/>
      <dgm:spPr/>
      <dgm:t>
        <a:bodyPr/>
        <a:lstStyle/>
        <a:p>
          <a:r>
            <a:rPr lang="en-US" dirty="0" smtClean="0"/>
            <a:t>Commonly used RDBMS (Oracle, MYSQL </a:t>
          </a:r>
          <a:r>
            <a:rPr lang="en-US" dirty="0" err="1" smtClean="0"/>
            <a:t>etc</a:t>
          </a:r>
          <a:r>
            <a:rPr lang="en-US" dirty="0" smtClean="0"/>
            <a:t>)</a:t>
          </a:r>
          <a:endParaRPr lang="en-US" dirty="0"/>
        </a:p>
      </dgm:t>
    </dgm:pt>
    <dgm:pt modelId="{8B3FC14D-7265-49EA-B975-44E1E8A716A6}" type="parTrans" cxnId="{23000372-9797-408F-9C8C-15D1A14A7AD8}">
      <dgm:prSet/>
      <dgm:spPr/>
      <dgm:t>
        <a:bodyPr/>
        <a:lstStyle/>
        <a:p>
          <a:endParaRPr lang="en-US"/>
        </a:p>
      </dgm:t>
    </dgm:pt>
    <dgm:pt modelId="{357F553B-7BBD-4506-8A44-6D264568F8FD}" type="sibTrans" cxnId="{23000372-9797-408F-9C8C-15D1A14A7AD8}">
      <dgm:prSet/>
      <dgm:spPr/>
      <dgm:t>
        <a:bodyPr/>
        <a:lstStyle/>
        <a:p>
          <a:endParaRPr lang="en-US"/>
        </a:p>
      </dgm:t>
    </dgm:pt>
    <dgm:pt modelId="{95D9A361-6CD3-44B1-A7A0-CAB857A89BE2}">
      <dgm:prSet phldrT="[Text]"/>
      <dgm:spPr/>
      <dgm:t>
        <a:bodyPr/>
        <a:lstStyle/>
        <a:p>
          <a:r>
            <a:rPr lang="en-US" dirty="0" smtClean="0"/>
            <a:t>Far more difficult to set up and configuration of users is a must</a:t>
          </a:r>
          <a:endParaRPr lang="en-US" dirty="0"/>
        </a:p>
      </dgm:t>
    </dgm:pt>
    <dgm:pt modelId="{F2A8D263-E0B2-47D5-873C-7BDD7B765E49}" type="parTrans" cxnId="{F1F47DCB-5DF5-4BAF-A4D6-A8C9EC22F463}">
      <dgm:prSet/>
      <dgm:spPr/>
      <dgm:t>
        <a:bodyPr/>
        <a:lstStyle/>
        <a:p>
          <a:endParaRPr lang="en-US"/>
        </a:p>
      </dgm:t>
    </dgm:pt>
    <dgm:pt modelId="{3EE96946-7452-47B6-B3DB-3A9AE091AFC5}" type="sibTrans" cxnId="{F1F47DCB-5DF5-4BAF-A4D6-A8C9EC22F463}">
      <dgm:prSet/>
      <dgm:spPr/>
      <dgm:t>
        <a:bodyPr/>
        <a:lstStyle/>
        <a:p>
          <a:endParaRPr lang="en-US"/>
        </a:p>
      </dgm:t>
    </dgm:pt>
    <dgm:pt modelId="{021C1375-10DF-4E9D-909F-0EBCCFBFEC2B}">
      <dgm:prSet phldrT="[Text]"/>
      <dgm:spPr/>
      <dgm:t>
        <a:bodyPr/>
        <a:lstStyle/>
        <a:p>
          <a:r>
            <a:rPr lang="en-US" dirty="0" smtClean="0"/>
            <a:t>Perfect for concurrency transactions on the data and is well suited for multi-user environment</a:t>
          </a:r>
          <a:endParaRPr lang="en-US" dirty="0"/>
        </a:p>
      </dgm:t>
    </dgm:pt>
    <dgm:pt modelId="{89A4712F-2515-4ADC-8D52-10596C287004}" type="parTrans" cxnId="{DDC09A59-977E-4166-B89E-178287209988}">
      <dgm:prSet/>
      <dgm:spPr/>
      <dgm:t>
        <a:bodyPr/>
        <a:lstStyle/>
        <a:p>
          <a:endParaRPr lang="en-US"/>
        </a:p>
      </dgm:t>
    </dgm:pt>
    <dgm:pt modelId="{42EC2F01-2111-4A39-B77B-C52BC266B3B7}" type="sibTrans" cxnId="{DDC09A59-977E-4166-B89E-178287209988}">
      <dgm:prSet/>
      <dgm:spPr/>
      <dgm:t>
        <a:bodyPr/>
        <a:lstStyle/>
        <a:p>
          <a:endParaRPr lang="en-US"/>
        </a:p>
      </dgm:t>
    </dgm:pt>
    <dgm:pt modelId="{11EA8AC6-0FED-42F0-B9E6-F076FD347673}">
      <dgm:prSet phldrT="[Text]"/>
      <dgm:spPr/>
      <dgm:t>
        <a:bodyPr/>
        <a:lstStyle/>
        <a:p>
          <a:r>
            <a:rPr lang="en-US" dirty="0" smtClean="0"/>
            <a:t>Suitable for using in </a:t>
          </a:r>
          <a:r>
            <a:rPr lang="en-US" smtClean="0"/>
            <a:t>embedded applications </a:t>
          </a:r>
          <a:endParaRPr lang="en-US" dirty="0"/>
        </a:p>
      </dgm:t>
    </dgm:pt>
    <dgm:pt modelId="{68225A4E-36D8-44E1-A9CC-18255B7376F9}" type="parTrans" cxnId="{683877F4-64ED-40FB-995D-00B940C0FBE0}">
      <dgm:prSet/>
      <dgm:spPr/>
      <dgm:t>
        <a:bodyPr/>
        <a:lstStyle/>
        <a:p>
          <a:endParaRPr lang="en-US"/>
        </a:p>
      </dgm:t>
    </dgm:pt>
    <dgm:pt modelId="{848D09C7-9233-4573-BB10-7A664967E2DB}" type="sibTrans" cxnId="{683877F4-64ED-40FB-995D-00B940C0FBE0}">
      <dgm:prSet/>
      <dgm:spPr/>
      <dgm:t>
        <a:bodyPr/>
        <a:lstStyle/>
        <a:p>
          <a:endParaRPr lang="en-US"/>
        </a:p>
      </dgm:t>
    </dgm:pt>
    <dgm:pt modelId="{033F6B1F-DCF2-4087-A91C-993632A8E4A8}">
      <dgm:prSet phldrT="[Text]"/>
      <dgm:spPr/>
      <dgm:t>
        <a:bodyPr/>
        <a:lstStyle/>
        <a:p>
          <a:r>
            <a:rPr lang="en-US" dirty="0" smtClean="0"/>
            <a:t>Not suitable where concurrency transactions on the databases is required</a:t>
          </a:r>
          <a:endParaRPr lang="en-US" dirty="0"/>
        </a:p>
      </dgm:t>
    </dgm:pt>
    <dgm:pt modelId="{45FF5E55-8183-4EAE-9AB1-FE691DE9CD89}" type="parTrans" cxnId="{612D36FD-1629-4523-A198-3E6F7E1ECBB1}">
      <dgm:prSet/>
      <dgm:spPr/>
      <dgm:t>
        <a:bodyPr/>
        <a:lstStyle/>
        <a:p>
          <a:endParaRPr lang="en-US"/>
        </a:p>
      </dgm:t>
    </dgm:pt>
    <dgm:pt modelId="{5783C6C3-7761-483B-A2C4-6686EDCAD903}" type="sibTrans" cxnId="{612D36FD-1629-4523-A198-3E6F7E1ECBB1}">
      <dgm:prSet/>
      <dgm:spPr/>
      <dgm:t>
        <a:bodyPr/>
        <a:lstStyle/>
        <a:p>
          <a:endParaRPr lang="en-US"/>
        </a:p>
      </dgm:t>
    </dgm:pt>
    <dgm:pt modelId="{AD48C813-0A1A-4E1A-B41D-CE06DFBC9CB7}">
      <dgm:prSet/>
      <dgm:spPr/>
      <dgm:t>
        <a:bodyPr/>
        <a:lstStyle/>
        <a:p>
          <a:r>
            <a:rPr lang="en-US" dirty="0" smtClean="0"/>
            <a:t>Suited for managing users and their permissions</a:t>
          </a:r>
          <a:endParaRPr lang="en-US" dirty="0"/>
        </a:p>
      </dgm:t>
    </dgm:pt>
    <dgm:pt modelId="{E7DB3837-A806-465F-9B6A-43ADDFF968F0}" type="parTrans" cxnId="{D77DD23F-A54D-43C6-ABCE-69067FD24BEF}">
      <dgm:prSet/>
      <dgm:spPr/>
      <dgm:t>
        <a:bodyPr/>
        <a:lstStyle/>
        <a:p>
          <a:endParaRPr lang="en-US"/>
        </a:p>
      </dgm:t>
    </dgm:pt>
    <dgm:pt modelId="{16C6F187-EBE2-457F-B33E-6BB1D8CC1E73}" type="sibTrans" cxnId="{D77DD23F-A54D-43C6-ABCE-69067FD24BEF}">
      <dgm:prSet/>
      <dgm:spPr/>
      <dgm:t>
        <a:bodyPr/>
        <a:lstStyle/>
        <a:p>
          <a:endParaRPr lang="en-US"/>
        </a:p>
      </dgm:t>
    </dgm:pt>
    <dgm:pt modelId="{CB1DF144-0166-4266-96DF-B05E1C366E93}">
      <dgm:prSet/>
      <dgm:spPr/>
      <dgm:t>
        <a:bodyPr/>
        <a:lstStyle/>
        <a:p>
          <a:r>
            <a:rPr lang="en-US" dirty="0" smtClean="0"/>
            <a:t>Not suitable for embedding in some hardware as you would still need the server component of the database. </a:t>
          </a:r>
          <a:endParaRPr lang="en-US" dirty="0"/>
        </a:p>
      </dgm:t>
    </dgm:pt>
    <dgm:pt modelId="{C6E5B909-178B-4E00-8937-B9DC59387BFB}" type="parTrans" cxnId="{68838EEF-58E6-4E9E-B2C7-30F9A570AA19}">
      <dgm:prSet/>
      <dgm:spPr/>
      <dgm:t>
        <a:bodyPr/>
        <a:lstStyle/>
        <a:p>
          <a:endParaRPr lang="en-US"/>
        </a:p>
      </dgm:t>
    </dgm:pt>
    <dgm:pt modelId="{C975509A-268D-486D-9463-6F21ED424B33}" type="sibTrans" cxnId="{68838EEF-58E6-4E9E-B2C7-30F9A570AA19}">
      <dgm:prSet/>
      <dgm:spPr/>
      <dgm:t>
        <a:bodyPr/>
        <a:lstStyle/>
        <a:p>
          <a:endParaRPr lang="en-US"/>
        </a:p>
      </dgm:t>
    </dgm:pt>
    <dgm:pt modelId="{9121731A-B382-44D1-A516-DA54DDEE74FB}">
      <dgm:prSet phldrT="[Text]"/>
      <dgm:spPr/>
      <dgm:t>
        <a:bodyPr/>
        <a:lstStyle/>
        <a:p>
          <a:r>
            <a:rPr lang="en-US" dirty="0" smtClean="0"/>
            <a:t>Not good for large scale databases as SQLite stores the database in a single file</a:t>
          </a:r>
          <a:endParaRPr lang="en-US" dirty="0"/>
        </a:p>
      </dgm:t>
    </dgm:pt>
    <dgm:pt modelId="{5AF30A9F-EF25-428F-B618-87ABECDC8613}" type="parTrans" cxnId="{BCDE487B-8070-4A9E-ABCC-E2D8D1AE3191}">
      <dgm:prSet/>
      <dgm:spPr/>
      <dgm:t>
        <a:bodyPr/>
        <a:lstStyle/>
        <a:p>
          <a:endParaRPr lang="en-US"/>
        </a:p>
      </dgm:t>
    </dgm:pt>
    <dgm:pt modelId="{ABAD3B40-5F04-4DEB-BE96-02AB9BF104CE}" type="sibTrans" cxnId="{BCDE487B-8070-4A9E-ABCC-E2D8D1AE3191}">
      <dgm:prSet/>
      <dgm:spPr/>
      <dgm:t>
        <a:bodyPr/>
        <a:lstStyle/>
        <a:p>
          <a:endParaRPr lang="en-US"/>
        </a:p>
      </dgm:t>
    </dgm:pt>
    <dgm:pt modelId="{30651057-4911-4520-A1DD-76004B416A96}">
      <dgm:prSet phldrT="[Text]"/>
      <dgm:spPr/>
      <dgm:t>
        <a:bodyPr/>
        <a:lstStyle/>
        <a:p>
          <a:r>
            <a:rPr lang="en-US" dirty="0" smtClean="0"/>
            <a:t>Great for large scale production applications which scale even over clustered database configurations</a:t>
          </a:r>
          <a:endParaRPr lang="en-US" dirty="0"/>
        </a:p>
      </dgm:t>
    </dgm:pt>
    <dgm:pt modelId="{FB9D4A08-B0AB-439A-909A-CF94E2FDB907}" type="parTrans" cxnId="{DA036E09-7147-41F5-AFF4-C69EAE47121A}">
      <dgm:prSet/>
      <dgm:spPr/>
      <dgm:t>
        <a:bodyPr/>
        <a:lstStyle/>
        <a:p>
          <a:endParaRPr lang="en-US"/>
        </a:p>
      </dgm:t>
    </dgm:pt>
    <dgm:pt modelId="{29C31244-B7C9-4E8D-89C3-2872430FB374}" type="sibTrans" cxnId="{DA036E09-7147-41F5-AFF4-C69EAE47121A}">
      <dgm:prSet/>
      <dgm:spPr/>
      <dgm:t>
        <a:bodyPr/>
        <a:lstStyle/>
        <a:p>
          <a:endParaRPr lang="en-US"/>
        </a:p>
      </dgm:t>
    </dgm:pt>
    <dgm:pt modelId="{17CC9862-5537-4B2F-8489-506166146204}">
      <dgm:prSet phldrT="[Text]"/>
      <dgm:spPr/>
      <dgm:t>
        <a:bodyPr/>
        <a:lstStyle/>
        <a:p>
          <a:r>
            <a:rPr lang="en-US" dirty="0" smtClean="0"/>
            <a:t>Fully compatible with stored procedures, triggers, view and other operations common with other major RDBMS</a:t>
          </a:r>
          <a:endParaRPr lang="en-US" dirty="0"/>
        </a:p>
      </dgm:t>
    </dgm:pt>
    <dgm:pt modelId="{83D57323-31EA-4980-BB2F-BB2EC3A9EF56}" type="parTrans" cxnId="{C341C836-BA16-4525-ADF8-4AF32BABA855}">
      <dgm:prSet/>
      <dgm:spPr/>
      <dgm:t>
        <a:bodyPr/>
        <a:lstStyle/>
        <a:p>
          <a:endParaRPr lang="en-US"/>
        </a:p>
      </dgm:t>
    </dgm:pt>
    <dgm:pt modelId="{8E659B91-DAA2-4EF5-8930-8F4A2DA8E46F}" type="sibTrans" cxnId="{C341C836-BA16-4525-ADF8-4AF32BABA855}">
      <dgm:prSet/>
      <dgm:spPr/>
      <dgm:t>
        <a:bodyPr/>
        <a:lstStyle/>
        <a:p>
          <a:endParaRPr lang="en-US"/>
        </a:p>
      </dgm:t>
    </dgm:pt>
    <dgm:pt modelId="{3DF36DEC-9B21-4E4E-92BE-4486F1FE972B}">
      <dgm:prSet phldrT="[Text]"/>
      <dgm:spPr/>
      <dgm:t>
        <a:bodyPr/>
        <a:lstStyle/>
        <a:p>
          <a:r>
            <a:rPr lang="en-US" dirty="0" smtClean="0"/>
            <a:t>Is not suited in a situation where Stored procedures are needed and where certain types of joins are needed</a:t>
          </a:r>
          <a:endParaRPr lang="en-US" dirty="0"/>
        </a:p>
      </dgm:t>
    </dgm:pt>
    <dgm:pt modelId="{F6C51E4A-CC32-4304-8677-8EBF273A94AC}" type="parTrans" cxnId="{220AAB36-F756-4909-B8A9-382E397C4BBF}">
      <dgm:prSet/>
      <dgm:spPr/>
      <dgm:t>
        <a:bodyPr/>
        <a:lstStyle/>
        <a:p>
          <a:endParaRPr lang="en-US"/>
        </a:p>
      </dgm:t>
    </dgm:pt>
    <dgm:pt modelId="{8E70DF99-7782-4408-886A-A1473EE3868B}" type="sibTrans" cxnId="{220AAB36-F756-4909-B8A9-382E397C4BBF}">
      <dgm:prSet/>
      <dgm:spPr/>
      <dgm:t>
        <a:bodyPr/>
        <a:lstStyle/>
        <a:p>
          <a:endParaRPr lang="en-US"/>
        </a:p>
      </dgm:t>
    </dgm:pt>
    <dgm:pt modelId="{5C3FB80F-7B13-4CB1-8CDD-494E63FC73B3}">
      <dgm:prSet phldrT="[Text]"/>
      <dgm:spPr/>
      <dgm:t>
        <a:bodyPr/>
        <a:lstStyle/>
        <a:p>
          <a:r>
            <a:rPr lang="en-US" dirty="0" smtClean="0"/>
            <a:t>Highly scalable as far as the </a:t>
          </a:r>
          <a:r>
            <a:rPr lang="en-US" dirty="0" err="1" smtClean="0"/>
            <a:t>MySQL</a:t>
          </a:r>
          <a:r>
            <a:rPr lang="en-US" dirty="0" smtClean="0"/>
            <a:t> data and tables go and can be manipulated any time the </a:t>
          </a:r>
          <a:r>
            <a:rPr lang="en-US" dirty="0" err="1" smtClean="0"/>
            <a:t>MySQL</a:t>
          </a:r>
          <a:r>
            <a:rPr lang="en-US" dirty="0" smtClean="0"/>
            <a:t> DBA.</a:t>
          </a:r>
          <a:endParaRPr lang="en-US" dirty="0"/>
        </a:p>
      </dgm:t>
    </dgm:pt>
    <dgm:pt modelId="{DF275EAF-AB8B-43D3-ABBB-44F76D621290}" type="parTrans" cxnId="{20346229-6796-45CA-9E2D-3D82821BA531}">
      <dgm:prSet/>
      <dgm:spPr/>
    </dgm:pt>
    <dgm:pt modelId="{9EE6573D-A971-4259-AAE5-34180206606A}" type="sibTrans" cxnId="{20346229-6796-45CA-9E2D-3D82821BA531}">
      <dgm:prSet/>
      <dgm:spPr/>
    </dgm:pt>
    <dgm:pt modelId="{10246F3B-060E-43CE-B99C-9981FE35C192}">
      <dgm:prSet phldrT="[Text]"/>
      <dgm:spPr/>
      <dgm:t>
        <a:bodyPr/>
        <a:lstStyle/>
        <a:p>
          <a:r>
            <a:rPr lang="en-US" dirty="0" smtClean="0"/>
            <a:t>Not readily scalable. Altering tables is not permitted in </a:t>
          </a:r>
          <a:r>
            <a:rPr lang="en-US" dirty="0" err="1" smtClean="0"/>
            <a:t>SQLite</a:t>
          </a:r>
          <a:r>
            <a:rPr lang="en-US" dirty="0" smtClean="0"/>
            <a:t> except for adding columns and renaming tables</a:t>
          </a:r>
          <a:endParaRPr lang="en-US" dirty="0"/>
        </a:p>
      </dgm:t>
    </dgm:pt>
    <dgm:pt modelId="{A3DDE1E9-9741-4C38-835F-69762AEF6530}" type="parTrans" cxnId="{67766FB5-DDDD-45AA-B0C8-068ECBE42999}">
      <dgm:prSet/>
      <dgm:spPr/>
    </dgm:pt>
    <dgm:pt modelId="{6F1D5F02-E742-4E5C-BCA6-BE18665AAEA3}" type="sibTrans" cxnId="{67766FB5-DDDD-45AA-B0C8-068ECBE42999}">
      <dgm:prSet/>
      <dgm:spPr/>
    </dgm:pt>
    <dgm:pt modelId="{D2CD5E1E-5AC6-4FB2-870D-5A53ED05A356}" type="pres">
      <dgm:prSet presAssocID="{EC50BBDF-24DB-4E5F-B562-BD18B9D78C60}" presName="Name0" presStyleCnt="0">
        <dgm:presLayoutVars>
          <dgm:dir/>
          <dgm:animLvl val="lvl"/>
          <dgm:resizeHandles val="exact"/>
        </dgm:presLayoutVars>
      </dgm:prSet>
      <dgm:spPr/>
      <dgm:t>
        <a:bodyPr/>
        <a:lstStyle/>
        <a:p>
          <a:endParaRPr lang="en-US"/>
        </a:p>
      </dgm:t>
    </dgm:pt>
    <dgm:pt modelId="{B1E95C2A-896B-4436-BD62-26907F459743}" type="pres">
      <dgm:prSet presAssocID="{2FCFFE6F-E05E-42E6-B9D4-AF578BE66648}" presName="composite" presStyleCnt="0"/>
      <dgm:spPr/>
    </dgm:pt>
    <dgm:pt modelId="{BCA9673B-3640-4C11-8023-AE3F549D6823}" type="pres">
      <dgm:prSet presAssocID="{2FCFFE6F-E05E-42E6-B9D4-AF578BE66648}" presName="parTx" presStyleLbl="alignNode1" presStyleIdx="0" presStyleCnt="2">
        <dgm:presLayoutVars>
          <dgm:chMax val="0"/>
          <dgm:chPref val="0"/>
          <dgm:bulletEnabled val="1"/>
        </dgm:presLayoutVars>
      </dgm:prSet>
      <dgm:spPr/>
      <dgm:t>
        <a:bodyPr/>
        <a:lstStyle/>
        <a:p>
          <a:endParaRPr lang="en-US"/>
        </a:p>
      </dgm:t>
    </dgm:pt>
    <dgm:pt modelId="{7FCECE3C-ECF5-4B60-934A-BAC494A4AC92}" type="pres">
      <dgm:prSet presAssocID="{2FCFFE6F-E05E-42E6-B9D4-AF578BE66648}" presName="desTx" presStyleLbl="alignAccFollowNode1" presStyleIdx="0" presStyleCnt="2">
        <dgm:presLayoutVars>
          <dgm:bulletEnabled val="1"/>
        </dgm:presLayoutVars>
      </dgm:prSet>
      <dgm:spPr/>
      <dgm:t>
        <a:bodyPr/>
        <a:lstStyle/>
        <a:p>
          <a:endParaRPr lang="en-US"/>
        </a:p>
      </dgm:t>
    </dgm:pt>
    <dgm:pt modelId="{0E4FB5F9-AAD0-4441-B08B-00A0EE6B1FB9}" type="pres">
      <dgm:prSet presAssocID="{9CFD7A53-F92B-4172-9D47-BDE0F9736458}" presName="space" presStyleCnt="0"/>
      <dgm:spPr/>
    </dgm:pt>
    <dgm:pt modelId="{B04C93BB-788C-4451-A844-73167BEBA5AF}" type="pres">
      <dgm:prSet presAssocID="{0E29EA8A-0538-46C5-94A9-AB3E33301B3A}" presName="composite" presStyleCnt="0"/>
      <dgm:spPr/>
    </dgm:pt>
    <dgm:pt modelId="{A90D6202-4BB7-4989-8E1E-2452EBA4B5CB}" type="pres">
      <dgm:prSet presAssocID="{0E29EA8A-0538-46C5-94A9-AB3E33301B3A}" presName="parTx" presStyleLbl="alignNode1" presStyleIdx="1" presStyleCnt="2">
        <dgm:presLayoutVars>
          <dgm:chMax val="0"/>
          <dgm:chPref val="0"/>
          <dgm:bulletEnabled val="1"/>
        </dgm:presLayoutVars>
      </dgm:prSet>
      <dgm:spPr/>
      <dgm:t>
        <a:bodyPr/>
        <a:lstStyle/>
        <a:p>
          <a:endParaRPr lang="en-US"/>
        </a:p>
      </dgm:t>
    </dgm:pt>
    <dgm:pt modelId="{4A324EE8-7F4A-4B34-9901-294225E43B8A}" type="pres">
      <dgm:prSet presAssocID="{0E29EA8A-0538-46C5-94A9-AB3E33301B3A}" presName="desTx" presStyleLbl="alignAccFollowNode1" presStyleIdx="1" presStyleCnt="2">
        <dgm:presLayoutVars>
          <dgm:bulletEnabled val="1"/>
        </dgm:presLayoutVars>
      </dgm:prSet>
      <dgm:spPr/>
      <dgm:t>
        <a:bodyPr/>
        <a:lstStyle/>
        <a:p>
          <a:endParaRPr lang="en-US"/>
        </a:p>
      </dgm:t>
    </dgm:pt>
  </dgm:ptLst>
  <dgm:cxnLst>
    <dgm:cxn modelId="{81B5097C-989A-4649-9BB9-CCE95823FB72}" type="presOf" srcId="{17CC9862-5537-4B2F-8489-506166146204}" destId="{4A324EE8-7F4A-4B34-9901-294225E43B8A}" srcOrd="0" destOrd="6" presId="urn:microsoft.com/office/officeart/2005/8/layout/hList1"/>
    <dgm:cxn modelId="{683877F4-64ED-40FB-995D-00B940C0FBE0}" srcId="{2FCFFE6F-E05E-42E6-B9D4-AF578BE66648}" destId="{11EA8AC6-0FED-42F0-B9E6-F076FD347673}" srcOrd="2" destOrd="0" parTransId="{68225A4E-36D8-44E1-A9CC-18255B7376F9}" sibTransId="{848D09C7-9233-4573-BB10-7A664967E2DB}"/>
    <dgm:cxn modelId="{D6B18EB0-5AFA-4A51-96B0-C120E54E5D2C}" type="presOf" srcId="{866FC466-6192-44FC-9278-BD5BF7C57CFC}" destId="{7FCECE3C-ECF5-4B60-934A-BAC494A4AC92}" srcOrd="0" destOrd="0" presId="urn:microsoft.com/office/officeart/2005/8/layout/hList1"/>
    <dgm:cxn modelId="{23000372-9797-408F-9C8C-15D1A14A7AD8}" srcId="{EC50BBDF-24DB-4E5F-B562-BD18B9D78C60}" destId="{0E29EA8A-0538-46C5-94A9-AB3E33301B3A}" srcOrd="1" destOrd="0" parTransId="{8B3FC14D-7265-49EA-B975-44E1E8A716A6}" sibTransId="{357F553B-7BBD-4506-8A44-6D264568F8FD}"/>
    <dgm:cxn modelId="{20346229-6796-45CA-9E2D-3D82821BA531}" srcId="{0E29EA8A-0538-46C5-94A9-AB3E33301B3A}" destId="{5C3FB80F-7B13-4CB1-8CDD-494E63FC73B3}" srcOrd="5" destOrd="0" parTransId="{DF275EAF-AB8B-43D3-ABBB-44F76D621290}" sibTransId="{9EE6573D-A971-4259-AAE5-34180206606A}"/>
    <dgm:cxn modelId="{2435CF8E-229B-4A64-9EB5-991BB496578E}" type="presOf" srcId="{CB1DF144-0166-4266-96DF-B05E1C366E93}" destId="{4A324EE8-7F4A-4B34-9901-294225E43B8A}" srcOrd="0" destOrd="2" presId="urn:microsoft.com/office/officeart/2005/8/layout/hList1"/>
    <dgm:cxn modelId="{DDC09A59-977E-4166-B89E-178287209988}" srcId="{0E29EA8A-0538-46C5-94A9-AB3E33301B3A}" destId="{021C1375-10DF-4E9D-909F-0EBCCFBFEC2B}" srcOrd="3" destOrd="0" parTransId="{89A4712F-2515-4ADC-8D52-10596C287004}" sibTransId="{42EC2F01-2111-4A39-B77B-C52BC266B3B7}"/>
    <dgm:cxn modelId="{229A719F-1176-4F1F-9BDE-72F7A0CEB67F}" type="presOf" srcId="{11EA8AC6-0FED-42F0-B9E6-F076FD347673}" destId="{7FCECE3C-ECF5-4B60-934A-BAC494A4AC92}" srcOrd="0" destOrd="2" presId="urn:microsoft.com/office/officeart/2005/8/layout/hList1"/>
    <dgm:cxn modelId="{F87A1339-5C2C-4C4B-8409-B43D85976041}" type="presOf" srcId="{0E29EA8A-0538-46C5-94A9-AB3E33301B3A}" destId="{A90D6202-4BB7-4989-8E1E-2452EBA4B5CB}" srcOrd="0" destOrd="0" presId="urn:microsoft.com/office/officeart/2005/8/layout/hList1"/>
    <dgm:cxn modelId="{BCDE487B-8070-4A9E-ABCC-E2D8D1AE3191}" srcId="{2FCFFE6F-E05E-42E6-B9D4-AF578BE66648}" destId="{9121731A-B382-44D1-A516-DA54DDEE74FB}" srcOrd="4" destOrd="0" parTransId="{5AF30A9F-EF25-428F-B618-87ABECDC8613}" sibTransId="{ABAD3B40-5F04-4DEB-BE96-02AB9BF104CE}"/>
    <dgm:cxn modelId="{E4769490-AEFF-49AD-BCED-E7407CF36E2E}" type="presOf" srcId="{3DF36DEC-9B21-4E4E-92BE-4486F1FE972B}" destId="{7FCECE3C-ECF5-4B60-934A-BAC494A4AC92}" srcOrd="0" destOrd="6" presId="urn:microsoft.com/office/officeart/2005/8/layout/hList1"/>
    <dgm:cxn modelId="{E3545E2B-FBCC-4091-A047-6902038D5517}" type="presOf" srcId="{2FCFFE6F-E05E-42E6-B9D4-AF578BE66648}" destId="{BCA9673B-3640-4C11-8023-AE3F549D6823}" srcOrd="0" destOrd="0" presId="urn:microsoft.com/office/officeart/2005/8/layout/hList1"/>
    <dgm:cxn modelId="{3BDC8510-E638-42A9-BADF-61B6F7FAE320}" type="presOf" srcId="{10246F3B-060E-43CE-B99C-9981FE35C192}" destId="{7FCECE3C-ECF5-4B60-934A-BAC494A4AC92}" srcOrd="0" destOrd="5" presId="urn:microsoft.com/office/officeart/2005/8/layout/hList1"/>
    <dgm:cxn modelId="{DA036E09-7147-41F5-AFF4-C69EAE47121A}" srcId="{0E29EA8A-0538-46C5-94A9-AB3E33301B3A}" destId="{30651057-4911-4520-A1DD-76004B416A96}" srcOrd="4" destOrd="0" parTransId="{FB9D4A08-B0AB-439A-909A-CF94E2FDB907}" sibTransId="{29C31244-B7C9-4E8D-89C3-2872430FB374}"/>
    <dgm:cxn modelId="{211D552E-B3D7-4F46-823B-FE3A7116EBE2}" type="presOf" srcId="{9121731A-B382-44D1-A516-DA54DDEE74FB}" destId="{7FCECE3C-ECF5-4B60-934A-BAC494A4AC92}" srcOrd="0" destOrd="4" presId="urn:microsoft.com/office/officeart/2005/8/layout/hList1"/>
    <dgm:cxn modelId="{597CCAA5-147F-42D0-8743-E705ADB4B409}" srcId="{2FCFFE6F-E05E-42E6-B9D4-AF578BE66648}" destId="{A2FC7628-E5B0-4AC4-BBC9-6DA30A1BCC45}" srcOrd="1" destOrd="0" parTransId="{03B03A3E-5DB9-4B6E-BCF6-1B6BB8DDF826}" sibTransId="{392171D1-1FD0-4D78-B009-18D23D4A38F2}"/>
    <dgm:cxn modelId="{3D72AE08-8BB3-4002-821B-7123BB34BD08}" type="presOf" srcId="{EC50BBDF-24DB-4E5F-B562-BD18B9D78C60}" destId="{D2CD5E1E-5AC6-4FB2-870D-5A53ED05A356}" srcOrd="0" destOrd="0" presId="urn:microsoft.com/office/officeart/2005/8/layout/hList1"/>
    <dgm:cxn modelId="{67766FB5-DDDD-45AA-B0C8-068ECBE42999}" srcId="{2FCFFE6F-E05E-42E6-B9D4-AF578BE66648}" destId="{10246F3B-060E-43CE-B99C-9981FE35C192}" srcOrd="5" destOrd="0" parTransId="{A3DDE1E9-9741-4C38-835F-69762AEF6530}" sibTransId="{6F1D5F02-E742-4E5C-BCA6-BE18665AAEA3}"/>
    <dgm:cxn modelId="{D77DD23F-A54D-43C6-ABCE-69067FD24BEF}" srcId="{0E29EA8A-0538-46C5-94A9-AB3E33301B3A}" destId="{AD48C813-0A1A-4E1A-B41D-CE06DFBC9CB7}" srcOrd="1" destOrd="0" parTransId="{E7DB3837-A806-465F-9B6A-43ADDFF968F0}" sibTransId="{16C6F187-EBE2-457F-B33E-6BB1D8CC1E73}"/>
    <dgm:cxn modelId="{68838EEF-58E6-4E9E-B2C7-30F9A570AA19}" srcId="{0E29EA8A-0538-46C5-94A9-AB3E33301B3A}" destId="{CB1DF144-0166-4266-96DF-B05E1C366E93}" srcOrd="2" destOrd="0" parTransId="{C6E5B909-178B-4E00-8937-B9DC59387BFB}" sibTransId="{C975509A-268D-486D-9463-6F21ED424B33}"/>
    <dgm:cxn modelId="{71DD7DCC-66AB-4532-BFFC-4EF1CF6D91C5}" type="presOf" srcId="{033F6B1F-DCF2-4087-A91C-993632A8E4A8}" destId="{7FCECE3C-ECF5-4B60-934A-BAC494A4AC92}" srcOrd="0" destOrd="3" presId="urn:microsoft.com/office/officeart/2005/8/layout/hList1"/>
    <dgm:cxn modelId="{D3119B7B-FC3D-455B-A48B-7B63C154AFB9}" type="presOf" srcId="{95D9A361-6CD3-44B1-A7A0-CAB857A89BE2}" destId="{4A324EE8-7F4A-4B34-9901-294225E43B8A}" srcOrd="0" destOrd="0" presId="urn:microsoft.com/office/officeart/2005/8/layout/hList1"/>
    <dgm:cxn modelId="{F1F47DCB-5DF5-4BAF-A4D6-A8C9EC22F463}" srcId="{0E29EA8A-0538-46C5-94A9-AB3E33301B3A}" destId="{95D9A361-6CD3-44B1-A7A0-CAB857A89BE2}" srcOrd="0" destOrd="0" parTransId="{F2A8D263-E0B2-47D5-873C-7BDD7B765E49}" sibTransId="{3EE96946-7452-47B6-B3DB-3A9AE091AFC5}"/>
    <dgm:cxn modelId="{C404AEF3-D3E2-47AF-AF35-EB294DB2428D}" type="presOf" srcId="{30651057-4911-4520-A1DD-76004B416A96}" destId="{4A324EE8-7F4A-4B34-9901-294225E43B8A}" srcOrd="0" destOrd="4" presId="urn:microsoft.com/office/officeart/2005/8/layout/hList1"/>
    <dgm:cxn modelId="{AFC41C8E-0475-4192-8928-42D3EF45A2E6}" srcId="{2FCFFE6F-E05E-42E6-B9D4-AF578BE66648}" destId="{866FC466-6192-44FC-9278-BD5BF7C57CFC}" srcOrd="0" destOrd="0" parTransId="{5D5B0C32-3B3F-4337-8B64-3837A86ABB81}" sibTransId="{25FC2714-B9BE-437C-BA44-B232F32C1ED9}"/>
    <dgm:cxn modelId="{384B9A5F-28D5-44A7-B645-8BEC33D311D5}" type="presOf" srcId="{A2FC7628-E5B0-4AC4-BBC9-6DA30A1BCC45}" destId="{7FCECE3C-ECF5-4B60-934A-BAC494A4AC92}" srcOrd="0" destOrd="1" presId="urn:microsoft.com/office/officeart/2005/8/layout/hList1"/>
    <dgm:cxn modelId="{313EB063-F55A-4963-B07B-D66075714008}" type="presOf" srcId="{021C1375-10DF-4E9D-909F-0EBCCFBFEC2B}" destId="{4A324EE8-7F4A-4B34-9901-294225E43B8A}" srcOrd="0" destOrd="3" presId="urn:microsoft.com/office/officeart/2005/8/layout/hList1"/>
    <dgm:cxn modelId="{220AAB36-F756-4909-B8A9-382E397C4BBF}" srcId="{2FCFFE6F-E05E-42E6-B9D4-AF578BE66648}" destId="{3DF36DEC-9B21-4E4E-92BE-4486F1FE972B}" srcOrd="6" destOrd="0" parTransId="{F6C51E4A-CC32-4304-8677-8EBF273A94AC}" sibTransId="{8E70DF99-7782-4408-886A-A1473EE3868B}"/>
    <dgm:cxn modelId="{8859AF9F-2073-43D8-B102-2033ADAD5802}" srcId="{EC50BBDF-24DB-4E5F-B562-BD18B9D78C60}" destId="{2FCFFE6F-E05E-42E6-B9D4-AF578BE66648}" srcOrd="0" destOrd="0" parTransId="{889499BE-AE9D-400E-A413-619AE9BDFA70}" sibTransId="{9CFD7A53-F92B-4172-9D47-BDE0F9736458}"/>
    <dgm:cxn modelId="{C341C836-BA16-4525-ADF8-4AF32BABA855}" srcId="{0E29EA8A-0538-46C5-94A9-AB3E33301B3A}" destId="{17CC9862-5537-4B2F-8489-506166146204}" srcOrd="6" destOrd="0" parTransId="{83D57323-31EA-4980-BB2F-BB2EC3A9EF56}" sibTransId="{8E659B91-DAA2-4EF5-8930-8F4A2DA8E46F}"/>
    <dgm:cxn modelId="{134B7081-BD64-47E6-AC02-F277AC979291}" type="presOf" srcId="{AD48C813-0A1A-4E1A-B41D-CE06DFBC9CB7}" destId="{4A324EE8-7F4A-4B34-9901-294225E43B8A}" srcOrd="0" destOrd="1" presId="urn:microsoft.com/office/officeart/2005/8/layout/hList1"/>
    <dgm:cxn modelId="{3567B8A8-130D-4EC1-BF74-5980241F054C}" type="presOf" srcId="{5C3FB80F-7B13-4CB1-8CDD-494E63FC73B3}" destId="{4A324EE8-7F4A-4B34-9901-294225E43B8A}" srcOrd="0" destOrd="5" presId="urn:microsoft.com/office/officeart/2005/8/layout/hList1"/>
    <dgm:cxn modelId="{612D36FD-1629-4523-A198-3E6F7E1ECBB1}" srcId="{2FCFFE6F-E05E-42E6-B9D4-AF578BE66648}" destId="{033F6B1F-DCF2-4087-A91C-993632A8E4A8}" srcOrd="3" destOrd="0" parTransId="{45FF5E55-8183-4EAE-9AB1-FE691DE9CD89}" sibTransId="{5783C6C3-7761-483B-A2C4-6686EDCAD903}"/>
    <dgm:cxn modelId="{DBA5291F-9EF3-4B46-BC2E-5205E795ECFC}" type="presParOf" srcId="{D2CD5E1E-5AC6-4FB2-870D-5A53ED05A356}" destId="{B1E95C2A-896B-4436-BD62-26907F459743}" srcOrd="0" destOrd="0" presId="urn:microsoft.com/office/officeart/2005/8/layout/hList1"/>
    <dgm:cxn modelId="{30657011-3225-447C-9FE0-7CAB67D5CE81}" type="presParOf" srcId="{B1E95C2A-896B-4436-BD62-26907F459743}" destId="{BCA9673B-3640-4C11-8023-AE3F549D6823}" srcOrd="0" destOrd="0" presId="urn:microsoft.com/office/officeart/2005/8/layout/hList1"/>
    <dgm:cxn modelId="{0F5E1AB5-3CBC-4C60-BA0D-E402666B86CA}" type="presParOf" srcId="{B1E95C2A-896B-4436-BD62-26907F459743}" destId="{7FCECE3C-ECF5-4B60-934A-BAC494A4AC92}" srcOrd="1" destOrd="0" presId="urn:microsoft.com/office/officeart/2005/8/layout/hList1"/>
    <dgm:cxn modelId="{F3904CA6-446E-4D11-A4CC-B88FEA7340D5}" type="presParOf" srcId="{D2CD5E1E-5AC6-4FB2-870D-5A53ED05A356}" destId="{0E4FB5F9-AAD0-4441-B08B-00A0EE6B1FB9}" srcOrd="1" destOrd="0" presId="urn:microsoft.com/office/officeart/2005/8/layout/hList1"/>
    <dgm:cxn modelId="{819F219D-283C-4EC9-8153-A3BDE6077B8E}" type="presParOf" srcId="{D2CD5E1E-5AC6-4FB2-870D-5A53ED05A356}" destId="{B04C93BB-788C-4451-A844-73167BEBA5AF}" srcOrd="2" destOrd="0" presId="urn:microsoft.com/office/officeart/2005/8/layout/hList1"/>
    <dgm:cxn modelId="{96142AC0-6151-4340-B346-71E0C45A948A}" type="presParOf" srcId="{B04C93BB-788C-4451-A844-73167BEBA5AF}" destId="{A90D6202-4BB7-4989-8E1E-2452EBA4B5CB}" srcOrd="0" destOrd="0" presId="urn:microsoft.com/office/officeart/2005/8/layout/hList1"/>
    <dgm:cxn modelId="{3AED55CF-3914-457A-9716-F9600E5B577B}" type="presParOf" srcId="{B04C93BB-788C-4451-A844-73167BEBA5AF}" destId="{4A324EE8-7F4A-4B34-9901-294225E43B8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673B-3640-4C11-8023-AE3F549D6823}">
      <dsp:nvSpPr>
        <dsp:cNvPr id="0" name=""/>
        <dsp:cNvSpPr/>
      </dsp:nvSpPr>
      <dsp:spPr>
        <a:xfrm>
          <a:off x="39" y="24618"/>
          <a:ext cx="3809962" cy="432000"/>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SQLite</a:t>
          </a:r>
          <a:endParaRPr lang="en-US" sz="1500" kern="1200" dirty="0"/>
        </a:p>
      </dsp:txBody>
      <dsp:txXfrm>
        <a:off x="39" y="24618"/>
        <a:ext cx="3809962" cy="432000"/>
      </dsp:txXfrm>
    </dsp:sp>
    <dsp:sp modelId="{7FCECE3C-ECF5-4B60-934A-BAC494A4AC92}">
      <dsp:nvSpPr>
        <dsp:cNvPr id="0" name=""/>
        <dsp:cNvSpPr/>
      </dsp:nvSpPr>
      <dsp:spPr>
        <a:xfrm>
          <a:off x="39" y="456618"/>
          <a:ext cx="3809962" cy="4014562"/>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Easy to set up - no configuration or installation is necessary</a:t>
          </a:r>
          <a:endParaRPr lang="en-US" sz="1500" kern="1200" dirty="0"/>
        </a:p>
        <a:p>
          <a:pPr marL="114300" lvl="1" indent="-114300" algn="l" defTabSz="666750">
            <a:lnSpc>
              <a:spcPct val="90000"/>
            </a:lnSpc>
            <a:spcBef>
              <a:spcPct val="0"/>
            </a:spcBef>
            <a:spcAft>
              <a:spcPct val="15000"/>
            </a:spcAft>
            <a:buChar char="••"/>
          </a:pPr>
          <a:r>
            <a:rPr lang="en-US" sz="1500" kern="1200" dirty="0" smtClean="0"/>
            <a:t>Not suitable where user management is needed</a:t>
          </a:r>
          <a:endParaRPr lang="en-US" sz="1500" kern="1200" dirty="0"/>
        </a:p>
        <a:p>
          <a:pPr marL="114300" lvl="1" indent="-114300" algn="l" defTabSz="666750">
            <a:lnSpc>
              <a:spcPct val="90000"/>
            </a:lnSpc>
            <a:spcBef>
              <a:spcPct val="0"/>
            </a:spcBef>
            <a:spcAft>
              <a:spcPct val="15000"/>
            </a:spcAft>
            <a:buChar char="••"/>
          </a:pPr>
          <a:r>
            <a:rPr lang="en-US" sz="1500" kern="1200" dirty="0" smtClean="0"/>
            <a:t>Suitable for using in </a:t>
          </a:r>
          <a:r>
            <a:rPr lang="en-US" sz="1500" kern="1200" smtClean="0"/>
            <a:t>embedded applications </a:t>
          </a:r>
          <a:endParaRPr lang="en-US" sz="1500" kern="1200" dirty="0"/>
        </a:p>
        <a:p>
          <a:pPr marL="114300" lvl="1" indent="-114300" algn="l" defTabSz="666750">
            <a:lnSpc>
              <a:spcPct val="90000"/>
            </a:lnSpc>
            <a:spcBef>
              <a:spcPct val="0"/>
            </a:spcBef>
            <a:spcAft>
              <a:spcPct val="15000"/>
            </a:spcAft>
            <a:buChar char="••"/>
          </a:pPr>
          <a:r>
            <a:rPr lang="en-US" sz="1500" kern="1200" dirty="0" smtClean="0"/>
            <a:t>Not suitable where concurrency transactions on the databases is required</a:t>
          </a:r>
          <a:endParaRPr lang="en-US" sz="1500" kern="1200" dirty="0"/>
        </a:p>
        <a:p>
          <a:pPr marL="114300" lvl="1" indent="-114300" algn="l" defTabSz="666750">
            <a:lnSpc>
              <a:spcPct val="90000"/>
            </a:lnSpc>
            <a:spcBef>
              <a:spcPct val="0"/>
            </a:spcBef>
            <a:spcAft>
              <a:spcPct val="15000"/>
            </a:spcAft>
            <a:buChar char="••"/>
          </a:pPr>
          <a:r>
            <a:rPr lang="en-US" sz="1500" kern="1200" dirty="0" smtClean="0"/>
            <a:t>Not good for large scale databases as SQLite stores the database in a single file</a:t>
          </a:r>
          <a:endParaRPr lang="en-US" sz="1500" kern="1200" dirty="0"/>
        </a:p>
        <a:p>
          <a:pPr marL="114300" lvl="1" indent="-114300" algn="l" defTabSz="666750">
            <a:lnSpc>
              <a:spcPct val="90000"/>
            </a:lnSpc>
            <a:spcBef>
              <a:spcPct val="0"/>
            </a:spcBef>
            <a:spcAft>
              <a:spcPct val="15000"/>
            </a:spcAft>
            <a:buChar char="••"/>
          </a:pPr>
          <a:r>
            <a:rPr lang="en-US" sz="1500" kern="1200" dirty="0" smtClean="0"/>
            <a:t>Highly scalable as far as the </a:t>
          </a:r>
          <a:r>
            <a:rPr lang="en-US" sz="1500" kern="1200" smtClean="0"/>
            <a:t>MySQL data and tables go and can be manipulated any time the MySQL DBA.</a:t>
          </a:r>
          <a:endParaRPr lang="en-US" sz="1500" kern="1200" dirty="0"/>
        </a:p>
        <a:p>
          <a:pPr marL="114300" lvl="1" indent="-114300" algn="l" defTabSz="666750">
            <a:lnSpc>
              <a:spcPct val="90000"/>
            </a:lnSpc>
            <a:spcBef>
              <a:spcPct val="0"/>
            </a:spcBef>
            <a:spcAft>
              <a:spcPct val="15000"/>
            </a:spcAft>
            <a:buChar char="••"/>
          </a:pPr>
          <a:r>
            <a:rPr lang="en-US" sz="1500" kern="1200" dirty="0" smtClean="0"/>
            <a:t>Is not suited in a situation where Stored procedures are needed and where certain types of joins are needed</a:t>
          </a:r>
          <a:endParaRPr lang="en-US" sz="1500" kern="1200" dirty="0"/>
        </a:p>
      </dsp:txBody>
      <dsp:txXfrm>
        <a:off x="39" y="456618"/>
        <a:ext cx="3809962" cy="4014562"/>
      </dsp:txXfrm>
    </dsp:sp>
    <dsp:sp modelId="{A90D6202-4BB7-4989-8E1E-2452EBA4B5CB}">
      <dsp:nvSpPr>
        <dsp:cNvPr id="0" name=""/>
        <dsp:cNvSpPr/>
      </dsp:nvSpPr>
      <dsp:spPr>
        <a:xfrm>
          <a:off x="4343397" y="24618"/>
          <a:ext cx="3809962" cy="432000"/>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Commonly used RDBMS (Oracle, MYSQL </a:t>
          </a:r>
          <a:r>
            <a:rPr lang="en-US" sz="1500" kern="1200" dirty="0" err="1" smtClean="0"/>
            <a:t>etc</a:t>
          </a:r>
          <a:r>
            <a:rPr lang="en-US" sz="1500" kern="1200" dirty="0" smtClean="0"/>
            <a:t>)</a:t>
          </a:r>
          <a:endParaRPr lang="en-US" sz="1500" kern="1200" dirty="0"/>
        </a:p>
      </dsp:txBody>
      <dsp:txXfrm>
        <a:off x="4343397" y="24618"/>
        <a:ext cx="3809962" cy="432000"/>
      </dsp:txXfrm>
    </dsp:sp>
    <dsp:sp modelId="{4A324EE8-7F4A-4B34-9901-294225E43B8A}">
      <dsp:nvSpPr>
        <dsp:cNvPr id="0" name=""/>
        <dsp:cNvSpPr/>
      </dsp:nvSpPr>
      <dsp:spPr>
        <a:xfrm>
          <a:off x="4343397" y="456618"/>
          <a:ext cx="3809962" cy="4014562"/>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Far more difficult to set up and configuration of users is a must</a:t>
          </a:r>
          <a:endParaRPr lang="en-US" sz="1500" kern="1200" dirty="0"/>
        </a:p>
        <a:p>
          <a:pPr marL="114300" lvl="1" indent="-114300" algn="l" defTabSz="666750">
            <a:lnSpc>
              <a:spcPct val="90000"/>
            </a:lnSpc>
            <a:spcBef>
              <a:spcPct val="0"/>
            </a:spcBef>
            <a:spcAft>
              <a:spcPct val="15000"/>
            </a:spcAft>
            <a:buChar char="••"/>
          </a:pPr>
          <a:r>
            <a:rPr lang="en-US" sz="1500" kern="1200" dirty="0" smtClean="0"/>
            <a:t>Suited for managing users and their permissions</a:t>
          </a:r>
          <a:endParaRPr lang="en-US" sz="1500" kern="1200" dirty="0"/>
        </a:p>
        <a:p>
          <a:pPr marL="114300" lvl="1" indent="-114300" algn="l" defTabSz="666750">
            <a:lnSpc>
              <a:spcPct val="90000"/>
            </a:lnSpc>
            <a:spcBef>
              <a:spcPct val="0"/>
            </a:spcBef>
            <a:spcAft>
              <a:spcPct val="15000"/>
            </a:spcAft>
            <a:buChar char="••"/>
          </a:pPr>
          <a:r>
            <a:rPr lang="en-US" sz="1500" kern="1200" dirty="0" smtClean="0"/>
            <a:t>Not suitable for embedding in some hardware as you would still need the server component of the database. </a:t>
          </a:r>
          <a:endParaRPr lang="en-US" sz="1500" kern="1200" dirty="0"/>
        </a:p>
        <a:p>
          <a:pPr marL="114300" lvl="1" indent="-114300" algn="l" defTabSz="666750">
            <a:lnSpc>
              <a:spcPct val="90000"/>
            </a:lnSpc>
            <a:spcBef>
              <a:spcPct val="0"/>
            </a:spcBef>
            <a:spcAft>
              <a:spcPct val="15000"/>
            </a:spcAft>
            <a:buChar char="••"/>
          </a:pPr>
          <a:r>
            <a:rPr lang="en-US" sz="1500" kern="1200" dirty="0" smtClean="0"/>
            <a:t>Perfect for concurrency transactions on the data and is well suited for multi-user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Great for large scale production applications which scale even over clustered database configurations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Not readily scalable. Altering tables is not permitted in SQLite except for adding columns and renaming tables</a:t>
          </a:r>
          <a:endParaRPr lang="en-US" sz="1500" kern="1200" dirty="0"/>
        </a:p>
        <a:p>
          <a:pPr marL="114300" lvl="1" indent="-114300" algn="l" defTabSz="666750">
            <a:lnSpc>
              <a:spcPct val="90000"/>
            </a:lnSpc>
            <a:spcBef>
              <a:spcPct val="0"/>
            </a:spcBef>
            <a:spcAft>
              <a:spcPct val="15000"/>
            </a:spcAft>
            <a:buChar char="••"/>
          </a:pPr>
          <a:r>
            <a:rPr lang="en-US" sz="1500" kern="1200" dirty="0" smtClean="0"/>
            <a:t>Fully compatible with stored procedures, triggers, view and other operations common with other major RDBMS</a:t>
          </a:r>
          <a:endParaRPr lang="en-US" sz="1500" kern="1200" dirty="0"/>
        </a:p>
      </dsp:txBody>
      <dsp:txXfrm>
        <a:off x="4343397" y="456618"/>
        <a:ext cx="3809962" cy="40145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3/13/2013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3/13/2013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3/13/2013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3/13/2013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3/13/2013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3/13/2013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3/13/2013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SQLite" TargetMode="External"/><Relationship Id="rId2" Type="http://schemas.openxmlformats.org/officeDocument/2006/relationships/hyperlink" Target="http://www.sqlite.org/" TargetMode="External"/><Relationship Id="rId1" Type="http://schemas.openxmlformats.org/officeDocument/2006/relationships/slideLayout" Target="../slideLayouts/slideLayout2.xml"/><Relationship Id="rId4" Type="http://schemas.openxmlformats.org/officeDocument/2006/relationships/hyperlink" Target="http://www.oracle.com/technetwork/products/berkeleydb/bdb-sqlite-comparison-wp-17643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SQLite</a:t>
            </a:r>
            <a:endParaRPr lang="en-US" sz="6600" dirty="0"/>
          </a:p>
        </p:txBody>
      </p:sp>
      <p:sp>
        <p:nvSpPr>
          <p:cNvPr id="3" name="Subtitle 2"/>
          <p:cNvSpPr>
            <a:spLocks noGrp="1"/>
          </p:cNvSpPr>
          <p:nvPr>
            <p:ph type="subTitle" idx="1"/>
          </p:nvPr>
        </p:nvSpPr>
        <p:spPr/>
        <p:txBody>
          <a:bodyPr/>
          <a:lstStyle/>
          <a:p>
            <a:r>
              <a:rPr lang="en-US" dirty="0" err="1" smtClean="0"/>
              <a:t>Amritha</a:t>
            </a:r>
            <a:r>
              <a:rPr lang="en-US" dirty="0" smtClean="0"/>
              <a:t> </a:t>
            </a:r>
            <a:r>
              <a:rPr lang="en-US" dirty="0" err="1" smtClean="0"/>
              <a:t>Nambiar</a:t>
            </a:r>
            <a:r>
              <a:rPr lang="en-US" dirty="0" smtClean="0"/>
              <a:t> &amp; </a:t>
            </a:r>
            <a:r>
              <a:rPr lang="en-US" dirty="0" err="1" smtClean="0"/>
              <a:t>Dejun</a:t>
            </a:r>
            <a:r>
              <a:rPr lang="en-US" dirty="0" smtClean="0"/>
              <a:t> </a:t>
            </a:r>
            <a:r>
              <a:rPr lang="en-US" dirty="0" err="1" smtClean="0"/>
              <a:t>Qian</a:t>
            </a:r>
            <a:endParaRPr lang="en-US" dirty="0"/>
          </a:p>
        </p:txBody>
      </p:sp>
    </p:spTree>
    <p:extLst>
      <p:ext uri="{BB962C8B-B14F-4D97-AF65-F5344CB8AC3E}">
        <p14:creationId xmlns:p14="http://schemas.microsoft.com/office/powerpoint/2010/main" xmlns="" val="4208362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 Basic Commands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400" dirty="0"/>
              <a:t>A standalone program called sqlite3 is provided that can be used to create a database, define tables within it, insert and change rows, run queries and manage a SQLite database file. This program is a single executable file on the host machine. It also serves as an example for writing applications that use the SQLite library</a:t>
            </a:r>
            <a:r>
              <a:rPr lang="en-US" sz="2400" dirty="0" smtClean="0"/>
              <a:t>.</a:t>
            </a:r>
          </a:p>
          <a:p>
            <a:endParaRPr lang="en-US" sz="2400" dirty="0" smtClean="0"/>
          </a:p>
          <a:p>
            <a:pPr>
              <a:lnSpc>
                <a:spcPct val="90000"/>
              </a:lnSpc>
            </a:pPr>
            <a:r>
              <a:rPr lang="en-US" sz="2400" dirty="0"/>
              <a:t>.help		show instructions</a:t>
            </a:r>
          </a:p>
          <a:p>
            <a:pPr>
              <a:lnSpc>
                <a:spcPct val="90000"/>
              </a:lnSpc>
            </a:pPr>
            <a:r>
              <a:rPr lang="en-US" sz="2400" dirty="0"/>
              <a:t>.database	show current database</a:t>
            </a:r>
          </a:p>
          <a:p>
            <a:pPr>
              <a:lnSpc>
                <a:spcPct val="90000"/>
              </a:lnSpc>
            </a:pPr>
            <a:r>
              <a:rPr lang="en-US" sz="2400" dirty="0"/>
              <a:t>.table	show all tables in current database</a:t>
            </a:r>
          </a:p>
          <a:p>
            <a:pPr>
              <a:lnSpc>
                <a:spcPct val="90000"/>
              </a:lnSpc>
            </a:pPr>
            <a:r>
              <a:rPr lang="en-US" sz="2400" dirty="0"/>
              <a:t>.exit		exit </a:t>
            </a:r>
            <a:r>
              <a:rPr lang="en-US" sz="2400" dirty="0" err="1"/>
              <a:t>sqlite</a:t>
            </a:r>
            <a:endParaRPr lang="en-US" sz="2400" dirty="0"/>
          </a:p>
          <a:p>
            <a:pPr>
              <a:lnSpc>
                <a:spcPct val="90000"/>
              </a:lnSpc>
            </a:pPr>
            <a:endParaRPr lang="en-US" sz="2400" dirty="0"/>
          </a:p>
          <a:p>
            <a:pPr>
              <a:lnSpc>
                <a:spcPct val="90000"/>
              </a:lnSpc>
            </a:pPr>
            <a:r>
              <a:rPr lang="en-US" sz="2400" dirty="0"/>
              <a:t>A valid </a:t>
            </a:r>
            <a:r>
              <a:rPr lang="en-US" sz="2400" dirty="0" err="1"/>
              <a:t>sql</a:t>
            </a:r>
            <a:r>
              <a:rPr lang="en-US" sz="2400" dirty="0"/>
              <a:t> statement must end with a semicolon “;” (above commands do not need)</a:t>
            </a:r>
          </a:p>
          <a:p>
            <a:endParaRPr lang="en-US" sz="2400" dirty="0"/>
          </a:p>
          <a:p>
            <a:endParaRPr lang="en-US" dirty="0"/>
          </a:p>
        </p:txBody>
      </p:sp>
    </p:spTree>
    <p:extLst>
      <p:ext uri="{BB962C8B-B14F-4D97-AF65-F5344CB8AC3E}">
        <p14:creationId xmlns:p14="http://schemas.microsoft.com/office/powerpoint/2010/main" xmlns="" val="2642073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	</a:t>
            </a:r>
            <a:endParaRPr lang="en-US" dirty="0"/>
          </a:p>
        </p:txBody>
      </p:sp>
      <p:sp>
        <p:nvSpPr>
          <p:cNvPr id="3" name="Content Placeholder 2"/>
          <p:cNvSpPr>
            <a:spLocks noGrp="1"/>
          </p:cNvSpPr>
          <p:nvPr>
            <p:ph sz="quarter" idx="1"/>
          </p:nvPr>
        </p:nvSpPr>
        <p:spPr>
          <a:xfrm>
            <a:off x="612648" y="1600200"/>
            <a:ext cx="8153400" cy="4724400"/>
          </a:xfrm>
        </p:spPr>
        <p:txBody>
          <a:bodyPr>
            <a:noAutofit/>
          </a:bodyPr>
          <a:lstStyle/>
          <a:p>
            <a:pPr>
              <a:lnSpc>
                <a:spcPct val="110000"/>
              </a:lnSpc>
            </a:pPr>
            <a:r>
              <a:rPr lang="en-US" sz="2200" dirty="0" smtClean="0"/>
              <a:t>Create Table</a:t>
            </a:r>
            <a:endParaRPr lang="en-US" sz="2200" dirty="0"/>
          </a:p>
          <a:p>
            <a:pPr>
              <a:lnSpc>
                <a:spcPct val="110000"/>
              </a:lnSpc>
            </a:pPr>
            <a:r>
              <a:rPr lang="en-US" sz="2200" dirty="0"/>
              <a:t>Agents(</a:t>
            </a:r>
            <a:r>
              <a:rPr lang="en-US" sz="2200" dirty="0" err="1"/>
              <a:t>agentid</a:t>
            </a:r>
            <a:r>
              <a:rPr lang="en-US" sz="2200" dirty="0"/>
              <a:t>: integer, </a:t>
            </a:r>
            <a:r>
              <a:rPr lang="en-US" sz="2200" dirty="0" err="1"/>
              <a:t>fname</a:t>
            </a:r>
            <a:r>
              <a:rPr lang="en-US" sz="2200" dirty="0"/>
              <a:t>: string, </a:t>
            </a:r>
            <a:r>
              <a:rPr lang="en-US" sz="2200" dirty="0" err="1"/>
              <a:t>lname</a:t>
            </a:r>
            <a:r>
              <a:rPr lang="en-US" sz="2200" dirty="0"/>
              <a:t>: string)</a:t>
            </a:r>
          </a:p>
          <a:p>
            <a:pPr>
              <a:lnSpc>
                <a:spcPct val="110000"/>
              </a:lnSpc>
            </a:pPr>
            <a:r>
              <a:rPr lang="en-US" sz="2200" dirty="0"/>
              <a:t>To create this table, using </a:t>
            </a:r>
            <a:r>
              <a:rPr lang="en-US" sz="2200" dirty="0" err="1"/>
              <a:t>sql</a:t>
            </a:r>
            <a:r>
              <a:rPr lang="en-US" sz="2200" dirty="0"/>
              <a:t> language as:</a:t>
            </a:r>
          </a:p>
          <a:p>
            <a:pPr marL="0" lvl="1" indent="0">
              <a:lnSpc>
                <a:spcPct val="110000"/>
              </a:lnSpc>
              <a:spcBef>
                <a:spcPts val="700"/>
              </a:spcBef>
              <a:buClr>
                <a:schemeClr val="accent1"/>
              </a:buClr>
              <a:buSzPct val="60000"/>
              <a:buNone/>
            </a:pPr>
            <a:r>
              <a:rPr lang="en-US" sz="1600" dirty="0" smtClean="0"/>
              <a:t>	create </a:t>
            </a:r>
            <a:r>
              <a:rPr lang="en-US" sz="1600" dirty="0"/>
              <a:t>table </a:t>
            </a:r>
            <a:r>
              <a:rPr lang="en-US" sz="1600" dirty="0" smtClean="0"/>
              <a:t>agent( </a:t>
            </a:r>
            <a:r>
              <a:rPr lang="en-US" sz="1600" dirty="0" err="1" smtClean="0"/>
              <a:t>agent_id</a:t>
            </a:r>
            <a:r>
              <a:rPr lang="en-US" sz="1600" dirty="0" smtClean="0"/>
              <a:t> INTEGER </a:t>
            </a:r>
            <a:r>
              <a:rPr lang="en-US" sz="1600" dirty="0" smtClean="0"/>
              <a:t>primary </a:t>
            </a:r>
            <a:r>
              <a:rPr lang="en-US" sz="1600" dirty="0"/>
              <a:t>key,</a:t>
            </a:r>
          </a:p>
          <a:p>
            <a:pPr marL="0" lvl="1" indent="0">
              <a:lnSpc>
                <a:spcPct val="110000"/>
              </a:lnSpc>
              <a:spcBef>
                <a:spcPts val="700"/>
              </a:spcBef>
              <a:buClr>
                <a:schemeClr val="accent1"/>
              </a:buClr>
              <a:buSzPct val="60000"/>
              <a:buNone/>
            </a:pPr>
            <a:r>
              <a:rPr lang="en-US" sz="1600" dirty="0"/>
              <a:t>	</a:t>
            </a:r>
            <a:r>
              <a:rPr lang="en-US" sz="1600" dirty="0" err="1"/>
              <a:t>f</a:t>
            </a:r>
            <a:r>
              <a:rPr lang="en-US" sz="1600" dirty="0" err="1" smtClean="0"/>
              <a:t>name</a:t>
            </a:r>
            <a:r>
              <a:rPr lang="en-US" sz="1600" dirty="0" smtClean="0"/>
              <a:t> </a:t>
            </a:r>
            <a:r>
              <a:rPr lang="en-US" sz="1600" dirty="0"/>
              <a:t>varchar2(30),</a:t>
            </a:r>
          </a:p>
          <a:p>
            <a:pPr marL="0" lvl="1" indent="0">
              <a:lnSpc>
                <a:spcPct val="110000"/>
              </a:lnSpc>
              <a:spcBef>
                <a:spcPts val="700"/>
              </a:spcBef>
              <a:buClr>
                <a:schemeClr val="accent1"/>
              </a:buClr>
              <a:buSzPct val="60000"/>
              <a:buNone/>
            </a:pPr>
            <a:r>
              <a:rPr lang="en-US" sz="1600" dirty="0"/>
              <a:t>	</a:t>
            </a:r>
            <a:r>
              <a:rPr lang="en-US" sz="1600" dirty="0" err="1" smtClean="0"/>
              <a:t>lname</a:t>
            </a:r>
            <a:r>
              <a:rPr lang="en-US" sz="1600" dirty="0" smtClean="0"/>
              <a:t> varchar2(40</a:t>
            </a:r>
            <a:r>
              <a:rPr lang="en-US" sz="1600" dirty="0"/>
              <a:t>)</a:t>
            </a:r>
          </a:p>
          <a:p>
            <a:pPr marL="0" lvl="1" indent="0">
              <a:lnSpc>
                <a:spcPct val="110000"/>
              </a:lnSpc>
              <a:spcBef>
                <a:spcPts val="700"/>
              </a:spcBef>
              <a:buClr>
                <a:schemeClr val="accent1"/>
              </a:buClr>
              <a:buSzPct val="60000"/>
              <a:buNone/>
            </a:pPr>
            <a:r>
              <a:rPr lang="en-US" sz="1600" dirty="0"/>
              <a:t>	);</a:t>
            </a:r>
          </a:p>
          <a:p>
            <a:pPr>
              <a:lnSpc>
                <a:spcPct val="110000"/>
              </a:lnSpc>
            </a:pPr>
            <a:r>
              <a:rPr lang="en-US" sz="2200" dirty="0"/>
              <a:t>To insert a record into the table, using </a:t>
            </a:r>
            <a:r>
              <a:rPr lang="en-US" sz="2200" dirty="0" err="1"/>
              <a:t>sql</a:t>
            </a:r>
            <a:r>
              <a:rPr lang="en-US" sz="2200" dirty="0"/>
              <a:t> language as:</a:t>
            </a:r>
          </a:p>
          <a:p>
            <a:pPr marL="0" lvl="1" indent="0">
              <a:lnSpc>
                <a:spcPct val="110000"/>
              </a:lnSpc>
              <a:spcBef>
                <a:spcPts val="700"/>
              </a:spcBef>
              <a:buClr>
                <a:schemeClr val="accent1"/>
              </a:buClr>
              <a:buSzPct val="60000"/>
              <a:buNone/>
            </a:pPr>
            <a:r>
              <a:rPr lang="en-US" sz="1600" dirty="0"/>
              <a:t>Insert into </a:t>
            </a:r>
            <a:r>
              <a:rPr lang="en-US" sz="1600" dirty="0" smtClean="0"/>
              <a:t>agents values </a:t>
            </a:r>
            <a:r>
              <a:rPr lang="en-US" sz="1600" dirty="0"/>
              <a:t>(0</a:t>
            </a:r>
            <a:r>
              <a:rPr lang="en-US" sz="1600" dirty="0" smtClean="0"/>
              <a:t>,”John”,“Doe“);</a:t>
            </a:r>
            <a:endParaRPr lang="en-US" sz="1600" dirty="0"/>
          </a:p>
          <a:p>
            <a:pPr>
              <a:lnSpc>
                <a:spcPct val="110000"/>
              </a:lnSpc>
            </a:pPr>
            <a:r>
              <a:rPr lang="en-US" sz="2200" dirty="0"/>
              <a:t>To import </a:t>
            </a:r>
            <a:r>
              <a:rPr lang="en-US" sz="2200" dirty="0" smtClean="0"/>
              <a:t>data into table from </a:t>
            </a:r>
            <a:r>
              <a:rPr lang="en-US" sz="2200" dirty="0" err="1"/>
              <a:t>csv</a:t>
            </a:r>
            <a:r>
              <a:rPr lang="en-US" sz="2200" dirty="0"/>
              <a:t> file</a:t>
            </a:r>
          </a:p>
          <a:p>
            <a:pPr marL="0" indent="0">
              <a:lnSpc>
                <a:spcPct val="110000"/>
              </a:lnSpc>
              <a:buNone/>
            </a:pPr>
            <a:r>
              <a:rPr lang="en-US" sz="1600" dirty="0"/>
              <a:t>.</a:t>
            </a:r>
            <a:r>
              <a:rPr lang="en-US" sz="1600" dirty="0" err="1"/>
              <a:t>seperator</a:t>
            </a:r>
            <a:r>
              <a:rPr lang="en-US" sz="1600" dirty="0"/>
              <a:t> “,” ;</a:t>
            </a:r>
          </a:p>
          <a:p>
            <a:pPr marL="0" indent="0">
              <a:lnSpc>
                <a:spcPct val="110000"/>
              </a:lnSpc>
              <a:buNone/>
            </a:pPr>
            <a:r>
              <a:rPr lang="en-US" sz="1600" dirty="0"/>
              <a:t>.import agents.csv agents</a:t>
            </a:r>
          </a:p>
        </p:txBody>
      </p:sp>
    </p:spTree>
    <p:extLst>
      <p:ext uri="{BB962C8B-B14F-4D97-AF65-F5344CB8AC3E}">
        <p14:creationId xmlns:p14="http://schemas.microsoft.com/office/powerpoint/2010/main" xmlns="" val="344861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lnSpc>
                <a:spcPct val="90000"/>
              </a:lnSpc>
              <a:buNone/>
            </a:pPr>
            <a:r>
              <a:rPr lang="en-US" sz="2200" dirty="0"/>
              <a:t>PRIMARY KEY assigned as INTEGER will auto increment when null is inserted into the column</a:t>
            </a:r>
          </a:p>
          <a:p>
            <a:pPr marL="0" indent="0">
              <a:buNone/>
            </a:pPr>
            <a:r>
              <a:rPr lang="en-US" sz="1400" dirty="0"/>
              <a:t>With this table, the statement</a:t>
            </a:r>
          </a:p>
          <a:p>
            <a:pPr marL="0" indent="0">
              <a:buNone/>
            </a:pPr>
            <a:r>
              <a:rPr lang="en-US" sz="1400" dirty="0"/>
              <a:t>INSERT INTO </a:t>
            </a:r>
            <a:r>
              <a:rPr lang="en-US" sz="1400" dirty="0" smtClean="0"/>
              <a:t>agent </a:t>
            </a:r>
            <a:r>
              <a:rPr lang="en-US" sz="1400" dirty="0"/>
              <a:t>VALUES(NULL</a:t>
            </a:r>
            <a:r>
              <a:rPr lang="en-US" sz="1400" dirty="0" smtClean="0"/>
              <a:t>, “first” , “last”);</a:t>
            </a:r>
            <a:endParaRPr lang="en-US" sz="1400" dirty="0"/>
          </a:p>
          <a:p>
            <a:pPr marL="0" indent="0">
              <a:buNone/>
            </a:pPr>
            <a:r>
              <a:rPr lang="en-US" sz="1400" dirty="0"/>
              <a:t>is logically equivalent to saying:</a:t>
            </a:r>
          </a:p>
          <a:p>
            <a:pPr marL="0" indent="0">
              <a:buNone/>
            </a:pPr>
            <a:r>
              <a:rPr lang="en-US" sz="1400" dirty="0"/>
              <a:t>INSERT INTO </a:t>
            </a:r>
            <a:r>
              <a:rPr lang="en-US" sz="1400" dirty="0" smtClean="0"/>
              <a:t>agent </a:t>
            </a:r>
            <a:r>
              <a:rPr lang="en-US" sz="1400" dirty="0"/>
              <a:t>VALUES((SELECT </a:t>
            </a:r>
            <a:r>
              <a:rPr lang="en-US" sz="1400" dirty="0" smtClean="0"/>
              <a:t>max(id) </a:t>
            </a:r>
            <a:r>
              <a:rPr lang="en-US" sz="1400" dirty="0"/>
              <a:t>FROM </a:t>
            </a:r>
            <a:r>
              <a:rPr lang="en-US" sz="1400" dirty="0" smtClean="0"/>
              <a:t>agent)+</a:t>
            </a:r>
            <a:r>
              <a:rPr lang="en-US" sz="1400" dirty="0"/>
              <a:t>1</a:t>
            </a:r>
            <a:r>
              <a:rPr lang="en-US" sz="1400" dirty="0" smtClean="0"/>
              <a:t>, “First” , “Last”);</a:t>
            </a:r>
            <a:endParaRPr lang="en-US" sz="1400" dirty="0"/>
          </a:p>
          <a:p>
            <a:pPr marL="0" indent="0">
              <a:lnSpc>
                <a:spcPct val="90000"/>
              </a:lnSpc>
              <a:buNone/>
            </a:pPr>
            <a:endParaRPr lang="en-US" sz="2200" dirty="0"/>
          </a:p>
          <a:p>
            <a:pPr marL="0" indent="0">
              <a:lnSpc>
                <a:spcPct val="90000"/>
              </a:lnSpc>
              <a:buNone/>
            </a:pPr>
            <a:r>
              <a:rPr lang="en-US" sz="2200" dirty="0" smtClean="0"/>
              <a:t>ALTER Table</a:t>
            </a:r>
          </a:p>
          <a:p>
            <a:pPr marL="0" indent="0">
              <a:lnSpc>
                <a:spcPct val="90000"/>
              </a:lnSpc>
              <a:buNone/>
            </a:pPr>
            <a:r>
              <a:rPr lang="en-US" sz="2200" dirty="0"/>
              <a:t>SQLite has limited ALTER TABLE support that you can use to add a column to the end of a table or to change the name </a:t>
            </a:r>
            <a:r>
              <a:rPr lang="en-US" sz="2200" dirty="0" smtClean="0"/>
              <a:t>of </a:t>
            </a:r>
            <a:r>
              <a:rPr lang="en-US" sz="2200" dirty="0"/>
              <a:t>a table. If you want to make more complex changes in the structure of a table, you will have to recreate the </a:t>
            </a:r>
            <a:r>
              <a:rPr lang="en-US" sz="2200" dirty="0" smtClean="0"/>
              <a:t>table</a:t>
            </a:r>
            <a:r>
              <a:rPr lang="en-US" sz="2200" dirty="0"/>
              <a:t>. </a:t>
            </a:r>
            <a:endParaRPr lang="en-US" sz="2200" dirty="0" smtClean="0"/>
          </a:p>
          <a:p>
            <a:pPr marL="0" indent="0">
              <a:lnSpc>
                <a:spcPct val="90000"/>
              </a:lnSpc>
              <a:buNone/>
            </a:pPr>
            <a:r>
              <a:rPr lang="en-US" sz="2200" dirty="0" err="1" smtClean="0"/>
              <a:t>e.g</a:t>
            </a:r>
            <a:r>
              <a:rPr lang="en-US" sz="2200" dirty="0" smtClean="0"/>
              <a:t> To remove column c from table t1</a:t>
            </a:r>
          </a:p>
          <a:p>
            <a:pPr marL="0" indent="0">
              <a:buNone/>
            </a:pPr>
            <a:r>
              <a:rPr lang="en-US" sz="1300" dirty="0" smtClean="0"/>
              <a:t>CREATE </a:t>
            </a:r>
            <a:r>
              <a:rPr lang="en-US" sz="1300" dirty="0"/>
              <a:t>TEMPORARY TABLE t1_backup(</a:t>
            </a:r>
            <a:r>
              <a:rPr lang="en-US" sz="1300" dirty="0" err="1"/>
              <a:t>a,b</a:t>
            </a:r>
            <a:r>
              <a:rPr lang="en-US" sz="1300" dirty="0"/>
              <a:t>);</a:t>
            </a:r>
          </a:p>
          <a:p>
            <a:pPr marL="0" indent="0">
              <a:buNone/>
            </a:pPr>
            <a:r>
              <a:rPr lang="en-US" sz="1300" dirty="0"/>
              <a:t>INSERT INTO t1_backup SELECT </a:t>
            </a:r>
            <a:r>
              <a:rPr lang="en-US" sz="1300" dirty="0" err="1"/>
              <a:t>a,b</a:t>
            </a:r>
            <a:r>
              <a:rPr lang="en-US" sz="1300" dirty="0"/>
              <a:t> FROM t1;</a:t>
            </a:r>
          </a:p>
          <a:p>
            <a:pPr marL="0" indent="0">
              <a:buNone/>
            </a:pPr>
            <a:r>
              <a:rPr lang="en-US" sz="1300" dirty="0"/>
              <a:t>DROP TABLE t1;</a:t>
            </a:r>
          </a:p>
          <a:p>
            <a:pPr marL="0" indent="0">
              <a:buNone/>
            </a:pPr>
            <a:r>
              <a:rPr lang="en-US" sz="1300" dirty="0"/>
              <a:t>CREATE TABLE t1(</a:t>
            </a:r>
            <a:r>
              <a:rPr lang="en-US" sz="1300" dirty="0" err="1"/>
              <a:t>a,b</a:t>
            </a:r>
            <a:r>
              <a:rPr lang="en-US" sz="1300" dirty="0"/>
              <a:t>);</a:t>
            </a:r>
          </a:p>
          <a:p>
            <a:pPr marL="0" indent="0">
              <a:buNone/>
            </a:pPr>
            <a:r>
              <a:rPr lang="en-US" sz="1300" dirty="0"/>
              <a:t>INSERT INTO t1 SELECT </a:t>
            </a:r>
            <a:r>
              <a:rPr lang="en-US" sz="1300" dirty="0" err="1"/>
              <a:t>a,b</a:t>
            </a:r>
            <a:r>
              <a:rPr lang="en-US" sz="1300" dirty="0"/>
              <a:t> FROM t1_backup;</a:t>
            </a:r>
          </a:p>
          <a:p>
            <a:pPr marL="0" indent="0">
              <a:buNone/>
            </a:pPr>
            <a:r>
              <a:rPr lang="en-US" sz="1300" dirty="0"/>
              <a:t>DROP TABLE t1_backup;</a:t>
            </a:r>
          </a:p>
          <a:p>
            <a:pPr marL="0" indent="0">
              <a:lnSpc>
                <a:spcPct val="90000"/>
              </a:lnSpc>
              <a:buNone/>
            </a:pPr>
            <a:endParaRPr lang="en-US" sz="2200" dirty="0" smtClean="0"/>
          </a:p>
        </p:txBody>
      </p:sp>
    </p:spTree>
    <p:extLst>
      <p:ext uri="{BB962C8B-B14F-4D97-AF65-F5344CB8AC3E}">
        <p14:creationId xmlns:p14="http://schemas.microsoft.com/office/powerpoint/2010/main" xmlns="" val="3525100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on Android System</a:t>
            </a:r>
            <a:endParaRPr lang="en-IN" dirty="0"/>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a:hlinkClick r:id="rId2"/>
              </a:rPr>
              <a:t>http://www.sqlite.org</a:t>
            </a:r>
            <a:r>
              <a:rPr lang="en-US" dirty="0" smtClean="0">
                <a:hlinkClick r:id="rId2"/>
              </a:rPr>
              <a:t>/</a:t>
            </a:r>
            <a:endParaRPr lang="en-US" dirty="0" smtClean="0"/>
          </a:p>
          <a:p>
            <a:r>
              <a:rPr lang="en-US" dirty="0" smtClean="0">
                <a:hlinkClick r:id="rId3"/>
              </a:rPr>
              <a:t>http</a:t>
            </a:r>
            <a:r>
              <a:rPr lang="en-US" dirty="0">
                <a:hlinkClick r:id="rId3"/>
              </a:rPr>
              <a:t>://en.wikipedia.org/wiki/SQLite</a:t>
            </a:r>
            <a:endParaRPr lang="en-US" dirty="0"/>
          </a:p>
          <a:p>
            <a:r>
              <a:rPr lang="en-US" dirty="0">
                <a:hlinkClick r:id="rId4"/>
              </a:rPr>
              <a:t>http://www.oracle.com/technetwork/products/berkeleydb/bdb-sqlite-comparison-wp-176431.pdf</a:t>
            </a:r>
            <a:endParaRPr lang="en-US" dirty="0"/>
          </a:p>
          <a:p>
            <a:endParaRPr lang="en-US" dirty="0"/>
          </a:p>
        </p:txBody>
      </p:sp>
    </p:spTree>
    <p:extLst>
      <p:ext uri="{BB962C8B-B14F-4D97-AF65-F5344CB8AC3E}">
        <p14:creationId xmlns:p14="http://schemas.microsoft.com/office/powerpoint/2010/main" xmlns="" val="314928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What is SQLite</a:t>
            </a:r>
            <a:endParaRPr lang="en-US" dirty="0"/>
          </a:p>
        </p:txBody>
      </p:sp>
      <p:sp>
        <p:nvSpPr>
          <p:cNvPr id="6" name="Content Placeholder 5"/>
          <p:cNvSpPr>
            <a:spLocks noGrp="1"/>
          </p:cNvSpPr>
          <p:nvPr>
            <p:ph sz="quarter" idx="1"/>
          </p:nvPr>
        </p:nvSpPr>
        <p:spPr/>
        <p:txBody>
          <a:bodyPr>
            <a:normAutofit fontScale="77500" lnSpcReduction="20000"/>
          </a:bodyPr>
          <a:lstStyle/>
          <a:p>
            <a:r>
              <a:rPr lang="en-GB" dirty="0" smtClean="0"/>
              <a:t>Open source  embedded, Relational </a:t>
            </a:r>
            <a:r>
              <a:rPr lang="en-GB" dirty="0"/>
              <a:t>database implemented in pure, portable, ANSI C</a:t>
            </a:r>
            <a:r>
              <a:rPr lang="en-GB" dirty="0" smtClean="0"/>
              <a:t>.</a:t>
            </a:r>
          </a:p>
          <a:p>
            <a:r>
              <a:rPr lang="en-GB" dirty="0" smtClean="0"/>
              <a:t>Designed </a:t>
            </a:r>
            <a:r>
              <a:rPr lang="en-GB" dirty="0"/>
              <a:t>to plug directly into your programs, scripts, or web </a:t>
            </a:r>
            <a:r>
              <a:rPr lang="en-GB" dirty="0" smtClean="0"/>
              <a:t>applications </a:t>
            </a:r>
          </a:p>
          <a:p>
            <a:r>
              <a:rPr lang="en-GB" dirty="0" smtClean="0"/>
              <a:t>Supports </a:t>
            </a:r>
            <a:r>
              <a:rPr lang="en-GB" dirty="0"/>
              <a:t>a large subset of ANSI SQL</a:t>
            </a:r>
            <a:r>
              <a:rPr lang="en-GB" dirty="0" smtClean="0"/>
              <a:t>.</a:t>
            </a:r>
          </a:p>
          <a:p>
            <a:r>
              <a:rPr lang="en-GB" dirty="0" smtClean="0"/>
              <a:t>Supports </a:t>
            </a:r>
            <a:r>
              <a:rPr lang="en-GB" dirty="0"/>
              <a:t>transactions, views, indexes, triggers, subqueries, check constraints and a variety of other features found in relational databases</a:t>
            </a:r>
            <a:r>
              <a:rPr lang="en-GB" dirty="0" smtClean="0"/>
              <a:t>.</a:t>
            </a:r>
          </a:p>
          <a:p>
            <a:r>
              <a:rPr lang="en-GB" dirty="0" smtClean="0"/>
              <a:t>Variety of open source extensions allowing use with languages such as </a:t>
            </a:r>
            <a:r>
              <a:rPr lang="en-GB" dirty="0"/>
              <a:t>Perl, Python, Ruby, Java, PHP, </a:t>
            </a:r>
            <a:r>
              <a:rPr lang="en-GB" dirty="0" smtClean="0"/>
              <a:t>.NET, Scheme, Smalltalk</a:t>
            </a:r>
            <a:r>
              <a:rPr lang="en-GB" dirty="0"/>
              <a:t>, Objective C, Delphi, Ada, </a:t>
            </a:r>
            <a:r>
              <a:rPr lang="en-GB" dirty="0" smtClean="0"/>
              <a:t>Haskell etc</a:t>
            </a:r>
          </a:p>
          <a:p>
            <a:r>
              <a:rPr lang="en-GB" dirty="0"/>
              <a:t>It is designed to be small, portable, reliable, customizable, efficient, and free.</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xmlns="" val="3839898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The original implementation was designed by D. Richard </a:t>
            </a:r>
            <a:r>
              <a:rPr lang="en-US" dirty="0" smtClean="0"/>
              <a:t>Hipp</a:t>
            </a:r>
          </a:p>
          <a:p>
            <a:r>
              <a:rPr lang="en-US" dirty="0" smtClean="0"/>
              <a:t>Design </a:t>
            </a:r>
            <a:r>
              <a:rPr lang="en-US" dirty="0"/>
              <a:t>goals of SQLite were to allow the program to be operated without a database installation or administration</a:t>
            </a:r>
            <a:r>
              <a:rPr lang="en-US" dirty="0" smtClean="0"/>
              <a:t>.</a:t>
            </a:r>
          </a:p>
          <a:p>
            <a:r>
              <a:rPr lang="en-US" dirty="0"/>
              <a:t>In 2000 version 1.0 of SQLite was released. This initial release was based off of GDBM (GNU Database Manager</a:t>
            </a:r>
            <a:r>
              <a:rPr lang="en-US" dirty="0" smtClean="0"/>
              <a:t>)</a:t>
            </a:r>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Version 2 followed within the year. By 2001, many open source projects were beginning to use it. Several languages had bindings for it.</a:t>
            </a:r>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In 2004, SQLite had a major upgrade to version 3. </a:t>
            </a:r>
          </a:p>
          <a:p>
            <a:r>
              <a:rPr lang="en-US" dirty="0"/>
              <a:t>Version 3.0 added many useful improvements such as </a:t>
            </a:r>
            <a:r>
              <a:rPr lang="en-US" dirty="0" smtClean="0"/>
              <a:t>manifest typing, more SQL features etc. </a:t>
            </a:r>
            <a:endParaRPr lang="en-US" dirty="0"/>
          </a:p>
          <a:p>
            <a:pPr marL="114300" indent="0">
              <a:buNone/>
            </a:pPr>
            <a:endParaRPr lang="en-US" dirty="0"/>
          </a:p>
        </p:txBody>
      </p:sp>
    </p:spTree>
    <p:extLst>
      <p:ext uri="{BB962C8B-B14F-4D97-AF65-F5344CB8AC3E}">
        <p14:creationId xmlns:p14="http://schemas.microsoft.com/office/powerpoint/2010/main" xmlns="" val="3652984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Users</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Apple: Safari, </a:t>
            </a:r>
            <a:r>
              <a:rPr lang="en-GB" dirty="0" smtClean="0"/>
              <a:t>Mail</a:t>
            </a:r>
            <a:endParaRPr lang="en-GB" dirty="0"/>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Adobe: </a:t>
            </a:r>
            <a:r>
              <a:rPr lang="en-US" dirty="0"/>
              <a:t>Uses SQLite in </a:t>
            </a:r>
            <a:r>
              <a:rPr lang="en-US" dirty="0" smtClean="0"/>
              <a:t>products like Photoshop </a:t>
            </a:r>
            <a:r>
              <a:rPr lang="en-US" dirty="0"/>
              <a:t>and Acrobat\Adobe reader </a:t>
            </a:r>
            <a:endParaRPr lang="en-US" dirty="0" smtClean="0"/>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smtClean="0"/>
              <a:t>Google</a:t>
            </a:r>
            <a:r>
              <a:rPr lang="en-GB" dirty="0"/>
              <a:t>: </a:t>
            </a:r>
            <a:r>
              <a:rPr lang="en-GB" dirty="0" smtClean="0"/>
              <a:t>Gears, </a:t>
            </a:r>
            <a:r>
              <a:rPr lang="en-US" dirty="0"/>
              <a:t>SQLite is also used in the mobile OS </a:t>
            </a:r>
            <a:r>
              <a:rPr lang="en-US" dirty="0" smtClean="0"/>
              <a:t>platform- </a:t>
            </a:r>
            <a:r>
              <a:rPr lang="en-US" dirty="0"/>
              <a:t>Android</a:t>
            </a:r>
            <a:endParaRPr lang="en-GB" dirty="0"/>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Mozilla: </a:t>
            </a:r>
            <a:r>
              <a:rPr lang="en-GB" dirty="0" smtClean="0"/>
              <a:t>Firefox , </a:t>
            </a:r>
            <a:r>
              <a:rPr lang="en-US" dirty="0"/>
              <a:t>SQLite is used in Firefox to store metadata.</a:t>
            </a:r>
            <a:endParaRPr lang="en-GB" dirty="0"/>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US" dirty="0" smtClean="0"/>
              <a:t>PHP </a:t>
            </a:r>
            <a:r>
              <a:rPr lang="en-US" dirty="0"/>
              <a:t>- Php comes with SQLite 2 and 3 built in. </a:t>
            </a:r>
            <a:endParaRPr lang="en-US" dirty="0" smtClean="0"/>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US" dirty="0" smtClean="0"/>
              <a:t>Python- </a:t>
            </a:r>
            <a:r>
              <a:rPr lang="en-US" dirty="0"/>
              <a:t>SQLite is bundled with the Python programming language</a:t>
            </a:r>
            <a:r>
              <a:rPr lang="en-GB" dirty="0" smtClean="0"/>
              <a:t>. </a:t>
            </a:r>
          </a:p>
          <a:p>
            <a:pPr>
              <a:lnSpc>
                <a:spcPct val="95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Nokia, </a:t>
            </a:r>
            <a:r>
              <a:rPr lang="en-GB" dirty="0" err="1"/>
              <a:t>Dlink</a:t>
            </a:r>
            <a:r>
              <a:rPr lang="en-GB" dirty="0"/>
              <a:t>, Philips, Palm, and </a:t>
            </a:r>
            <a:r>
              <a:rPr lang="en-GB" i="1" dirty="0"/>
              <a:t>lots</a:t>
            </a:r>
            <a:r>
              <a:rPr lang="en-GB" dirty="0"/>
              <a:t> of embedded products</a:t>
            </a:r>
          </a:p>
          <a:p>
            <a:pPr marL="114300" indent="0">
              <a:buNone/>
            </a:pPr>
            <a:endParaRPr lang="en-US" dirty="0"/>
          </a:p>
        </p:txBody>
      </p:sp>
    </p:spTree>
    <p:extLst>
      <p:ext uri="{BB962C8B-B14F-4D97-AF65-F5344CB8AC3E}">
        <p14:creationId xmlns:p14="http://schemas.microsoft.com/office/powerpoint/2010/main" xmlns="" val="9134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SQLite Design Considerations</a:t>
            </a:r>
            <a:endParaRPr lang="en-US" dirty="0"/>
          </a:p>
        </p:txBody>
      </p:sp>
      <p:sp>
        <p:nvSpPr>
          <p:cNvPr id="3" name="Content Placeholder 2"/>
          <p:cNvSpPr>
            <a:spLocks noGrp="1"/>
          </p:cNvSpPr>
          <p:nvPr>
            <p:ph sz="quarter" idx="1"/>
          </p:nvPr>
        </p:nvSpPr>
        <p:spPr/>
        <p:txBody>
          <a:bodyPr>
            <a:normAutofit lnSpcReduction="10000"/>
          </a:bodyPr>
          <a:lstStyle/>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Flexibility: </a:t>
            </a:r>
            <a:r>
              <a:rPr lang="en-GB" dirty="0" smtClean="0"/>
              <a:t>It </a:t>
            </a:r>
            <a:r>
              <a:rPr lang="en-GB" dirty="0"/>
              <a:t>is easy to customize, modify, </a:t>
            </a:r>
            <a:r>
              <a:rPr lang="en-GB" dirty="0" smtClean="0"/>
              <a:t>extend.</a:t>
            </a:r>
            <a:endParaRPr lang="en-GB" dirty="0"/>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a:t>Compactness: </a:t>
            </a:r>
            <a:r>
              <a:rPr lang="en-GB" dirty="0" smtClean="0"/>
              <a:t>SQLite strives </a:t>
            </a:r>
            <a:r>
              <a:rPr lang="en-GB" dirty="0"/>
              <a:t>to stay small, and resists bloat at all costs. Big features </a:t>
            </a:r>
            <a:r>
              <a:rPr lang="en-GB" dirty="0" smtClean="0"/>
              <a:t>are conditionally-compiled </a:t>
            </a:r>
            <a:r>
              <a:rPr lang="en-GB" dirty="0"/>
              <a:t>or dynamically loadable extensions. Core library will never outgrow the embedded space</a:t>
            </a:r>
            <a:r>
              <a:rPr lang="en-GB" dirty="0" smtClean="0"/>
              <a:t>.</a:t>
            </a:r>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smtClean="0"/>
              <a:t>Reliability</a:t>
            </a:r>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smtClean="0"/>
              <a:t>Portability</a:t>
            </a:r>
            <a:r>
              <a:rPr lang="en-GB" dirty="0"/>
              <a:t>. Run everywhere. It is written in ANSI with an OS abstraction layer at the </a:t>
            </a:r>
            <a:r>
              <a:rPr lang="en-GB" dirty="0" smtClean="0"/>
              <a:t>bottom</a:t>
            </a:r>
          </a:p>
          <a:p>
            <a:pPr>
              <a:lnSpc>
                <a:spcPct val="96000"/>
              </a:lnSpc>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10134600" algn="l"/>
                <a:tab pos="10858500" algn="l"/>
              </a:tabLst>
            </a:pPr>
            <a:r>
              <a:rPr lang="en-GB" dirty="0" smtClean="0"/>
              <a:t>Stability </a:t>
            </a:r>
            <a:endParaRPr lang="en-US" dirty="0"/>
          </a:p>
        </p:txBody>
      </p:sp>
    </p:spTree>
    <p:extLst>
      <p:ext uri="{BB962C8B-B14F-4D97-AF65-F5344CB8AC3E}">
        <p14:creationId xmlns:p14="http://schemas.microsoft.com/office/powerpoint/2010/main" xmlns="" val="318129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 Features</a:t>
            </a:r>
            <a:endParaRPr lang="en-US" dirty="0"/>
          </a:p>
        </p:txBody>
      </p:sp>
      <p:sp>
        <p:nvSpPr>
          <p:cNvPr id="3" name="Content Placeholder 2"/>
          <p:cNvSpPr>
            <a:spLocks noGrp="1"/>
          </p:cNvSpPr>
          <p:nvPr>
            <p:ph sz="quarter" idx="1"/>
          </p:nvPr>
        </p:nvSpPr>
        <p:spPr/>
        <p:txBody>
          <a:bodyPr>
            <a:normAutofit/>
          </a:bodyPr>
          <a:lstStyle/>
          <a:p>
            <a:r>
              <a:rPr lang="en-US" dirty="0"/>
              <a:t>No configuration. Just drop in the C library and go.</a:t>
            </a:r>
          </a:p>
          <a:p>
            <a:r>
              <a:rPr lang="en-US" dirty="0"/>
              <a:t>No server process to administer or user accounts to manage.</a:t>
            </a:r>
          </a:p>
          <a:p>
            <a:r>
              <a:rPr lang="en-GB" dirty="0"/>
              <a:t>In memory databases. Databases don't have to exist on OS files. They can be created in memory</a:t>
            </a:r>
            <a:r>
              <a:rPr lang="en-GB" dirty="0" smtClean="0"/>
              <a:t>.</a:t>
            </a:r>
          </a:p>
          <a:p>
            <a:r>
              <a:rPr lang="en-GB" dirty="0"/>
              <a:t>Virtual </a:t>
            </a:r>
            <a:r>
              <a:rPr lang="en-GB" dirty="0" smtClean="0"/>
              <a:t>tables</a:t>
            </a:r>
            <a:endParaRPr lang="en-GB" dirty="0" smtClean="0"/>
          </a:p>
          <a:p>
            <a:r>
              <a:rPr lang="en-US" dirty="0"/>
              <a:t>Easy to backup and transmit database (just copy the file)</a:t>
            </a:r>
          </a:p>
          <a:p>
            <a:endParaRPr lang="en-US" dirty="0"/>
          </a:p>
        </p:txBody>
      </p:sp>
    </p:spTree>
    <p:extLst>
      <p:ext uri="{BB962C8B-B14F-4D97-AF65-F5344CB8AC3E}">
        <p14:creationId xmlns:p14="http://schemas.microsoft.com/office/powerpoint/2010/main" xmlns="" val="2373749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Features</a:t>
            </a:r>
            <a:endParaRPr lang="en-US" dirty="0"/>
          </a:p>
        </p:txBody>
      </p:sp>
      <p:sp>
        <p:nvSpPr>
          <p:cNvPr id="3" name="Content Placeholder 2"/>
          <p:cNvSpPr>
            <a:spLocks noGrp="1"/>
          </p:cNvSpPr>
          <p:nvPr>
            <p:ph sz="quarter" idx="1"/>
          </p:nvPr>
        </p:nvSpPr>
        <p:spPr/>
        <p:txBody>
          <a:bodyPr>
            <a:normAutofit fontScale="77500" lnSpcReduction="20000"/>
          </a:bodyPr>
          <a:lstStyle/>
          <a:p>
            <a:pPr>
              <a:lnSpc>
                <a:spcPct val="110000"/>
              </a:lnSpc>
            </a:pPr>
            <a:r>
              <a:rPr lang="en-GB" dirty="0"/>
              <a:t>Conflict resolution. SQLite has built in rules to overcome integrity violations. If you try to insert a record whose primary key value is already in the table, conflict resolution gives you the option of automatically overwriting the record, or failing. Conflict resolution can be defined at different levels ranging from the SQL command all the way down to the table definition.</a:t>
            </a:r>
          </a:p>
          <a:p>
            <a:pPr>
              <a:lnSpc>
                <a:spcPct val="110000"/>
              </a:lnSpc>
            </a:pPr>
            <a:r>
              <a:rPr lang="en-GB" dirty="0"/>
              <a:t>Attaching databases. You can attach multiple database files to a single connection and read to and from them as if they belonged to a single database. </a:t>
            </a:r>
          </a:p>
          <a:p>
            <a:pPr>
              <a:lnSpc>
                <a:spcPct val="110000"/>
              </a:lnSpc>
            </a:pPr>
            <a:r>
              <a:rPr lang="en-GB" dirty="0"/>
              <a:t>Manifest typing. SQLite is dynamically typed, and works a lot like a scripting language where other databases are statically typed. This can provide a great deal of flexibility in many of the same ways.</a:t>
            </a:r>
          </a:p>
          <a:p>
            <a:endParaRPr lang="en-US" dirty="0"/>
          </a:p>
        </p:txBody>
      </p:sp>
    </p:spTree>
    <p:extLst>
      <p:ext uri="{BB962C8B-B14F-4D97-AF65-F5344CB8AC3E}">
        <p14:creationId xmlns:p14="http://schemas.microsoft.com/office/powerpoint/2010/main" xmlns="" val="2823527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US" dirty="0"/>
          </a:p>
        </p:txBody>
      </p:sp>
      <p:sp>
        <p:nvSpPr>
          <p:cNvPr id="3" name="Content Placeholder 2"/>
          <p:cNvSpPr>
            <a:spLocks noGrp="1"/>
          </p:cNvSpPr>
          <p:nvPr>
            <p:ph sz="quarter" idx="1"/>
          </p:nvPr>
        </p:nvSpPr>
        <p:spPr/>
        <p:txBody>
          <a:bodyPr>
            <a:noAutofit/>
          </a:bodyPr>
          <a:lstStyle/>
          <a:p>
            <a:pPr>
              <a:lnSpc>
                <a:spcPct val="90000"/>
              </a:lnSpc>
            </a:pPr>
            <a:r>
              <a:rPr lang="en-GB" sz="2200" dirty="0"/>
              <a:t>Query Optimizer. SQLite does not have a sophisticated query optimizer.</a:t>
            </a:r>
          </a:p>
          <a:p>
            <a:pPr>
              <a:lnSpc>
                <a:spcPct val="90000"/>
              </a:lnSpc>
            </a:pPr>
            <a:r>
              <a:rPr lang="en-GB" sz="2200" dirty="0"/>
              <a:t>Very large datasets - </a:t>
            </a:r>
            <a:r>
              <a:rPr lang="en-US" sz="2200" dirty="0"/>
              <a:t>With the default page size of 1024 bytes, an SQLite database is limited in size to 2 terabytes (241 bytes). And even if it could handle larger databases, SQLite stores the entire database in a single disk file and many filesystems limit the maximum size of files to something less than this. </a:t>
            </a:r>
            <a:r>
              <a:rPr lang="en-GB" sz="2200" dirty="0"/>
              <a:t>.</a:t>
            </a:r>
          </a:p>
          <a:p>
            <a:pPr>
              <a:lnSpc>
                <a:spcPct val="90000"/>
              </a:lnSpc>
            </a:pPr>
            <a:r>
              <a:rPr lang="en-US" sz="2200" dirty="0"/>
              <a:t>Access control – This can be a disadvantage for database systems that have large number of users and require security</a:t>
            </a:r>
          </a:p>
          <a:p>
            <a:pPr lvl="0">
              <a:lnSpc>
                <a:spcPct val="90000"/>
              </a:lnSpc>
            </a:pPr>
            <a:r>
              <a:rPr lang="en-US" sz="2200" dirty="0"/>
              <a:t>Client/Server Applications - SQLite will work over a network filesystem, but because of the latency associated with most network filesystems, performance will not be great. Also, the file locking logic of many network filesystems implementation contains bugs (on both Unix and Windows</a:t>
            </a:r>
          </a:p>
        </p:txBody>
      </p:sp>
    </p:spTree>
    <p:extLst>
      <p:ext uri="{BB962C8B-B14F-4D97-AF65-F5344CB8AC3E}">
        <p14:creationId xmlns:p14="http://schemas.microsoft.com/office/powerpoint/2010/main" xmlns="" val="1575453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 </a:t>
            </a:r>
            <a:r>
              <a:rPr lang="en-US" dirty="0" err="1" smtClean="0"/>
              <a:t>Vs</a:t>
            </a:r>
            <a:r>
              <a:rPr lang="en-US" dirty="0" smtClean="0"/>
              <a:t> Commonly used RDBMS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356116922"/>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844</TotalTime>
  <Words>1021</Words>
  <Application>Microsoft Office PowerPoint</Application>
  <PresentationFormat>On-screen Show (4:3)</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SQLite</vt:lpstr>
      <vt:lpstr>What is SQLite</vt:lpstr>
      <vt:lpstr>History</vt:lpstr>
      <vt:lpstr>SQLite Users</vt:lpstr>
      <vt:lpstr>SQLite Design Considerations</vt:lpstr>
      <vt:lpstr>SQLite Features</vt:lpstr>
      <vt:lpstr>SQLite Features</vt:lpstr>
      <vt:lpstr>Limitations </vt:lpstr>
      <vt:lpstr>SQLite Vs Commonly used RDBMS</vt:lpstr>
      <vt:lpstr>SQLite – Basic Commands</vt:lpstr>
      <vt:lpstr>SQL Commands </vt:lpstr>
      <vt:lpstr>SQL Commands</vt:lpstr>
      <vt:lpstr>Demo on Android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Lite</dc:title>
  <dc:creator>Sreedharan, Rakesh</dc:creator>
  <cp:lastModifiedBy>rakesh</cp:lastModifiedBy>
  <cp:revision>48</cp:revision>
  <dcterms:created xsi:type="dcterms:W3CDTF">2006-08-16T00:00:00Z</dcterms:created>
  <dcterms:modified xsi:type="dcterms:W3CDTF">2013-03-13T09:36:42Z</dcterms:modified>
</cp:coreProperties>
</file>