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9" r:id="rId1"/>
  </p:sldMasterIdLst>
  <p:sldIdLst>
    <p:sldId id="256" r:id="rId2"/>
    <p:sldId id="257" r:id="rId3"/>
    <p:sldId id="259" r:id="rId4"/>
    <p:sldId id="288" r:id="rId5"/>
    <p:sldId id="272" r:id="rId6"/>
    <p:sldId id="286" r:id="rId7"/>
    <p:sldId id="273" r:id="rId8"/>
    <p:sldId id="274" r:id="rId9"/>
    <p:sldId id="275" r:id="rId10"/>
    <p:sldId id="276" r:id="rId11"/>
    <p:sldId id="269" r:id="rId12"/>
    <p:sldId id="270" r:id="rId13"/>
  </p:sldIdLst>
  <p:sldSz cx="12192000" cy="6858000"/>
  <p:notesSz cx="7004050" cy="92900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18" d="100"/>
          <a:sy n="118" d="100"/>
        </p:scale>
        <p:origin x="11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9510C5-798F-4A81-8F49-DB8E87459E26}"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B8D77-3A1F-4DD4-871B-1077F1607419}" type="slidenum">
              <a:rPr lang="en-US" smtClean="0"/>
              <a:t>‹#›</a:t>
            </a:fld>
            <a:endParaRPr lang="en-US"/>
          </a:p>
        </p:txBody>
      </p:sp>
    </p:spTree>
    <p:extLst>
      <p:ext uri="{BB962C8B-B14F-4D97-AF65-F5344CB8AC3E}">
        <p14:creationId xmlns:p14="http://schemas.microsoft.com/office/powerpoint/2010/main" val="785375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9510C5-798F-4A81-8F49-DB8E87459E26}"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B8D77-3A1F-4DD4-871B-1077F1607419}" type="slidenum">
              <a:rPr lang="en-US" smtClean="0"/>
              <a:t>‹#›</a:t>
            </a:fld>
            <a:endParaRPr lang="en-US"/>
          </a:p>
        </p:txBody>
      </p:sp>
    </p:spTree>
    <p:extLst>
      <p:ext uri="{BB962C8B-B14F-4D97-AF65-F5344CB8AC3E}">
        <p14:creationId xmlns:p14="http://schemas.microsoft.com/office/powerpoint/2010/main" val="406828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9510C5-798F-4A81-8F49-DB8E87459E26}"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B8D77-3A1F-4DD4-871B-1077F1607419}" type="slidenum">
              <a:rPr lang="en-US" smtClean="0"/>
              <a:t>‹#›</a:t>
            </a:fld>
            <a:endParaRPr lang="en-US"/>
          </a:p>
        </p:txBody>
      </p:sp>
    </p:spTree>
    <p:extLst>
      <p:ext uri="{BB962C8B-B14F-4D97-AF65-F5344CB8AC3E}">
        <p14:creationId xmlns:p14="http://schemas.microsoft.com/office/powerpoint/2010/main" val="2885906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9510C5-798F-4A81-8F49-DB8E87459E26}"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B8D77-3A1F-4DD4-871B-1077F1607419}"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64953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9510C5-798F-4A81-8F49-DB8E87459E26}"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B8D77-3A1F-4DD4-871B-1077F1607419}" type="slidenum">
              <a:rPr lang="en-US" smtClean="0"/>
              <a:t>‹#›</a:t>
            </a:fld>
            <a:endParaRPr lang="en-US"/>
          </a:p>
        </p:txBody>
      </p:sp>
    </p:spTree>
    <p:extLst>
      <p:ext uri="{BB962C8B-B14F-4D97-AF65-F5344CB8AC3E}">
        <p14:creationId xmlns:p14="http://schemas.microsoft.com/office/powerpoint/2010/main" val="11259486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9510C5-798F-4A81-8F49-DB8E87459E26}" type="datetimeFigureOut">
              <a:rPr lang="en-US" smtClean="0"/>
              <a:t>8/14/2023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CB8D77-3A1F-4DD4-871B-1077F1607419}" type="slidenum">
              <a:rPr lang="en-US" smtClean="0"/>
              <a:t>‹#›</a:t>
            </a:fld>
            <a:endParaRPr lang="en-US"/>
          </a:p>
        </p:txBody>
      </p:sp>
    </p:spTree>
    <p:extLst>
      <p:ext uri="{BB962C8B-B14F-4D97-AF65-F5344CB8AC3E}">
        <p14:creationId xmlns:p14="http://schemas.microsoft.com/office/powerpoint/2010/main" val="3564408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9510C5-798F-4A81-8F49-DB8E87459E26}" type="datetimeFigureOut">
              <a:rPr lang="en-US" smtClean="0"/>
              <a:t>8/14/2023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CB8D77-3A1F-4DD4-871B-1077F1607419}" type="slidenum">
              <a:rPr lang="en-US" smtClean="0"/>
              <a:t>‹#›</a:t>
            </a:fld>
            <a:endParaRPr lang="en-US"/>
          </a:p>
        </p:txBody>
      </p:sp>
    </p:spTree>
    <p:extLst>
      <p:ext uri="{BB962C8B-B14F-4D97-AF65-F5344CB8AC3E}">
        <p14:creationId xmlns:p14="http://schemas.microsoft.com/office/powerpoint/2010/main" val="2928246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9510C5-798F-4A81-8F49-DB8E87459E26}"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B8D77-3A1F-4DD4-871B-1077F1607419}" type="slidenum">
              <a:rPr lang="en-US" smtClean="0"/>
              <a:t>‹#›</a:t>
            </a:fld>
            <a:endParaRPr lang="en-US"/>
          </a:p>
        </p:txBody>
      </p:sp>
    </p:spTree>
    <p:extLst>
      <p:ext uri="{BB962C8B-B14F-4D97-AF65-F5344CB8AC3E}">
        <p14:creationId xmlns:p14="http://schemas.microsoft.com/office/powerpoint/2010/main" val="4564413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9510C5-798F-4A81-8F49-DB8E87459E26}"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B8D77-3A1F-4DD4-871B-1077F1607419}" type="slidenum">
              <a:rPr lang="en-US" smtClean="0"/>
              <a:t>‹#›</a:t>
            </a:fld>
            <a:endParaRPr lang="en-US"/>
          </a:p>
        </p:txBody>
      </p:sp>
    </p:spTree>
    <p:extLst>
      <p:ext uri="{BB962C8B-B14F-4D97-AF65-F5344CB8AC3E}">
        <p14:creationId xmlns:p14="http://schemas.microsoft.com/office/powerpoint/2010/main" val="1285687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79510C5-798F-4A81-8F49-DB8E87459E26}"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B8D77-3A1F-4DD4-871B-1077F1607419}" type="slidenum">
              <a:rPr lang="en-US" smtClean="0"/>
              <a:t>‹#›</a:t>
            </a:fld>
            <a:endParaRPr lang="en-US"/>
          </a:p>
        </p:txBody>
      </p:sp>
    </p:spTree>
    <p:extLst>
      <p:ext uri="{BB962C8B-B14F-4D97-AF65-F5344CB8AC3E}">
        <p14:creationId xmlns:p14="http://schemas.microsoft.com/office/powerpoint/2010/main" val="2096769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9510C5-798F-4A81-8F49-DB8E87459E26}"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B8D77-3A1F-4DD4-871B-1077F1607419}" type="slidenum">
              <a:rPr lang="en-US" smtClean="0"/>
              <a:t>‹#›</a:t>
            </a:fld>
            <a:endParaRPr lang="en-US"/>
          </a:p>
        </p:txBody>
      </p:sp>
    </p:spTree>
    <p:extLst>
      <p:ext uri="{BB962C8B-B14F-4D97-AF65-F5344CB8AC3E}">
        <p14:creationId xmlns:p14="http://schemas.microsoft.com/office/powerpoint/2010/main" val="2623461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510C5-798F-4A81-8F49-DB8E87459E26}"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B8D77-3A1F-4DD4-871B-1077F1607419}" type="slidenum">
              <a:rPr lang="en-US" smtClean="0"/>
              <a:t>‹#›</a:t>
            </a:fld>
            <a:endParaRPr lang="en-US"/>
          </a:p>
        </p:txBody>
      </p:sp>
    </p:spTree>
    <p:extLst>
      <p:ext uri="{BB962C8B-B14F-4D97-AF65-F5344CB8AC3E}">
        <p14:creationId xmlns:p14="http://schemas.microsoft.com/office/powerpoint/2010/main" val="126556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510C5-798F-4A81-8F49-DB8E87459E26}"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B8D77-3A1F-4DD4-871B-1077F1607419}" type="slidenum">
              <a:rPr lang="en-US" smtClean="0"/>
              <a:t>‹#›</a:t>
            </a:fld>
            <a:endParaRPr lang="en-US"/>
          </a:p>
        </p:txBody>
      </p:sp>
    </p:spTree>
    <p:extLst>
      <p:ext uri="{BB962C8B-B14F-4D97-AF65-F5344CB8AC3E}">
        <p14:creationId xmlns:p14="http://schemas.microsoft.com/office/powerpoint/2010/main" val="3288096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510C5-798F-4A81-8F49-DB8E87459E26}" type="datetimeFigureOut">
              <a:rPr lang="en-US" smtClean="0"/>
              <a:t>8/14/2023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CB8D77-3A1F-4DD4-871B-1077F1607419}" type="slidenum">
              <a:rPr lang="en-US" smtClean="0"/>
              <a:t>‹#›</a:t>
            </a:fld>
            <a:endParaRPr lang="en-US"/>
          </a:p>
        </p:txBody>
      </p:sp>
    </p:spTree>
    <p:extLst>
      <p:ext uri="{BB962C8B-B14F-4D97-AF65-F5344CB8AC3E}">
        <p14:creationId xmlns:p14="http://schemas.microsoft.com/office/powerpoint/2010/main" val="3498025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9510C5-798F-4A81-8F49-DB8E87459E26}" type="datetimeFigureOut">
              <a:rPr lang="en-US" smtClean="0"/>
              <a:t>8/14/2023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CB8D77-3A1F-4DD4-871B-1077F1607419}" type="slidenum">
              <a:rPr lang="en-US" smtClean="0"/>
              <a:t>‹#›</a:t>
            </a:fld>
            <a:endParaRPr lang="en-US"/>
          </a:p>
        </p:txBody>
      </p:sp>
    </p:spTree>
    <p:extLst>
      <p:ext uri="{BB962C8B-B14F-4D97-AF65-F5344CB8AC3E}">
        <p14:creationId xmlns:p14="http://schemas.microsoft.com/office/powerpoint/2010/main" val="3512461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79510C5-798F-4A81-8F49-DB8E87459E26}" type="datetimeFigureOut">
              <a:rPr lang="en-US" smtClean="0"/>
              <a:t>8/14/2023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CB8D77-3A1F-4DD4-871B-1077F1607419}" type="slidenum">
              <a:rPr lang="en-US" smtClean="0"/>
              <a:t>‹#›</a:t>
            </a:fld>
            <a:endParaRPr lang="en-US"/>
          </a:p>
        </p:txBody>
      </p:sp>
    </p:spTree>
    <p:extLst>
      <p:ext uri="{BB962C8B-B14F-4D97-AF65-F5344CB8AC3E}">
        <p14:creationId xmlns:p14="http://schemas.microsoft.com/office/powerpoint/2010/main" val="3435932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9510C5-798F-4A81-8F49-DB8E87459E26}"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B8D77-3A1F-4DD4-871B-1077F1607419}" type="slidenum">
              <a:rPr lang="en-US" smtClean="0"/>
              <a:t>‹#›</a:t>
            </a:fld>
            <a:endParaRPr lang="en-US"/>
          </a:p>
        </p:txBody>
      </p:sp>
    </p:spTree>
    <p:extLst>
      <p:ext uri="{BB962C8B-B14F-4D97-AF65-F5344CB8AC3E}">
        <p14:creationId xmlns:p14="http://schemas.microsoft.com/office/powerpoint/2010/main" val="54195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9510C5-798F-4A81-8F49-DB8E87459E26}"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B8D77-3A1F-4DD4-871B-1077F1607419}" type="slidenum">
              <a:rPr lang="en-US" smtClean="0"/>
              <a:t>‹#›</a:t>
            </a:fld>
            <a:endParaRPr lang="en-US"/>
          </a:p>
        </p:txBody>
      </p:sp>
    </p:spTree>
    <p:extLst>
      <p:ext uri="{BB962C8B-B14F-4D97-AF65-F5344CB8AC3E}">
        <p14:creationId xmlns:p14="http://schemas.microsoft.com/office/powerpoint/2010/main" val="2198675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79510C5-798F-4A81-8F49-DB8E87459E26}" type="datetimeFigureOut">
              <a:rPr lang="en-US" smtClean="0"/>
              <a:t>8/14/2023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0CB8D77-3A1F-4DD4-871B-1077F1607419}" type="slidenum">
              <a:rPr lang="en-US" smtClean="0"/>
              <a:t>‹#›</a:t>
            </a:fld>
            <a:endParaRPr lang="en-US"/>
          </a:p>
        </p:txBody>
      </p:sp>
    </p:spTree>
    <p:extLst>
      <p:ext uri="{BB962C8B-B14F-4D97-AF65-F5344CB8AC3E}">
        <p14:creationId xmlns:p14="http://schemas.microsoft.com/office/powerpoint/2010/main" val="376761688"/>
      </p:ext>
    </p:extLst>
  </p:cSld>
  <p:clrMap bg1="lt1" tx1="dk1" bg2="lt2" tx2="dk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 id="2147483940" r:id="rId11"/>
    <p:sldLayoutId id="2147483941" r:id="rId12"/>
    <p:sldLayoutId id="2147483942" r:id="rId13"/>
    <p:sldLayoutId id="2147483943" r:id="rId14"/>
    <p:sldLayoutId id="2147483944" r:id="rId15"/>
    <p:sldLayoutId id="2147483945" r:id="rId16"/>
    <p:sldLayoutId id="2147483946" r:id="rId17"/>
    <p:sldLayoutId id="2147483947"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66C-1F86-B949-8AAE-750193F0E0B2}"/>
              </a:ext>
            </a:extLst>
          </p:cNvPr>
          <p:cNvSpPr>
            <a:spLocks noGrp="1"/>
          </p:cNvSpPr>
          <p:nvPr>
            <p:ph type="ctrTitle"/>
          </p:nvPr>
        </p:nvSpPr>
        <p:spPr>
          <a:xfrm>
            <a:off x="198782" y="1122363"/>
            <a:ext cx="11807687" cy="1143759"/>
          </a:xfrm>
        </p:spPr>
        <p:txBody>
          <a:bodyPr>
            <a:normAutofit/>
          </a:bodyPr>
          <a:lstStyle/>
          <a:p>
            <a:r>
              <a:rPr lang="en-US"/>
              <a:t>Support Vector machines</a:t>
            </a:r>
          </a:p>
        </p:txBody>
      </p:sp>
      <p:sp>
        <p:nvSpPr>
          <p:cNvPr id="3" name="Subtitle 2">
            <a:extLst>
              <a:ext uri="{FF2B5EF4-FFF2-40B4-BE49-F238E27FC236}">
                <a16:creationId xmlns:a16="http://schemas.microsoft.com/office/drawing/2014/main" id="{91E7903C-A885-33B3-84AB-97CA154D56AB}"/>
              </a:ext>
            </a:extLst>
          </p:cNvPr>
          <p:cNvSpPr>
            <a:spLocks noGrp="1"/>
          </p:cNvSpPr>
          <p:nvPr>
            <p:ph type="subTitle" idx="1"/>
          </p:nvPr>
        </p:nvSpPr>
        <p:spPr>
          <a:xfrm>
            <a:off x="198782" y="3531204"/>
            <a:ext cx="11807687" cy="1796170"/>
          </a:xfrm>
        </p:spPr>
        <p:txBody>
          <a:bodyPr>
            <a:noAutofit/>
          </a:bodyPr>
          <a:lstStyle/>
          <a:p>
            <a:r>
              <a:rPr lang="en-US" sz="1600"/>
              <a:t>Derek Rice</a:t>
            </a:r>
          </a:p>
          <a:p>
            <a:r>
              <a:rPr lang="en-US" sz="1600"/>
              <a:t>INFO 523 – Data Mining and Discovery</a:t>
            </a:r>
          </a:p>
          <a:p>
            <a:r>
              <a:rPr lang="en-US" sz="1600"/>
              <a:t>Term Project</a:t>
            </a:r>
          </a:p>
          <a:p>
            <a:r>
              <a:rPr lang="en-US" sz="1600"/>
              <a:t>13-AUG-2023</a:t>
            </a:r>
          </a:p>
        </p:txBody>
      </p:sp>
    </p:spTree>
    <p:extLst>
      <p:ext uri="{BB962C8B-B14F-4D97-AF65-F5344CB8AC3E}">
        <p14:creationId xmlns:p14="http://schemas.microsoft.com/office/powerpoint/2010/main" val="3753463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D6B08C-C668-A229-FBAB-25FDBE703B34}"/>
              </a:ext>
            </a:extLst>
          </p:cNvPr>
          <p:cNvSpPr>
            <a:spLocks noGrp="1"/>
          </p:cNvSpPr>
          <p:nvPr>
            <p:ph type="title"/>
          </p:nvPr>
        </p:nvSpPr>
        <p:spPr>
          <a:xfrm>
            <a:off x="285750" y="5929989"/>
            <a:ext cx="11610975" cy="518520"/>
          </a:xfrm>
          <a:solidFill>
            <a:schemeClr val="bg2">
              <a:lumMod val="60000"/>
              <a:lumOff val="40000"/>
            </a:schemeClr>
          </a:solidFill>
          <a:ln>
            <a:solidFill>
              <a:schemeClr val="tx1">
                <a:lumMod val="75000"/>
                <a:lumOff val="25000"/>
              </a:schemeClr>
            </a:solidFill>
          </a:ln>
        </p:spPr>
        <p:txBody>
          <a:bodyPr>
            <a:noAutofit/>
          </a:bodyPr>
          <a:lstStyle/>
          <a:p>
            <a:r>
              <a:rPr lang="en-US" sz="2000" cap="none"/>
              <a:t>Typically trail and error required to fit a kernel, its parameters, and a cost value C to a solution</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C78A049E-31A3-A93A-0752-DCE9D09FDB8E}"/>
                  </a:ext>
                </a:extLst>
              </p:cNvPr>
              <p:cNvSpPr>
                <a:spLocks noGrp="1"/>
              </p:cNvSpPr>
              <p:nvPr>
                <p:ph idx="1"/>
              </p:nvPr>
            </p:nvSpPr>
            <p:spPr>
              <a:xfrm>
                <a:off x="1000125" y="1008242"/>
                <a:ext cx="9905999" cy="4392431"/>
              </a:xfrm>
            </p:spPr>
            <p:txBody>
              <a:bodyPr/>
              <a:lstStyle/>
              <a:p>
                <a:r>
                  <a:rPr lang="en-US" cap="none"/>
                  <a:t>The linear kernel – does not transform the data</a:t>
                </a:r>
              </a:p>
              <a:p>
                <a:pPr lvl="1"/>
                <a:r>
                  <a:rPr lang="en-US" cap="none"/>
                  <a:t>K(</a:t>
                </a:r>
                <a14:m>
                  <m:oMath xmlns:m="http://schemas.openxmlformats.org/officeDocument/2006/math">
                    <m:sSub>
                      <m:sSubPr>
                        <m:ctrlPr>
                          <a:rPr lang="en-US" i="1" cap="none" smtClean="0">
                            <a:latin typeface="Cambria Math" panose="02040503050406030204" pitchFamily="18" charset="0"/>
                          </a:rPr>
                        </m:ctrlPr>
                      </m:sSubPr>
                      <m:e>
                        <m:acc>
                          <m:accPr>
                            <m:chr m:val="̅"/>
                            <m:ctrlPr>
                              <a:rPr lang="en-US" i="1" cap="none" smtClean="0">
                                <a:latin typeface="Cambria Math" panose="02040503050406030204" pitchFamily="18" charset="0"/>
                              </a:rPr>
                            </m:ctrlPr>
                          </m:accPr>
                          <m:e>
                            <m:r>
                              <a:rPr lang="en-US" b="0" i="1" cap="none" smtClean="0">
                                <a:latin typeface="Cambria Math" panose="02040503050406030204" pitchFamily="18" charset="0"/>
                              </a:rPr>
                              <m:t>𝑥</m:t>
                            </m:r>
                          </m:e>
                        </m:acc>
                      </m:e>
                      <m:sub>
                        <m:r>
                          <a:rPr lang="en-US" b="0" i="1" cap="none" smtClean="0">
                            <a:latin typeface="Cambria Math" panose="02040503050406030204" pitchFamily="18" charset="0"/>
                          </a:rPr>
                          <m:t>𝑖</m:t>
                        </m:r>
                      </m:sub>
                    </m:sSub>
                  </m:oMath>
                </a14:m>
                <a:r>
                  <a:rPr lang="en-US" cap="none"/>
                  <a:t>,</a:t>
                </a:r>
                <a14:m>
                  <m:oMath xmlns:m="http://schemas.openxmlformats.org/officeDocument/2006/math">
                    <m:sSub>
                      <m:sSubPr>
                        <m:ctrlPr>
                          <a:rPr lang="en-US" i="1" cap="none" smtClean="0">
                            <a:latin typeface="Cambria Math" panose="02040503050406030204" pitchFamily="18" charset="0"/>
                          </a:rPr>
                        </m:ctrlPr>
                      </m:sSubPr>
                      <m:e>
                        <m:acc>
                          <m:accPr>
                            <m:chr m:val="̅"/>
                            <m:ctrlPr>
                              <a:rPr lang="en-US" i="1" cap="none" smtClean="0">
                                <a:latin typeface="Cambria Math" panose="02040503050406030204" pitchFamily="18" charset="0"/>
                              </a:rPr>
                            </m:ctrlPr>
                          </m:accPr>
                          <m:e>
                            <m:r>
                              <a:rPr lang="en-US" b="0" i="1" cap="none" smtClean="0">
                                <a:latin typeface="Cambria Math" panose="02040503050406030204" pitchFamily="18" charset="0"/>
                              </a:rPr>
                              <m:t>𝑥</m:t>
                            </m:r>
                          </m:e>
                        </m:acc>
                      </m:e>
                      <m:sub>
                        <m:r>
                          <a:rPr lang="en-US" b="0" i="1" cap="none" smtClean="0">
                            <a:latin typeface="Cambria Math" panose="02040503050406030204" pitchFamily="18" charset="0"/>
                          </a:rPr>
                          <m:t>𝑗</m:t>
                        </m:r>
                      </m:sub>
                    </m:sSub>
                  </m:oMath>
                </a14:m>
                <a:r>
                  <a:rPr lang="en-US" cap="none"/>
                  <a:t>) = </a:t>
                </a:r>
                <a14:m>
                  <m:oMath xmlns:m="http://schemas.openxmlformats.org/officeDocument/2006/math">
                    <m:sSub>
                      <m:sSubPr>
                        <m:ctrlPr>
                          <a:rPr lang="en-US" i="1" cap="none">
                            <a:latin typeface="Cambria Math" panose="02040503050406030204" pitchFamily="18" charset="0"/>
                          </a:rPr>
                        </m:ctrlPr>
                      </m:sSubPr>
                      <m:e>
                        <m:acc>
                          <m:accPr>
                            <m:chr m:val="̅"/>
                            <m:ctrlPr>
                              <a:rPr lang="en-US" i="1" cap="none">
                                <a:latin typeface="Cambria Math" panose="02040503050406030204" pitchFamily="18" charset="0"/>
                              </a:rPr>
                            </m:ctrlPr>
                          </m:accPr>
                          <m:e>
                            <m:r>
                              <a:rPr lang="en-US" i="1" cap="none">
                                <a:latin typeface="Cambria Math" panose="02040503050406030204" pitchFamily="18" charset="0"/>
                              </a:rPr>
                              <m:t>𝑥</m:t>
                            </m:r>
                          </m:e>
                        </m:acc>
                      </m:e>
                      <m:sub>
                        <m:r>
                          <a:rPr lang="en-US" i="1" cap="none">
                            <a:latin typeface="Cambria Math" panose="02040503050406030204" pitchFamily="18" charset="0"/>
                          </a:rPr>
                          <m:t>𝑖</m:t>
                        </m:r>
                      </m:sub>
                    </m:sSub>
                    <m:r>
                      <a:rPr lang="en-US" b="0" i="0" cap="none" smtClean="0">
                        <a:latin typeface="Cambria Math" panose="02040503050406030204" pitchFamily="18" charset="0"/>
                      </a:rPr>
                      <m:t> ∗ </m:t>
                    </m:r>
                    <m:sSub>
                      <m:sSubPr>
                        <m:ctrlPr>
                          <a:rPr lang="en-US" i="1" cap="none">
                            <a:latin typeface="Cambria Math" panose="02040503050406030204" pitchFamily="18" charset="0"/>
                          </a:rPr>
                        </m:ctrlPr>
                      </m:sSubPr>
                      <m:e>
                        <m:acc>
                          <m:accPr>
                            <m:chr m:val="̅"/>
                            <m:ctrlPr>
                              <a:rPr lang="en-US" i="1" cap="none">
                                <a:latin typeface="Cambria Math" panose="02040503050406030204" pitchFamily="18" charset="0"/>
                              </a:rPr>
                            </m:ctrlPr>
                          </m:accPr>
                          <m:e>
                            <m:r>
                              <a:rPr lang="en-US" i="1" cap="none">
                                <a:latin typeface="Cambria Math" panose="02040503050406030204" pitchFamily="18" charset="0"/>
                              </a:rPr>
                              <m:t>𝑥</m:t>
                            </m:r>
                          </m:e>
                        </m:acc>
                      </m:e>
                      <m:sub>
                        <m:r>
                          <a:rPr lang="en-US" i="1" cap="none">
                            <a:latin typeface="Cambria Math" panose="02040503050406030204" pitchFamily="18" charset="0"/>
                          </a:rPr>
                          <m:t>𝑗</m:t>
                        </m:r>
                      </m:sub>
                    </m:sSub>
                  </m:oMath>
                </a14:m>
                <a:endParaRPr lang="en-US" cap="none"/>
              </a:p>
              <a:p>
                <a:r>
                  <a:rPr lang="en-US" cap="none"/>
                  <a:t>The polynomial kernel of degree d </a:t>
                </a:r>
              </a:p>
              <a:p>
                <a:pPr lvl="1"/>
                <a:r>
                  <a:rPr lang="en-US" cap="none"/>
                  <a:t>K(</a:t>
                </a:r>
                <a14:m>
                  <m:oMath xmlns:m="http://schemas.openxmlformats.org/officeDocument/2006/math">
                    <m:sSub>
                      <m:sSubPr>
                        <m:ctrlPr>
                          <a:rPr lang="en-US" i="1" cap="none" smtClean="0">
                            <a:latin typeface="Cambria Math" panose="02040503050406030204" pitchFamily="18" charset="0"/>
                          </a:rPr>
                        </m:ctrlPr>
                      </m:sSubPr>
                      <m:e>
                        <m:acc>
                          <m:accPr>
                            <m:chr m:val="̅"/>
                            <m:ctrlPr>
                              <a:rPr lang="en-US" i="1" cap="none" smtClean="0">
                                <a:latin typeface="Cambria Math" panose="02040503050406030204" pitchFamily="18" charset="0"/>
                              </a:rPr>
                            </m:ctrlPr>
                          </m:accPr>
                          <m:e>
                            <m:r>
                              <a:rPr lang="en-US" b="0" i="1" cap="none" smtClean="0">
                                <a:latin typeface="Cambria Math" panose="02040503050406030204" pitchFamily="18" charset="0"/>
                              </a:rPr>
                              <m:t>𝑥</m:t>
                            </m:r>
                          </m:e>
                        </m:acc>
                      </m:e>
                      <m:sub>
                        <m:r>
                          <a:rPr lang="en-US" b="0" i="1" cap="none" smtClean="0">
                            <a:latin typeface="Cambria Math" panose="02040503050406030204" pitchFamily="18" charset="0"/>
                          </a:rPr>
                          <m:t>𝑖</m:t>
                        </m:r>
                      </m:sub>
                    </m:sSub>
                  </m:oMath>
                </a14:m>
                <a:r>
                  <a:rPr lang="en-US" cap="none"/>
                  <a:t>,</a:t>
                </a:r>
                <a14:m>
                  <m:oMath xmlns:m="http://schemas.openxmlformats.org/officeDocument/2006/math">
                    <m:sSub>
                      <m:sSubPr>
                        <m:ctrlPr>
                          <a:rPr lang="en-US" i="1" cap="none" smtClean="0">
                            <a:latin typeface="Cambria Math" panose="02040503050406030204" pitchFamily="18" charset="0"/>
                          </a:rPr>
                        </m:ctrlPr>
                      </m:sSubPr>
                      <m:e>
                        <m:acc>
                          <m:accPr>
                            <m:chr m:val="̅"/>
                            <m:ctrlPr>
                              <a:rPr lang="en-US" i="1" cap="none" smtClean="0">
                                <a:latin typeface="Cambria Math" panose="02040503050406030204" pitchFamily="18" charset="0"/>
                              </a:rPr>
                            </m:ctrlPr>
                          </m:accPr>
                          <m:e>
                            <m:r>
                              <a:rPr lang="en-US" b="0" i="1" cap="none" smtClean="0">
                                <a:latin typeface="Cambria Math" panose="02040503050406030204" pitchFamily="18" charset="0"/>
                              </a:rPr>
                              <m:t>𝑥</m:t>
                            </m:r>
                          </m:e>
                        </m:acc>
                      </m:e>
                      <m:sub>
                        <m:r>
                          <a:rPr lang="en-US" b="0" i="1" cap="none" smtClean="0">
                            <a:latin typeface="Cambria Math" panose="02040503050406030204" pitchFamily="18" charset="0"/>
                          </a:rPr>
                          <m:t>𝑗</m:t>
                        </m:r>
                      </m:sub>
                    </m:sSub>
                  </m:oMath>
                </a14:m>
                <a:r>
                  <a:rPr lang="en-US" cap="none"/>
                  <a:t>) = </a:t>
                </a:r>
                <a14:m>
                  <m:oMath xmlns:m="http://schemas.openxmlformats.org/officeDocument/2006/math">
                    <m:sSup>
                      <m:sSupPr>
                        <m:ctrlPr>
                          <a:rPr lang="en-US" b="0" i="1" cap="none" smtClean="0">
                            <a:latin typeface="Cambria Math" panose="02040503050406030204" pitchFamily="18" charset="0"/>
                          </a:rPr>
                        </m:ctrlPr>
                      </m:sSupPr>
                      <m:e>
                        <m:d>
                          <m:dPr>
                            <m:ctrlPr>
                              <a:rPr lang="en-US" b="0" i="1" cap="none" smtClean="0">
                                <a:latin typeface="Cambria Math" panose="02040503050406030204" pitchFamily="18" charset="0"/>
                              </a:rPr>
                            </m:ctrlPr>
                          </m:dPr>
                          <m:e>
                            <m:sSub>
                              <m:sSubPr>
                                <m:ctrlPr>
                                  <a:rPr lang="en-US" i="1" cap="none">
                                    <a:latin typeface="Cambria Math" panose="02040503050406030204" pitchFamily="18" charset="0"/>
                                  </a:rPr>
                                </m:ctrlPr>
                              </m:sSubPr>
                              <m:e>
                                <m:r>
                                  <a:rPr lang="en-US" i="1" cap="none">
                                    <a:latin typeface="Cambria Math" panose="02040503050406030204" pitchFamily="18" charset="0"/>
                                  </a:rPr>
                                  <m:t> </m:t>
                                </m:r>
                                <m:acc>
                                  <m:accPr>
                                    <m:chr m:val="̅"/>
                                    <m:ctrlPr>
                                      <a:rPr lang="en-US" i="1" cap="none">
                                        <a:latin typeface="Cambria Math" panose="02040503050406030204" pitchFamily="18" charset="0"/>
                                      </a:rPr>
                                    </m:ctrlPr>
                                  </m:accPr>
                                  <m:e>
                                    <m:r>
                                      <a:rPr lang="en-US" i="1" cap="none">
                                        <a:latin typeface="Cambria Math" panose="02040503050406030204" pitchFamily="18" charset="0"/>
                                      </a:rPr>
                                      <m:t>𝑥</m:t>
                                    </m:r>
                                  </m:e>
                                </m:acc>
                              </m:e>
                              <m:sub>
                                <m:r>
                                  <a:rPr lang="en-US" i="1" cap="none">
                                    <a:latin typeface="Cambria Math" panose="02040503050406030204" pitchFamily="18" charset="0"/>
                                  </a:rPr>
                                  <m:t>𝑖</m:t>
                                </m:r>
                              </m:sub>
                            </m:sSub>
                            <m:r>
                              <a:rPr lang="en-US" cap="none">
                                <a:latin typeface="Cambria Math" panose="02040503050406030204" pitchFamily="18" charset="0"/>
                              </a:rPr>
                              <m:t> ∗ </m:t>
                            </m:r>
                            <m:sSub>
                              <m:sSubPr>
                                <m:ctrlPr>
                                  <a:rPr lang="en-US" i="1" cap="none">
                                    <a:latin typeface="Cambria Math" panose="02040503050406030204" pitchFamily="18" charset="0"/>
                                  </a:rPr>
                                </m:ctrlPr>
                              </m:sSubPr>
                              <m:e>
                                <m:acc>
                                  <m:accPr>
                                    <m:chr m:val="̅"/>
                                    <m:ctrlPr>
                                      <a:rPr lang="en-US" i="1" cap="none">
                                        <a:latin typeface="Cambria Math" panose="02040503050406030204" pitchFamily="18" charset="0"/>
                                      </a:rPr>
                                    </m:ctrlPr>
                                  </m:accPr>
                                  <m:e>
                                    <m:r>
                                      <a:rPr lang="en-US" i="1" cap="none">
                                        <a:latin typeface="Cambria Math" panose="02040503050406030204" pitchFamily="18" charset="0"/>
                                      </a:rPr>
                                      <m:t>𝑥</m:t>
                                    </m:r>
                                  </m:e>
                                </m:acc>
                              </m:e>
                              <m:sub>
                                <m:r>
                                  <a:rPr lang="en-US" i="1" cap="none">
                                    <a:latin typeface="Cambria Math" panose="02040503050406030204" pitchFamily="18" charset="0"/>
                                  </a:rPr>
                                  <m:t>𝑗</m:t>
                                </m:r>
                              </m:sub>
                            </m:sSub>
                            <m:r>
                              <a:rPr lang="en-US" i="1" cap="none">
                                <a:latin typeface="Cambria Math" panose="02040503050406030204" pitchFamily="18" charset="0"/>
                              </a:rPr>
                              <m:t>+</m:t>
                            </m:r>
                            <m:r>
                              <a:rPr lang="en-US" i="1" cap="none">
                                <a:latin typeface="Cambria Math" panose="02040503050406030204" pitchFamily="18" charset="0"/>
                              </a:rPr>
                              <m:t>1</m:t>
                            </m:r>
                          </m:e>
                        </m:d>
                      </m:e>
                      <m:sup>
                        <m:r>
                          <a:rPr lang="en-US" b="0" i="1" cap="none" smtClean="0">
                            <a:latin typeface="Cambria Math" panose="02040503050406030204" pitchFamily="18" charset="0"/>
                          </a:rPr>
                          <m:t>𝑑</m:t>
                        </m:r>
                      </m:sup>
                    </m:sSup>
                  </m:oMath>
                </a14:m>
                <a:endParaRPr lang="en-US" cap="none"/>
              </a:p>
              <a:p>
                <a:r>
                  <a:rPr lang="en-US" cap="none"/>
                  <a:t>The Gaussian RBF kernel</a:t>
                </a:r>
              </a:p>
              <a:p>
                <a:pPr lvl="1"/>
                <a:r>
                  <a:rPr lang="en-US" cap="none"/>
                  <a:t>K(</a:t>
                </a:r>
                <a14:m>
                  <m:oMath xmlns:m="http://schemas.openxmlformats.org/officeDocument/2006/math">
                    <m:sSub>
                      <m:sSubPr>
                        <m:ctrlPr>
                          <a:rPr lang="en-US" i="1" cap="none" smtClean="0">
                            <a:latin typeface="Cambria Math" panose="02040503050406030204" pitchFamily="18" charset="0"/>
                          </a:rPr>
                        </m:ctrlPr>
                      </m:sSubPr>
                      <m:e>
                        <m:acc>
                          <m:accPr>
                            <m:chr m:val="̅"/>
                            <m:ctrlPr>
                              <a:rPr lang="en-US" i="1" cap="none" smtClean="0">
                                <a:latin typeface="Cambria Math" panose="02040503050406030204" pitchFamily="18" charset="0"/>
                              </a:rPr>
                            </m:ctrlPr>
                          </m:accPr>
                          <m:e>
                            <m:r>
                              <a:rPr lang="en-US" b="0" i="1" cap="none" smtClean="0">
                                <a:latin typeface="Cambria Math" panose="02040503050406030204" pitchFamily="18" charset="0"/>
                              </a:rPr>
                              <m:t>𝑥</m:t>
                            </m:r>
                          </m:e>
                        </m:acc>
                      </m:e>
                      <m:sub>
                        <m:r>
                          <a:rPr lang="en-US" b="0" i="1" cap="none" smtClean="0">
                            <a:latin typeface="Cambria Math" panose="02040503050406030204" pitchFamily="18" charset="0"/>
                          </a:rPr>
                          <m:t>𝑖</m:t>
                        </m:r>
                      </m:sub>
                    </m:sSub>
                  </m:oMath>
                </a14:m>
                <a:r>
                  <a:rPr lang="en-US" cap="none"/>
                  <a:t>,</a:t>
                </a:r>
                <a14:m>
                  <m:oMath xmlns:m="http://schemas.openxmlformats.org/officeDocument/2006/math">
                    <m:sSub>
                      <m:sSubPr>
                        <m:ctrlPr>
                          <a:rPr lang="en-US" i="1" cap="none" smtClean="0">
                            <a:latin typeface="Cambria Math" panose="02040503050406030204" pitchFamily="18" charset="0"/>
                          </a:rPr>
                        </m:ctrlPr>
                      </m:sSubPr>
                      <m:e>
                        <m:acc>
                          <m:accPr>
                            <m:chr m:val="̅"/>
                            <m:ctrlPr>
                              <a:rPr lang="en-US" i="1" cap="none" smtClean="0">
                                <a:latin typeface="Cambria Math" panose="02040503050406030204" pitchFamily="18" charset="0"/>
                              </a:rPr>
                            </m:ctrlPr>
                          </m:accPr>
                          <m:e>
                            <m:r>
                              <a:rPr lang="en-US" b="0" i="1" cap="none" smtClean="0">
                                <a:latin typeface="Cambria Math" panose="02040503050406030204" pitchFamily="18" charset="0"/>
                              </a:rPr>
                              <m:t>𝑥</m:t>
                            </m:r>
                          </m:e>
                        </m:acc>
                      </m:e>
                      <m:sub>
                        <m:r>
                          <a:rPr lang="en-US" b="0" i="1" cap="none" smtClean="0">
                            <a:latin typeface="Cambria Math" panose="02040503050406030204" pitchFamily="18" charset="0"/>
                          </a:rPr>
                          <m:t>𝑗</m:t>
                        </m:r>
                      </m:sub>
                    </m:sSub>
                  </m:oMath>
                </a14:m>
                <a:r>
                  <a:rPr lang="en-US" cap="none"/>
                  <a:t>) = </a:t>
                </a:r>
                <a14:m>
                  <m:oMath xmlns:m="http://schemas.openxmlformats.org/officeDocument/2006/math">
                    <m:sSup>
                      <m:sSupPr>
                        <m:ctrlPr>
                          <a:rPr lang="en-US" i="1" cap="none" smtClean="0">
                            <a:latin typeface="Cambria Math" panose="02040503050406030204" pitchFamily="18" charset="0"/>
                          </a:rPr>
                        </m:ctrlPr>
                      </m:sSupPr>
                      <m:e>
                        <m:r>
                          <a:rPr lang="en-US" b="0" i="1" cap="none" smtClean="0">
                            <a:latin typeface="Cambria Math" panose="02040503050406030204" pitchFamily="18" charset="0"/>
                          </a:rPr>
                          <m:t>𝑒</m:t>
                        </m:r>
                      </m:e>
                      <m:sup>
                        <m:f>
                          <m:fPr>
                            <m:ctrlPr>
                              <a:rPr lang="en-US" i="1" cap="none" smtClean="0">
                                <a:latin typeface="Cambria Math" panose="02040503050406030204" pitchFamily="18" charset="0"/>
                              </a:rPr>
                            </m:ctrlPr>
                          </m:fPr>
                          <m:num>
                            <m:r>
                              <a:rPr lang="en-US" b="0" i="1" cap="none" smtClean="0">
                                <a:latin typeface="Cambria Math" panose="02040503050406030204" pitchFamily="18" charset="0"/>
                              </a:rPr>
                              <m:t>−</m:t>
                            </m:r>
                            <m:sSup>
                              <m:sSupPr>
                                <m:ctrlPr>
                                  <a:rPr lang="en-US" i="1" cap="none" smtClean="0">
                                    <a:latin typeface="Cambria Math" panose="02040503050406030204" pitchFamily="18" charset="0"/>
                                  </a:rPr>
                                </m:ctrlPr>
                              </m:sSupPr>
                              <m:e>
                                <m:d>
                                  <m:dPr>
                                    <m:begChr m:val="‖"/>
                                    <m:endChr m:val="‖"/>
                                    <m:ctrlPr>
                                      <a:rPr lang="en-US" i="1" cap="none" smtClean="0">
                                        <a:latin typeface="Cambria Math" panose="02040503050406030204" pitchFamily="18" charset="0"/>
                                      </a:rPr>
                                    </m:ctrlPr>
                                  </m:dPr>
                                  <m:e>
                                    <m:sSub>
                                      <m:sSubPr>
                                        <m:ctrlPr>
                                          <a:rPr lang="en-US" i="1" cap="none" smtClean="0">
                                            <a:latin typeface="Cambria Math" panose="02040503050406030204" pitchFamily="18" charset="0"/>
                                          </a:rPr>
                                        </m:ctrlPr>
                                      </m:sSubPr>
                                      <m:e>
                                        <m:acc>
                                          <m:accPr>
                                            <m:chr m:val="̅"/>
                                            <m:ctrlPr>
                                              <a:rPr lang="en-US" i="1" cap="none" smtClean="0">
                                                <a:latin typeface="Cambria Math" panose="02040503050406030204" pitchFamily="18" charset="0"/>
                                              </a:rPr>
                                            </m:ctrlPr>
                                          </m:accPr>
                                          <m:e>
                                            <m:r>
                                              <a:rPr lang="en-US" b="0" i="1" cap="none" smtClean="0">
                                                <a:latin typeface="Cambria Math" panose="02040503050406030204" pitchFamily="18" charset="0"/>
                                              </a:rPr>
                                              <m:t>𝑥</m:t>
                                            </m:r>
                                          </m:e>
                                        </m:acc>
                                      </m:e>
                                      <m:sub>
                                        <m:r>
                                          <a:rPr lang="en-US" b="0" i="1" cap="none" smtClean="0">
                                            <a:latin typeface="Cambria Math" panose="02040503050406030204" pitchFamily="18" charset="0"/>
                                          </a:rPr>
                                          <m:t>𝑖</m:t>
                                        </m:r>
                                      </m:sub>
                                    </m:sSub>
                                    <m:r>
                                      <a:rPr lang="en-US" b="0" i="1" cap="none" smtClean="0">
                                        <a:latin typeface="Cambria Math" panose="02040503050406030204" pitchFamily="18" charset="0"/>
                                      </a:rPr>
                                      <m:t>−</m:t>
                                    </m:r>
                                    <m:sSub>
                                      <m:sSubPr>
                                        <m:ctrlPr>
                                          <a:rPr lang="en-US" b="0" i="1" cap="none" smtClean="0">
                                            <a:latin typeface="Cambria Math" panose="02040503050406030204" pitchFamily="18" charset="0"/>
                                          </a:rPr>
                                        </m:ctrlPr>
                                      </m:sSubPr>
                                      <m:e>
                                        <m:acc>
                                          <m:accPr>
                                            <m:chr m:val="̅"/>
                                            <m:ctrlPr>
                                              <a:rPr lang="en-US" b="0" i="1" cap="none" smtClean="0">
                                                <a:latin typeface="Cambria Math" panose="02040503050406030204" pitchFamily="18" charset="0"/>
                                              </a:rPr>
                                            </m:ctrlPr>
                                          </m:accPr>
                                          <m:e>
                                            <m:r>
                                              <a:rPr lang="en-US" b="0" i="1" cap="none" smtClean="0">
                                                <a:latin typeface="Cambria Math" panose="02040503050406030204" pitchFamily="18" charset="0"/>
                                              </a:rPr>
                                              <m:t>𝑥</m:t>
                                            </m:r>
                                          </m:e>
                                        </m:acc>
                                      </m:e>
                                      <m:sub>
                                        <m:r>
                                          <a:rPr lang="en-US" b="0" i="1" cap="none" smtClean="0">
                                            <a:latin typeface="Cambria Math" panose="02040503050406030204" pitchFamily="18" charset="0"/>
                                          </a:rPr>
                                          <m:t>𝑗</m:t>
                                        </m:r>
                                      </m:sub>
                                    </m:sSub>
                                  </m:e>
                                </m:d>
                              </m:e>
                              <m:sup>
                                <m:r>
                                  <a:rPr lang="en-US" b="0" i="1" cap="none" smtClean="0">
                                    <a:latin typeface="Cambria Math" panose="02040503050406030204" pitchFamily="18" charset="0"/>
                                  </a:rPr>
                                  <m:t>2</m:t>
                                </m:r>
                              </m:sup>
                            </m:sSup>
                          </m:num>
                          <m:den>
                            <m:r>
                              <a:rPr lang="en-US" b="0" i="1" cap="none" smtClean="0">
                                <a:latin typeface="Cambria Math" panose="02040503050406030204" pitchFamily="18" charset="0"/>
                              </a:rPr>
                              <m:t>2</m:t>
                            </m:r>
                            <m:sSup>
                              <m:sSupPr>
                                <m:ctrlPr>
                                  <a:rPr lang="en-US" i="1" cap="none" smtClean="0">
                                    <a:latin typeface="Cambria Math" panose="02040503050406030204" pitchFamily="18" charset="0"/>
                                  </a:rPr>
                                </m:ctrlPr>
                              </m:sSupPr>
                              <m:e>
                                <m:r>
                                  <m:rPr>
                                    <m:sty m:val="p"/>
                                  </m:rPr>
                                  <a:rPr lang="el-GR" i="1" cap="none" smtClean="0">
                                    <a:latin typeface="Cambria Math" panose="02040503050406030204" pitchFamily="18" charset="0"/>
                                  </a:rPr>
                                  <m:t>σ</m:t>
                                </m:r>
                              </m:e>
                              <m:sup>
                                <m:r>
                                  <a:rPr lang="en-US" b="0" i="1" cap="none" smtClean="0">
                                    <a:latin typeface="Cambria Math" panose="02040503050406030204" pitchFamily="18" charset="0"/>
                                  </a:rPr>
                                  <m:t>2</m:t>
                                </m:r>
                              </m:sup>
                            </m:sSup>
                          </m:den>
                        </m:f>
                      </m:sup>
                    </m:sSup>
                  </m:oMath>
                </a14:m>
                <a:endParaRPr lang="en-US" cap="none"/>
              </a:p>
            </p:txBody>
          </p:sp>
        </mc:Choice>
        <mc:Fallback xmlns="">
          <p:sp>
            <p:nvSpPr>
              <p:cNvPr id="5" name="Content Placeholder 4">
                <a:extLst>
                  <a:ext uri="{FF2B5EF4-FFF2-40B4-BE49-F238E27FC236}">
                    <a16:creationId xmlns:a16="http://schemas.microsoft.com/office/drawing/2014/main" id="{C78A049E-31A3-A93A-0752-DCE9D09FDB8E}"/>
                  </a:ext>
                </a:extLst>
              </p:cNvPr>
              <p:cNvSpPr>
                <a:spLocks noGrp="1" noRot="1" noChangeAspect="1" noMove="1" noResize="1" noEditPoints="1" noAdjustHandles="1" noChangeArrowheads="1" noChangeShapeType="1" noTextEdit="1"/>
              </p:cNvSpPr>
              <p:nvPr>
                <p:ph idx="1"/>
              </p:nvPr>
            </p:nvSpPr>
            <p:spPr>
              <a:xfrm>
                <a:off x="1000125" y="1008242"/>
                <a:ext cx="9905999" cy="4392431"/>
              </a:xfrm>
              <a:blipFill>
                <a:blip r:embed="rId2"/>
                <a:stretch>
                  <a:fillRect l="-554"/>
                </a:stretch>
              </a:blipFill>
            </p:spPr>
            <p:txBody>
              <a:bodyPr/>
              <a:lstStyle/>
              <a:p>
                <a:r>
                  <a:rPr lang="en-US">
                    <a:noFill/>
                  </a:rPr>
                  <a:t> </a:t>
                </a:r>
              </a:p>
            </p:txBody>
          </p:sp>
        </mc:Fallback>
      </mc:AlternateContent>
      <p:sp>
        <p:nvSpPr>
          <p:cNvPr id="6" name="Title 3">
            <a:extLst>
              <a:ext uri="{FF2B5EF4-FFF2-40B4-BE49-F238E27FC236}">
                <a16:creationId xmlns:a16="http://schemas.microsoft.com/office/drawing/2014/main" id="{CDD5B2C0-F4C3-B5B8-0070-7BEF20ECE42B}"/>
              </a:ext>
            </a:extLst>
          </p:cNvPr>
          <p:cNvSpPr txBox="1">
            <a:spLocks/>
          </p:cNvSpPr>
          <p:nvPr/>
        </p:nvSpPr>
        <p:spPr>
          <a:xfrm>
            <a:off x="638175" y="189148"/>
            <a:ext cx="10561861" cy="518520"/>
          </a:xfrm>
          <a:prstGeom prst="rect">
            <a:avLst/>
          </a:prstGeom>
        </p:spPr>
        <p:txBody>
          <a:bodyPr vert="horz" lIns="91440" tIns="45720" rIns="91440" bIns="45720" rtlCol="0" anchor="ctr">
            <a:normAutofit fontScale="90000" lnSpcReduction="1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a:t>Kernels for nonlinear classification</a:t>
            </a:r>
          </a:p>
        </p:txBody>
      </p:sp>
    </p:spTree>
    <p:extLst>
      <p:ext uri="{BB962C8B-B14F-4D97-AF65-F5344CB8AC3E}">
        <p14:creationId xmlns:p14="http://schemas.microsoft.com/office/powerpoint/2010/main" val="1689571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78A049E-31A3-A93A-0752-DCE9D09FDB8E}"/>
              </a:ext>
            </a:extLst>
          </p:cNvPr>
          <p:cNvSpPr>
            <a:spLocks noGrp="1"/>
          </p:cNvSpPr>
          <p:nvPr>
            <p:ph idx="1"/>
          </p:nvPr>
        </p:nvSpPr>
        <p:spPr>
          <a:xfrm>
            <a:off x="623087" y="1017767"/>
            <a:ext cx="10997077" cy="5534108"/>
          </a:xfrm>
        </p:spPr>
        <p:txBody>
          <a:bodyPr>
            <a:normAutofit fontScale="92500" lnSpcReduction="10000"/>
          </a:bodyPr>
          <a:lstStyle/>
          <a:p>
            <a:r>
              <a:rPr lang="en-US" cap="none"/>
              <a:t>Support vector machines are effective at classification tasks where a hyperplane is positioned to best separate classes +1 vs. -1 </a:t>
            </a:r>
          </a:p>
          <a:p>
            <a:r>
              <a:rPr lang="en-US" cap="none"/>
              <a:t>Only data points on the “margin hyperplane” participate in the solution - these are the support vectors</a:t>
            </a:r>
          </a:p>
          <a:p>
            <a:pPr lvl="1"/>
            <a:r>
              <a:rPr lang="en-US" cap="none"/>
              <a:t>The idea is to locate the hyperplane such that the margin (the distance from the hyperplane to the support vectors) is maximized</a:t>
            </a:r>
          </a:p>
          <a:p>
            <a:r>
              <a:rPr lang="en-US" cap="none"/>
              <a:t>For the non-linear separable case misclassifications of datapoints are allowed</a:t>
            </a:r>
          </a:p>
          <a:p>
            <a:pPr lvl="1"/>
            <a:r>
              <a:rPr lang="en-US" cap="none"/>
              <a:t>The parameter C – the cost function – is a summation of the maximum allowed misclassification </a:t>
            </a:r>
          </a:p>
          <a:p>
            <a:r>
              <a:rPr lang="en-US" cap="none"/>
              <a:t>For data that cannot be separated in dataset dimensional space - kernal functions are leveraged to transform the data set to a higher dimensional space where a hyperplane can separate the classes </a:t>
            </a:r>
          </a:p>
          <a:p>
            <a:r>
              <a:rPr lang="en-US" cap="none"/>
              <a:t>Kernal functions use a dot product between vectors to translate the dataset to the higher dimensional space</a:t>
            </a:r>
          </a:p>
          <a:p>
            <a:pPr lvl="1"/>
            <a:r>
              <a:rPr lang="en-US" cap="none"/>
              <a:t>Computationally efficient compared to calculating higher dimensional values and adding those columns to a dataset </a:t>
            </a:r>
          </a:p>
          <a:p>
            <a:r>
              <a:rPr lang="en-US" cap="none"/>
              <a:t>There are a number of kernal functions available each with a set of parameters</a:t>
            </a:r>
          </a:p>
          <a:p>
            <a:r>
              <a:rPr lang="en-US" cap="none"/>
              <a:t>Typically trial and error is required to select the most appropriate kernal and parameters to train a model on a given dataset</a:t>
            </a:r>
          </a:p>
        </p:txBody>
      </p:sp>
      <p:sp>
        <p:nvSpPr>
          <p:cNvPr id="6" name="Title 3">
            <a:extLst>
              <a:ext uri="{FF2B5EF4-FFF2-40B4-BE49-F238E27FC236}">
                <a16:creationId xmlns:a16="http://schemas.microsoft.com/office/drawing/2014/main" id="{CDD5B2C0-F4C3-B5B8-0070-7BEF20ECE42B}"/>
              </a:ext>
            </a:extLst>
          </p:cNvPr>
          <p:cNvSpPr txBox="1">
            <a:spLocks/>
          </p:cNvSpPr>
          <p:nvPr/>
        </p:nvSpPr>
        <p:spPr>
          <a:xfrm>
            <a:off x="623087" y="189148"/>
            <a:ext cx="10997076" cy="518520"/>
          </a:xfrm>
          <a:prstGeom prst="rect">
            <a:avLst/>
          </a:prstGeom>
        </p:spPr>
        <p:txBody>
          <a:bodyPr vert="horz" lIns="91440" tIns="45720" rIns="91440" bIns="45720" rtlCol="0" anchor="ctr">
            <a:normAutofit fontScale="90000" lnSpcReduction="1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a:t>Conclusions</a:t>
            </a:r>
          </a:p>
        </p:txBody>
      </p:sp>
    </p:spTree>
    <p:extLst>
      <p:ext uri="{BB962C8B-B14F-4D97-AF65-F5344CB8AC3E}">
        <p14:creationId xmlns:p14="http://schemas.microsoft.com/office/powerpoint/2010/main" val="2673213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78A049E-31A3-A93A-0752-DCE9D09FDB8E}"/>
              </a:ext>
            </a:extLst>
          </p:cNvPr>
          <p:cNvSpPr>
            <a:spLocks noGrp="1"/>
          </p:cNvSpPr>
          <p:nvPr>
            <p:ph idx="1"/>
          </p:nvPr>
        </p:nvSpPr>
        <p:spPr>
          <a:xfrm>
            <a:off x="623087" y="1017767"/>
            <a:ext cx="10997077" cy="5534108"/>
          </a:xfrm>
        </p:spPr>
        <p:txBody>
          <a:bodyPr/>
          <a:lstStyle/>
          <a:p>
            <a:r>
              <a:rPr lang="en-US" cap="none"/>
              <a:t>Brett Lantz. Machine Learning with R 4</a:t>
            </a:r>
            <a:r>
              <a:rPr lang="en-US" cap="none" baseline="30000"/>
              <a:t>th</a:t>
            </a:r>
            <a:r>
              <a:rPr lang="en-US" cap="none"/>
              <a:t> Edition. Packet Publisheing Ltd. Birmingham. UK. May, 2023.</a:t>
            </a:r>
          </a:p>
          <a:p>
            <a:r>
              <a:rPr lang="en-US" cap="none"/>
              <a:t>Vladimir N. Vapnik. Statistical Learning Theory. John Wiley and Sons. Inc. New Delhi. 1998.</a:t>
            </a:r>
          </a:p>
          <a:p>
            <a:r>
              <a:rPr lang="en-US" cap="none"/>
              <a:t>Bennett, KP and Campbell, C. Support Vector Machines: Hype or Hallelujah?, SIGKDD Explorations, 2000, Vol. 2, pp. 1-13. </a:t>
            </a:r>
          </a:p>
          <a:p>
            <a:r>
              <a:rPr lang="en-US" cap="none"/>
              <a:t>Yaser S. Abu-Mostafa et. al. Learning from Data – A Short Course. AMLbook.com. 2012. </a:t>
            </a:r>
          </a:p>
          <a:p>
            <a:endParaRPr lang="en-US" cap="none"/>
          </a:p>
        </p:txBody>
      </p:sp>
      <p:sp>
        <p:nvSpPr>
          <p:cNvPr id="6" name="Title 3">
            <a:extLst>
              <a:ext uri="{FF2B5EF4-FFF2-40B4-BE49-F238E27FC236}">
                <a16:creationId xmlns:a16="http://schemas.microsoft.com/office/drawing/2014/main" id="{CDD5B2C0-F4C3-B5B8-0070-7BEF20ECE42B}"/>
              </a:ext>
            </a:extLst>
          </p:cNvPr>
          <p:cNvSpPr txBox="1">
            <a:spLocks/>
          </p:cNvSpPr>
          <p:nvPr/>
        </p:nvSpPr>
        <p:spPr>
          <a:xfrm>
            <a:off x="623087" y="189148"/>
            <a:ext cx="10997076" cy="518520"/>
          </a:xfrm>
          <a:prstGeom prst="rect">
            <a:avLst/>
          </a:prstGeom>
        </p:spPr>
        <p:txBody>
          <a:bodyPr vert="horz" lIns="91440" tIns="45720" rIns="91440" bIns="45720" rtlCol="0" anchor="ctr">
            <a:normAutofit fontScale="90000" lnSpcReduction="1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a:t>references</a:t>
            </a:r>
          </a:p>
        </p:txBody>
      </p:sp>
    </p:spTree>
    <p:extLst>
      <p:ext uri="{BB962C8B-B14F-4D97-AF65-F5344CB8AC3E}">
        <p14:creationId xmlns:p14="http://schemas.microsoft.com/office/powerpoint/2010/main" val="546241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78A049E-31A3-A93A-0752-DCE9D09FDB8E}"/>
              </a:ext>
            </a:extLst>
          </p:cNvPr>
          <p:cNvSpPr>
            <a:spLocks noGrp="1"/>
          </p:cNvSpPr>
          <p:nvPr>
            <p:ph idx="1"/>
          </p:nvPr>
        </p:nvSpPr>
        <p:spPr>
          <a:xfrm>
            <a:off x="623087" y="846317"/>
            <a:ext cx="10997077" cy="5534108"/>
          </a:xfrm>
        </p:spPr>
        <p:txBody>
          <a:bodyPr>
            <a:normAutofit fontScale="92500" lnSpcReduction="20000"/>
          </a:bodyPr>
          <a:lstStyle/>
          <a:p>
            <a:r>
              <a:rPr lang="en-US"/>
              <a:t>SVM - Classification with hyperplanes</a:t>
            </a:r>
          </a:p>
          <a:p>
            <a:r>
              <a:rPr lang="en-US"/>
              <a:t>A history of Support vector machines </a:t>
            </a:r>
          </a:p>
          <a:p>
            <a:r>
              <a:rPr lang="en-US"/>
              <a:t>linearly separable Case</a:t>
            </a:r>
          </a:p>
          <a:p>
            <a:r>
              <a:rPr lang="en-US"/>
              <a:t>linear Classification of the cats dataset</a:t>
            </a:r>
          </a:p>
          <a:p>
            <a:r>
              <a:rPr lang="en-US"/>
              <a:t>Nonlinearly separable Case</a:t>
            </a:r>
          </a:p>
          <a:p>
            <a:r>
              <a:rPr lang="en-US"/>
              <a:t>Separation in multidimensional vector space</a:t>
            </a:r>
          </a:p>
          <a:p>
            <a:r>
              <a:rPr lang="en-US"/>
              <a:t>Kernels for nonlinear classification</a:t>
            </a:r>
          </a:p>
          <a:p>
            <a:r>
              <a:rPr lang="en-US"/>
              <a:t>Review Cats dataset with “radial” and “polynomial” kernels</a:t>
            </a:r>
          </a:p>
          <a:p>
            <a:r>
              <a:rPr lang="en-US"/>
              <a:t>Introduce the letter recognition dataset</a:t>
            </a:r>
          </a:p>
          <a:p>
            <a:r>
              <a:rPr lang="en-US"/>
              <a:t>Linear classification with the “vanilladot” kernel</a:t>
            </a:r>
          </a:p>
          <a:p>
            <a:r>
              <a:rPr lang="en-US"/>
              <a:t>Non-linear classification with the “rbfdot” kernel</a:t>
            </a:r>
          </a:p>
          <a:p>
            <a:r>
              <a:rPr lang="en-US"/>
              <a:t>Optimization of the cost function “C”</a:t>
            </a:r>
          </a:p>
          <a:p>
            <a:r>
              <a:rPr lang="en-US"/>
              <a:t>Conclusions </a:t>
            </a:r>
          </a:p>
          <a:p>
            <a:endParaRPr lang="en-US"/>
          </a:p>
        </p:txBody>
      </p:sp>
      <p:sp>
        <p:nvSpPr>
          <p:cNvPr id="6" name="Title 3">
            <a:extLst>
              <a:ext uri="{FF2B5EF4-FFF2-40B4-BE49-F238E27FC236}">
                <a16:creationId xmlns:a16="http://schemas.microsoft.com/office/drawing/2014/main" id="{CDD5B2C0-F4C3-B5B8-0070-7BEF20ECE42B}"/>
              </a:ext>
            </a:extLst>
          </p:cNvPr>
          <p:cNvSpPr txBox="1">
            <a:spLocks/>
          </p:cNvSpPr>
          <p:nvPr/>
        </p:nvSpPr>
        <p:spPr>
          <a:xfrm>
            <a:off x="623087" y="189148"/>
            <a:ext cx="10997076" cy="518520"/>
          </a:xfrm>
          <a:prstGeom prst="rect">
            <a:avLst/>
          </a:prstGeom>
        </p:spPr>
        <p:txBody>
          <a:bodyPr vert="horz" lIns="91440" tIns="45720" rIns="91440" bIns="45720" rtlCol="0" anchor="ctr">
            <a:normAutofit fontScale="90000" lnSpcReduction="1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a:t>Agenda</a:t>
            </a:r>
          </a:p>
        </p:txBody>
      </p:sp>
    </p:spTree>
    <p:extLst>
      <p:ext uri="{BB962C8B-B14F-4D97-AF65-F5344CB8AC3E}">
        <p14:creationId xmlns:p14="http://schemas.microsoft.com/office/powerpoint/2010/main" val="2661553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D6B08C-C668-A229-FBAB-25FDBE703B34}"/>
              </a:ext>
            </a:extLst>
          </p:cNvPr>
          <p:cNvSpPr>
            <a:spLocks noGrp="1"/>
          </p:cNvSpPr>
          <p:nvPr>
            <p:ph type="title"/>
          </p:nvPr>
        </p:nvSpPr>
        <p:spPr>
          <a:xfrm>
            <a:off x="285750" y="5929989"/>
            <a:ext cx="11610975" cy="518520"/>
          </a:xfrm>
          <a:solidFill>
            <a:schemeClr val="bg2">
              <a:lumMod val="60000"/>
              <a:lumOff val="40000"/>
            </a:schemeClr>
          </a:solidFill>
          <a:ln>
            <a:solidFill>
              <a:schemeClr val="tx1">
                <a:lumMod val="75000"/>
                <a:lumOff val="25000"/>
              </a:schemeClr>
            </a:solidFill>
          </a:ln>
        </p:spPr>
        <p:txBody>
          <a:bodyPr>
            <a:noAutofit/>
          </a:bodyPr>
          <a:lstStyle/>
          <a:p>
            <a:r>
              <a:rPr lang="en-US" sz="2000" cap="none"/>
              <a:t>Support Vector Machines are a machine learning algorithm used to classify instances within a dataset </a:t>
            </a:r>
          </a:p>
        </p:txBody>
      </p:sp>
      <p:sp>
        <p:nvSpPr>
          <p:cNvPr id="5" name="Content Placeholder 4">
            <a:extLst>
              <a:ext uri="{FF2B5EF4-FFF2-40B4-BE49-F238E27FC236}">
                <a16:creationId xmlns:a16="http://schemas.microsoft.com/office/drawing/2014/main" id="{C78A049E-31A3-A93A-0752-DCE9D09FDB8E}"/>
              </a:ext>
            </a:extLst>
          </p:cNvPr>
          <p:cNvSpPr>
            <a:spLocks noGrp="1"/>
          </p:cNvSpPr>
          <p:nvPr>
            <p:ph idx="1"/>
          </p:nvPr>
        </p:nvSpPr>
        <p:spPr>
          <a:xfrm>
            <a:off x="638175" y="724243"/>
            <a:ext cx="6635718" cy="4866931"/>
          </a:xfrm>
        </p:spPr>
        <p:txBody>
          <a:bodyPr>
            <a:normAutofit fontScale="85000" lnSpcReduction="20000"/>
          </a:bodyPr>
          <a:lstStyle/>
          <a:p>
            <a:r>
              <a:rPr lang="en-US" cap="none"/>
              <a:t>Support Vector Machines are a machine learning algorithm used to classify instances within a dataset</a:t>
            </a:r>
          </a:p>
          <a:p>
            <a:r>
              <a:rPr lang="en-US" cap="none"/>
              <a:t>The idea of Support Vector Machines is to separate classes within a dataset utilizing a hyperplane</a:t>
            </a:r>
          </a:p>
          <a:p>
            <a:r>
              <a:rPr lang="en-US" cap="none"/>
              <a:t>In two dimensional space the hyperplane is simply a line</a:t>
            </a:r>
          </a:p>
          <a:p>
            <a:r>
              <a:rPr lang="en-US" cap="none"/>
              <a:t>In three dimensional space the hyperplane is a plane</a:t>
            </a:r>
          </a:p>
          <a:p>
            <a:r>
              <a:rPr lang="en-US" cap="none"/>
              <a:t>However, the idea is to place the hyperplane so as to center the plane between the data classes while maximizing the distance from the plane to the 1</a:t>
            </a:r>
            <a:r>
              <a:rPr lang="en-US" cap="none" baseline="30000"/>
              <a:t>st</a:t>
            </a:r>
            <a:r>
              <a:rPr lang="en-US" cap="none"/>
              <a:t> instance of each class</a:t>
            </a:r>
          </a:p>
          <a:p>
            <a:r>
              <a:rPr lang="en-US" cap="none"/>
              <a:t>The distance from the separating plane to the 1</a:t>
            </a:r>
            <a:r>
              <a:rPr lang="en-US" cap="none" baseline="30000"/>
              <a:t>st</a:t>
            </a:r>
            <a:r>
              <a:rPr lang="en-US" cap="none"/>
              <a:t> instance of each class is called the margin </a:t>
            </a:r>
          </a:p>
          <a:p>
            <a:r>
              <a:rPr lang="en-US" cap="none"/>
              <a:t>Only the instances adjacent to the margin are included in the solution. These inspaces are called the Support Vectors</a:t>
            </a:r>
          </a:p>
          <a:p>
            <a:r>
              <a:rPr lang="en-US" cap="none"/>
              <a:t>Data points outside the margin are involved in calculating the SVM solution to the classification</a:t>
            </a:r>
          </a:p>
          <a:p>
            <a:endParaRPr lang="en-US" cap="none"/>
          </a:p>
          <a:p>
            <a:endParaRPr lang="en-US" cap="none"/>
          </a:p>
        </p:txBody>
      </p:sp>
      <p:sp>
        <p:nvSpPr>
          <p:cNvPr id="6" name="Title 3">
            <a:extLst>
              <a:ext uri="{FF2B5EF4-FFF2-40B4-BE49-F238E27FC236}">
                <a16:creationId xmlns:a16="http://schemas.microsoft.com/office/drawing/2014/main" id="{CDD5B2C0-F4C3-B5B8-0070-7BEF20ECE42B}"/>
              </a:ext>
            </a:extLst>
          </p:cNvPr>
          <p:cNvSpPr txBox="1">
            <a:spLocks/>
          </p:cNvSpPr>
          <p:nvPr/>
        </p:nvSpPr>
        <p:spPr>
          <a:xfrm>
            <a:off x="638175" y="189148"/>
            <a:ext cx="10561861" cy="518520"/>
          </a:xfrm>
          <a:prstGeom prst="rect">
            <a:avLst/>
          </a:prstGeom>
        </p:spPr>
        <p:txBody>
          <a:bodyPr vert="horz" lIns="91440" tIns="45720" rIns="91440" bIns="45720" rtlCol="0" anchor="ctr">
            <a:normAutofit fontScale="90000" lnSpcReduction="1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a:t>SVM - Classification with Hyperplanes</a:t>
            </a:r>
          </a:p>
        </p:txBody>
      </p:sp>
      <p:grpSp>
        <p:nvGrpSpPr>
          <p:cNvPr id="24" name="Group 23">
            <a:extLst>
              <a:ext uri="{FF2B5EF4-FFF2-40B4-BE49-F238E27FC236}">
                <a16:creationId xmlns:a16="http://schemas.microsoft.com/office/drawing/2014/main" id="{9391CCD7-201C-A7C7-617E-585A66F985A7}"/>
              </a:ext>
            </a:extLst>
          </p:cNvPr>
          <p:cNvGrpSpPr/>
          <p:nvPr/>
        </p:nvGrpSpPr>
        <p:grpSpPr>
          <a:xfrm>
            <a:off x="7448550" y="1174176"/>
            <a:ext cx="4219575" cy="2826324"/>
            <a:chOff x="8439150" y="626005"/>
            <a:chExt cx="3114675" cy="2091438"/>
          </a:xfrm>
        </p:grpSpPr>
        <p:cxnSp>
          <p:nvCxnSpPr>
            <p:cNvPr id="3" name="Straight Arrow Connector 2">
              <a:extLst>
                <a:ext uri="{FF2B5EF4-FFF2-40B4-BE49-F238E27FC236}">
                  <a16:creationId xmlns:a16="http://schemas.microsoft.com/office/drawing/2014/main" id="{668EBA83-C078-591F-EA06-5EBDBF1F9035}"/>
                </a:ext>
              </a:extLst>
            </p:cNvPr>
            <p:cNvCxnSpPr>
              <a:cxnSpLocks/>
            </p:cNvCxnSpPr>
            <p:nvPr/>
          </p:nvCxnSpPr>
          <p:spPr>
            <a:xfrm flipV="1">
              <a:off x="8848725" y="707668"/>
              <a:ext cx="0" cy="2009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36F1494-5719-9C0F-E6FA-F4EA3F5E1909}"/>
                </a:ext>
              </a:extLst>
            </p:cNvPr>
            <p:cNvCxnSpPr>
              <a:cxnSpLocks/>
            </p:cNvCxnSpPr>
            <p:nvPr/>
          </p:nvCxnSpPr>
          <p:spPr>
            <a:xfrm>
              <a:off x="8439150" y="2543175"/>
              <a:ext cx="31146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5016816-CAA6-F9AF-C90F-01C0D3BAD6D4}"/>
                </a:ext>
              </a:extLst>
            </p:cNvPr>
            <p:cNvSpPr/>
            <p:nvPr/>
          </p:nvSpPr>
          <p:spPr>
            <a:xfrm>
              <a:off x="9410700" y="1181100"/>
              <a:ext cx="123823" cy="1333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1C5319E-0F2E-3D00-8206-377D4498FB3E}"/>
                </a:ext>
              </a:extLst>
            </p:cNvPr>
            <p:cNvSpPr/>
            <p:nvPr/>
          </p:nvSpPr>
          <p:spPr>
            <a:xfrm>
              <a:off x="9129715" y="1619249"/>
              <a:ext cx="123823" cy="1333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723895D-9FB8-7155-E3C7-65FB549FC457}"/>
                </a:ext>
              </a:extLst>
            </p:cNvPr>
            <p:cNvSpPr/>
            <p:nvPr/>
          </p:nvSpPr>
          <p:spPr>
            <a:xfrm>
              <a:off x="9534523" y="1971677"/>
              <a:ext cx="123823" cy="1333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6CD17B2-C62E-C38D-B41D-2375C2B14580}"/>
                </a:ext>
              </a:extLst>
            </p:cNvPr>
            <p:cNvSpPr/>
            <p:nvPr/>
          </p:nvSpPr>
          <p:spPr>
            <a:xfrm>
              <a:off x="9648821" y="1619248"/>
              <a:ext cx="123823" cy="1333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4A24824-B81A-9EC1-E8F3-BECF0C453BE6}"/>
                </a:ext>
              </a:extLst>
            </p:cNvPr>
            <p:cNvSpPr/>
            <p:nvPr/>
          </p:nvSpPr>
          <p:spPr>
            <a:xfrm>
              <a:off x="10077452" y="1971676"/>
              <a:ext cx="123823" cy="1333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1EA5410-D386-F444-C8AA-851CF96DB95D}"/>
                </a:ext>
              </a:extLst>
            </p:cNvPr>
            <p:cNvSpPr/>
            <p:nvPr/>
          </p:nvSpPr>
          <p:spPr>
            <a:xfrm>
              <a:off x="10695552" y="936106"/>
              <a:ext cx="123820" cy="16332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88465B6-BBBE-A37B-2DD4-0FB5D0742FC4}"/>
                </a:ext>
              </a:extLst>
            </p:cNvPr>
            <p:cNvSpPr/>
            <p:nvPr/>
          </p:nvSpPr>
          <p:spPr>
            <a:xfrm>
              <a:off x="10846588" y="626005"/>
              <a:ext cx="123820" cy="16332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38C590A-5077-F6D3-E8FD-C01738644815}"/>
                </a:ext>
              </a:extLst>
            </p:cNvPr>
            <p:cNvSpPr/>
            <p:nvPr/>
          </p:nvSpPr>
          <p:spPr>
            <a:xfrm>
              <a:off x="11138126" y="1006132"/>
              <a:ext cx="123820" cy="16332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25C7418-E788-F445-0487-3621D6F4C71D}"/>
                </a:ext>
              </a:extLst>
            </p:cNvPr>
            <p:cNvSpPr/>
            <p:nvPr/>
          </p:nvSpPr>
          <p:spPr>
            <a:xfrm>
              <a:off x="11291887" y="1296107"/>
              <a:ext cx="123820" cy="16332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96CC942-FF50-917F-4ADF-7C128DAD3495}"/>
                </a:ext>
              </a:extLst>
            </p:cNvPr>
            <p:cNvSpPr/>
            <p:nvPr/>
          </p:nvSpPr>
          <p:spPr>
            <a:xfrm>
              <a:off x="10970408" y="1455922"/>
              <a:ext cx="123820" cy="16332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9167DB43-E5A6-8889-111E-7397393CDD64}"/>
                </a:ext>
              </a:extLst>
            </p:cNvPr>
            <p:cNvCxnSpPr/>
            <p:nvPr/>
          </p:nvCxnSpPr>
          <p:spPr>
            <a:xfrm>
              <a:off x="9678998" y="678961"/>
              <a:ext cx="1197767" cy="147902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E5F30ABE-3937-719A-40D2-0A14568FDFEC}"/>
              </a:ext>
            </a:extLst>
          </p:cNvPr>
          <p:cNvSpPr txBox="1"/>
          <p:nvPr/>
        </p:nvSpPr>
        <p:spPr>
          <a:xfrm>
            <a:off x="7753721" y="4234075"/>
            <a:ext cx="4326313" cy="338554"/>
          </a:xfrm>
          <a:prstGeom prst="rect">
            <a:avLst/>
          </a:prstGeom>
          <a:noFill/>
        </p:spPr>
        <p:txBody>
          <a:bodyPr wrap="square" rtlCol="0">
            <a:spAutoFit/>
          </a:bodyPr>
          <a:lstStyle/>
          <a:p>
            <a:pPr algn="ctr"/>
            <a:r>
              <a:rPr lang="en-US" sz="1600"/>
              <a:t>Linear Separation in Two Dimensions</a:t>
            </a:r>
          </a:p>
        </p:txBody>
      </p:sp>
      <p:cxnSp>
        <p:nvCxnSpPr>
          <p:cNvPr id="44" name="Straight Connector 43">
            <a:extLst>
              <a:ext uri="{FF2B5EF4-FFF2-40B4-BE49-F238E27FC236}">
                <a16:creationId xmlns:a16="http://schemas.microsoft.com/office/drawing/2014/main" id="{4C2C9119-2B68-BF8F-D779-9C3CD94E93C9}"/>
              </a:ext>
            </a:extLst>
          </p:cNvPr>
          <p:cNvCxnSpPr/>
          <p:nvPr/>
        </p:nvCxnSpPr>
        <p:spPr>
          <a:xfrm>
            <a:off x="9605084" y="927738"/>
            <a:ext cx="1622663" cy="1998716"/>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043F3B-0A9F-3BA9-BE4B-0B9A4AF9E5FF}"/>
              </a:ext>
            </a:extLst>
          </p:cNvPr>
          <p:cNvCxnSpPr/>
          <p:nvPr/>
        </p:nvCxnSpPr>
        <p:spPr>
          <a:xfrm>
            <a:off x="8606445" y="1536456"/>
            <a:ext cx="1622663" cy="1998716"/>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C61555B4-1243-EBE3-9133-DAFE634FDCCD}"/>
              </a:ext>
            </a:extLst>
          </p:cNvPr>
          <p:cNvSpPr txBox="1"/>
          <p:nvPr/>
        </p:nvSpPr>
        <p:spPr>
          <a:xfrm rot="3076490">
            <a:off x="9512368" y="2075236"/>
            <a:ext cx="1236429" cy="369332"/>
          </a:xfrm>
          <a:prstGeom prst="rect">
            <a:avLst/>
          </a:prstGeom>
          <a:noFill/>
        </p:spPr>
        <p:txBody>
          <a:bodyPr wrap="none" rtlCol="0">
            <a:spAutoFit/>
          </a:bodyPr>
          <a:lstStyle/>
          <a:p>
            <a:r>
              <a:rPr lang="en-US"/>
              <a:t>hyperplane</a:t>
            </a:r>
          </a:p>
        </p:txBody>
      </p:sp>
      <p:cxnSp>
        <p:nvCxnSpPr>
          <p:cNvPr id="48" name="Straight Arrow Connector 47">
            <a:extLst>
              <a:ext uri="{FF2B5EF4-FFF2-40B4-BE49-F238E27FC236}">
                <a16:creationId xmlns:a16="http://schemas.microsoft.com/office/drawing/2014/main" id="{E75E7F01-21CD-76CA-D179-BBD987332E0B}"/>
              </a:ext>
            </a:extLst>
          </p:cNvPr>
          <p:cNvCxnSpPr/>
          <p:nvPr/>
        </p:nvCxnSpPr>
        <p:spPr>
          <a:xfrm flipV="1">
            <a:off x="9417776" y="1261026"/>
            <a:ext cx="417995" cy="290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734BAFC-8933-E50F-A518-B37D5F8C5D42}"/>
              </a:ext>
            </a:extLst>
          </p:cNvPr>
          <p:cNvCxnSpPr>
            <a:cxnSpLocks/>
          </p:cNvCxnSpPr>
          <p:nvPr/>
        </p:nvCxnSpPr>
        <p:spPr>
          <a:xfrm flipH="1">
            <a:off x="8950273" y="1599914"/>
            <a:ext cx="398962" cy="310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446C0DAC-5EE4-3B73-DA63-A5DCEED41E98}"/>
              </a:ext>
            </a:extLst>
          </p:cNvPr>
          <p:cNvSpPr txBox="1"/>
          <p:nvPr/>
        </p:nvSpPr>
        <p:spPr>
          <a:xfrm rot="19288929">
            <a:off x="9195601" y="1160774"/>
            <a:ext cx="699230" cy="307777"/>
          </a:xfrm>
          <a:prstGeom prst="rect">
            <a:avLst/>
          </a:prstGeom>
          <a:noFill/>
        </p:spPr>
        <p:txBody>
          <a:bodyPr wrap="none" rtlCol="0">
            <a:spAutoFit/>
          </a:bodyPr>
          <a:lstStyle/>
          <a:p>
            <a:r>
              <a:rPr lang="en-US" sz="1400"/>
              <a:t>Margin</a:t>
            </a:r>
          </a:p>
        </p:txBody>
      </p:sp>
      <p:sp>
        <p:nvSpPr>
          <p:cNvPr id="52" name="TextBox 51">
            <a:extLst>
              <a:ext uri="{FF2B5EF4-FFF2-40B4-BE49-F238E27FC236}">
                <a16:creationId xmlns:a16="http://schemas.microsoft.com/office/drawing/2014/main" id="{8BBE96F0-E46B-66A1-B742-C9C58CB76E4D}"/>
              </a:ext>
            </a:extLst>
          </p:cNvPr>
          <p:cNvSpPr txBox="1"/>
          <p:nvPr/>
        </p:nvSpPr>
        <p:spPr>
          <a:xfrm>
            <a:off x="10470299" y="3347827"/>
            <a:ext cx="1609736" cy="369332"/>
          </a:xfrm>
          <a:prstGeom prst="rect">
            <a:avLst/>
          </a:prstGeom>
          <a:noFill/>
        </p:spPr>
        <p:txBody>
          <a:bodyPr wrap="none" rtlCol="0">
            <a:spAutoFit/>
          </a:bodyPr>
          <a:lstStyle/>
          <a:p>
            <a:r>
              <a:rPr lang="en-US"/>
              <a:t>Support vectors</a:t>
            </a:r>
          </a:p>
        </p:txBody>
      </p:sp>
      <p:cxnSp>
        <p:nvCxnSpPr>
          <p:cNvPr id="54" name="Straight Arrow Connector 53">
            <a:extLst>
              <a:ext uri="{FF2B5EF4-FFF2-40B4-BE49-F238E27FC236}">
                <a16:creationId xmlns:a16="http://schemas.microsoft.com/office/drawing/2014/main" id="{96716967-1FF9-DCAF-FA52-BCDFB54EEF08}"/>
              </a:ext>
            </a:extLst>
          </p:cNvPr>
          <p:cNvCxnSpPr>
            <a:stCxn id="52" idx="0"/>
          </p:cNvCxnSpPr>
          <p:nvPr/>
        </p:nvCxnSpPr>
        <p:spPr>
          <a:xfrm flipH="1" flipV="1">
            <a:off x="11015491" y="2526463"/>
            <a:ext cx="259676" cy="8213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552FCAE6-AA04-1383-A0E2-1AA062AD4B94}"/>
              </a:ext>
            </a:extLst>
          </p:cNvPr>
          <p:cNvCxnSpPr>
            <a:cxnSpLocks/>
            <a:stCxn id="52" idx="0"/>
          </p:cNvCxnSpPr>
          <p:nvPr/>
        </p:nvCxnSpPr>
        <p:spPr>
          <a:xfrm flipH="1" flipV="1">
            <a:off x="8975066" y="2040283"/>
            <a:ext cx="2300101" cy="13075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CCEC6E0A-3DD7-7A24-8169-D46AC4EA3E5A}"/>
              </a:ext>
            </a:extLst>
          </p:cNvPr>
          <p:cNvCxnSpPr>
            <a:cxnSpLocks/>
            <a:stCxn id="52" idx="0"/>
          </p:cNvCxnSpPr>
          <p:nvPr/>
        </p:nvCxnSpPr>
        <p:spPr>
          <a:xfrm flipH="1" flipV="1">
            <a:off x="9861593" y="3054896"/>
            <a:ext cx="1413574" cy="2929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6752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78A049E-31A3-A93A-0752-DCE9D09FDB8E}"/>
              </a:ext>
            </a:extLst>
          </p:cNvPr>
          <p:cNvSpPr>
            <a:spLocks noGrp="1"/>
          </p:cNvSpPr>
          <p:nvPr>
            <p:ph idx="1"/>
          </p:nvPr>
        </p:nvSpPr>
        <p:spPr>
          <a:xfrm>
            <a:off x="623087" y="846317"/>
            <a:ext cx="10997077" cy="5534108"/>
          </a:xfrm>
        </p:spPr>
        <p:txBody>
          <a:bodyPr>
            <a:normAutofit/>
          </a:bodyPr>
          <a:lstStyle/>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sz="1800" b="1" kern="100" cap="none">
                <a:effectLst/>
                <a:latin typeface="Calibri" panose="020F0502020204030204" pitchFamily="34" charset="0"/>
                <a:ea typeface="Calibri" panose="020F0502020204030204" pitchFamily="34" charset="0"/>
                <a:cs typeface="Times New Roman" panose="02020603050405020304" pitchFamily="18" charset="0"/>
              </a:rPr>
              <a:t>1960s</a:t>
            </a:r>
            <a:r>
              <a:rPr lang="en-US" sz="1800" kern="100" cap="none">
                <a:effectLst/>
                <a:latin typeface="Calibri" panose="020F0502020204030204" pitchFamily="34" charset="0"/>
                <a:ea typeface="Calibri" panose="020F0502020204030204" pitchFamily="34" charset="0"/>
                <a:cs typeface="Times New Roman" panose="02020603050405020304" pitchFamily="18" charset="0"/>
              </a:rPr>
              <a:t>:  The fundamental idea behind SVMs can be traced back to the work of Vladimir Vapnik and Alexey Chervonenkis at the Institute of Control Sciences in Moscow. However, the work of Vapnik et. al. went unknown to the to the rest of the world until the early 1990’s when Vapnik immigrated to the United States and began a career at Bell Labs. </a:t>
            </a:r>
          </a:p>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sz="1800" b="1" kern="100" cap="none">
                <a:effectLst/>
                <a:latin typeface="Calibri" panose="020F0502020204030204" pitchFamily="34" charset="0"/>
                <a:ea typeface="Calibri" panose="020F0502020204030204" pitchFamily="34" charset="0"/>
                <a:cs typeface="Times New Roman" panose="02020603050405020304" pitchFamily="18" charset="0"/>
              </a:rPr>
              <a:t>1992</a:t>
            </a:r>
            <a:r>
              <a:rPr lang="en-US" sz="1800" kern="100" cap="none">
                <a:effectLst/>
                <a:latin typeface="Calibri" panose="020F0502020204030204" pitchFamily="34" charset="0"/>
                <a:ea typeface="Calibri" panose="020F0502020204030204" pitchFamily="34" charset="0"/>
                <a:cs typeface="Times New Roman" panose="02020603050405020304" pitchFamily="18" charset="0"/>
              </a:rPr>
              <a:t>: Vladimir Vapnik publishes several papers. The innovation was in the use of a "maximal margin" hyperplane, which separates data into two classes in such a way that the margin between the hyperplane and the nearest data point from either class is maximized. </a:t>
            </a:r>
          </a:p>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sz="1800" b="1" kern="100" cap="none">
                <a:effectLst/>
                <a:latin typeface="Calibri" panose="020F0502020204030204" pitchFamily="34" charset="0"/>
                <a:ea typeface="Calibri" panose="020F0502020204030204" pitchFamily="34" charset="0"/>
                <a:cs typeface="Times New Roman" panose="02020603050405020304" pitchFamily="18" charset="0"/>
              </a:rPr>
              <a:t>1995</a:t>
            </a:r>
            <a:r>
              <a:rPr lang="en-US" sz="1800" kern="100" cap="none">
                <a:effectLst/>
                <a:latin typeface="Calibri" panose="020F0502020204030204" pitchFamily="34" charset="0"/>
                <a:ea typeface="Calibri" panose="020F0502020204030204" pitchFamily="34" charset="0"/>
                <a:cs typeface="Times New Roman" panose="02020603050405020304" pitchFamily="18" charset="0"/>
              </a:rPr>
              <a:t>: The concept of the "kernel trick" was introduced separation of classes in multidimensional space</a:t>
            </a:r>
          </a:p>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sz="1800" b="1" kern="100" cap="none">
                <a:effectLst/>
                <a:latin typeface="Calibri" panose="020F0502020204030204" pitchFamily="34" charset="0"/>
                <a:ea typeface="Calibri" panose="020F0502020204030204" pitchFamily="34" charset="0"/>
                <a:cs typeface="Times New Roman" panose="02020603050405020304" pitchFamily="18" charset="0"/>
              </a:rPr>
              <a:t>1998</a:t>
            </a:r>
            <a:r>
              <a:rPr lang="en-US" sz="1800" kern="100" cap="none">
                <a:effectLst/>
                <a:latin typeface="Calibri" panose="020F0502020204030204" pitchFamily="34" charset="0"/>
                <a:ea typeface="Calibri" panose="020F0502020204030204" pitchFamily="34" charset="0"/>
                <a:cs typeface="Times New Roman" panose="02020603050405020304" pitchFamily="18" charset="0"/>
              </a:rPr>
              <a:t>: Vapnik released his textbook “Statistical Learning Theory” providing the mathematical framework for Support Vector Machines and the creation of packages in R for the application of SVM to problems and datasets</a:t>
            </a:r>
          </a:p>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sz="1800" b="1" kern="100" cap="none">
                <a:effectLst/>
                <a:latin typeface="Calibri" panose="020F0502020204030204" pitchFamily="34" charset="0"/>
                <a:ea typeface="Calibri" panose="020F0502020204030204" pitchFamily="34" charset="0"/>
                <a:cs typeface="Times New Roman" panose="02020603050405020304" pitchFamily="18" charset="0"/>
              </a:rPr>
              <a:t>early 2000s</a:t>
            </a:r>
            <a:r>
              <a:rPr lang="en-US" sz="1800" kern="100" cap="none">
                <a:effectLst/>
                <a:latin typeface="Calibri" panose="020F0502020204030204" pitchFamily="34" charset="0"/>
                <a:ea typeface="Calibri" panose="020F0502020204030204" pitchFamily="34" charset="0"/>
                <a:cs typeface="Times New Roman" panose="02020603050405020304" pitchFamily="18" charset="0"/>
              </a:rPr>
              <a:t>: The SVMs became one of the standard tools in machine learning and data mining. </a:t>
            </a:r>
          </a:p>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sz="1800" b="1" kern="100" cap="none">
                <a:effectLst/>
                <a:latin typeface="Calibri" panose="020F0502020204030204" pitchFamily="34" charset="0"/>
                <a:ea typeface="Calibri" panose="020F0502020204030204" pitchFamily="34" charset="0"/>
                <a:cs typeface="Times New Roman" panose="02020603050405020304" pitchFamily="18" charset="0"/>
              </a:rPr>
              <a:t>Today</a:t>
            </a:r>
            <a:r>
              <a:rPr lang="en-US" sz="1800" kern="100" cap="none">
                <a:effectLst/>
                <a:latin typeface="Calibri" panose="020F0502020204030204" pitchFamily="34" charset="0"/>
                <a:ea typeface="Calibri" panose="020F0502020204030204" pitchFamily="34" charset="0"/>
                <a:cs typeface="Times New Roman" panose="02020603050405020304" pitchFamily="18" charset="0"/>
              </a:rPr>
              <a:t>: SVMs are still in the toolkit of many data scientists. Where deep neural networks require very large datasets SVM’s have unique strengths in classification, especially when working with non-image or non-sequential data.  They continue to have applications in various domains, including bioinformatics, finance, and engineering mostly due to a strength in nonlinear classification and the utility of small datasets. </a:t>
            </a:r>
          </a:p>
        </p:txBody>
      </p:sp>
      <p:sp>
        <p:nvSpPr>
          <p:cNvPr id="6" name="Title 3">
            <a:extLst>
              <a:ext uri="{FF2B5EF4-FFF2-40B4-BE49-F238E27FC236}">
                <a16:creationId xmlns:a16="http://schemas.microsoft.com/office/drawing/2014/main" id="{CDD5B2C0-F4C3-B5B8-0070-7BEF20ECE42B}"/>
              </a:ext>
            </a:extLst>
          </p:cNvPr>
          <p:cNvSpPr txBox="1">
            <a:spLocks/>
          </p:cNvSpPr>
          <p:nvPr/>
        </p:nvSpPr>
        <p:spPr>
          <a:xfrm>
            <a:off x="623087" y="189148"/>
            <a:ext cx="10997076" cy="518520"/>
          </a:xfrm>
          <a:prstGeom prst="rect">
            <a:avLst/>
          </a:prstGeom>
        </p:spPr>
        <p:txBody>
          <a:bodyPr vert="horz" lIns="91440" tIns="45720" rIns="91440" bIns="45720" rtlCol="0" anchor="ctr">
            <a:normAutofit fontScale="90000" lnSpcReduction="1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a:t>A history of support Vector machines</a:t>
            </a:r>
          </a:p>
        </p:txBody>
      </p:sp>
    </p:spTree>
    <p:extLst>
      <p:ext uri="{BB962C8B-B14F-4D97-AF65-F5344CB8AC3E}">
        <p14:creationId xmlns:p14="http://schemas.microsoft.com/office/powerpoint/2010/main" val="3238362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D6B08C-C668-A229-FBAB-25FDBE703B34}"/>
              </a:ext>
            </a:extLst>
          </p:cNvPr>
          <p:cNvSpPr>
            <a:spLocks noGrp="1"/>
          </p:cNvSpPr>
          <p:nvPr>
            <p:ph type="title"/>
          </p:nvPr>
        </p:nvSpPr>
        <p:spPr>
          <a:xfrm>
            <a:off x="285750" y="5929989"/>
            <a:ext cx="11610975" cy="518520"/>
          </a:xfrm>
          <a:solidFill>
            <a:schemeClr val="bg2">
              <a:lumMod val="60000"/>
              <a:lumOff val="40000"/>
            </a:schemeClr>
          </a:solidFill>
          <a:ln>
            <a:solidFill>
              <a:schemeClr val="tx1">
                <a:lumMod val="75000"/>
                <a:lumOff val="25000"/>
              </a:schemeClr>
            </a:solidFill>
          </a:ln>
        </p:spPr>
        <p:txBody>
          <a:bodyPr>
            <a:noAutofit/>
          </a:bodyPr>
          <a:lstStyle/>
          <a:p>
            <a:r>
              <a:rPr lang="en-US" sz="2000" cap="none"/>
              <a:t>Scatterplot displays the overlap between the Male vs. Female classification in the Cats dataset</a:t>
            </a:r>
          </a:p>
        </p:txBody>
      </p:sp>
      <p:sp>
        <p:nvSpPr>
          <p:cNvPr id="5" name="Content Placeholder 4">
            <a:extLst>
              <a:ext uri="{FF2B5EF4-FFF2-40B4-BE49-F238E27FC236}">
                <a16:creationId xmlns:a16="http://schemas.microsoft.com/office/drawing/2014/main" id="{C78A049E-31A3-A93A-0752-DCE9D09FDB8E}"/>
              </a:ext>
            </a:extLst>
          </p:cNvPr>
          <p:cNvSpPr>
            <a:spLocks noGrp="1"/>
          </p:cNvSpPr>
          <p:nvPr>
            <p:ph idx="1"/>
          </p:nvPr>
        </p:nvSpPr>
        <p:spPr>
          <a:xfrm>
            <a:off x="638176" y="753091"/>
            <a:ext cx="5621902" cy="4392431"/>
          </a:xfrm>
        </p:spPr>
        <p:txBody>
          <a:bodyPr/>
          <a:lstStyle/>
          <a:p>
            <a:r>
              <a:rPr lang="en-US" cap="none"/>
              <a:t>By way of example the Cats dataset in the MASS package is used here</a:t>
            </a:r>
          </a:p>
          <a:p>
            <a:r>
              <a:rPr lang="en-US" cap="none"/>
              <a:t>The dataset is 144 instances</a:t>
            </a:r>
          </a:p>
          <a:p>
            <a:pPr lvl="1"/>
            <a:r>
              <a:rPr lang="en-US" cap="none"/>
              <a:t>Response Y = Sex ~ male vs. female </a:t>
            </a:r>
          </a:p>
          <a:p>
            <a:r>
              <a:rPr lang="en-US" cap="none"/>
              <a:t>There are two variables </a:t>
            </a:r>
          </a:p>
          <a:p>
            <a:pPr lvl="1"/>
            <a:r>
              <a:rPr lang="en-US" cap="none"/>
              <a:t>X1 = Bwt = body weight in kilograms</a:t>
            </a:r>
          </a:p>
          <a:p>
            <a:pPr lvl="1"/>
            <a:r>
              <a:rPr lang="en-US" cap="none"/>
              <a:t>X1 = Hwt = Heart weight in grams</a:t>
            </a:r>
          </a:p>
          <a:p>
            <a:r>
              <a:rPr lang="en-US" cap="none"/>
              <a:t>Visually, using a scatterplot, female cats appear to have lower heart weight and lower body weight; however, there is significant overlap</a:t>
            </a:r>
          </a:p>
        </p:txBody>
      </p:sp>
      <p:sp>
        <p:nvSpPr>
          <p:cNvPr id="6" name="Title 3">
            <a:extLst>
              <a:ext uri="{FF2B5EF4-FFF2-40B4-BE49-F238E27FC236}">
                <a16:creationId xmlns:a16="http://schemas.microsoft.com/office/drawing/2014/main" id="{CDD5B2C0-F4C3-B5B8-0070-7BEF20ECE42B}"/>
              </a:ext>
            </a:extLst>
          </p:cNvPr>
          <p:cNvSpPr txBox="1">
            <a:spLocks/>
          </p:cNvSpPr>
          <p:nvPr/>
        </p:nvSpPr>
        <p:spPr>
          <a:xfrm>
            <a:off x="638175" y="189148"/>
            <a:ext cx="10561861" cy="518520"/>
          </a:xfrm>
          <a:prstGeom prst="rect">
            <a:avLst/>
          </a:prstGeom>
        </p:spPr>
        <p:txBody>
          <a:bodyPr vert="horz" lIns="91440" tIns="45720" rIns="91440" bIns="45720" rtlCol="0" anchor="ctr">
            <a:normAutofit fontScale="90000" lnSpcReduction="1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a:t>An Example – Mass Package – cats dataset</a:t>
            </a:r>
          </a:p>
        </p:txBody>
      </p:sp>
      <p:sp>
        <p:nvSpPr>
          <p:cNvPr id="23" name="TextBox 22">
            <a:extLst>
              <a:ext uri="{FF2B5EF4-FFF2-40B4-BE49-F238E27FC236}">
                <a16:creationId xmlns:a16="http://schemas.microsoft.com/office/drawing/2014/main" id="{E5F30ABE-3937-719A-40D2-0A14568FDFEC}"/>
              </a:ext>
            </a:extLst>
          </p:cNvPr>
          <p:cNvSpPr txBox="1"/>
          <p:nvPr/>
        </p:nvSpPr>
        <p:spPr>
          <a:xfrm>
            <a:off x="6526066" y="4475604"/>
            <a:ext cx="5290775" cy="338554"/>
          </a:xfrm>
          <a:prstGeom prst="rect">
            <a:avLst/>
          </a:prstGeom>
          <a:noFill/>
        </p:spPr>
        <p:txBody>
          <a:bodyPr wrap="square" rtlCol="0">
            <a:spAutoFit/>
          </a:bodyPr>
          <a:lstStyle/>
          <a:p>
            <a:pPr algn="ctr"/>
            <a:r>
              <a:rPr lang="en-US" sz="1600"/>
              <a:t>Scatterplot of Cats dataset in the Mass Package</a:t>
            </a:r>
          </a:p>
        </p:txBody>
      </p:sp>
      <p:pic>
        <p:nvPicPr>
          <p:cNvPr id="25" name="Picture 24">
            <a:extLst>
              <a:ext uri="{FF2B5EF4-FFF2-40B4-BE49-F238E27FC236}">
                <a16:creationId xmlns:a16="http://schemas.microsoft.com/office/drawing/2014/main" id="{AE659FAA-9650-7E00-C65F-BD2F8CF986BA}"/>
              </a:ext>
            </a:extLst>
          </p:cNvPr>
          <p:cNvPicPr>
            <a:picLocks noChangeAspect="1"/>
          </p:cNvPicPr>
          <p:nvPr/>
        </p:nvPicPr>
        <p:blipFill>
          <a:blip r:embed="rId2"/>
          <a:stretch>
            <a:fillRect/>
          </a:stretch>
        </p:blipFill>
        <p:spPr>
          <a:xfrm>
            <a:off x="6526066" y="966338"/>
            <a:ext cx="5290775" cy="3366160"/>
          </a:xfrm>
          <a:prstGeom prst="rect">
            <a:avLst/>
          </a:prstGeom>
        </p:spPr>
      </p:pic>
    </p:spTree>
    <p:extLst>
      <p:ext uri="{BB962C8B-B14F-4D97-AF65-F5344CB8AC3E}">
        <p14:creationId xmlns:p14="http://schemas.microsoft.com/office/powerpoint/2010/main" val="2862139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D6B08C-C668-A229-FBAB-25FDBE703B34}"/>
              </a:ext>
            </a:extLst>
          </p:cNvPr>
          <p:cNvSpPr>
            <a:spLocks noGrp="1"/>
          </p:cNvSpPr>
          <p:nvPr>
            <p:ph type="title"/>
          </p:nvPr>
        </p:nvSpPr>
        <p:spPr>
          <a:xfrm>
            <a:off x="285750" y="5929989"/>
            <a:ext cx="11610975" cy="518520"/>
          </a:xfrm>
          <a:solidFill>
            <a:schemeClr val="bg2">
              <a:lumMod val="60000"/>
              <a:lumOff val="40000"/>
            </a:schemeClr>
          </a:solidFill>
          <a:ln>
            <a:solidFill>
              <a:schemeClr val="tx1">
                <a:lumMod val="75000"/>
                <a:lumOff val="25000"/>
              </a:schemeClr>
            </a:solidFill>
          </a:ln>
        </p:spPr>
        <p:txBody>
          <a:bodyPr>
            <a:noAutofit/>
          </a:bodyPr>
          <a:lstStyle/>
          <a:p>
            <a:r>
              <a:rPr lang="en-US" sz="2000" cap="none"/>
              <a:t>The goal of the SVM algorithm is to find the widest margin separating the two classes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C78A049E-31A3-A93A-0752-DCE9D09FDB8E}"/>
                  </a:ext>
                </a:extLst>
              </p:cNvPr>
              <p:cNvSpPr>
                <a:spLocks noGrp="1"/>
              </p:cNvSpPr>
              <p:nvPr>
                <p:ph idx="1"/>
              </p:nvPr>
            </p:nvSpPr>
            <p:spPr>
              <a:xfrm>
                <a:off x="417161" y="676442"/>
                <a:ext cx="7092191" cy="5124283"/>
              </a:xfrm>
            </p:spPr>
            <p:txBody>
              <a:bodyPr>
                <a:normAutofit fontScale="85000" lnSpcReduction="20000"/>
              </a:bodyPr>
              <a:lstStyle/>
              <a:p>
                <a:r>
                  <a:rPr lang="en-US" cap="none"/>
                  <a:t>To define the hyperplane the following equation is used:</a:t>
                </a:r>
              </a:p>
              <a:p>
                <a14:m>
                  <m:oMath xmlns:m="http://schemas.openxmlformats.org/officeDocument/2006/math">
                    <m:acc>
                      <m:accPr>
                        <m:chr m:val="̅"/>
                        <m:ctrlPr>
                          <a:rPr lang="en-US" i="1" cap="none" smtClean="0">
                            <a:latin typeface="Cambria Math" panose="02040503050406030204" pitchFamily="18" charset="0"/>
                          </a:rPr>
                        </m:ctrlPr>
                      </m:accPr>
                      <m:e>
                        <m:r>
                          <a:rPr lang="en-US" b="0" i="1" cap="none" smtClean="0">
                            <a:latin typeface="Cambria Math" panose="02040503050406030204" pitchFamily="18" charset="0"/>
                          </a:rPr>
                          <m:t>𝑤</m:t>
                        </m:r>
                      </m:e>
                    </m:acc>
                    <m:r>
                      <a:rPr lang="en-US" b="0" i="1" cap="none" smtClean="0">
                        <a:latin typeface="Cambria Math" panose="02040503050406030204" pitchFamily="18" charset="0"/>
                      </a:rPr>
                      <m:t>∗</m:t>
                    </m:r>
                    <m:acc>
                      <m:accPr>
                        <m:chr m:val="̅"/>
                        <m:ctrlPr>
                          <a:rPr lang="en-US" b="0" i="1" cap="none" smtClean="0">
                            <a:latin typeface="Cambria Math" panose="02040503050406030204" pitchFamily="18" charset="0"/>
                          </a:rPr>
                        </m:ctrlPr>
                      </m:accPr>
                      <m:e>
                        <m:r>
                          <a:rPr lang="en-US" b="0" i="1" cap="none" smtClean="0">
                            <a:latin typeface="Cambria Math" panose="02040503050406030204" pitchFamily="18" charset="0"/>
                          </a:rPr>
                          <m:t>𝑥</m:t>
                        </m:r>
                      </m:e>
                    </m:acc>
                    <m:r>
                      <a:rPr lang="en-US" b="0" i="1" cap="none" smtClean="0">
                        <a:latin typeface="Cambria Math" panose="02040503050406030204" pitchFamily="18" charset="0"/>
                      </a:rPr>
                      <m:t>+</m:t>
                    </m:r>
                    <m:r>
                      <a:rPr lang="en-US" b="0" i="1" cap="none" smtClean="0">
                        <a:latin typeface="Cambria Math" panose="02040503050406030204" pitchFamily="18" charset="0"/>
                      </a:rPr>
                      <m:t>𝑏</m:t>
                    </m:r>
                    <m:r>
                      <a:rPr lang="en-US" b="0" i="1" cap="none" smtClean="0">
                        <a:latin typeface="Cambria Math" panose="02040503050406030204" pitchFamily="18" charset="0"/>
                      </a:rPr>
                      <m:t>=</m:t>
                    </m:r>
                    <m:r>
                      <a:rPr lang="en-US" b="0" i="1" cap="none" smtClean="0">
                        <a:latin typeface="Cambria Math" panose="02040503050406030204" pitchFamily="18" charset="0"/>
                      </a:rPr>
                      <m:t>0</m:t>
                    </m:r>
                  </m:oMath>
                </a14:m>
                <a:endParaRPr lang="en-US" cap="none"/>
              </a:p>
              <a:p>
                <a14:m>
                  <m:oMath xmlns:m="http://schemas.openxmlformats.org/officeDocument/2006/math">
                    <m:acc>
                      <m:accPr>
                        <m:chr m:val="̅"/>
                        <m:ctrlPr>
                          <a:rPr lang="en-US" i="1" cap="none" smtClean="0">
                            <a:latin typeface="Cambria Math" panose="02040503050406030204" pitchFamily="18" charset="0"/>
                          </a:rPr>
                        </m:ctrlPr>
                      </m:accPr>
                      <m:e>
                        <m:r>
                          <a:rPr lang="en-US" b="0" i="1" cap="none" smtClean="0">
                            <a:latin typeface="Cambria Math" panose="02040503050406030204" pitchFamily="18" charset="0"/>
                          </a:rPr>
                          <m:t>𝑥</m:t>
                        </m:r>
                      </m:e>
                    </m:acc>
                    <m:r>
                      <a:rPr lang="en-US" b="0" i="1" cap="none" smtClean="0">
                        <a:latin typeface="Cambria Math" panose="02040503050406030204" pitchFamily="18" charset="0"/>
                      </a:rPr>
                      <m:t> </m:t>
                    </m:r>
                    <m:r>
                      <a:rPr lang="en-US" b="0" i="1" cap="none" smtClean="0">
                        <a:latin typeface="Cambria Math" panose="02040503050406030204" pitchFamily="18" charset="0"/>
                      </a:rPr>
                      <m:t>𝑖𝑠</m:t>
                    </m:r>
                    <m:r>
                      <a:rPr lang="en-US" b="0" i="1" cap="none" smtClean="0">
                        <a:latin typeface="Cambria Math" panose="02040503050406030204" pitchFamily="18" charset="0"/>
                      </a:rPr>
                      <m:t> </m:t>
                    </m:r>
                    <m:r>
                      <a:rPr lang="en-US" b="0" i="1" cap="none" smtClean="0">
                        <a:latin typeface="Cambria Math" panose="02040503050406030204" pitchFamily="18" charset="0"/>
                      </a:rPr>
                      <m:t>𝑎</m:t>
                    </m:r>
                    <m:r>
                      <a:rPr lang="en-US" b="0" i="1" cap="none" smtClean="0">
                        <a:latin typeface="Cambria Math" panose="02040503050406030204" pitchFamily="18" charset="0"/>
                      </a:rPr>
                      <m:t> </m:t>
                    </m:r>
                    <m:r>
                      <a:rPr lang="en-US" b="0" i="1" cap="none" smtClean="0">
                        <a:latin typeface="Cambria Math" panose="02040503050406030204" pitchFamily="18" charset="0"/>
                      </a:rPr>
                      <m:t>𝑠𝑢𝑝𝑝𝑜𝑟𝑡</m:t>
                    </m:r>
                    <m:r>
                      <a:rPr lang="en-US" b="0" i="1" cap="none" smtClean="0">
                        <a:latin typeface="Cambria Math" panose="02040503050406030204" pitchFamily="18" charset="0"/>
                      </a:rPr>
                      <m:t> </m:t>
                    </m:r>
                    <m:r>
                      <a:rPr lang="en-US" b="0" i="1" cap="none" smtClean="0">
                        <a:latin typeface="Cambria Math" panose="02040503050406030204" pitchFamily="18" charset="0"/>
                      </a:rPr>
                      <m:t>𝑣𝑒𝑐𝑡𝑜𝑟</m:t>
                    </m:r>
                    <m:r>
                      <a:rPr lang="en-US" b="0" i="1" cap="none" smtClean="0">
                        <a:latin typeface="Cambria Math" panose="02040503050406030204" pitchFamily="18" charset="0"/>
                      </a:rPr>
                      <m:t> </m:t>
                    </m:r>
                    <m:r>
                      <a:rPr lang="en-US" b="0" i="1" cap="none" smtClean="0">
                        <a:latin typeface="Cambria Math" panose="02040503050406030204" pitchFamily="18" charset="0"/>
                      </a:rPr>
                      <m:t>𝑑𝑎𝑡𝑎</m:t>
                    </m:r>
                    <m:r>
                      <a:rPr lang="en-US" b="0" i="1" cap="none" smtClean="0">
                        <a:latin typeface="Cambria Math" panose="02040503050406030204" pitchFamily="18" charset="0"/>
                      </a:rPr>
                      <m:t> </m:t>
                    </m:r>
                    <m:r>
                      <a:rPr lang="en-US" b="0" i="1" cap="none" smtClean="0">
                        <a:latin typeface="Cambria Math" panose="02040503050406030204" pitchFamily="18" charset="0"/>
                      </a:rPr>
                      <m:t>𝑝𝑜𝑖𝑛𝑡</m:t>
                    </m:r>
                  </m:oMath>
                </a14:m>
                <a:endParaRPr lang="en-US" cap="none"/>
              </a:p>
              <a:p>
                <a14:m>
                  <m:oMath xmlns:m="http://schemas.openxmlformats.org/officeDocument/2006/math">
                    <m:acc>
                      <m:accPr>
                        <m:chr m:val="̅"/>
                        <m:ctrlPr>
                          <a:rPr lang="en-US" i="1" cap="none" smtClean="0">
                            <a:latin typeface="Cambria Math" panose="02040503050406030204" pitchFamily="18" charset="0"/>
                          </a:rPr>
                        </m:ctrlPr>
                      </m:accPr>
                      <m:e>
                        <m:r>
                          <a:rPr lang="en-US" b="0" i="1" cap="none" smtClean="0">
                            <a:latin typeface="Cambria Math" panose="02040503050406030204" pitchFamily="18" charset="0"/>
                          </a:rPr>
                          <m:t>𝑤</m:t>
                        </m:r>
                      </m:e>
                    </m:acc>
                    <m:r>
                      <a:rPr lang="en-US" b="0" i="1" cap="none" smtClean="0">
                        <a:latin typeface="Cambria Math" panose="02040503050406030204" pitchFamily="18" charset="0"/>
                      </a:rPr>
                      <m:t> </m:t>
                    </m:r>
                    <m:r>
                      <a:rPr lang="en-US" b="0" i="1" cap="none" smtClean="0">
                        <a:latin typeface="Cambria Math" panose="02040503050406030204" pitchFamily="18" charset="0"/>
                      </a:rPr>
                      <m:t>𝑖𝑠</m:t>
                    </m:r>
                    <m:r>
                      <a:rPr lang="en-US" b="0" i="1" cap="none" smtClean="0">
                        <a:latin typeface="Cambria Math" panose="02040503050406030204" pitchFamily="18" charset="0"/>
                      </a:rPr>
                      <m:t> </m:t>
                    </m:r>
                    <m:r>
                      <a:rPr lang="en-US" b="0" i="1" cap="none" smtClean="0">
                        <a:latin typeface="Cambria Math" panose="02040503050406030204" pitchFamily="18" charset="0"/>
                      </a:rPr>
                      <m:t>𝑡</m:t>
                    </m:r>
                    <m:r>
                      <a:rPr lang="en-US" b="0" i="1" cap="none" smtClean="0">
                        <a:latin typeface="Cambria Math" panose="02040503050406030204" pitchFamily="18" charset="0"/>
                      </a:rPr>
                      <m:t>h</m:t>
                    </m:r>
                    <m:r>
                      <a:rPr lang="en-US" b="0" i="1" cap="none" smtClean="0">
                        <a:latin typeface="Cambria Math" panose="02040503050406030204" pitchFamily="18" charset="0"/>
                      </a:rPr>
                      <m:t>𝑒</m:t>
                    </m:r>
                    <m:r>
                      <a:rPr lang="en-US" b="0" i="1" cap="none" smtClean="0">
                        <a:latin typeface="Cambria Math" panose="02040503050406030204" pitchFamily="18" charset="0"/>
                      </a:rPr>
                      <m:t> </m:t>
                    </m:r>
                    <m:r>
                      <a:rPr lang="en-US" b="0" i="1" cap="none" smtClean="0">
                        <a:latin typeface="Cambria Math" panose="02040503050406030204" pitchFamily="18" charset="0"/>
                      </a:rPr>
                      <m:t>𝑑𝑖𝑠𝑡𝑎𝑛𝑐𝑒</m:t>
                    </m:r>
                    <m:r>
                      <a:rPr lang="en-US" b="0" i="1" cap="none" smtClean="0">
                        <a:latin typeface="Cambria Math" panose="02040503050406030204" pitchFamily="18" charset="0"/>
                      </a:rPr>
                      <m:t> </m:t>
                    </m:r>
                    <m:r>
                      <a:rPr lang="en-US" b="0" i="1" cap="none" smtClean="0">
                        <a:latin typeface="Cambria Math" panose="02040503050406030204" pitchFamily="18" charset="0"/>
                      </a:rPr>
                      <m:t>𝑓𝑟𝑜𝑚</m:t>
                    </m:r>
                    <m:r>
                      <a:rPr lang="en-US" b="0" i="1" cap="none" smtClean="0">
                        <a:latin typeface="Cambria Math" panose="02040503050406030204" pitchFamily="18" charset="0"/>
                      </a:rPr>
                      <m:t> </m:t>
                    </m:r>
                    <m:r>
                      <a:rPr lang="en-US" b="0" i="1" cap="none" smtClean="0">
                        <a:latin typeface="Cambria Math" panose="02040503050406030204" pitchFamily="18" charset="0"/>
                      </a:rPr>
                      <m:t>𝑡</m:t>
                    </m:r>
                    <m:r>
                      <a:rPr lang="en-US" b="0" i="1" cap="none" smtClean="0">
                        <a:latin typeface="Cambria Math" panose="02040503050406030204" pitchFamily="18" charset="0"/>
                      </a:rPr>
                      <m:t>h</m:t>
                    </m:r>
                    <m:r>
                      <a:rPr lang="en-US" b="0" i="1" cap="none" smtClean="0">
                        <a:latin typeface="Cambria Math" panose="02040503050406030204" pitchFamily="18" charset="0"/>
                      </a:rPr>
                      <m:t>𝑒</m:t>
                    </m:r>
                    <m:r>
                      <a:rPr lang="en-US" b="0" i="1" cap="none" smtClean="0">
                        <a:latin typeface="Cambria Math" panose="02040503050406030204" pitchFamily="18" charset="0"/>
                      </a:rPr>
                      <m:t> </m:t>
                    </m:r>
                    <m:r>
                      <a:rPr lang="en-US" b="0" i="1" cap="none" smtClean="0">
                        <a:latin typeface="Cambria Math" panose="02040503050406030204" pitchFamily="18" charset="0"/>
                      </a:rPr>
                      <m:t>h</m:t>
                    </m:r>
                    <m:r>
                      <a:rPr lang="en-US" b="0" i="1" cap="none" smtClean="0">
                        <a:latin typeface="Cambria Math" panose="02040503050406030204" pitchFamily="18" charset="0"/>
                      </a:rPr>
                      <m:t>𝑦𝑝𝑒𝑟𝑝𝑙𝑎𝑛𝑒</m:t>
                    </m:r>
                    <m:r>
                      <a:rPr lang="en-US" b="0" i="1" cap="none" smtClean="0">
                        <a:latin typeface="Cambria Math" panose="02040503050406030204" pitchFamily="18" charset="0"/>
                      </a:rPr>
                      <m:t> </m:t>
                    </m:r>
                    <m:r>
                      <a:rPr lang="en-US" b="0" i="1" cap="none" smtClean="0">
                        <a:latin typeface="Cambria Math" panose="02040503050406030204" pitchFamily="18" charset="0"/>
                      </a:rPr>
                      <m:t>𝑡𝑜</m:t>
                    </m:r>
                    <m:r>
                      <a:rPr lang="en-US" b="0" i="1" cap="none" smtClean="0">
                        <a:latin typeface="Cambria Math" panose="02040503050406030204" pitchFamily="18" charset="0"/>
                      </a:rPr>
                      <m:t> </m:t>
                    </m:r>
                    <m:r>
                      <a:rPr lang="en-US" b="0" i="1" cap="none" smtClean="0">
                        <a:latin typeface="Cambria Math" panose="02040503050406030204" pitchFamily="18" charset="0"/>
                      </a:rPr>
                      <m:t>𝑠𝑢𝑝𝑝𝑜𝑟𝑡</m:t>
                    </m:r>
                    <m:r>
                      <a:rPr lang="en-US" b="0" i="1" cap="none" smtClean="0">
                        <a:latin typeface="Cambria Math" panose="02040503050406030204" pitchFamily="18" charset="0"/>
                      </a:rPr>
                      <m:t> </m:t>
                    </m:r>
                    <m:r>
                      <a:rPr lang="en-US" b="0" i="1" cap="none" smtClean="0">
                        <a:latin typeface="Cambria Math" panose="02040503050406030204" pitchFamily="18" charset="0"/>
                      </a:rPr>
                      <m:t>𝑣𝑒𝑐𝑡𝑜𝑟</m:t>
                    </m:r>
                    <m:r>
                      <a:rPr lang="en-US" b="0" i="1" cap="none" smtClean="0">
                        <a:latin typeface="Cambria Math" panose="02040503050406030204" pitchFamily="18" charset="0"/>
                      </a:rPr>
                      <m:t> </m:t>
                    </m:r>
                    <m:acc>
                      <m:accPr>
                        <m:chr m:val="̅"/>
                        <m:ctrlPr>
                          <a:rPr lang="en-US" b="0" i="1" cap="none" smtClean="0">
                            <a:latin typeface="Cambria Math" panose="02040503050406030204" pitchFamily="18" charset="0"/>
                          </a:rPr>
                        </m:ctrlPr>
                      </m:accPr>
                      <m:e>
                        <m:r>
                          <a:rPr lang="en-US" b="0" i="1" cap="none" smtClean="0">
                            <a:latin typeface="Cambria Math" panose="02040503050406030204" pitchFamily="18" charset="0"/>
                          </a:rPr>
                          <m:t>𝑥</m:t>
                        </m:r>
                      </m:e>
                    </m:acc>
                  </m:oMath>
                </a14:m>
                <a:r>
                  <a:rPr lang="en-US" cap="none"/>
                  <a:t> </a:t>
                </a:r>
              </a:p>
              <a:p>
                <a:r>
                  <a:rPr lang="en-US" cap="none"/>
                  <a:t>And b is the distance from the origin to the hyperplane</a:t>
                </a:r>
              </a:p>
              <a:p>
                <a:r>
                  <a:rPr lang="en-US" cap="none"/>
                  <a:t>The goal is to find a set of weights (</a:t>
                </a:r>
                <a14:m>
                  <m:oMath xmlns:m="http://schemas.openxmlformats.org/officeDocument/2006/math">
                    <m:acc>
                      <m:accPr>
                        <m:chr m:val="̅"/>
                        <m:ctrlPr>
                          <a:rPr lang="en-US" i="1" cap="none" smtClean="0">
                            <a:latin typeface="Cambria Math" panose="02040503050406030204" pitchFamily="18" charset="0"/>
                          </a:rPr>
                        </m:ctrlPr>
                      </m:accPr>
                      <m:e>
                        <m:r>
                          <a:rPr lang="en-US" b="0" i="1" cap="none" smtClean="0">
                            <a:latin typeface="Cambria Math" panose="02040503050406030204" pitchFamily="18" charset="0"/>
                          </a:rPr>
                          <m:t>𝑤</m:t>
                        </m:r>
                      </m:e>
                    </m:acc>
                  </m:oMath>
                </a14:m>
                <a:r>
                  <a:rPr lang="en-US" cap="none"/>
                  <a:t>) that specify two support vector hyperplanes for the +1 and -1 classes</a:t>
                </a:r>
              </a:p>
              <a:p>
                <a14:m>
                  <m:oMath xmlns:m="http://schemas.openxmlformats.org/officeDocument/2006/math">
                    <m:acc>
                      <m:accPr>
                        <m:chr m:val="̅"/>
                        <m:ctrlPr>
                          <a:rPr lang="en-US" i="1" cap="none" smtClean="0">
                            <a:latin typeface="Cambria Math" panose="02040503050406030204" pitchFamily="18" charset="0"/>
                          </a:rPr>
                        </m:ctrlPr>
                      </m:accPr>
                      <m:e>
                        <m:r>
                          <a:rPr lang="en-US" b="0" i="1" cap="none" smtClean="0">
                            <a:latin typeface="Cambria Math" panose="02040503050406030204" pitchFamily="18" charset="0"/>
                          </a:rPr>
                          <m:t>𝑤</m:t>
                        </m:r>
                      </m:e>
                    </m:acc>
                    <m:r>
                      <a:rPr lang="en-US" b="0" i="1" cap="none" smtClean="0">
                        <a:latin typeface="Cambria Math" panose="02040503050406030204" pitchFamily="18" charset="0"/>
                      </a:rPr>
                      <m:t>∗</m:t>
                    </m:r>
                    <m:acc>
                      <m:accPr>
                        <m:chr m:val="̅"/>
                        <m:ctrlPr>
                          <a:rPr lang="en-US" b="0" i="1" cap="none" smtClean="0">
                            <a:latin typeface="Cambria Math" panose="02040503050406030204" pitchFamily="18" charset="0"/>
                          </a:rPr>
                        </m:ctrlPr>
                      </m:accPr>
                      <m:e>
                        <m:r>
                          <a:rPr lang="en-US" b="0" i="1" cap="none" smtClean="0">
                            <a:latin typeface="Cambria Math" panose="02040503050406030204" pitchFamily="18" charset="0"/>
                          </a:rPr>
                          <m:t>𝑥</m:t>
                        </m:r>
                      </m:e>
                    </m:acc>
                    <m:r>
                      <a:rPr lang="en-US" b="0" i="1" cap="none" smtClean="0">
                        <a:latin typeface="Cambria Math" panose="02040503050406030204" pitchFamily="18" charset="0"/>
                      </a:rPr>
                      <m:t>+</m:t>
                    </m:r>
                    <m:r>
                      <a:rPr lang="en-US" b="0" i="1" cap="none" smtClean="0">
                        <a:latin typeface="Cambria Math" panose="02040503050406030204" pitchFamily="18" charset="0"/>
                      </a:rPr>
                      <m:t>𝑏</m:t>
                    </m:r>
                    <m:r>
                      <a:rPr lang="en-US" b="0" i="1" cap="none" smtClean="0">
                        <a:latin typeface="Cambria Math" panose="02040503050406030204" pitchFamily="18" charset="0"/>
                      </a:rPr>
                      <m:t>&gt;</m:t>
                    </m:r>
                    <m:r>
                      <a:rPr lang="en-US" b="0" i="1" cap="none" smtClean="0">
                        <a:latin typeface="Cambria Math" panose="02040503050406030204" pitchFamily="18" charset="0"/>
                      </a:rPr>
                      <m:t>1</m:t>
                    </m:r>
                  </m:oMath>
                </a14:m>
                <a:r>
                  <a:rPr lang="en-US" b="0" cap="none"/>
                  <a:t> (hyperplane for the </a:t>
                </a:r>
                <a14:m>
                  <m:oMath xmlns:m="http://schemas.openxmlformats.org/officeDocument/2006/math">
                    <m:sSub>
                      <m:sSubPr>
                        <m:ctrlPr>
                          <a:rPr lang="en-US" b="0" i="1" cap="none" smtClean="0">
                            <a:latin typeface="Cambria Math" panose="02040503050406030204" pitchFamily="18" charset="0"/>
                          </a:rPr>
                        </m:ctrlPr>
                      </m:sSubPr>
                      <m:e>
                        <m:r>
                          <a:rPr lang="en-US" b="0" i="1" cap="none" smtClean="0">
                            <a:latin typeface="Cambria Math" panose="02040503050406030204" pitchFamily="18" charset="0"/>
                          </a:rPr>
                          <m:t>𝑦</m:t>
                        </m:r>
                      </m:e>
                      <m:sub>
                        <m:r>
                          <a:rPr lang="en-US" b="0" i="1" cap="none" smtClean="0">
                            <a:latin typeface="Cambria Math" panose="02040503050406030204" pitchFamily="18" charset="0"/>
                          </a:rPr>
                          <m:t>𝑖</m:t>
                        </m:r>
                      </m:sub>
                    </m:sSub>
                    <m:r>
                      <a:rPr lang="en-US" b="0" i="1" cap="none" smtClean="0">
                        <a:latin typeface="Cambria Math" panose="02040503050406030204" pitchFamily="18" charset="0"/>
                      </a:rPr>
                      <m:t>= </m:t>
                    </m:r>
                  </m:oMath>
                </a14:m>
                <a:r>
                  <a:rPr lang="en-US" b="0" cap="none"/>
                  <a:t>+1 classification)</a:t>
                </a:r>
              </a:p>
              <a:p>
                <a14:m>
                  <m:oMath xmlns:m="http://schemas.openxmlformats.org/officeDocument/2006/math">
                    <m:acc>
                      <m:accPr>
                        <m:chr m:val="̅"/>
                        <m:ctrlPr>
                          <a:rPr lang="en-US" i="1" cap="none" smtClean="0">
                            <a:latin typeface="Cambria Math" panose="02040503050406030204" pitchFamily="18" charset="0"/>
                          </a:rPr>
                        </m:ctrlPr>
                      </m:accPr>
                      <m:e>
                        <m:r>
                          <a:rPr lang="en-US" b="0" i="1" cap="none" smtClean="0">
                            <a:latin typeface="Cambria Math" panose="02040503050406030204" pitchFamily="18" charset="0"/>
                          </a:rPr>
                          <m:t>𝑤</m:t>
                        </m:r>
                      </m:e>
                    </m:acc>
                    <m:r>
                      <a:rPr lang="en-US" b="0" i="1" cap="none" smtClean="0">
                        <a:latin typeface="Cambria Math" panose="02040503050406030204" pitchFamily="18" charset="0"/>
                      </a:rPr>
                      <m:t>∗</m:t>
                    </m:r>
                    <m:acc>
                      <m:accPr>
                        <m:chr m:val="̅"/>
                        <m:ctrlPr>
                          <a:rPr lang="en-US" b="0" i="1" cap="none" smtClean="0">
                            <a:latin typeface="Cambria Math" panose="02040503050406030204" pitchFamily="18" charset="0"/>
                          </a:rPr>
                        </m:ctrlPr>
                      </m:accPr>
                      <m:e>
                        <m:r>
                          <a:rPr lang="en-US" b="0" i="1" cap="none" smtClean="0">
                            <a:latin typeface="Cambria Math" panose="02040503050406030204" pitchFamily="18" charset="0"/>
                          </a:rPr>
                          <m:t>𝑥</m:t>
                        </m:r>
                      </m:e>
                    </m:acc>
                    <m:r>
                      <a:rPr lang="en-US" b="0" i="1" cap="none" smtClean="0">
                        <a:latin typeface="Cambria Math" panose="02040503050406030204" pitchFamily="18" charset="0"/>
                      </a:rPr>
                      <m:t>+</m:t>
                    </m:r>
                    <m:r>
                      <a:rPr lang="en-US" b="0" i="1" cap="none" smtClean="0">
                        <a:latin typeface="Cambria Math" panose="02040503050406030204" pitchFamily="18" charset="0"/>
                      </a:rPr>
                      <m:t>𝑏</m:t>
                    </m:r>
                    <m:r>
                      <a:rPr lang="en-US" b="0" i="1" cap="none" smtClean="0">
                        <a:latin typeface="Cambria Math" panose="02040503050406030204" pitchFamily="18" charset="0"/>
                      </a:rPr>
                      <m:t>&lt;</m:t>
                    </m:r>
                    <m:r>
                      <a:rPr lang="en-US" b="0" i="1" cap="none" smtClean="0">
                        <a:latin typeface="Cambria Math" panose="02040503050406030204" pitchFamily="18" charset="0"/>
                      </a:rPr>
                      <m:t>1</m:t>
                    </m:r>
                  </m:oMath>
                </a14:m>
                <a:r>
                  <a:rPr lang="en-US" cap="none"/>
                  <a:t> (hyperplane for the </a:t>
                </a:r>
                <a14:m>
                  <m:oMath xmlns:m="http://schemas.openxmlformats.org/officeDocument/2006/math">
                    <m:sSub>
                      <m:sSubPr>
                        <m:ctrlPr>
                          <a:rPr lang="en-US" i="1" cap="none">
                            <a:latin typeface="Cambria Math" panose="02040503050406030204" pitchFamily="18" charset="0"/>
                          </a:rPr>
                        </m:ctrlPr>
                      </m:sSubPr>
                      <m:e>
                        <m:r>
                          <a:rPr lang="en-US" i="1" cap="none">
                            <a:latin typeface="Cambria Math" panose="02040503050406030204" pitchFamily="18" charset="0"/>
                          </a:rPr>
                          <m:t>𝑦</m:t>
                        </m:r>
                      </m:e>
                      <m:sub>
                        <m:r>
                          <a:rPr lang="en-US" i="1" cap="none">
                            <a:latin typeface="Cambria Math" panose="02040503050406030204" pitchFamily="18" charset="0"/>
                          </a:rPr>
                          <m:t>𝑖</m:t>
                        </m:r>
                      </m:sub>
                    </m:sSub>
                    <m:r>
                      <a:rPr lang="en-US" i="1" cap="none">
                        <a:latin typeface="Cambria Math" panose="02040503050406030204" pitchFamily="18" charset="0"/>
                      </a:rPr>
                      <m:t>=</m:t>
                    </m:r>
                    <m:r>
                      <a:rPr lang="en-US" b="0" i="0" cap="none" smtClean="0">
                        <a:latin typeface="Cambria Math" panose="02040503050406030204" pitchFamily="18" charset="0"/>
                      </a:rPr>
                      <m:t>−</m:t>
                    </m:r>
                  </m:oMath>
                </a14:m>
                <a:r>
                  <a:rPr lang="en-US" cap="none"/>
                  <a:t>1 classification)</a:t>
                </a:r>
              </a:p>
              <a:p>
                <a:r>
                  <a:rPr lang="en-US" cap="none"/>
                  <a:t>The goal of the algebra is to:</a:t>
                </a:r>
              </a:p>
              <a:p>
                <a:r>
                  <a:rPr lang="en-US" cap="none"/>
                  <a:t>Minimize the value of </a:t>
                </a:r>
                <a14:m>
                  <m:oMath xmlns:m="http://schemas.openxmlformats.org/officeDocument/2006/math">
                    <m:f>
                      <m:fPr>
                        <m:ctrlPr>
                          <a:rPr lang="en-US" i="1" cap="none" smtClean="0">
                            <a:latin typeface="Cambria Math" panose="02040503050406030204" pitchFamily="18" charset="0"/>
                          </a:rPr>
                        </m:ctrlPr>
                      </m:fPr>
                      <m:num>
                        <m:r>
                          <a:rPr lang="en-US" b="0" i="1" cap="none" smtClean="0">
                            <a:latin typeface="Cambria Math" panose="02040503050406030204" pitchFamily="18" charset="0"/>
                          </a:rPr>
                          <m:t>1</m:t>
                        </m:r>
                      </m:num>
                      <m:den>
                        <m:r>
                          <a:rPr lang="en-US" b="0" i="1" cap="none" smtClean="0">
                            <a:latin typeface="Cambria Math" panose="02040503050406030204" pitchFamily="18" charset="0"/>
                          </a:rPr>
                          <m:t>2</m:t>
                        </m:r>
                      </m:den>
                    </m:f>
                    <m:sSup>
                      <m:sSupPr>
                        <m:ctrlPr>
                          <a:rPr lang="en-US" i="1" cap="none" smtClean="0">
                            <a:latin typeface="Cambria Math" panose="02040503050406030204" pitchFamily="18" charset="0"/>
                          </a:rPr>
                        </m:ctrlPr>
                      </m:sSupPr>
                      <m:e>
                        <m:d>
                          <m:dPr>
                            <m:begChr m:val="‖"/>
                            <m:endChr m:val="‖"/>
                            <m:ctrlPr>
                              <a:rPr lang="en-US" i="1" cap="none" smtClean="0">
                                <a:latin typeface="Cambria Math" panose="02040503050406030204" pitchFamily="18" charset="0"/>
                              </a:rPr>
                            </m:ctrlPr>
                          </m:dPr>
                          <m:e>
                            <m:acc>
                              <m:accPr>
                                <m:chr m:val="̅"/>
                                <m:ctrlPr>
                                  <a:rPr lang="en-US" i="1" cap="none" smtClean="0">
                                    <a:latin typeface="Cambria Math" panose="02040503050406030204" pitchFamily="18" charset="0"/>
                                  </a:rPr>
                                </m:ctrlPr>
                              </m:accPr>
                              <m:e>
                                <m:r>
                                  <a:rPr lang="en-US" b="0" i="1" cap="none" smtClean="0">
                                    <a:latin typeface="Cambria Math" panose="02040503050406030204" pitchFamily="18" charset="0"/>
                                  </a:rPr>
                                  <m:t>𝑤</m:t>
                                </m:r>
                              </m:e>
                            </m:acc>
                          </m:e>
                        </m:d>
                      </m:e>
                      <m:sup>
                        <m:r>
                          <a:rPr lang="en-US" b="0" i="1" cap="none" smtClean="0">
                            <a:latin typeface="Cambria Math" panose="02040503050406030204" pitchFamily="18" charset="0"/>
                          </a:rPr>
                          <m:t>2</m:t>
                        </m:r>
                      </m:sup>
                    </m:sSup>
                  </m:oMath>
                </a14:m>
                <a:r>
                  <a:rPr lang="en-US" cap="none"/>
                  <a:t> </a:t>
                </a:r>
              </a:p>
              <a:p>
                <a:r>
                  <a:rPr lang="en-US" cap="none"/>
                  <a:t>Such that </a:t>
                </a:r>
                <a14:m>
                  <m:oMath xmlns:m="http://schemas.openxmlformats.org/officeDocument/2006/math">
                    <m:sSub>
                      <m:sSubPr>
                        <m:ctrlPr>
                          <a:rPr lang="en-US" i="1" cap="none" smtClean="0">
                            <a:latin typeface="Cambria Math" panose="02040503050406030204" pitchFamily="18" charset="0"/>
                          </a:rPr>
                        </m:ctrlPr>
                      </m:sSubPr>
                      <m:e>
                        <m:r>
                          <a:rPr lang="en-US" b="0" i="1" cap="none" smtClean="0">
                            <a:latin typeface="Cambria Math" panose="02040503050406030204" pitchFamily="18" charset="0"/>
                          </a:rPr>
                          <m:t>𝑦</m:t>
                        </m:r>
                      </m:e>
                      <m:sub>
                        <m:r>
                          <a:rPr lang="en-US" b="0" i="1" cap="none" smtClean="0">
                            <a:latin typeface="Cambria Math" panose="02040503050406030204" pitchFamily="18" charset="0"/>
                          </a:rPr>
                          <m:t>𝑖</m:t>
                        </m:r>
                      </m:sub>
                    </m:sSub>
                    <m:d>
                      <m:dPr>
                        <m:ctrlPr>
                          <a:rPr lang="en-US" i="1" cap="none" smtClean="0">
                            <a:latin typeface="Cambria Math" panose="02040503050406030204" pitchFamily="18" charset="0"/>
                          </a:rPr>
                        </m:ctrlPr>
                      </m:dPr>
                      <m:e>
                        <m:acc>
                          <m:accPr>
                            <m:chr m:val="̅"/>
                            <m:ctrlPr>
                              <a:rPr lang="en-US" i="1" cap="none" smtClean="0">
                                <a:latin typeface="Cambria Math" panose="02040503050406030204" pitchFamily="18" charset="0"/>
                              </a:rPr>
                            </m:ctrlPr>
                          </m:accPr>
                          <m:e>
                            <m:r>
                              <a:rPr lang="en-US" b="0" i="1" cap="none" smtClean="0">
                                <a:latin typeface="Cambria Math" panose="02040503050406030204" pitchFamily="18" charset="0"/>
                              </a:rPr>
                              <m:t>𝑤</m:t>
                            </m:r>
                          </m:e>
                        </m:acc>
                        <m:r>
                          <a:rPr lang="en-US" b="0" i="1" cap="none" smtClean="0">
                            <a:latin typeface="Cambria Math" panose="02040503050406030204" pitchFamily="18" charset="0"/>
                          </a:rPr>
                          <m:t>∗</m:t>
                        </m:r>
                        <m:acc>
                          <m:accPr>
                            <m:chr m:val="̅"/>
                            <m:ctrlPr>
                              <a:rPr lang="en-US" b="0" i="1" cap="none" smtClean="0">
                                <a:latin typeface="Cambria Math" panose="02040503050406030204" pitchFamily="18" charset="0"/>
                              </a:rPr>
                            </m:ctrlPr>
                          </m:accPr>
                          <m:e>
                            <m:sSub>
                              <m:sSubPr>
                                <m:ctrlPr>
                                  <a:rPr lang="en-US" b="0" i="1" cap="none" smtClean="0">
                                    <a:latin typeface="Cambria Math" panose="02040503050406030204" pitchFamily="18" charset="0"/>
                                  </a:rPr>
                                </m:ctrlPr>
                              </m:sSubPr>
                              <m:e>
                                <m:r>
                                  <a:rPr lang="en-US" b="0" i="1" cap="none" smtClean="0">
                                    <a:latin typeface="Cambria Math" panose="02040503050406030204" pitchFamily="18" charset="0"/>
                                  </a:rPr>
                                  <m:t>𝑥</m:t>
                                </m:r>
                              </m:e>
                              <m:sub>
                                <m:r>
                                  <a:rPr lang="en-US" b="0" i="1" cap="none" smtClean="0">
                                    <a:latin typeface="Cambria Math" panose="02040503050406030204" pitchFamily="18" charset="0"/>
                                  </a:rPr>
                                  <m:t>𝑖</m:t>
                                </m:r>
                              </m:sub>
                            </m:sSub>
                          </m:e>
                        </m:acc>
                        <m:r>
                          <a:rPr lang="en-US" b="0" i="1" cap="none" smtClean="0">
                            <a:latin typeface="Cambria Math" panose="02040503050406030204" pitchFamily="18" charset="0"/>
                          </a:rPr>
                          <m:t> −</m:t>
                        </m:r>
                        <m:r>
                          <a:rPr lang="en-US" b="0" i="1" cap="none" smtClean="0">
                            <a:latin typeface="Cambria Math" panose="02040503050406030204" pitchFamily="18" charset="0"/>
                          </a:rPr>
                          <m:t>𝑏</m:t>
                        </m:r>
                      </m:e>
                    </m:d>
                  </m:oMath>
                </a14:m>
                <a:r>
                  <a:rPr lang="en-US" cap="none"/>
                  <a:t> ≥ 1 for all values of </a:t>
                </a:r>
                <a14:m>
                  <m:oMath xmlns:m="http://schemas.openxmlformats.org/officeDocument/2006/math">
                    <m:sSub>
                      <m:sSubPr>
                        <m:ctrlPr>
                          <a:rPr lang="en-US" i="1" cap="none" smtClean="0">
                            <a:latin typeface="Cambria Math" panose="02040503050406030204" pitchFamily="18" charset="0"/>
                          </a:rPr>
                        </m:ctrlPr>
                      </m:sSubPr>
                      <m:e>
                        <m:acc>
                          <m:accPr>
                            <m:chr m:val="̅"/>
                            <m:ctrlPr>
                              <a:rPr lang="en-US" i="1" cap="none" smtClean="0">
                                <a:latin typeface="Cambria Math" panose="02040503050406030204" pitchFamily="18" charset="0"/>
                              </a:rPr>
                            </m:ctrlPr>
                          </m:accPr>
                          <m:e>
                            <m:r>
                              <a:rPr lang="en-US" b="0" i="1" cap="none" smtClean="0">
                                <a:latin typeface="Cambria Math" panose="02040503050406030204" pitchFamily="18" charset="0"/>
                              </a:rPr>
                              <m:t>𝑥</m:t>
                            </m:r>
                          </m:e>
                        </m:acc>
                      </m:e>
                      <m:sub>
                        <m:r>
                          <a:rPr lang="en-US" b="0" i="1" cap="none" smtClean="0">
                            <a:latin typeface="Cambria Math" panose="02040503050406030204" pitchFamily="18" charset="0"/>
                          </a:rPr>
                          <m:t>𝑖</m:t>
                        </m:r>
                      </m:sub>
                    </m:sSub>
                  </m:oMath>
                </a14:m>
                <a:r>
                  <a:rPr lang="en-US" cap="none"/>
                  <a:t> where </a:t>
                </a:r>
                <a14:m>
                  <m:oMath xmlns:m="http://schemas.openxmlformats.org/officeDocument/2006/math">
                    <m:sSub>
                      <m:sSubPr>
                        <m:ctrlPr>
                          <a:rPr lang="en-US" i="1" cap="none" smtClean="0">
                            <a:latin typeface="Cambria Math" panose="02040503050406030204" pitchFamily="18" charset="0"/>
                          </a:rPr>
                        </m:ctrlPr>
                      </m:sSubPr>
                      <m:e>
                        <m:r>
                          <a:rPr lang="en-US" b="0" i="1" cap="none" smtClean="0">
                            <a:latin typeface="Cambria Math" panose="02040503050406030204" pitchFamily="18" charset="0"/>
                          </a:rPr>
                          <m:t>𝑦</m:t>
                        </m:r>
                      </m:e>
                      <m:sub>
                        <m:r>
                          <a:rPr lang="en-US" b="0" i="1" cap="none" smtClean="0">
                            <a:latin typeface="Cambria Math" panose="02040503050406030204" pitchFamily="18" charset="0"/>
                          </a:rPr>
                          <m:t>𝑖</m:t>
                        </m:r>
                      </m:sub>
                    </m:sSub>
                    <m:r>
                      <a:rPr lang="en-US" b="0" i="1" cap="none" smtClean="0">
                        <a:latin typeface="Cambria Math" panose="02040503050406030204" pitchFamily="18" charset="0"/>
                      </a:rPr>
                      <m:t> </m:t>
                    </m:r>
                    <m:r>
                      <a:rPr lang="en-US" b="0" i="1" cap="none" smtClean="0">
                        <a:latin typeface="Cambria Math" panose="02040503050406030204" pitchFamily="18" charset="0"/>
                      </a:rPr>
                      <m:t>𝑖𝑠</m:t>
                    </m:r>
                    <m:r>
                      <a:rPr lang="en-US" b="0" i="1" cap="none" smtClean="0">
                        <a:latin typeface="Cambria Math" panose="02040503050406030204" pitchFamily="18" charset="0"/>
                      </a:rPr>
                      <m:t> </m:t>
                    </m:r>
                    <m:r>
                      <a:rPr lang="en-US" b="0" i="1" cap="none" smtClean="0">
                        <a:latin typeface="Cambria Math" panose="02040503050406030204" pitchFamily="18" charset="0"/>
                      </a:rPr>
                      <m:t>𝑡</m:t>
                    </m:r>
                    <m:r>
                      <a:rPr lang="en-US" b="0" i="1" cap="none" smtClean="0">
                        <a:latin typeface="Cambria Math" panose="02040503050406030204" pitchFamily="18" charset="0"/>
                      </a:rPr>
                      <m:t>h</m:t>
                    </m:r>
                    <m:r>
                      <a:rPr lang="en-US" b="0" i="1" cap="none" smtClean="0">
                        <a:latin typeface="Cambria Math" panose="02040503050406030204" pitchFamily="18" charset="0"/>
                      </a:rPr>
                      <m:t>𝑒</m:t>
                    </m:r>
                    <m:r>
                      <a:rPr lang="en-US" b="0" i="1" cap="none" smtClean="0">
                        <a:latin typeface="Cambria Math" panose="02040503050406030204" pitchFamily="18" charset="0"/>
                      </a:rPr>
                      <m:t> </m:t>
                    </m:r>
                    <m:r>
                      <a:rPr lang="en-US" b="0" i="1" cap="none" smtClean="0">
                        <a:latin typeface="Cambria Math" panose="02040503050406030204" pitchFamily="18" charset="0"/>
                      </a:rPr>
                      <m:t>𝑟𝑒𝑠𝑝𝑜𝑛𝑠𝑒</m:t>
                    </m:r>
                    <m:r>
                      <a:rPr lang="en-US" b="0" i="1" cap="none" smtClean="0">
                        <a:latin typeface="Cambria Math" panose="02040503050406030204" pitchFamily="18" charset="0"/>
                      </a:rPr>
                      <m:t>= +</m:t>
                    </m:r>
                    <m:r>
                      <a:rPr lang="en-US" b="0" i="1" cap="none" smtClean="0">
                        <a:latin typeface="Cambria Math" panose="02040503050406030204" pitchFamily="18" charset="0"/>
                      </a:rPr>
                      <m:t>1</m:t>
                    </m:r>
                    <m:r>
                      <a:rPr lang="en-US" b="0" i="1" cap="none" smtClean="0">
                        <a:latin typeface="Cambria Math" panose="02040503050406030204" pitchFamily="18" charset="0"/>
                      </a:rPr>
                      <m:t> </m:t>
                    </m:r>
                    <m:r>
                      <a:rPr lang="en-US" b="0" i="1" cap="none" smtClean="0">
                        <a:latin typeface="Cambria Math" panose="02040503050406030204" pitchFamily="18" charset="0"/>
                      </a:rPr>
                      <m:t>𝑜𝑟</m:t>
                    </m:r>
                    <m:r>
                      <a:rPr lang="en-US" b="0" i="1" cap="none" smtClean="0">
                        <a:latin typeface="Cambria Math" panose="02040503050406030204" pitchFamily="18" charset="0"/>
                      </a:rPr>
                      <m:t> −</m:t>
                    </m:r>
                    <m:r>
                      <a:rPr lang="en-US" b="0" i="1" cap="none" smtClean="0">
                        <a:latin typeface="Cambria Math" panose="02040503050406030204" pitchFamily="18" charset="0"/>
                      </a:rPr>
                      <m:t>1</m:t>
                    </m:r>
                  </m:oMath>
                </a14:m>
                <a:endParaRPr lang="en-US" cap="none"/>
              </a:p>
            </p:txBody>
          </p:sp>
        </mc:Choice>
        <mc:Fallback xmlns="">
          <p:sp>
            <p:nvSpPr>
              <p:cNvPr id="5" name="Content Placeholder 4">
                <a:extLst>
                  <a:ext uri="{FF2B5EF4-FFF2-40B4-BE49-F238E27FC236}">
                    <a16:creationId xmlns:a16="http://schemas.microsoft.com/office/drawing/2014/main" id="{C78A049E-31A3-A93A-0752-DCE9D09FDB8E}"/>
                  </a:ext>
                </a:extLst>
              </p:cNvPr>
              <p:cNvSpPr>
                <a:spLocks noGrp="1" noRot="1" noChangeAspect="1" noMove="1" noResize="1" noEditPoints="1" noAdjustHandles="1" noChangeArrowheads="1" noChangeShapeType="1" noTextEdit="1"/>
              </p:cNvSpPr>
              <p:nvPr>
                <p:ph idx="1"/>
              </p:nvPr>
            </p:nvSpPr>
            <p:spPr>
              <a:xfrm>
                <a:off x="417161" y="676442"/>
                <a:ext cx="7092191" cy="5124283"/>
              </a:xfrm>
              <a:blipFill>
                <a:blip r:embed="rId2"/>
                <a:stretch>
                  <a:fillRect l="-430" t="-476"/>
                </a:stretch>
              </a:blipFill>
            </p:spPr>
            <p:txBody>
              <a:bodyPr/>
              <a:lstStyle/>
              <a:p>
                <a:r>
                  <a:rPr lang="en-US">
                    <a:noFill/>
                  </a:rPr>
                  <a:t> </a:t>
                </a:r>
              </a:p>
            </p:txBody>
          </p:sp>
        </mc:Fallback>
      </mc:AlternateContent>
      <p:sp>
        <p:nvSpPr>
          <p:cNvPr id="6" name="Title 3">
            <a:extLst>
              <a:ext uri="{FF2B5EF4-FFF2-40B4-BE49-F238E27FC236}">
                <a16:creationId xmlns:a16="http://schemas.microsoft.com/office/drawing/2014/main" id="{CDD5B2C0-F4C3-B5B8-0070-7BEF20ECE42B}"/>
              </a:ext>
            </a:extLst>
          </p:cNvPr>
          <p:cNvSpPr txBox="1">
            <a:spLocks/>
          </p:cNvSpPr>
          <p:nvPr/>
        </p:nvSpPr>
        <p:spPr>
          <a:xfrm>
            <a:off x="638175" y="189148"/>
            <a:ext cx="10561861" cy="518520"/>
          </a:xfrm>
          <a:prstGeom prst="rect">
            <a:avLst/>
          </a:prstGeom>
        </p:spPr>
        <p:txBody>
          <a:bodyPr vert="horz" lIns="91440" tIns="45720" rIns="91440" bIns="45720" rtlCol="0" anchor="ctr">
            <a:normAutofit fontScale="90000" lnSpcReduction="1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a:t>linearly separable Case</a:t>
            </a:r>
          </a:p>
        </p:txBody>
      </p:sp>
      <p:grpSp>
        <p:nvGrpSpPr>
          <p:cNvPr id="23" name="Group 22">
            <a:extLst>
              <a:ext uri="{FF2B5EF4-FFF2-40B4-BE49-F238E27FC236}">
                <a16:creationId xmlns:a16="http://schemas.microsoft.com/office/drawing/2014/main" id="{CAE63DBE-2B10-9B60-303F-E155707B9E3F}"/>
              </a:ext>
            </a:extLst>
          </p:cNvPr>
          <p:cNvGrpSpPr/>
          <p:nvPr/>
        </p:nvGrpSpPr>
        <p:grpSpPr>
          <a:xfrm>
            <a:off x="7448550" y="1174176"/>
            <a:ext cx="4219575" cy="2826324"/>
            <a:chOff x="8439150" y="626005"/>
            <a:chExt cx="3114675" cy="2091438"/>
          </a:xfrm>
        </p:grpSpPr>
        <p:cxnSp>
          <p:nvCxnSpPr>
            <p:cNvPr id="24" name="Straight Arrow Connector 23">
              <a:extLst>
                <a:ext uri="{FF2B5EF4-FFF2-40B4-BE49-F238E27FC236}">
                  <a16:creationId xmlns:a16="http://schemas.microsoft.com/office/drawing/2014/main" id="{2DE5D1C9-48DB-D4CA-69A2-BBBD926787F2}"/>
                </a:ext>
              </a:extLst>
            </p:cNvPr>
            <p:cNvCxnSpPr>
              <a:cxnSpLocks/>
            </p:cNvCxnSpPr>
            <p:nvPr/>
          </p:nvCxnSpPr>
          <p:spPr>
            <a:xfrm flipV="1">
              <a:off x="8848725" y="707668"/>
              <a:ext cx="0" cy="2009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F26CF4-18A3-1E12-7227-8B87D16C63B9}"/>
                </a:ext>
              </a:extLst>
            </p:cNvPr>
            <p:cNvCxnSpPr>
              <a:cxnSpLocks/>
            </p:cNvCxnSpPr>
            <p:nvPr/>
          </p:nvCxnSpPr>
          <p:spPr>
            <a:xfrm>
              <a:off x="8439150" y="2543175"/>
              <a:ext cx="31146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115BFD7F-82EC-85F4-09C8-90A73A44DD5E}"/>
                </a:ext>
              </a:extLst>
            </p:cNvPr>
            <p:cNvSpPr/>
            <p:nvPr/>
          </p:nvSpPr>
          <p:spPr>
            <a:xfrm>
              <a:off x="9410700" y="1181100"/>
              <a:ext cx="123823" cy="1333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CC43DB0-9ABA-DFE3-CF15-AA22D44C3800}"/>
                </a:ext>
              </a:extLst>
            </p:cNvPr>
            <p:cNvSpPr/>
            <p:nvPr/>
          </p:nvSpPr>
          <p:spPr>
            <a:xfrm>
              <a:off x="9129715" y="1619249"/>
              <a:ext cx="123823" cy="1333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19747E5-3C98-F7F3-48AC-A19F72777E7E}"/>
                </a:ext>
              </a:extLst>
            </p:cNvPr>
            <p:cNvSpPr/>
            <p:nvPr/>
          </p:nvSpPr>
          <p:spPr>
            <a:xfrm>
              <a:off x="9534523" y="1971677"/>
              <a:ext cx="123823" cy="1333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79D9C7F-5F69-AE7B-B818-DE9A8146B0B3}"/>
                </a:ext>
              </a:extLst>
            </p:cNvPr>
            <p:cNvSpPr/>
            <p:nvPr/>
          </p:nvSpPr>
          <p:spPr>
            <a:xfrm>
              <a:off x="9648821" y="1619248"/>
              <a:ext cx="123823" cy="1333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3E47EF9-9C59-14B1-A1CC-9D5ABD679FBB}"/>
                </a:ext>
              </a:extLst>
            </p:cNvPr>
            <p:cNvSpPr/>
            <p:nvPr/>
          </p:nvSpPr>
          <p:spPr>
            <a:xfrm>
              <a:off x="10077452" y="1971676"/>
              <a:ext cx="123823" cy="1333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CEAF18C-D7A4-B405-4C99-DB78E5D20B0C}"/>
                </a:ext>
              </a:extLst>
            </p:cNvPr>
            <p:cNvSpPr/>
            <p:nvPr/>
          </p:nvSpPr>
          <p:spPr>
            <a:xfrm>
              <a:off x="10695552" y="936106"/>
              <a:ext cx="123820" cy="16332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2606BEA7-8514-BDE9-70ED-A62876F1F21F}"/>
                </a:ext>
              </a:extLst>
            </p:cNvPr>
            <p:cNvSpPr/>
            <p:nvPr/>
          </p:nvSpPr>
          <p:spPr>
            <a:xfrm>
              <a:off x="10846588" y="626005"/>
              <a:ext cx="123820" cy="16332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4414B984-B0E2-8E96-A2C9-5F91BF768386}"/>
                </a:ext>
              </a:extLst>
            </p:cNvPr>
            <p:cNvSpPr/>
            <p:nvPr/>
          </p:nvSpPr>
          <p:spPr>
            <a:xfrm>
              <a:off x="11138126" y="1006132"/>
              <a:ext cx="123820" cy="16332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DE0C9A8A-5099-5C9E-2C05-8428E3CDAEC9}"/>
                </a:ext>
              </a:extLst>
            </p:cNvPr>
            <p:cNvSpPr/>
            <p:nvPr/>
          </p:nvSpPr>
          <p:spPr>
            <a:xfrm>
              <a:off x="11291887" y="1296107"/>
              <a:ext cx="123820" cy="16332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8A2A599B-7998-8A25-3CCF-F27BD1192FA9}"/>
                </a:ext>
              </a:extLst>
            </p:cNvPr>
            <p:cNvSpPr/>
            <p:nvPr/>
          </p:nvSpPr>
          <p:spPr>
            <a:xfrm>
              <a:off x="10970408" y="1455922"/>
              <a:ext cx="123820" cy="16332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90715E22-930B-A7BE-9D3F-1619005C7C46}"/>
                </a:ext>
              </a:extLst>
            </p:cNvPr>
            <p:cNvCxnSpPr/>
            <p:nvPr/>
          </p:nvCxnSpPr>
          <p:spPr>
            <a:xfrm>
              <a:off x="9678998" y="678961"/>
              <a:ext cx="1197767" cy="147902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cxnSp>
        <p:nvCxnSpPr>
          <p:cNvPr id="41" name="Straight Connector 40">
            <a:extLst>
              <a:ext uri="{FF2B5EF4-FFF2-40B4-BE49-F238E27FC236}">
                <a16:creationId xmlns:a16="http://schemas.microsoft.com/office/drawing/2014/main" id="{6581477E-BB34-EE74-EB1C-C0FFBE4E3AC6}"/>
              </a:ext>
            </a:extLst>
          </p:cNvPr>
          <p:cNvCxnSpPr/>
          <p:nvPr/>
        </p:nvCxnSpPr>
        <p:spPr>
          <a:xfrm>
            <a:off x="9605084" y="927738"/>
            <a:ext cx="1622663" cy="1998716"/>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465B6BC-34B4-80E6-19F7-95B04D089630}"/>
              </a:ext>
            </a:extLst>
          </p:cNvPr>
          <p:cNvCxnSpPr/>
          <p:nvPr/>
        </p:nvCxnSpPr>
        <p:spPr>
          <a:xfrm>
            <a:off x="8606445" y="1536456"/>
            <a:ext cx="1622663" cy="1998716"/>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E75A711-208E-5A2E-550E-5F3971F4AA7D}"/>
              </a:ext>
            </a:extLst>
          </p:cNvPr>
          <p:cNvSpPr txBox="1"/>
          <p:nvPr/>
        </p:nvSpPr>
        <p:spPr>
          <a:xfrm rot="3076490">
            <a:off x="8920762" y="759694"/>
            <a:ext cx="1822935" cy="307777"/>
          </a:xfrm>
          <a:prstGeom prst="rect">
            <a:avLst/>
          </a:prstGeom>
          <a:noFill/>
        </p:spPr>
        <p:txBody>
          <a:bodyPr wrap="none" rtlCol="0">
            <a:spAutoFit/>
          </a:bodyPr>
          <a:lstStyle/>
          <a:p>
            <a:r>
              <a:rPr lang="en-US" sz="1400"/>
              <a:t>Hyperplane “+1” class</a:t>
            </a:r>
          </a:p>
        </p:txBody>
      </p:sp>
      <p:cxnSp>
        <p:nvCxnSpPr>
          <p:cNvPr id="52" name="Straight Arrow Connector 51">
            <a:extLst>
              <a:ext uri="{FF2B5EF4-FFF2-40B4-BE49-F238E27FC236}">
                <a16:creationId xmlns:a16="http://schemas.microsoft.com/office/drawing/2014/main" id="{AFD4BEED-C4B6-14EE-A56F-10146FE981EB}"/>
              </a:ext>
            </a:extLst>
          </p:cNvPr>
          <p:cNvCxnSpPr>
            <a:cxnSpLocks/>
          </p:cNvCxnSpPr>
          <p:nvPr/>
        </p:nvCxnSpPr>
        <p:spPr>
          <a:xfrm flipV="1">
            <a:off x="7968360" y="2374483"/>
            <a:ext cx="1983097" cy="1389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972FC123-22C4-28DD-2057-49D3A98410F6}"/>
                  </a:ext>
                </a:extLst>
              </p:cNvPr>
              <p:cNvSpPr txBox="1"/>
              <p:nvPr/>
            </p:nvSpPr>
            <p:spPr>
              <a:xfrm>
                <a:off x="9786708" y="2654731"/>
                <a:ext cx="4254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𝑤</m:t>
                          </m:r>
                        </m:e>
                      </m:acc>
                    </m:oMath>
                  </m:oMathPara>
                </a14:m>
                <a:endParaRPr lang="en-US"/>
              </a:p>
            </p:txBody>
          </p:sp>
        </mc:Choice>
        <mc:Fallback xmlns="">
          <p:sp>
            <p:nvSpPr>
              <p:cNvPr id="53" name="TextBox 52">
                <a:extLst>
                  <a:ext uri="{FF2B5EF4-FFF2-40B4-BE49-F238E27FC236}">
                    <a16:creationId xmlns:a16="http://schemas.microsoft.com/office/drawing/2014/main" id="{972FC123-22C4-28DD-2057-49D3A98410F6}"/>
                  </a:ext>
                </a:extLst>
              </p:cNvPr>
              <p:cNvSpPr txBox="1">
                <a:spLocks noRot="1" noChangeAspect="1" noMove="1" noResize="1" noEditPoints="1" noAdjustHandles="1" noChangeArrowheads="1" noChangeShapeType="1" noTextEdit="1"/>
              </p:cNvSpPr>
              <p:nvPr/>
            </p:nvSpPr>
            <p:spPr>
              <a:xfrm>
                <a:off x="9786708" y="2654731"/>
                <a:ext cx="425436" cy="369332"/>
              </a:xfrm>
              <a:prstGeom prst="rect">
                <a:avLst/>
              </a:prstGeom>
              <a:blipFill>
                <a:blip r:embed="rId3"/>
                <a:stretch>
                  <a:fillRect/>
                </a:stretch>
              </a:blipFill>
            </p:spPr>
            <p:txBody>
              <a:bodyPr/>
              <a:lstStyle/>
              <a:p>
                <a:r>
                  <a:rPr lang="en-US">
                    <a:noFill/>
                  </a:rPr>
                  <a:t> </a:t>
                </a:r>
              </a:p>
            </p:txBody>
          </p:sp>
        </mc:Fallback>
      </mc:AlternateContent>
      <p:sp>
        <p:nvSpPr>
          <p:cNvPr id="54" name="TextBox 53">
            <a:extLst>
              <a:ext uri="{FF2B5EF4-FFF2-40B4-BE49-F238E27FC236}">
                <a16:creationId xmlns:a16="http://schemas.microsoft.com/office/drawing/2014/main" id="{61BF3DA6-8157-C5DA-C3EF-67BBBE920D77}"/>
              </a:ext>
            </a:extLst>
          </p:cNvPr>
          <p:cNvSpPr txBox="1"/>
          <p:nvPr/>
        </p:nvSpPr>
        <p:spPr>
          <a:xfrm>
            <a:off x="8186900" y="3211001"/>
            <a:ext cx="311304" cy="369332"/>
          </a:xfrm>
          <a:prstGeom prst="rect">
            <a:avLst/>
          </a:prstGeom>
          <a:noFill/>
        </p:spPr>
        <p:txBody>
          <a:bodyPr wrap="none" rtlCol="0">
            <a:spAutoFit/>
          </a:bodyPr>
          <a:lstStyle/>
          <a:p>
            <a:r>
              <a:rPr lang="en-US"/>
              <a:t>b</a:t>
            </a:r>
          </a:p>
        </p:txBody>
      </p:sp>
      <p:cxnSp>
        <p:nvCxnSpPr>
          <p:cNvPr id="55" name="Straight Arrow Connector 54">
            <a:extLst>
              <a:ext uri="{FF2B5EF4-FFF2-40B4-BE49-F238E27FC236}">
                <a16:creationId xmlns:a16="http://schemas.microsoft.com/office/drawing/2014/main" id="{1F2CCFE9-0435-40ED-BDAD-396C78855B26}"/>
              </a:ext>
            </a:extLst>
          </p:cNvPr>
          <p:cNvCxnSpPr>
            <a:cxnSpLocks/>
          </p:cNvCxnSpPr>
          <p:nvPr/>
        </p:nvCxnSpPr>
        <p:spPr>
          <a:xfrm flipH="1">
            <a:off x="9863749" y="2769085"/>
            <a:ext cx="434601" cy="29643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C85DFE6B-AAB7-96E8-3888-C74DACE50DE4}"/>
                  </a:ext>
                </a:extLst>
              </p:cNvPr>
              <p:cNvSpPr txBox="1"/>
              <p:nvPr/>
            </p:nvSpPr>
            <p:spPr>
              <a:xfrm>
                <a:off x="9468398" y="3099618"/>
                <a:ext cx="366382" cy="369332"/>
              </a:xfrm>
              <a:prstGeom prst="rect">
                <a:avLst/>
              </a:prstGeom>
              <a:noFill/>
            </p:spPr>
            <p:txBody>
              <a:bodyPr wrap="none" rtlCol="0">
                <a:spAutoFit/>
              </a:bodyPr>
              <a:lstStyle/>
              <a:p>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a:t>’</a:t>
                </a:r>
              </a:p>
            </p:txBody>
          </p:sp>
        </mc:Choice>
        <mc:Fallback xmlns="">
          <p:sp>
            <p:nvSpPr>
              <p:cNvPr id="57" name="TextBox 56">
                <a:extLst>
                  <a:ext uri="{FF2B5EF4-FFF2-40B4-BE49-F238E27FC236}">
                    <a16:creationId xmlns:a16="http://schemas.microsoft.com/office/drawing/2014/main" id="{C85DFE6B-AAB7-96E8-3888-C74DACE50DE4}"/>
                  </a:ext>
                </a:extLst>
              </p:cNvPr>
              <p:cNvSpPr txBox="1">
                <a:spLocks noRot="1" noChangeAspect="1" noMove="1" noResize="1" noEditPoints="1" noAdjustHandles="1" noChangeArrowheads="1" noChangeShapeType="1" noTextEdit="1"/>
              </p:cNvSpPr>
              <p:nvPr/>
            </p:nvSpPr>
            <p:spPr>
              <a:xfrm>
                <a:off x="9468398" y="3099618"/>
                <a:ext cx="366382" cy="369332"/>
              </a:xfrm>
              <a:prstGeom prst="rect">
                <a:avLst/>
              </a:prstGeom>
              <a:blipFill>
                <a:blip r:embed="rId4"/>
                <a:stretch>
                  <a:fillRect t="-8197" r="-15000"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0FD52121-EF63-805B-16E2-263655131D1F}"/>
                  </a:ext>
                </a:extLst>
              </p:cNvPr>
              <p:cNvSpPr txBox="1"/>
              <p:nvPr/>
            </p:nvSpPr>
            <p:spPr>
              <a:xfrm>
                <a:off x="10577793" y="2590239"/>
                <a:ext cx="4254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𝑤</m:t>
                          </m:r>
                        </m:e>
                      </m:acc>
                    </m:oMath>
                  </m:oMathPara>
                </a14:m>
                <a:endParaRPr lang="en-US"/>
              </a:p>
            </p:txBody>
          </p:sp>
        </mc:Choice>
        <mc:Fallback xmlns="">
          <p:sp>
            <p:nvSpPr>
              <p:cNvPr id="58" name="TextBox 57">
                <a:extLst>
                  <a:ext uri="{FF2B5EF4-FFF2-40B4-BE49-F238E27FC236}">
                    <a16:creationId xmlns:a16="http://schemas.microsoft.com/office/drawing/2014/main" id="{0FD52121-EF63-805B-16E2-263655131D1F}"/>
                  </a:ext>
                </a:extLst>
              </p:cNvPr>
              <p:cNvSpPr txBox="1">
                <a:spLocks noRot="1" noChangeAspect="1" noMove="1" noResize="1" noEditPoints="1" noAdjustHandles="1" noChangeArrowheads="1" noChangeShapeType="1" noTextEdit="1"/>
              </p:cNvSpPr>
              <p:nvPr/>
            </p:nvSpPr>
            <p:spPr>
              <a:xfrm>
                <a:off x="10577793" y="2590239"/>
                <a:ext cx="425436" cy="369332"/>
              </a:xfrm>
              <a:prstGeom prst="rect">
                <a:avLst/>
              </a:prstGeom>
              <a:blipFill>
                <a:blip r:embed="rId5"/>
                <a:stretch>
                  <a:fillRect/>
                </a:stretch>
              </a:blipFill>
            </p:spPr>
            <p:txBody>
              <a:bodyPr/>
              <a:lstStyle/>
              <a:p>
                <a:r>
                  <a:rPr lang="en-US">
                    <a:noFill/>
                  </a:rPr>
                  <a:t> </a:t>
                </a:r>
              </a:p>
            </p:txBody>
          </p:sp>
        </mc:Fallback>
      </mc:AlternateContent>
      <p:cxnSp>
        <p:nvCxnSpPr>
          <p:cNvPr id="59" name="Straight Arrow Connector 58">
            <a:extLst>
              <a:ext uri="{FF2B5EF4-FFF2-40B4-BE49-F238E27FC236}">
                <a16:creationId xmlns:a16="http://schemas.microsoft.com/office/drawing/2014/main" id="{FB0B5F4F-EA38-50A0-0059-F6B648FAE795}"/>
              </a:ext>
            </a:extLst>
          </p:cNvPr>
          <p:cNvCxnSpPr>
            <a:cxnSpLocks/>
          </p:cNvCxnSpPr>
          <p:nvPr/>
        </p:nvCxnSpPr>
        <p:spPr>
          <a:xfrm flipV="1">
            <a:off x="10433930" y="2503968"/>
            <a:ext cx="448852" cy="342309"/>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817FDE67-26F7-2E71-1ED8-2A0B700F5DAB}"/>
                  </a:ext>
                </a:extLst>
              </p:cNvPr>
              <p:cNvSpPr txBox="1"/>
              <p:nvPr/>
            </p:nvSpPr>
            <p:spPr>
              <a:xfrm>
                <a:off x="10992404" y="2268437"/>
                <a:ext cx="417678" cy="369332"/>
              </a:xfrm>
              <a:prstGeom prst="rect">
                <a:avLst/>
              </a:prstGeom>
              <a:noFill/>
            </p:spPr>
            <p:txBody>
              <a:bodyPr wrap="none" rtlCol="0">
                <a:spAutoFit/>
              </a:bodyPr>
              <a:lstStyle/>
              <a:p>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a:t>’’</a:t>
                </a:r>
              </a:p>
            </p:txBody>
          </p:sp>
        </mc:Choice>
        <mc:Fallback xmlns="">
          <p:sp>
            <p:nvSpPr>
              <p:cNvPr id="60" name="TextBox 59">
                <a:extLst>
                  <a:ext uri="{FF2B5EF4-FFF2-40B4-BE49-F238E27FC236}">
                    <a16:creationId xmlns:a16="http://schemas.microsoft.com/office/drawing/2014/main" id="{817FDE67-26F7-2E71-1ED8-2A0B700F5DAB}"/>
                  </a:ext>
                </a:extLst>
              </p:cNvPr>
              <p:cNvSpPr txBox="1">
                <a:spLocks noRot="1" noChangeAspect="1" noMove="1" noResize="1" noEditPoints="1" noAdjustHandles="1" noChangeArrowheads="1" noChangeShapeType="1" noTextEdit="1"/>
              </p:cNvSpPr>
              <p:nvPr/>
            </p:nvSpPr>
            <p:spPr>
              <a:xfrm>
                <a:off x="10992404" y="2268437"/>
                <a:ext cx="417678" cy="369332"/>
              </a:xfrm>
              <a:prstGeom prst="rect">
                <a:avLst/>
              </a:prstGeom>
              <a:blipFill>
                <a:blip r:embed="rId6"/>
                <a:stretch>
                  <a:fillRect t="-8197" r="-11594" b="-24590"/>
                </a:stretch>
              </a:blipFill>
            </p:spPr>
            <p:txBody>
              <a:bodyPr/>
              <a:lstStyle/>
              <a:p>
                <a:r>
                  <a:rPr lang="en-US">
                    <a:noFill/>
                  </a:rPr>
                  <a:t> </a:t>
                </a:r>
              </a:p>
            </p:txBody>
          </p:sp>
        </mc:Fallback>
      </mc:AlternateContent>
      <p:sp>
        <p:nvSpPr>
          <p:cNvPr id="62" name="TextBox 61">
            <a:extLst>
              <a:ext uri="{FF2B5EF4-FFF2-40B4-BE49-F238E27FC236}">
                <a16:creationId xmlns:a16="http://schemas.microsoft.com/office/drawing/2014/main" id="{C079C843-57AC-0F95-FB04-78F55DFF1927}"/>
              </a:ext>
            </a:extLst>
          </p:cNvPr>
          <p:cNvSpPr txBox="1"/>
          <p:nvPr/>
        </p:nvSpPr>
        <p:spPr>
          <a:xfrm rot="3076490">
            <a:off x="8131576" y="1522975"/>
            <a:ext cx="1762021" cy="307777"/>
          </a:xfrm>
          <a:prstGeom prst="rect">
            <a:avLst/>
          </a:prstGeom>
          <a:noFill/>
        </p:spPr>
        <p:txBody>
          <a:bodyPr wrap="none" rtlCol="0">
            <a:spAutoFit/>
          </a:bodyPr>
          <a:lstStyle/>
          <a:p>
            <a:r>
              <a:rPr lang="en-US" sz="1400"/>
              <a:t>Hyperplane “-1” class</a:t>
            </a:r>
          </a:p>
        </p:txBody>
      </p:sp>
      <p:sp>
        <p:nvSpPr>
          <p:cNvPr id="63" name="TextBox 62">
            <a:extLst>
              <a:ext uri="{FF2B5EF4-FFF2-40B4-BE49-F238E27FC236}">
                <a16:creationId xmlns:a16="http://schemas.microsoft.com/office/drawing/2014/main" id="{68D5C6DA-B62C-B2B3-F694-8F3672A1D801}"/>
              </a:ext>
            </a:extLst>
          </p:cNvPr>
          <p:cNvSpPr txBox="1"/>
          <p:nvPr/>
        </p:nvSpPr>
        <p:spPr>
          <a:xfrm>
            <a:off x="7448550" y="4040288"/>
            <a:ext cx="4657722" cy="1077218"/>
          </a:xfrm>
          <a:prstGeom prst="rect">
            <a:avLst/>
          </a:prstGeom>
          <a:noFill/>
        </p:spPr>
        <p:txBody>
          <a:bodyPr wrap="square" rtlCol="0">
            <a:spAutoFit/>
          </a:bodyPr>
          <a:lstStyle/>
          <a:p>
            <a:r>
              <a:rPr lang="en-US" sz="1600"/>
              <a:t>Support Vector Machine classification requires defining a hyperplane separating the two classes, and calculating the +1 and -1 hyperplanes with support vectors</a:t>
            </a:r>
          </a:p>
        </p:txBody>
      </p:sp>
    </p:spTree>
    <p:extLst>
      <p:ext uri="{BB962C8B-B14F-4D97-AF65-F5344CB8AC3E}">
        <p14:creationId xmlns:p14="http://schemas.microsoft.com/office/powerpoint/2010/main" val="1837795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D6B08C-C668-A229-FBAB-25FDBE703B34}"/>
              </a:ext>
            </a:extLst>
          </p:cNvPr>
          <p:cNvSpPr>
            <a:spLocks noGrp="1"/>
          </p:cNvSpPr>
          <p:nvPr>
            <p:ph type="title"/>
          </p:nvPr>
        </p:nvSpPr>
        <p:spPr>
          <a:xfrm>
            <a:off x="285750" y="5929989"/>
            <a:ext cx="11610975" cy="518520"/>
          </a:xfrm>
          <a:solidFill>
            <a:schemeClr val="bg2">
              <a:lumMod val="60000"/>
              <a:lumOff val="40000"/>
            </a:schemeClr>
          </a:solidFill>
          <a:ln>
            <a:solidFill>
              <a:schemeClr val="tx1">
                <a:lumMod val="75000"/>
                <a:lumOff val="25000"/>
              </a:schemeClr>
            </a:solidFill>
          </a:ln>
        </p:spPr>
        <p:txBody>
          <a:bodyPr>
            <a:noAutofit/>
          </a:bodyPr>
          <a:lstStyle/>
          <a:p>
            <a:r>
              <a:rPr lang="en-US" sz="2000" cap="none"/>
              <a:t>Only the Support Vectors, data points on the margin, participate in the solution</a:t>
            </a:r>
          </a:p>
        </p:txBody>
      </p:sp>
      <p:sp>
        <p:nvSpPr>
          <p:cNvPr id="5" name="Content Placeholder 4">
            <a:extLst>
              <a:ext uri="{FF2B5EF4-FFF2-40B4-BE49-F238E27FC236}">
                <a16:creationId xmlns:a16="http://schemas.microsoft.com/office/drawing/2014/main" id="{C78A049E-31A3-A93A-0752-DCE9D09FDB8E}"/>
              </a:ext>
            </a:extLst>
          </p:cNvPr>
          <p:cNvSpPr>
            <a:spLocks noGrp="1"/>
          </p:cNvSpPr>
          <p:nvPr>
            <p:ph idx="1"/>
          </p:nvPr>
        </p:nvSpPr>
        <p:spPr>
          <a:xfrm>
            <a:off x="638176" y="1017767"/>
            <a:ext cx="4417918" cy="4392431"/>
          </a:xfrm>
        </p:spPr>
        <p:txBody>
          <a:bodyPr/>
          <a:lstStyle/>
          <a:p>
            <a:r>
              <a:rPr lang="en-US" cap="none"/>
              <a:t>Linear Separable Case</a:t>
            </a:r>
          </a:p>
          <a:p>
            <a:r>
              <a:rPr lang="en-US" cap="none"/>
              <a:t>The SVM with a linear model separates the Cats dataset into its two classes</a:t>
            </a:r>
          </a:p>
          <a:p>
            <a:r>
              <a:rPr lang="en-US" cap="none"/>
              <a:t>The dataset includes 144 instances</a:t>
            </a:r>
          </a:p>
          <a:p>
            <a:r>
              <a:rPr lang="en-US" cap="none"/>
              <a:t>100 were used for training</a:t>
            </a:r>
          </a:p>
          <a:p>
            <a:r>
              <a:rPr lang="en-US" cap="none"/>
              <a:t>44 were used to test the model </a:t>
            </a:r>
          </a:p>
          <a:p>
            <a:r>
              <a:rPr lang="en-US" cap="none"/>
              <a:t>Of the 44 instances in the test dataset the SVM with a linear boundary classified 82% of the datapoints correctly</a:t>
            </a:r>
          </a:p>
        </p:txBody>
      </p:sp>
      <p:sp>
        <p:nvSpPr>
          <p:cNvPr id="6" name="Title 3">
            <a:extLst>
              <a:ext uri="{FF2B5EF4-FFF2-40B4-BE49-F238E27FC236}">
                <a16:creationId xmlns:a16="http://schemas.microsoft.com/office/drawing/2014/main" id="{CDD5B2C0-F4C3-B5B8-0070-7BEF20ECE42B}"/>
              </a:ext>
            </a:extLst>
          </p:cNvPr>
          <p:cNvSpPr txBox="1">
            <a:spLocks/>
          </p:cNvSpPr>
          <p:nvPr/>
        </p:nvSpPr>
        <p:spPr>
          <a:xfrm>
            <a:off x="638175" y="189148"/>
            <a:ext cx="10561861" cy="518520"/>
          </a:xfrm>
          <a:prstGeom prst="rect">
            <a:avLst/>
          </a:prstGeom>
        </p:spPr>
        <p:txBody>
          <a:bodyPr vert="horz" lIns="91440" tIns="45720" rIns="91440" bIns="45720" rtlCol="0" anchor="ctr">
            <a:normAutofit fontScale="90000" lnSpcReduction="1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a:t>linear Classification of the cats dataset</a:t>
            </a:r>
          </a:p>
        </p:txBody>
      </p:sp>
      <p:pic>
        <p:nvPicPr>
          <p:cNvPr id="3" name="Picture 2">
            <a:extLst>
              <a:ext uri="{FF2B5EF4-FFF2-40B4-BE49-F238E27FC236}">
                <a16:creationId xmlns:a16="http://schemas.microsoft.com/office/drawing/2014/main" id="{744FFD3C-8B18-B393-8231-CA412588BCB7}"/>
              </a:ext>
            </a:extLst>
          </p:cNvPr>
          <p:cNvPicPr>
            <a:picLocks noChangeAspect="1"/>
          </p:cNvPicPr>
          <p:nvPr/>
        </p:nvPicPr>
        <p:blipFill>
          <a:blip r:embed="rId2"/>
          <a:stretch>
            <a:fillRect/>
          </a:stretch>
        </p:blipFill>
        <p:spPr>
          <a:xfrm>
            <a:off x="7834876" y="860068"/>
            <a:ext cx="4181083" cy="2636167"/>
          </a:xfrm>
          <a:prstGeom prst="rect">
            <a:avLst/>
          </a:prstGeom>
        </p:spPr>
      </p:pic>
      <p:sp>
        <p:nvSpPr>
          <p:cNvPr id="7" name="TextBox 6">
            <a:extLst>
              <a:ext uri="{FF2B5EF4-FFF2-40B4-BE49-F238E27FC236}">
                <a16:creationId xmlns:a16="http://schemas.microsoft.com/office/drawing/2014/main" id="{E10CE45C-E367-06C8-E501-E12313823DE4}"/>
              </a:ext>
            </a:extLst>
          </p:cNvPr>
          <p:cNvSpPr txBox="1"/>
          <p:nvPr/>
        </p:nvSpPr>
        <p:spPr>
          <a:xfrm>
            <a:off x="5295447" y="3709247"/>
            <a:ext cx="6601278" cy="584775"/>
          </a:xfrm>
          <a:prstGeom prst="rect">
            <a:avLst/>
          </a:prstGeom>
          <a:noFill/>
        </p:spPr>
        <p:txBody>
          <a:bodyPr wrap="square" rtlCol="0">
            <a:spAutoFit/>
          </a:bodyPr>
          <a:lstStyle/>
          <a:p>
            <a:r>
              <a:rPr lang="en-US" sz="1600"/>
              <a:t>Support Vector Machine classification of Male and Female cats utilizing the Cats dataset in the Mass package</a:t>
            </a:r>
          </a:p>
        </p:txBody>
      </p:sp>
      <p:sp>
        <p:nvSpPr>
          <p:cNvPr id="9" name="TextBox 8">
            <a:extLst>
              <a:ext uri="{FF2B5EF4-FFF2-40B4-BE49-F238E27FC236}">
                <a16:creationId xmlns:a16="http://schemas.microsoft.com/office/drawing/2014/main" id="{C8F689A5-B04C-781D-F6B8-0027C017EAE9}"/>
              </a:ext>
            </a:extLst>
          </p:cNvPr>
          <p:cNvSpPr txBox="1"/>
          <p:nvPr/>
        </p:nvSpPr>
        <p:spPr>
          <a:xfrm>
            <a:off x="5378824" y="4401509"/>
            <a:ext cx="6732052" cy="923330"/>
          </a:xfrm>
          <a:prstGeom prst="rect">
            <a:avLst/>
          </a:prstGeom>
          <a:noFill/>
        </p:spPr>
        <p:txBody>
          <a:bodyPr wrap="square">
            <a:spAutoFit/>
          </a:bodyPr>
          <a:lstStyle/>
          <a:p>
            <a:pPr marL="285750" indent="-285750">
              <a:buClr>
                <a:srgbClr val="00B0F0"/>
              </a:buClr>
              <a:buFont typeface="Courier New" panose="02070309020205020404" pitchFamily="49" charset="0"/>
              <a:buChar char="o"/>
            </a:pPr>
            <a:r>
              <a:rPr lang="en-US"/>
              <a:t>X = the support vectors - data points that lie on the margin</a:t>
            </a:r>
          </a:p>
          <a:p>
            <a:pPr marL="285750" indent="-285750">
              <a:buClr>
                <a:srgbClr val="00B0F0"/>
              </a:buClr>
              <a:buFont typeface="Courier New" panose="02070309020205020404" pitchFamily="49" charset="0"/>
              <a:buChar char="o"/>
            </a:pPr>
            <a:r>
              <a:rPr lang="en-US"/>
              <a:t>O = non-support vectors - lie outside the margin and do not participate in the solution</a:t>
            </a:r>
          </a:p>
        </p:txBody>
      </p:sp>
      <p:pic>
        <p:nvPicPr>
          <p:cNvPr id="14" name="Picture 13">
            <a:extLst>
              <a:ext uri="{FF2B5EF4-FFF2-40B4-BE49-F238E27FC236}">
                <a16:creationId xmlns:a16="http://schemas.microsoft.com/office/drawing/2014/main" id="{C5453BE2-776E-AE60-8ECB-7AC0AA9F0010}"/>
              </a:ext>
            </a:extLst>
          </p:cNvPr>
          <p:cNvPicPr>
            <a:picLocks noChangeAspect="1"/>
          </p:cNvPicPr>
          <p:nvPr/>
        </p:nvPicPr>
        <p:blipFill>
          <a:blip r:embed="rId3"/>
          <a:stretch>
            <a:fillRect/>
          </a:stretch>
        </p:blipFill>
        <p:spPr>
          <a:xfrm>
            <a:off x="5287882" y="1433647"/>
            <a:ext cx="2476846" cy="1686160"/>
          </a:xfrm>
          <a:prstGeom prst="rect">
            <a:avLst/>
          </a:prstGeom>
        </p:spPr>
      </p:pic>
    </p:spTree>
    <p:extLst>
      <p:ext uri="{BB962C8B-B14F-4D97-AF65-F5344CB8AC3E}">
        <p14:creationId xmlns:p14="http://schemas.microsoft.com/office/powerpoint/2010/main" val="1844283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D6B08C-C668-A229-FBAB-25FDBE703B34}"/>
              </a:ext>
            </a:extLst>
          </p:cNvPr>
          <p:cNvSpPr>
            <a:spLocks noGrp="1"/>
          </p:cNvSpPr>
          <p:nvPr>
            <p:ph type="title"/>
          </p:nvPr>
        </p:nvSpPr>
        <p:spPr>
          <a:xfrm>
            <a:off x="285750" y="5929989"/>
            <a:ext cx="11610975" cy="518520"/>
          </a:xfrm>
          <a:solidFill>
            <a:schemeClr val="bg2">
              <a:lumMod val="60000"/>
              <a:lumOff val="40000"/>
            </a:schemeClr>
          </a:solidFill>
          <a:ln>
            <a:solidFill>
              <a:schemeClr val="tx1">
                <a:lumMod val="75000"/>
                <a:lumOff val="25000"/>
              </a:schemeClr>
            </a:solidFill>
          </a:ln>
        </p:spPr>
        <p:txBody>
          <a:bodyPr>
            <a:noAutofit/>
          </a:bodyPr>
          <a:lstStyle/>
          <a:p>
            <a:r>
              <a:rPr lang="en-US" sz="2000" cap="none"/>
              <a:t>In the nonlinear separable case – misclassifications are allowed – the cost function C defines the maximum allowed error</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C78A049E-31A3-A93A-0752-DCE9D09FDB8E}"/>
                  </a:ext>
                </a:extLst>
              </p:cNvPr>
              <p:cNvSpPr>
                <a:spLocks noGrp="1"/>
              </p:cNvSpPr>
              <p:nvPr>
                <p:ph idx="1"/>
              </p:nvPr>
            </p:nvSpPr>
            <p:spPr>
              <a:xfrm>
                <a:off x="638175" y="1017767"/>
                <a:ext cx="6843465" cy="4392431"/>
              </a:xfrm>
            </p:spPr>
            <p:txBody>
              <a:bodyPr>
                <a:normAutofit fontScale="92500" lnSpcReduction="10000"/>
              </a:bodyPr>
              <a:lstStyle/>
              <a:p>
                <a:r>
                  <a:rPr lang="en-US" cap="none"/>
                  <a:t>In cases where the data cannot be separated or classified by a definitive hyperplane boundary and margin the idea of allowing for misclassification is employed</a:t>
                </a:r>
              </a:p>
              <a:p>
                <a:r>
                  <a:rPr lang="en-US" cap="none"/>
                  <a:t>The SVM is setup to allow for a “soft margin” C where the value of C is the summation of the misclassified data points </a:t>
                </a:r>
              </a:p>
              <a:p>
                <a:r>
                  <a:rPr lang="en-US" cap="none"/>
                  <a:t>Rather then finding the maximum margin the algorithm a cost value (C) is applied to all points that violate the constraints</a:t>
                </a:r>
              </a:p>
              <a:p>
                <a:r>
                  <a:rPr lang="en-US" cap="none"/>
                  <a:t>The optimization problem becomes:</a:t>
                </a:r>
              </a:p>
              <a:p>
                <a:r>
                  <a:rPr lang="en-US" cap="none"/>
                  <a:t>min</a:t>
                </a:r>
                <a14:m>
                  <m:oMath xmlns:m="http://schemas.openxmlformats.org/officeDocument/2006/math">
                    <m:f>
                      <m:fPr>
                        <m:ctrlPr>
                          <a:rPr lang="en-US" i="1" cap="none" smtClean="0">
                            <a:latin typeface="Cambria Math" panose="02040503050406030204" pitchFamily="18" charset="0"/>
                          </a:rPr>
                        </m:ctrlPr>
                      </m:fPr>
                      <m:num>
                        <m:r>
                          <a:rPr lang="en-US" b="0" i="1" cap="none" smtClean="0">
                            <a:latin typeface="Cambria Math" panose="02040503050406030204" pitchFamily="18" charset="0"/>
                          </a:rPr>
                          <m:t>1</m:t>
                        </m:r>
                      </m:num>
                      <m:den>
                        <m:r>
                          <a:rPr lang="en-US" b="0" i="1" cap="none" smtClean="0">
                            <a:latin typeface="Cambria Math" panose="02040503050406030204" pitchFamily="18" charset="0"/>
                          </a:rPr>
                          <m:t>2</m:t>
                        </m:r>
                      </m:den>
                    </m:f>
                    <m:sSup>
                      <m:sSupPr>
                        <m:ctrlPr>
                          <a:rPr lang="en-US" i="1" cap="none" smtClean="0">
                            <a:latin typeface="Cambria Math" panose="02040503050406030204" pitchFamily="18" charset="0"/>
                          </a:rPr>
                        </m:ctrlPr>
                      </m:sSupPr>
                      <m:e>
                        <m:d>
                          <m:dPr>
                            <m:begChr m:val="‖"/>
                            <m:endChr m:val="‖"/>
                            <m:ctrlPr>
                              <a:rPr lang="en-US" i="1" cap="none" smtClean="0">
                                <a:latin typeface="Cambria Math" panose="02040503050406030204" pitchFamily="18" charset="0"/>
                              </a:rPr>
                            </m:ctrlPr>
                          </m:dPr>
                          <m:e>
                            <m:acc>
                              <m:accPr>
                                <m:chr m:val="̅"/>
                                <m:ctrlPr>
                                  <a:rPr lang="en-US" i="1" cap="none" smtClean="0">
                                    <a:latin typeface="Cambria Math" panose="02040503050406030204" pitchFamily="18" charset="0"/>
                                  </a:rPr>
                                </m:ctrlPr>
                              </m:accPr>
                              <m:e>
                                <m:r>
                                  <a:rPr lang="en-US" b="0" i="1" cap="none" smtClean="0">
                                    <a:latin typeface="Cambria Math" panose="02040503050406030204" pitchFamily="18" charset="0"/>
                                  </a:rPr>
                                  <m:t>𝑤</m:t>
                                </m:r>
                              </m:e>
                            </m:acc>
                          </m:e>
                        </m:d>
                      </m:e>
                      <m:sup>
                        <m:r>
                          <a:rPr lang="en-US" b="0" i="1" cap="none" smtClean="0">
                            <a:latin typeface="Cambria Math" panose="02040503050406030204" pitchFamily="18" charset="0"/>
                          </a:rPr>
                          <m:t>2</m:t>
                        </m:r>
                      </m:sup>
                    </m:sSup>
                  </m:oMath>
                </a14:m>
                <a:r>
                  <a:rPr lang="en-US" cap="none"/>
                  <a:t> + C</a:t>
                </a:r>
                <a14:m>
                  <m:oMath xmlns:m="http://schemas.openxmlformats.org/officeDocument/2006/math">
                    <m:nary>
                      <m:naryPr>
                        <m:chr m:val="∑"/>
                        <m:ctrlPr>
                          <a:rPr lang="en-US" i="1" cap="none" smtClean="0">
                            <a:latin typeface="Cambria Math" panose="02040503050406030204" pitchFamily="18" charset="0"/>
                          </a:rPr>
                        </m:ctrlPr>
                      </m:naryPr>
                      <m:sub>
                        <m:r>
                          <m:rPr>
                            <m:brk m:alnAt="23"/>
                          </m:rPr>
                          <a:rPr lang="en-US" b="0" i="1" cap="none" smtClean="0">
                            <a:latin typeface="Cambria Math" panose="02040503050406030204" pitchFamily="18" charset="0"/>
                          </a:rPr>
                          <m:t>𝑖</m:t>
                        </m:r>
                        <m:r>
                          <a:rPr lang="en-US" b="0" i="1" cap="none" smtClean="0">
                            <a:latin typeface="Cambria Math" panose="02040503050406030204" pitchFamily="18" charset="0"/>
                          </a:rPr>
                          <m:t>=</m:t>
                        </m:r>
                        <m:r>
                          <a:rPr lang="en-US" b="0" i="1" cap="none" smtClean="0">
                            <a:latin typeface="Cambria Math" panose="02040503050406030204" pitchFamily="18" charset="0"/>
                          </a:rPr>
                          <m:t>𝑖</m:t>
                        </m:r>
                      </m:sub>
                      <m:sup>
                        <m:r>
                          <a:rPr lang="en-US" b="0" i="1" cap="none" smtClean="0">
                            <a:latin typeface="Cambria Math" panose="02040503050406030204" pitchFamily="18" charset="0"/>
                          </a:rPr>
                          <m:t>𝑛</m:t>
                        </m:r>
                      </m:sup>
                      <m:e>
                        <m:sSub>
                          <m:sSubPr>
                            <m:ctrlPr>
                              <a:rPr lang="en-US" i="1" cap="none" smtClean="0">
                                <a:latin typeface="Cambria Math" panose="02040503050406030204" pitchFamily="18" charset="0"/>
                              </a:rPr>
                            </m:ctrlPr>
                          </m:sSubPr>
                          <m:e>
                            <m:r>
                              <a:rPr lang="ar-AE" i="1" cap="none" smtClean="0">
                                <a:latin typeface="Cambria Math" panose="02040503050406030204" pitchFamily="18" charset="0"/>
                              </a:rPr>
                              <m:t>؏</m:t>
                            </m:r>
                          </m:e>
                          <m:sub>
                            <m:r>
                              <a:rPr lang="en-US" b="0" i="1" cap="none" smtClean="0">
                                <a:latin typeface="Cambria Math" panose="02040503050406030204" pitchFamily="18" charset="0"/>
                              </a:rPr>
                              <m:t>𝑖</m:t>
                            </m:r>
                          </m:sub>
                        </m:sSub>
                      </m:e>
                    </m:nary>
                  </m:oMath>
                </a14:m>
                <a:endParaRPr lang="en-US" cap="none"/>
              </a:p>
              <a:p>
                <a:r>
                  <a:rPr lang="en-US" cap="none"/>
                  <a:t>Such that </a:t>
                </a:r>
                <a14:m>
                  <m:oMath xmlns:m="http://schemas.openxmlformats.org/officeDocument/2006/math">
                    <m:sSub>
                      <m:sSubPr>
                        <m:ctrlPr>
                          <a:rPr lang="en-US" i="1" cap="none" smtClean="0">
                            <a:latin typeface="Cambria Math" panose="02040503050406030204" pitchFamily="18" charset="0"/>
                          </a:rPr>
                        </m:ctrlPr>
                      </m:sSubPr>
                      <m:e>
                        <m:r>
                          <a:rPr lang="en-US" b="0" i="1" cap="none" smtClean="0">
                            <a:latin typeface="Cambria Math" panose="02040503050406030204" pitchFamily="18" charset="0"/>
                          </a:rPr>
                          <m:t>𝑦</m:t>
                        </m:r>
                      </m:e>
                      <m:sub>
                        <m:r>
                          <a:rPr lang="en-US" b="0" i="1" cap="none" smtClean="0">
                            <a:latin typeface="Cambria Math" panose="02040503050406030204" pitchFamily="18" charset="0"/>
                          </a:rPr>
                          <m:t>𝑖</m:t>
                        </m:r>
                      </m:sub>
                    </m:sSub>
                    <m:d>
                      <m:dPr>
                        <m:ctrlPr>
                          <a:rPr lang="en-US" i="1" cap="none" smtClean="0">
                            <a:latin typeface="Cambria Math" panose="02040503050406030204" pitchFamily="18" charset="0"/>
                          </a:rPr>
                        </m:ctrlPr>
                      </m:dPr>
                      <m:e>
                        <m:acc>
                          <m:accPr>
                            <m:chr m:val="̅"/>
                            <m:ctrlPr>
                              <a:rPr lang="en-US" i="1" cap="none" smtClean="0">
                                <a:latin typeface="Cambria Math" panose="02040503050406030204" pitchFamily="18" charset="0"/>
                              </a:rPr>
                            </m:ctrlPr>
                          </m:accPr>
                          <m:e>
                            <m:r>
                              <a:rPr lang="en-US" b="0" i="1" cap="none" smtClean="0">
                                <a:latin typeface="Cambria Math" panose="02040503050406030204" pitchFamily="18" charset="0"/>
                              </a:rPr>
                              <m:t>𝑤</m:t>
                            </m:r>
                          </m:e>
                        </m:acc>
                        <m:r>
                          <a:rPr lang="en-US" b="0" i="1" cap="none" smtClean="0">
                            <a:latin typeface="Cambria Math" panose="02040503050406030204" pitchFamily="18" charset="0"/>
                          </a:rPr>
                          <m:t>∗</m:t>
                        </m:r>
                        <m:sSub>
                          <m:sSubPr>
                            <m:ctrlPr>
                              <a:rPr lang="en-US" b="0" i="1" cap="none" smtClean="0">
                                <a:latin typeface="Cambria Math" panose="02040503050406030204" pitchFamily="18" charset="0"/>
                              </a:rPr>
                            </m:ctrlPr>
                          </m:sSubPr>
                          <m:e>
                            <m:acc>
                              <m:accPr>
                                <m:chr m:val="̅"/>
                                <m:ctrlPr>
                                  <a:rPr lang="en-US" b="0" i="1" cap="none" smtClean="0">
                                    <a:latin typeface="Cambria Math" panose="02040503050406030204" pitchFamily="18" charset="0"/>
                                  </a:rPr>
                                </m:ctrlPr>
                              </m:accPr>
                              <m:e>
                                <m:r>
                                  <a:rPr lang="en-US" b="0" i="1" cap="none" smtClean="0">
                                    <a:latin typeface="Cambria Math" panose="02040503050406030204" pitchFamily="18" charset="0"/>
                                  </a:rPr>
                                  <m:t>𝑥</m:t>
                                </m:r>
                              </m:e>
                            </m:acc>
                          </m:e>
                          <m:sub>
                            <m:r>
                              <a:rPr lang="en-US" b="0" i="1" cap="none" smtClean="0">
                                <a:latin typeface="Cambria Math" panose="02040503050406030204" pitchFamily="18" charset="0"/>
                              </a:rPr>
                              <m:t>𝑖</m:t>
                            </m:r>
                          </m:sub>
                        </m:sSub>
                        <m:r>
                          <a:rPr lang="en-US" b="0" i="1" cap="none" smtClean="0">
                            <a:latin typeface="Cambria Math" panose="02040503050406030204" pitchFamily="18" charset="0"/>
                          </a:rPr>
                          <m:t> −</m:t>
                        </m:r>
                        <m:r>
                          <a:rPr lang="en-US" b="0" i="1" cap="none" smtClean="0">
                            <a:latin typeface="Cambria Math" panose="02040503050406030204" pitchFamily="18" charset="0"/>
                          </a:rPr>
                          <m:t>𝑏</m:t>
                        </m:r>
                      </m:e>
                    </m:d>
                    <m:r>
                      <a:rPr lang="en-US" b="0" i="1" cap="none" smtClean="0">
                        <a:latin typeface="Cambria Math" panose="02040503050406030204" pitchFamily="18" charset="0"/>
                      </a:rPr>
                      <m:t> ≥ </m:t>
                    </m:r>
                  </m:oMath>
                </a14:m>
                <a:r>
                  <a:rPr lang="en-US" cap="none"/>
                  <a:t>1 - </a:t>
                </a:r>
                <a14:m>
                  <m:oMath xmlns:m="http://schemas.openxmlformats.org/officeDocument/2006/math">
                    <m:sSub>
                      <m:sSubPr>
                        <m:ctrlPr>
                          <a:rPr lang="en-US" i="1" cap="none" smtClean="0">
                            <a:latin typeface="Cambria Math" panose="02040503050406030204" pitchFamily="18" charset="0"/>
                          </a:rPr>
                        </m:ctrlPr>
                      </m:sSubPr>
                      <m:e>
                        <m:r>
                          <a:rPr lang="ar-AE" i="1" cap="none" smtClean="0">
                            <a:latin typeface="Cambria Math" panose="02040503050406030204" pitchFamily="18" charset="0"/>
                          </a:rPr>
                          <m:t>؏</m:t>
                        </m:r>
                      </m:e>
                      <m:sub>
                        <m:r>
                          <a:rPr lang="en-US" b="0" i="1" cap="none" smtClean="0">
                            <a:latin typeface="Cambria Math" panose="02040503050406030204" pitchFamily="18" charset="0"/>
                          </a:rPr>
                          <m:t>𝑖</m:t>
                        </m:r>
                      </m:sub>
                    </m:sSub>
                    <m:r>
                      <a:rPr lang="en-US" b="0" i="1" cap="none" smtClean="0">
                        <a:latin typeface="Cambria Math" panose="02040503050406030204" pitchFamily="18" charset="0"/>
                      </a:rPr>
                      <m:t> </m:t>
                    </m:r>
                    <m:r>
                      <a:rPr lang="en-US" b="0" i="1" cap="none" smtClean="0">
                        <a:latin typeface="Cambria Math" panose="02040503050406030204" pitchFamily="18" charset="0"/>
                      </a:rPr>
                      <m:t>𝑓𝑜𝑟</m:t>
                    </m:r>
                    <m:r>
                      <a:rPr lang="en-US" b="0" i="1" cap="none" smtClean="0">
                        <a:latin typeface="Cambria Math" panose="02040503050406030204" pitchFamily="18" charset="0"/>
                      </a:rPr>
                      <m:t> </m:t>
                    </m:r>
                    <m:r>
                      <a:rPr lang="en-US" b="0" i="1" cap="none" smtClean="0">
                        <a:latin typeface="Cambria Math" panose="02040503050406030204" pitchFamily="18" charset="0"/>
                      </a:rPr>
                      <m:t>𝑎𝑙𝑙</m:t>
                    </m:r>
                    <m:r>
                      <a:rPr lang="en-US" b="0" i="1" cap="none" smtClean="0">
                        <a:latin typeface="Cambria Math" panose="02040503050406030204" pitchFamily="18" charset="0"/>
                      </a:rPr>
                      <m:t> </m:t>
                    </m:r>
                    <m:r>
                      <a:rPr lang="en-US" b="0" i="1" cap="none" smtClean="0">
                        <a:latin typeface="Cambria Math" panose="02040503050406030204" pitchFamily="18" charset="0"/>
                      </a:rPr>
                      <m:t>𝑣𝑎𝑙𝑢𝑒𝑠</m:t>
                    </m:r>
                    <m:r>
                      <a:rPr lang="en-US" b="0" i="1" cap="none" smtClean="0">
                        <a:latin typeface="Cambria Math" panose="02040503050406030204" pitchFamily="18" charset="0"/>
                      </a:rPr>
                      <m:t> </m:t>
                    </m:r>
                    <m:r>
                      <a:rPr lang="en-US" b="0" i="1" cap="none" smtClean="0">
                        <a:latin typeface="Cambria Math" panose="02040503050406030204" pitchFamily="18" charset="0"/>
                      </a:rPr>
                      <m:t>𝑜𝑓</m:t>
                    </m:r>
                    <m:r>
                      <a:rPr lang="en-US" b="0" i="1" cap="none" smtClean="0">
                        <a:latin typeface="Cambria Math" panose="02040503050406030204" pitchFamily="18" charset="0"/>
                      </a:rPr>
                      <m:t> </m:t>
                    </m:r>
                    <m:sSub>
                      <m:sSubPr>
                        <m:ctrlPr>
                          <a:rPr lang="en-US" b="0" i="1" cap="none" smtClean="0">
                            <a:latin typeface="Cambria Math" panose="02040503050406030204" pitchFamily="18" charset="0"/>
                          </a:rPr>
                        </m:ctrlPr>
                      </m:sSubPr>
                      <m:e>
                        <m:acc>
                          <m:accPr>
                            <m:chr m:val="̅"/>
                            <m:ctrlPr>
                              <a:rPr lang="en-US" b="0" i="1" cap="none" smtClean="0">
                                <a:latin typeface="Cambria Math" panose="02040503050406030204" pitchFamily="18" charset="0"/>
                              </a:rPr>
                            </m:ctrlPr>
                          </m:accPr>
                          <m:e>
                            <m:r>
                              <a:rPr lang="en-US" b="0" i="1" cap="none" smtClean="0">
                                <a:latin typeface="Cambria Math" panose="02040503050406030204" pitchFamily="18" charset="0"/>
                              </a:rPr>
                              <m:t>𝑥</m:t>
                            </m:r>
                          </m:e>
                        </m:acc>
                      </m:e>
                      <m:sub>
                        <m:r>
                          <a:rPr lang="en-US" b="0" i="1" cap="none" smtClean="0">
                            <a:latin typeface="Cambria Math" panose="02040503050406030204" pitchFamily="18" charset="0"/>
                          </a:rPr>
                          <m:t>𝑖</m:t>
                        </m:r>
                      </m:sub>
                    </m:sSub>
                    <m:r>
                      <a:rPr lang="en-US" b="0" i="1" cap="none" smtClean="0">
                        <a:latin typeface="Cambria Math" panose="02040503050406030204" pitchFamily="18" charset="0"/>
                      </a:rPr>
                      <m:t>, </m:t>
                    </m:r>
                    <m:sSub>
                      <m:sSubPr>
                        <m:ctrlPr>
                          <a:rPr lang="en-US" b="0" i="1" cap="none" smtClean="0">
                            <a:latin typeface="Cambria Math" panose="02040503050406030204" pitchFamily="18" charset="0"/>
                          </a:rPr>
                        </m:ctrlPr>
                      </m:sSubPr>
                      <m:e>
                        <m:r>
                          <a:rPr lang="ar-AE" b="0" i="1" cap="none" smtClean="0">
                            <a:latin typeface="Cambria Math" panose="02040503050406030204" pitchFamily="18" charset="0"/>
                          </a:rPr>
                          <m:t>؏</m:t>
                        </m:r>
                      </m:e>
                      <m:sub>
                        <m:r>
                          <a:rPr lang="en-US" b="0" i="1" cap="none" smtClean="0">
                            <a:latin typeface="Cambria Math" panose="02040503050406030204" pitchFamily="18" charset="0"/>
                          </a:rPr>
                          <m:t>𝑖</m:t>
                        </m:r>
                      </m:sub>
                    </m:sSub>
                    <m:r>
                      <a:rPr lang="en-US" b="0" i="1" cap="none" smtClean="0">
                        <a:latin typeface="Cambria Math" panose="02040503050406030204" pitchFamily="18" charset="0"/>
                      </a:rPr>
                      <m:t>≥</m:t>
                    </m:r>
                    <m:r>
                      <a:rPr lang="en-US" b="0" i="1" cap="none" smtClean="0">
                        <a:latin typeface="Cambria Math" panose="02040503050406030204" pitchFamily="18" charset="0"/>
                      </a:rPr>
                      <m:t>0</m:t>
                    </m:r>
                  </m:oMath>
                </a14:m>
                <a:endParaRPr lang="en-US" cap="none"/>
              </a:p>
            </p:txBody>
          </p:sp>
        </mc:Choice>
        <mc:Fallback xmlns="">
          <p:sp>
            <p:nvSpPr>
              <p:cNvPr id="5" name="Content Placeholder 4">
                <a:extLst>
                  <a:ext uri="{FF2B5EF4-FFF2-40B4-BE49-F238E27FC236}">
                    <a16:creationId xmlns:a16="http://schemas.microsoft.com/office/drawing/2014/main" id="{C78A049E-31A3-A93A-0752-DCE9D09FDB8E}"/>
                  </a:ext>
                </a:extLst>
              </p:cNvPr>
              <p:cNvSpPr>
                <a:spLocks noGrp="1" noRot="1" noChangeAspect="1" noMove="1" noResize="1" noEditPoints="1" noAdjustHandles="1" noChangeArrowheads="1" noChangeShapeType="1" noTextEdit="1"/>
              </p:cNvSpPr>
              <p:nvPr>
                <p:ph idx="1"/>
              </p:nvPr>
            </p:nvSpPr>
            <p:spPr>
              <a:xfrm>
                <a:off x="638175" y="1017767"/>
                <a:ext cx="6843465" cy="4392431"/>
              </a:xfrm>
              <a:blipFill>
                <a:blip r:embed="rId2"/>
                <a:stretch>
                  <a:fillRect l="-713" t="-556" r="-713"/>
                </a:stretch>
              </a:blipFill>
            </p:spPr>
            <p:txBody>
              <a:bodyPr/>
              <a:lstStyle/>
              <a:p>
                <a:r>
                  <a:rPr lang="en-US">
                    <a:noFill/>
                  </a:rPr>
                  <a:t> </a:t>
                </a:r>
              </a:p>
            </p:txBody>
          </p:sp>
        </mc:Fallback>
      </mc:AlternateContent>
      <p:sp>
        <p:nvSpPr>
          <p:cNvPr id="6" name="Title 3">
            <a:extLst>
              <a:ext uri="{FF2B5EF4-FFF2-40B4-BE49-F238E27FC236}">
                <a16:creationId xmlns:a16="http://schemas.microsoft.com/office/drawing/2014/main" id="{CDD5B2C0-F4C3-B5B8-0070-7BEF20ECE42B}"/>
              </a:ext>
            </a:extLst>
          </p:cNvPr>
          <p:cNvSpPr txBox="1">
            <a:spLocks/>
          </p:cNvSpPr>
          <p:nvPr/>
        </p:nvSpPr>
        <p:spPr>
          <a:xfrm>
            <a:off x="638175" y="189148"/>
            <a:ext cx="10561861" cy="518520"/>
          </a:xfrm>
          <a:prstGeom prst="rect">
            <a:avLst/>
          </a:prstGeom>
        </p:spPr>
        <p:txBody>
          <a:bodyPr vert="horz" lIns="91440" tIns="45720" rIns="91440" bIns="45720" rtlCol="0" anchor="ctr">
            <a:normAutofit fontScale="90000" lnSpcReduction="1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a:t>Nonlinearly separable Case</a:t>
            </a:r>
          </a:p>
        </p:txBody>
      </p:sp>
      <p:grpSp>
        <p:nvGrpSpPr>
          <p:cNvPr id="2" name="Group 1">
            <a:extLst>
              <a:ext uri="{FF2B5EF4-FFF2-40B4-BE49-F238E27FC236}">
                <a16:creationId xmlns:a16="http://schemas.microsoft.com/office/drawing/2014/main" id="{4D161CE8-DE6E-A983-5CD8-E32D738066DD}"/>
              </a:ext>
            </a:extLst>
          </p:cNvPr>
          <p:cNvGrpSpPr/>
          <p:nvPr/>
        </p:nvGrpSpPr>
        <p:grpSpPr>
          <a:xfrm>
            <a:off x="7448550" y="1174176"/>
            <a:ext cx="4219575" cy="2826324"/>
            <a:chOff x="8439150" y="626005"/>
            <a:chExt cx="3114675" cy="2091438"/>
          </a:xfrm>
        </p:grpSpPr>
        <p:cxnSp>
          <p:nvCxnSpPr>
            <p:cNvPr id="3" name="Straight Arrow Connector 2">
              <a:extLst>
                <a:ext uri="{FF2B5EF4-FFF2-40B4-BE49-F238E27FC236}">
                  <a16:creationId xmlns:a16="http://schemas.microsoft.com/office/drawing/2014/main" id="{44E0593D-0BCC-21F5-091E-B796CB701A8B}"/>
                </a:ext>
              </a:extLst>
            </p:cNvPr>
            <p:cNvCxnSpPr>
              <a:cxnSpLocks/>
            </p:cNvCxnSpPr>
            <p:nvPr/>
          </p:nvCxnSpPr>
          <p:spPr>
            <a:xfrm flipV="1">
              <a:off x="8848725" y="707668"/>
              <a:ext cx="0" cy="2009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C17C4CE-CE92-8F4C-077C-B5D641F9DDC9}"/>
                </a:ext>
              </a:extLst>
            </p:cNvPr>
            <p:cNvCxnSpPr>
              <a:cxnSpLocks/>
            </p:cNvCxnSpPr>
            <p:nvPr/>
          </p:nvCxnSpPr>
          <p:spPr>
            <a:xfrm>
              <a:off x="8439150" y="2543175"/>
              <a:ext cx="31146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298B4E2-6A7F-E03F-B3F3-B6ED5955CF74}"/>
                </a:ext>
              </a:extLst>
            </p:cNvPr>
            <p:cNvSpPr/>
            <p:nvPr/>
          </p:nvSpPr>
          <p:spPr>
            <a:xfrm>
              <a:off x="9410700" y="1181100"/>
              <a:ext cx="123823" cy="1333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CD70092-BA2A-0799-D676-9CE15BE20BE3}"/>
                </a:ext>
              </a:extLst>
            </p:cNvPr>
            <p:cNvSpPr/>
            <p:nvPr/>
          </p:nvSpPr>
          <p:spPr>
            <a:xfrm>
              <a:off x="9129715" y="1619249"/>
              <a:ext cx="123823" cy="1333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E1101FD-D3B1-DC1F-FF7F-7725E6E728AE}"/>
                </a:ext>
              </a:extLst>
            </p:cNvPr>
            <p:cNvSpPr/>
            <p:nvPr/>
          </p:nvSpPr>
          <p:spPr>
            <a:xfrm>
              <a:off x="9534523" y="1971677"/>
              <a:ext cx="123823" cy="1333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4D4ACAE-864C-315C-DD13-C6F5383793E1}"/>
                </a:ext>
              </a:extLst>
            </p:cNvPr>
            <p:cNvSpPr/>
            <p:nvPr/>
          </p:nvSpPr>
          <p:spPr>
            <a:xfrm>
              <a:off x="9648821" y="1619248"/>
              <a:ext cx="123823" cy="1333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CD6F86E-2C77-19CB-0069-7C2BE0ACBAC7}"/>
                </a:ext>
              </a:extLst>
            </p:cNvPr>
            <p:cNvSpPr/>
            <p:nvPr/>
          </p:nvSpPr>
          <p:spPr>
            <a:xfrm>
              <a:off x="10077452" y="1971676"/>
              <a:ext cx="123823" cy="1333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7E66E94-8431-56AD-4BEF-2C606D53EBEB}"/>
                </a:ext>
              </a:extLst>
            </p:cNvPr>
            <p:cNvSpPr/>
            <p:nvPr/>
          </p:nvSpPr>
          <p:spPr>
            <a:xfrm>
              <a:off x="10695552" y="936106"/>
              <a:ext cx="123820" cy="16332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343F445-6D61-FFE5-8556-625A868BB14A}"/>
                </a:ext>
              </a:extLst>
            </p:cNvPr>
            <p:cNvSpPr/>
            <p:nvPr/>
          </p:nvSpPr>
          <p:spPr>
            <a:xfrm>
              <a:off x="10846588" y="626005"/>
              <a:ext cx="123820" cy="16332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99AFD7F-8321-C7F5-927F-4FC2B9C33906}"/>
                </a:ext>
              </a:extLst>
            </p:cNvPr>
            <p:cNvSpPr/>
            <p:nvPr/>
          </p:nvSpPr>
          <p:spPr>
            <a:xfrm>
              <a:off x="11138126" y="1006132"/>
              <a:ext cx="123820" cy="16332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5AF4E45-E3CC-4865-B73D-EDA920F6B28A}"/>
                </a:ext>
              </a:extLst>
            </p:cNvPr>
            <p:cNvSpPr/>
            <p:nvPr/>
          </p:nvSpPr>
          <p:spPr>
            <a:xfrm>
              <a:off x="11291887" y="1296107"/>
              <a:ext cx="123820" cy="16332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5CACCF1-799E-E06B-249B-343E99F5661D}"/>
                </a:ext>
              </a:extLst>
            </p:cNvPr>
            <p:cNvSpPr/>
            <p:nvPr/>
          </p:nvSpPr>
          <p:spPr>
            <a:xfrm>
              <a:off x="10970408" y="1455922"/>
              <a:ext cx="123820" cy="16332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014211E8-6CF9-99C5-65B7-94D89A49D847}"/>
                </a:ext>
              </a:extLst>
            </p:cNvPr>
            <p:cNvCxnSpPr/>
            <p:nvPr/>
          </p:nvCxnSpPr>
          <p:spPr>
            <a:xfrm>
              <a:off x="9678998" y="678961"/>
              <a:ext cx="1197767" cy="147902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19" name="Oval 18">
            <a:extLst>
              <a:ext uri="{FF2B5EF4-FFF2-40B4-BE49-F238E27FC236}">
                <a16:creationId xmlns:a16="http://schemas.microsoft.com/office/drawing/2014/main" id="{0E5BA0AB-741D-176D-CB4F-99CF0282D0E4}"/>
              </a:ext>
            </a:extLst>
          </p:cNvPr>
          <p:cNvSpPr/>
          <p:nvPr/>
        </p:nvSpPr>
        <p:spPr>
          <a:xfrm>
            <a:off x="10133677" y="3127916"/>
            <a:ext cx="167744" cy="220715"/>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5D0C5C3-0301-D4F3-06AF-E7ADF29C5F22}"/>
              </a:ext>
            </a:extLst>
          </p:cNvPr>
          <p:cNvSpPr/>
          <p:nvPr/>
        </p:nvSpPr>
        <p:spPr>
          <a:xfrm>
            <a:off x="9828041" y="1509905"/>
            <a:ext cx="167748" cy="1802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DBA9C1CF-B45B-40E2-E635-259D6804D7A0}"/>
              </a:ext>
            </a:extLst>
          </p:cNvPr>
          <p:cNvSpPr txBox="1"/>
          <p:nvPr/>
        </p:nvSpPr>
        <p:spPr>
          <a:xfrm>
            <a:off x="10269105" y="3180890"/>
            <a:ext cx="363474" cy="369332"/>
          </a:xfrm>
          <a:prstGeom prst="rect">
            <a:avLst/>
          </a:prstGeom>
          <a:noFill/>
        </p:spPr>
        <p:txBody>
          <a:bodyPr wrap="square" rtlCol="0">
            <a:spAutoFit/>
          </a:bodyPr>
          <a:lstStyle/>
          <a:p>
            <a:r>
              <a:rPr lang="ar-AE">
                <a:latin typeface="Calibri" panose="020F0502020204030204" pitchFamily="34" charset="0"/>
                <a:ea typeface="Calibri" panose="020F0502020204030204" pitchFamily="34" charset="0"/>
                <a:cs typeface="Calibri" panose="020F0502020204030204" pitchFamily="34" charset="0"/>
              </a:rPr>
              <a:t>؏</a:t>
            </a:r>
            <a:r>
              <a:rPr lang="en-US" baseline="-25000">
                <a:latin typeface="Calibri" panose="020F0502020204030204" pitchFamily="34" charset="0"/>
                <a:ea typeface="Calibri" panose="020F0502020204030204" pitchFamily="34" charset="0"/>
                <a:cs typeface="Calibri" panose="020F0502020204030204" pitchFamily="34" charset="0"/>
              </a:rPr>
              <a:t>i</a:t>
            </a:r>
            <a:endParaRPr lang="en-US" baseline="-25000"/>
          </a:p>
        </p:txBody>
      </p:sp>
      <p:sp>
        <p:nvSpPr>
          <p:cNvPr id="22" name="TextBox 21">
            <a:extLst>
              <a:ext uri="{FF2B5EF4-FFF2-40B4-BE49-F238E27FC236}">
                <a16:creationId xmlns:a16="http://schemas.microsoft.com/office/drawing/2014/main" id="{DA618F90-0902-0BA1-5E26-3F23515C04E5}"/>
              </a:ext>
            </a:extLst>
          </p:cNvPr>
          <p:cNvSpPr txBox="1"/>
          <p:nvPr/>
        </p:nvSpPr>
        <p:spPr>
          <a:xfrm>
            <a:off x="9444126" y="1227459"/>
            <a:ext cx="363474" cy="369332"/>
          </a:xfrm>
          <a:prstGeom prst="rect">
            <a:avLst/>
          </a:prstGeom>
          <a:noFill/>
        </p:spPr>
        <p:txBody>
          <a:bodyPr wrap="square" rtlCol="0">
            <a:spAutoFit/>
          </a:bodyPr>
          <a:lstStyle/>
          <a:p>
            <a:r>
              <a:rPr lang="ar-AE">
                <a:latin typeface="Calibri" panose="020F0502020204030204" pitchFamily="34" charset="0"/>
                <a:ea typeface="Calibri" panose="020F0502020204030204" pitchFamily="34" charset="0"/>
                <a:cs typeface="Calibri" panose="020F0502020204030204" pitchFamily="34" charset="0"/>
              </a:rPr>
              <a:t>؏</a:t>
            </a:r>
            <a:r>
              <a:rPr lang="en-US" baseline="-25000">
                <a:latin typeface="Calibri" panose="020F0502020204030204" pitchFamily="34" charset="0"/>
                <a:ea typeface="Calibri" panose="020F0502020204030204" pitchFamily="34" charset="0"/>
                <a:cs typeface="Calibri" panose="020F0502020204030204" pitchFamily="34" charset="0"/>
              </a:rPr>
              <a:t>i</a:t>
            </a:r>
            <a:endParaRPr lang="en-US" baseline="-25000"/>
          </a:p>
        </p:txBody>
      </p:sp>
      <p:cxnSp>
        <p:nvCxnSpPr>
          <p:cNvPr id="25" name="Straight Arrow Connector 24">
            <a:extLst>
              <a:ext uri="{FF2B5EF4-FFF2-40B4-BE49-F238E27FC236}">
                <a16:creationId xmlns:a16="http://schemas.microsoft.com/office/drawing/2014/main" id="{248D74E1-6F43-552D-6891-947010B4CE29}"/>
              </a:ext>
            </a:extLst>
          </p:cNvPr>
          <p:cNvCxnSpPr/>
          <p:nvPr/>
        </p:nvCxnSpPr>
        <p:spPr>
          <a:xfrm flipV="1">
            <a:off x="9558337" y="1600007"/>
            <a:ext cx="249263" cy="19822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6" name="Straight Arrow Connector 25">
            <a:extLst>
              <a:ext uri="{FF2B5EF4-FFF2-40B4-BE49-F238E27FC236}">
                <a16:creationId xmlns:a16="http://schemas.microsoft.com/office/drawing/2014/main" id="{00E99EB3-F760-9FF0-7FB9-E34379E42B33}"/>
              </a:ext>
            </a:extLst>
          </p:cNvPr>
          <p:cNvCxnSpPr>
            <a:cxnSpLocks/>
          </p:cNvCxnSpPr>
          <p:nvPr/>
        </p:nvCxnSpPr>
        <p:spPr>
          <a:xfrm flipH="1">
            <a:off x="10301421" y="3056146"/>
            <a:ext cx="231189" cy="18831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8" name="Straight Connector 27">
            <a:extLst>
              <a:ext uri="{FF2B5EF4-FFF2-40B4-BE49-F238E27FC236}">
                <a16:creationId xmlns:a16="http://schemas.microsoft.com/office/drawing/2014/main" id="{AD5CC68C-8569-3A62-8823-ABE56AD6E1EA}"/>
              </a:ext>
            </a:extLst>
          </p:cNvPr>
          <p:cNvCxnSpPr/>
          <p:nvPr/>
        </p:nvCxnSpPr>
        <p:spPr>
          <a:xfrm>
            <a:off x="9605084" y="927738"/>
            <a:ext cx="1622663" cy="1998716"/>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2036FE2-5A71-6E85-DDB6-0CB01A39C2C1}"/>
              </a:ext>
            </a:extLst>
          </p:cNvPr>
          <p:cNvCxnSpPr/>
          <p:nvPr/>
        </p:nvCxnSpPr>
        <p:spPr>
          <a:xfrm>
            <a:off x="8606445" y="1536456"/>
            <a:ext cx="1622663" cy="1998716"/>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A9F9902-C5CE-95B8-E338-DC3BBA0301EE}"/>
                  </a:ext>
                </a:extLst>
              </p:cNvPr>
              <p:cNvSpPr txBox="1"/>
              <p:nvPr/>
            </p:nvSpPr>
            <p:spPr>
              <a:xfrm>
                <a:off x="7581900" y="4040288"/>
                <a:ext cx="4524371" cy="1425647"/>
              </a:xfrm>
              <a:prstGeom prst="rect">
                <a:avLst/>
              </a:prstGeom>
              <a:noFill/>
            </p:spPr>
            <p:txBody>
              <a:bodyPr wrap="square" rtlCol="0">
                <a:spAutoFit/>
              </a:bodyPr>
              <a:lstStyle/>
              <a:p>
                <a:r>
                  <a:rPr lang="en-US" sz="1600"/>
                  <a:t>Non-linear separation of classes is enabled by allowing for misclassification of data points. The distance of the misclassified point from the hyperplane is </a:t>
                </a:r>
                <a14:m>
                  <m:oMath xmlns:m="http://schemas.openxmlformats.org/officeDocument/2006/math">
                    <m:sSub>
                      <m:sSubPr>
                        <m:ctrlPr>
                          <a:rPr lang="en-US" sz="1800" i="1" cap="none" smtClean="0">
                            <a:latin typeface="Cambria Math" panose="02040503050406030204" pitchFamily="18" charset="0"/>
                          </a:rPr>
                        </m:ctrlPr>
                      </m:sSubPr>
                      <m:e>
                        <m:r>
                          <a:rPr lang="ar-AE" sz="1800" i="1" cap="none" smtClean="0">
                            <a:latin typeface="Cambria Math" panose="02040503050406030204" pitchFamily="18" charset="0"/>
                          </a:rPr>
                          <m:t>؏</m:t>
                        </m:r>
                      </m:e>
                      <m:sub>
                        <m:r>
                          <a:rPr lang="en-US" sz="1800" b="0" i="1" cap="none" smtClean="0">
                            <a:latin typeface="Cambria Math" panose="02040503050406030204" pitchFamily="18" charset="0"/>
                          </a:rPr>
                          <m:t>𝑖</m:t>
                        </m:r>
                      </m:sub>
                    </m:sSub>
                    <m:r>
                      <a:rPr lang="en-US" sz="1800" b="0" i="1" cap="none" smtClean="0">
                        <a:latin typeface="Cambria Math" panose="02040503050406030204" pitchFamily="18" charset="0"/>
                      </a:rPr>
                      <m:t> </m:t>
                    </m:r>
                  </m:oMath>
                </a14:m>
                <a:r>
                  <a:rPr lang="en-US" sz="1600"/>
                  <a:t>. The summation all misclassified points is the cost parameter C. </a:t>
                </a:r>
              </a:p>
            </p:txBody>
          </p:sp>
        </mc:Choice>
        <mc:Fallback xmlns="">
          <p:sp>
            <p:nvSpPr>
              <p:cNvPr id="31" name="TextBox 30">
                <a:extLst>
                  <a:ext uri="{FF2B5EF4-FFF2-40B4-BE49-F238E27FC236}">
                    <a16:creationId xmlns:a16="http://schemas.microsoft.com/office/drawing/2014/main" id="{AA9F9902-C5CE-95B8-E338-DC3BBA0301EE}"/>
                  </a:ext>
                </a:extLst>
              </p:cNvPr>
              <p:cNvSpPr txBox="1">
                <a:spLocks noRot="1" noChangeAspect="1" noMove="1" noResize="1" noEditPoints="1" noAdjustHandles="1" noChangeArrowheads="1" noChangeShapeType="1" noTextEdit="1"/>
              </p:cNvSpPr>
              <p:nvPr/>
            </p:nvSpPr>
            <p:spPr>
              <a:xfrm>
                <a:off x="7581900" y="4040288"/>
                <a:ext cx="4524371" cy="1425647"/>
              </a:xfrm>
              <a:prstGeom prst="rect">
                <a:avLst/>
              </a:prstGeom>
              <a:blipFill>
                <a:blip r:embed="rId3"/>
                <a:stretch>
                  <a:fillRect l="-809" t="-1282" b="-4701"/>
                </a:stretch>
              </a:blipFill>
            </p:spPr>
            <p:txBody>
              <a:bodyPr/>
              <a:lstStyle/>
              <a:p>
                <a:r>
                  <a:rPr lang="en-US">
                    <a:noFill/>
                  </a:rPr>
                  <a:t> </a:t>
                </a:r>
              </a:p>
            </p:txBody>
          </p:sp>
        </mc:Fallback>
      </mc:AlternateContent>
    </p:spTree>
    <p:extLst>
      <p:ext uri="{BB962C8B-B14F-4D97-AF65-F5344CB8AC3E}">
        <p14:creationId xmlns:p14="http://schemas.microsoft.com/office/powerpoint/2010/main" val="3601135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D6B08C-C668-A229-FBAB-25FDBE703B34}"/>
              </a:ext>
            </a:extLst>
          </p:cNvPr>
          <p:cNvSpPr>
            <a:spLocks noGrp="1"/>
          </p:cNvSpPr>
          <p:nvPr>
            <p:ph type="title"/>
          </p:nvPr>
        </p:nvSpPr>
        <p:spPr>
          <a:xfrm>
            <a:off x="285750" y="5929989"/>
            <a:ext cx="11610975" cy="518520"/>
          </a:xfrm>
          <a:solidFill>
            <a:schemeClr val="bg2">
              <a:lumMod val="60000"/>
              <a:lumOff val="40000"/>
            </a:schemeClr>
          </a:solidFill>
          <a:ln>
            <a:solidFill>
              <a:schemeClr val="tx1">
                <a:lumMod val="75000"/>
                <a:lumOff val="25000"/>
              </a:schemeClr>
            </a:solidFill>
          </a:ln>
        </p:spPr>
        <p:txBody>
          <a:bodyPr>
            <a:noAutofit/>
          </a:bodyPr>
          <a:lstStyle/>
          <a:p>
            <a:r>
              <a:rPr lang="en-US" sz="2000" cap="none"/>
              <a:t>The kernal trick transforms a dataset to a higher dimensional space to enable a hyperplane to separate the classes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C78A049E-31A3-A93A-0752-DCE9D09FDB8E}"/>
                  </a:ext>
                </a:extLst>
              </p:cNvPr>
              <p:cNvSpPr>
                <a:spLocks noGrp="1"/>
              </p:cNvSpPr>
              <p:nvPr>
                <p:ph idx="1"/>
              </p:nvPr>
            </p:nvSpPr>
            <p:spPr>
              <a:xfrm>
                <a:off x="800104" y="3783605"/>
                <a:ext cx="10972795" cy="1867746"/>
              </a:xfrm>
            </p:spPr>
            <p:txBody>
              <a:bodyPr>
                <a:normAutofit/>
              </a:bodyPr>
              <a:lstStyle/>
              <a:p>
                <a:r>
                  <a:rPr lang="en-US" cap="none"/>
                  <a:t>The idea of the kernel trick is to transform a dataset into a higher dimensional space to enable a hyperplane to separate the classes</a:t>
                </a:r>
              </a:p>
              <a:p>
                <a:r>
                  <a:rPr lang="en-US" cap="none"/>
                  <a:t>The kernel trick completes the transformation by calculating the dot product between vectors</a:t>
                </a:r>
              </a:p>
              <a:p>
                <a:r>
                  <a:rPr lang="en-US" cap="none"/>
                  <a:t>K(</a:t>
                </a:r>
                <a14:m>
                  <m:oMath xmlns:m="http://schemas.openxmlformats.org/officeDocument/2006/math">
                    <m:sSub>
                      <m:sSubPr>
                        <m:ctrlPr>
                          <a:rPr lang="en-US" i="1" cap="none" smtClean="0">
                            <a:latin typeface="Cambria Math" panose="02040503050406030204" pitchFamily="18" charset="0"/>
                          </a:rPr>
                        </m:ctrlPr>
                      </m:sSubPr>
                      <m:e>
                        <m:acc>
                          <m:accPr>
                            <m:chr m:val="̅"/>
                            <m:ctrlPr>
                              <a:rPr lang="en-US" i="1" cap="none" smtClean="0">
                                <a:latin typeface="Cambria Math" panose="02040503050406030204" pitchFamily="18" charset="0"/>
                              </a:rPr>
                            </m:ctrlPr>
                          </m:accPr>
                          <m:e>
                            <m:r>
                              <a:rPr lang="en-US" b="0" i="1" cap="none" smtClean="0">
                                <a:latin typeface="Cambria Math" panose="02040503050406030204" pitchFamily="18" charset="0"/>
                              </a:rPr>
                              <m:t>𝑥</m:t>
                            </m:r>
                          </m:e>
                        </m:acc>
                      </m:e>
                      <m:sub>
                        <m:r>
                          <a:rPr lang="en-US" b="0" i="1" cap="none" smtClean="0">
                            <a:latin typeface="Cambria Math" panose="02040503050406030204" pitchFamily="18" charset="0"/>
                          </a:rPr>
                          <m:t>𝑖</m:t>
                        </m:r>
                      </m:sub>
                    </m:sSub>
                  </m:oMath>
                </a14:m>
                <a:r>
                  <a:rPr lang="en-US" cap="none"/>
                  <a:t>,</a:t>
                </a:r>
                <a14:m>
                  <m:oMath xmlns:m="http://schemas.openxmlformats.org/officeDocument/2006/math">
                    <m:sSub>
                      <m:sSubPr>
                        <m:ctrlPr>
                          <a:rPr lang="en-US" i="1" cap="none" smtClean="0">
                            <a:latin typeface="Cambria Math" panose="02040503050406030204" pitchFamily="18" charset="0"/>
                          </a:rPr>
                        </m:ctrlPr>
                      </m:sSubPr>
                      <m:e>
                        <m:acc>
                          <m:accPr>
                            <m:chr m:val="̅"/>
                            <m:ctrlPr>
                              <a:rPr lang="en-US" i="1" cap="none" smtClean="0">
                                <a:latin typeface="Cambria Math" panose="02040503050406030204" pitchFamily="18" charset="0"/>
                              </a:rPr>
                            </m:ctrlPr>
                          </m:accPr>
                          <m:e>
                            <m:r>
                              <a:rPr lang="en-US" b="0" i="1" cap="none" smtClean="0">
                                <a:latin typeface="Cambria Math" panose="02040503050406030204" pitchFamily="18" charset="0"/>
                              </a:rPr>
                              <m:t>𝑥</m:t>
                            </m:r>
                          </m:e>
                        </m:acc>
                      </m:e>
                      <m:sub>
                        <m:r>
                          <a:rPr lang="en-US" b="0" i="1" cap="none" smtClean="0">
                            <a:latin typeface="Cambria Math" panose="02040503050406030204" pitchFamily="18" charset="0"/>
                          </a:rPr>
                          <m:t>𝑗</m:t>
                        </m:r>
                      </m:sub>
                    </m:sSub>
                  </m:oMath>
                </a14:m>
                <a:r>
                  <a:rPr lang="en-US" cap="none"/>
                  <a:t>) = </a:t>
                </a:r>
                <a:r>
                  <a:rPr lang="az-Cyrl-AZ" cap="none">
                    <a:latin typeface="Calibri" panose="020F0502020204030204" pitchFamily="34" charset="0"/>
                    <a:ea typeface="Calibri" panose="020F0502020204030204" pitchFamily="34" charset="0"/>
                    <a:cs typeface="Calibri" panose="020F0502020204030204" pitchFamily="34" charset="0"/>
                  </a:rPr>
                  <a:t>Ф</a:t>
                </a:r>
                <a14:m>
                  <m:oMath xmlns:m="http://schemas.openxmlformats.org/officeDocument/2006/math">
                    <m:d>
                      <m:dPr>
                        <m:ctrlPr>
                          <a:rPr lang="az-Cyrl-AZ" i="1" cap="none" smtClean="0">
                            <a:latin typeface="Cambria Math" panose="02040503050406030204" pitchFamily="18" charset="0"/>
                            <a:ea typeface="Calibri" panose="020F0502020204030204" pitchFamily="34" charset="0"/>
                            <a:cs typeface="Calibri" panose="020F0502020204030204" pitchFamily="34" charset="0"/>
                          </a:rPr>
                        </m:ctrlPr>
                      </m:dPr>
                      <m:e>
                        <m:sSub>
                          <m:sSubPr>
                            <m:ctrlPr>
                              <a:rPr lang="az-Cyrl-AZ" i="1" cap="none" smtClean="0">
                                <a:latin typeface="Cambria Math" panose="02040503050406030204" pitchFamily="18" charset="0"/>
                                <a:ea typeface="Calibri" panose="020F0502020204030204" pitchFamily="34" charset="0"/>
                                <a:cs typeface="Calibri" panose="020F0502020204030204" pitchFamily="34" charset="0"/>
                              </a:rPr>
                            </m:ctrlPr>
                          </m:sSubPr>
                          <m:e>
                            <m:acc>
                              <m:accPr>
                                <m:chr m:val="̅"/>
                                <m:ctrlPr>
                                  <a:rPr lang="az-Cyrl-AZ" i="1" cap="none" smtClean="0">
                                    <a:latin typeface="Cambria Math" panose="02040503050406030204" pitchFamily="18" charset="0"/>
                                    <a:ea typeface="Calibri" panose="020F0502020204030204" pitchFamily="34" charset="0"/>
                                    <a:cs typeface="Calibri" panose="020F0502020204030204" pitchFamily="34" charset="0"/>
                                  </a:rPr>
                                </m:ctrlPr>
                              </m:accPr>
                              <m:e>
                                <m:r>
                                  <a:rPr lang="en-US" b="0" i="1" cap="none" smtClean="0">
                                    <a:latin typeface="Cambria Math" panose="02040503050406030204" pitchFamily="18" charset="0"/>
                                    <a:ea typeface="Calibri" panose="020F0502020204030204" pitchFamily="34" charset="0"/>
                                    <a:cs typeface="Calibri" panose="020F0502020204030204" pitchFamily="34" charset="0"/>
                                  </a:rPr>
                                  <m:t>𝑥</m:t>
                                </m:r>
                              </m:e>
                            </m:acc>
                          </m:e>
                          <m:sub>
                            <m:r>
                              <a:rPr lang="en-US" b="0" i="1" cap="none" smtClean="0">
                                <a:latin typeface="Cambria Math" panose="02040503050406030204" pitchFamily="18" charset="0"/>
                                <a:ea typeface="Calibri" panose="020F0502020204030204" pitchFamily="34" charset="0"/>
                                <a:cs typeface="Calibri" panose="020F0502020204030204" pitchFamily="34" charset="0"/>
                              </a:rPr>
                              <m:t>𝑖</m:t>
                            </m:r>
                          </m:sub>
                        </m:sSub>
                      </m:e>
                    </m:d>
                  </m:oMath>
                </a14:m>
                <a:r>
                  <a:rPr lang="az-Cyrl-AZ" cap="none">
                    <a:latin typeface="Calibri" panose="020F0502020204030204" pitchFamily="34" charset="0"/>
                    <a:ea typeface="Calibri" panose="020F0502020204030204" pitchFamily="34" charset="0"/>
                    <a:cs typeface="Calibri" panose="020F0502020204030204" pitchFamily="34" charset="0"/>
                  </a:rPr>
                  <a:t> </a:t>
                </a:r>
                <a:r>
                  <a:rPr lang="en-US" cap="none">
                    <a:latin typeface="Calibri" panose="020F0502020204030204" pitchFamily="34" charset="0"/>
                    <a:ea typeface="Calibri" panose="020F0502020204030204" pitchFamily="34" charset="0"/>
                    <a:cs typeface="Calibri" panose="020F0502020204030204" pitchFamily="34" charset="0"/>
                  </a:rPr>
                  <a:t>*</a:t>
                </a:r>
                <a:r>
                  <a:rPr lang="az-Cyrl-AZ" cap="none">
                    <a:latin typeface="Calibri" panose="020F0502020204030204" pitchFamily="34" charset="0"/>
                    <a:ea typeface="Calibri" panose="020F0502020204030204" pitchFamily="34" charset="0"/>
                    <a:cs typeface="Calibri" panose="020F0502020204030204" pitchFamily="34" charset="0"/>
                  </a:rPr>
                  <a:t>Ф</a:t>
                </a:r>
                <a14:m>
                  <m:oMath xmlns:m="http://schemas.openxmlformats.org/officeDocument/2006/math">
                    <m:d>
                      <m:dPr>
                        <m:ctrlPr>
                          <a:rPr lang="az-Cyrl-AZ" i="1" cap="none">
                            <a:latin typeface="Cambria Math" panose="02040503050406030204" pitchFamily="18" charset="0"/>
                            <a:ea typeface="Calibri" panose="020F0502020204030204" pitchFamily="34" charset="0"/>
                            <a:cs typeface="Calibri" panose="020F0502020204030204" pitchFamily="34" charset="0"/>
                          </a:rPr>
                        </m:ctrlPr>
                      </m:dPr>
                      <m:e>
                        <m:sSub>
                          <m:sSubPr>
                            <m:ctrlPr>
                              <a:rPr lang="az-Cyrl-AZ" i="1" cap="none">
                                <a:latin typeface="Cambria Math" panose="02040503050406030204" pitchFamily="18" charset="0"/>
                                <a:ea typeface="Calibri" panose="020F0502020204030204" pitchFamily="34" charset="0"/>
                                <a:cs typeface="Calibri" panose="020F0502020204030204" pitchFamily="34" charset="0"/>
                              </a:rPr>
                            </m:ctrlPr>
                          </m:sSubPr>
                          <m:e>
                            <m:acc>
                              <m:accPr>
                                <m:chr m:val="̅"/>
                                <m:ctrlPr>
                                  <a:rPr lang="az-Cyrl-AZ" i="1" cap="none">
                                    <a:latin typeface="Cambria Math" panose="02040503050406030204" pitchFamily="18" charset="0"/>
                                    <a:ea typeface="Calibri" panose="020F0502020204030204" pitchFamily="34" charset="0"/>
                                    <a:cs typeface="Calibri" panose="020F0502020204030204" pitchFamily="34" charset="0"/>
                                  </a:rPr>
                                </m:ctrlPr>
                              </m:accPr>
                              <m:e>
                                <m:r>
                                  <a:rPr lang="en-US" b="0" i="1" cap="none" smtClean="0">
                                    <a:latin typeface="Cambria Math" panose="02040503050406030204" pitchFamily="18" charset="0"/>
                                    <a:ea typeface="Calibri" panose="020F0502020204030204" pitchFamily="34" charset="0"/>
                                    <a:cs typeface="Calibri" panose="020F0502020204030204" pitchFamily="34" charset="0"/>
                                  </a:rPr>
                                  <m:t>𝑥</m:t>
                                </m:r>
                              </m:e>
                            </m:acc>
                          </m:e>
                          <m:sub>
                            <m:r>
                              <a:rPr lang="en-US" b="0" i="1" cap="none" smtClean="0">
                                <a:latin typeface="Cambria Math" panose="02040503050406030204" pitchFamily="18" charset="0"/>
                                <a:ea typeface="Calibri" panose="020F0502020204030204" pitchFamily="34" charset="0"/>
                                <a:cs typeface="Calibri" panose="020F0502020204030204" pitchFamily="34" charset="0"/>
                              </a:rPr>
                              <m:t>𝑗</m:t>
                            </m:r>
                          </m:sub>
                        </m:sSub>
                      </m:e>
                    </m:d>
                  </m:oMath>
                </a14:m>
                <a:endParaRPr lang="en-US" cap="none"/>
              </a:p>
            </p:txBody>
          </p:sp>
        </mc:Choice>
        <mc:Fallback xmlns="">
          <p:sp>
            <p:nvSpPr>
              <p:cNvPr id="5" name="Content Placeholder 4">
                <a:extLst>
                  <a:ext uri="{FF2B5EF4-FFF2-40B4-BE49-F238E27FC236}">
                    <a16:creationId xmlns:a16="http://schemas.microsoft.com/office/drawing/2014/main" id="{C78A049E-31A3-A93A-0752-DCE9D09FDB8E}"/>
                  </a:ext>
                </a:extLst>
              </p:cNvPr>
              <p:cNvSpPr>
                <a:spLocks noGrp="1" noRot="1" noChangeAspect="1" noMove="1" noResize="1" noEditPoints="1" noAdjustHandles="1" noChangeArrowheads="1" noChangeShapeType="1" noTextEdit="1"/>
              </p:cNvSpPr>
              <p:nvPr>
                <p:ph idx="1"/>
              </p:nvPr>
            </p:nvSpPr>
            <p:spPr>
              <a:xfrm>
                <a:off x="800104" y="3783605"/>
                <a:ext cx="10972795" cy="1867746"/>
              </a:xfrm>
              <a:blipFill>
                <a:blip r:embed="rId2"/>
                <a:stretch>
                  <a:fillRect l="-500" b="-3595"/>
                </a:stretch>
              </a:blipFill>
            </p:spPr>
            <p:txBody>
              <a:bodyPr/>
              <a:lstStyle/>
              <a:p>
                <a:r>
                  <a:rPr lang="en-US">
                    <a:noFill/>
                  </a:rPr>
                  <a:t> </a:t>
                </a:r>
              </a:p>
            </p:txBody>
          </p:sp>
        </mc:Fallback>
      </mc:AlternateContent>
      <p:sp>
        <p:nvSpPr>
          <p:cNvPr id="6" name="Title 3">
            <a:extLst>
              <a:ext uri="{FF2B5EF4-FFF2-40B4-BE49-F238E27FC236}">
                <a16:creationId xmlns:a16="http://schemas.microsoft.com/office/drawing/2014/main" id="{CDD5B2C0-F4C3-B5B8-0070-7BEF20ECE42B}"/>
              </a:ext>
            </a:extLst>
          </p:cNvPr>
          <p:cNvSpPr txBox="1">
            <a:spLocks/>
          </p:cNvSpPr>
          <p:nvPr/>
        </p:nvSpPr>
        <p:spPr>
          <a:xfrm>
            <a:off x="638175" y="189148"/>
            <a:ext cx="10561861" cy="518520"/>
          </a:xfrm>
          <a:prstGeom prst="rect">
            <a:avLst/>
          </a:prstGeom>
        </p:spPr>
        <p:txBody>
          <a:bodyPr vert="horz" lIns="91440" tIns="45720" rIns="91440" bIns="45720" rtlCol="0" anchor="ctr">
            <a:normAutofit fontScale="90000" lnSpcReduction="1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a:t>Separation in multidimensional vector space</a:t>
            </a:r>
          </a:p>
        </p:txBody>
      </p:sp>
      <p:cxnSp>
        <p:nvCxnSpPr>
          <p:cNvPr id="3" name="Straight Connector 2">
            <a:extLst>
              <a:ext uri="{FF2B5EF4-FFF2-40B4-BE49-F238E27FC236}">
                <a16:creationId xmlns:a16="http://schemas.microsoft.com/office/drawing/2014/main" id="{B10E6970-0656-42B8-AD1D-14278B7AE0B1}"/>
              </a:ext>
            </a:extLst>
          </p:cNvPr>
          <p:cNvCxnSpPr>
            <a:cxnSpLocks/>
          </p:cNvCxnSpPr>
          <p:nvPr/>
        </p:nvCxnSpPr>
        <p:spPr>
          <a:xfrm>
            <a:off x="1428750" y="1028700"/>
            <a:ext cx="0" cy="240030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F7E253B-B2E9-EAB0-8456-90040EE6F01E}"/>
              </a:ext>
            </a:extLst>
          </p:cNvPr>
          <p:cNvCxnSpPr>
            <a:cxnSpLocks/>
          </p:cNvCxnSpPr>
          <p:nvPr/>
        </p:nvCxnSpPr>
        <p:spPr>
          <a:xfrm flipH="1">
            <a:off x="1152525" y="3290887"/>
            <a:ext cx="2828925" cy="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sp>
        <p:nvSpPr>
          <p:cNvPr id="10" name="Isosceles Triangle 9">
            <a:extLst>
              <a:ext uri="{FF2B5EF4-FFF2-40B4-BE49-F238E27FC236}">
                <a16:creationId xmlns:a16="http://schemas.microsoft.com/office/drawing/2014/main" id="{2F4A05FA-09F2-1861-338F-01B0C68C133E}"/>
              </a:ext>
            </a:extLst>
          </p:cNvPr>
          <p:cNvSpPr/>
          <p:nvPr/>
        </p:nvSpPr>
        <p:spPr>
          <a:xfrm>
            <a:off x="2352675" y="1924050"/>
            <a:ext cx="114299" cy="15239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29E7EF5A-2AFF-12A2-F256-ACB732CE4D2B}"/>
              </a:ext>
            </a:extLst>
          </p:cNvPr>
          <p:cNvSpPr/>
          <p:nvPr/>
        </p:nvSpPr>
        <p:spPr>
          <a:xfrm>
            <a:off x="2505075" y="2076450"/>
            <a:ext cx="114299" cy="15239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43117512-2F53-0960-70D1-4B58E1CFB7AB}"/>
              </a:ext>
            </a:extLst>
          </p:cNvPr>
          <p:cNvSpPr/>
          <p:nvPr/>
        </p:nvSpPr>
        <p:spPr>
          <a:xfrm>
            <a:off x="2657475" y="2228850"/>
            <a:ext cx="114299" cy="15239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B9561B8F-087D-9CD7-13B3-E83FF9F1A527}"/>
              </a:ext>
            </a:extLst>
          </p:cNvPr>
          <p:cNvSpPr/>
          <p:nvPr/>
        </p:nvSpPr>
        <p:spPr>
          <a:xfrm>
            <a:off x="2447925" y="2381249"/>
            <a:ext cx="114299" cy="15239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4CA04330-BD84-13F6-D8DF-690D5463CD35}"/>
              </a:ext>
            </a:extLst>
          </p:cNvPr>
          <p:cNvSpPr/>
          <p:nvPr/>
        </p:nvSpPr>
        <p:spPr>
          <a:xfrm>
            <a:off x="2238375" y="2224090"/>
            <a:ext cx="114299" cy="15239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5F065E9A-7BBB-DFCD-6706-55CF7D050F68}"/>
              </a:ext>
            </a:extLst>
          </p:cNvPr>
          <p:cNvSpPr/>
          <p:nvPr/>
        </p:nvSpPr>
        <p:spPr>
          <a:xfrm>
            <a:off x="2124076" y="1845475"/>
            <a:ext cx="114299" cy="15239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269422E9-8302-D2C1-CCA9-4F7A823CE974}"/>
              </a:ext>
            </a:extLst>
          </p:cNvPr>
          <p:cNvSpPr/>
          <p:nvPr/>
        </p:nvSpPr>
        <p:spPr>
          <a:xfrm>
            <a:off x="2714624" y="1904668"/>
            <a:ext cx="114299" cy="15239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00336B3-B8CD-22C5-37FC-B639B9CEA2FF}"/>
              </a:ext>
            </a:extLst>
          </p:cNvPr>
          <p:cNvSpPr/>
          <p:nvPr/>
        </p:nvSpPr>
        <p:spPr>
          <a:xfrm>
            <a:off x="2924175" y="1533525"/>
            <a:ext cx="133344" cy="152400"/>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1556128-870F-AAAD-45A5-98651CF5345B}"/>
              </a:ext>
            </a:extLst>
          </p:cNvPr>
          <p:cNvSpPr/>
          <p:nvPr/>
        </p:nvSpPr>
        <p:spPr>
          <a:xfrm>
            <a:off x="3076575" y="1685925"/>
            <a:ext cx="133344" cy="152400"/>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2E9E487-02F2-ED55-92C8-5E878697260A}"/>
              </a:ext>
            </a:extLst>
          </p:cNvPr>
          <p:cNvSpPr/>
          <p:nvPr/>
        </p:nvSpPr>
        <p:spPr>
          <a:xfrm>
            <a:off x="3095623" y="2022020"/>
            <a:ext cx="133344" cy="152400"/>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4069E3D-E2B0-0BA0-4B3B-A338EE14B067}"/>
              </a:ext>
            </a:extLst>
          </p:cNvPr>
          <p:cNvSpPr/>
          <p:nvPr/>
        </p:nvSpPr>
        <p:spPr>
          <a:xfrm>
            <a:off x="3086102" y="2371725"/>
            <a:ext cx="133344" cy="152400"/>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11A1F91-34B5-03F7-6449-D999868362EE}"/>
              </a:ext>
            </a:extLst>
          </p:cNvPr>
          <p:cNvSpPr/>
          <p:nvPr/>
        </p:nvSpPr>
        <p:spPr>
          <a:xfrm>
            <a:off x="2714624" y="2717006"/>
            <a:ext cx="133344" cy="152400"/>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961BD2D-4212-342A-92C8-F86C0DE2FCDB}"/>
              </a:ext>
            </a:extLst>
          </p:cNvPr>
          <p:cNvSpPr/>
          <p:nvPr/>
        </p:nvSpPr>
        <p:spPr>
          <a:xfrm>
            <a:off x="2105031" y="2642166"/>
            <a:ext cx="133344" cy="152400"/>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951E5DD8-0C81-D29D-9023-6384DF7C27DD}"/>
              </a:ext>
            </a:extLst>
          </p:cNvPr>
          <p:cNvSpPr/>
          <p:nvPr/>
        </p:nvSpPr>
        <p:spPr>
          <a:xfrm>
            <a:off x="1871671" y="2195512"/>
            <a:ext cx="133344" cy="152400"/>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D34D2FE0-2E31-1A6C-6FCE-0169ADA3971C}"/>
              </a:ext>
            </a:extLst>
          </p:cNvPr>
          <p:cNvSpPr/>
          <p:nvPr/>
        </p:nvSpPr>
        <p:spPr>
          <a:xfrm>
            <a:off x="1881191" y="1724031"/>
            <a:ext cx="133344" cy="152400"/>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90732E5-CEBC-9EF7-B84E-8044A572E888}"/>
              </a:ext>
            </a:extLst>
          </p:cNvPr>
          <p:cNvSpPr/>
          <p:nvPr/>
        </p:nvSpPr>
        <p:spPr>
          <a:xfrm>
            <a:off x="2205040" y="1464909"/>
            <a:ext cx="133344" cy="152400"/>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AE7862CA-EE51-F7D1-2376-70C426BD7A56}"/>
              </a:ext>
            </a:extLst>
          </p:cNvPr>
          <p:cNvSpPr/>
          <p:nvPr/>
        </p:nvSpPr>
        <p:spPr>
          <a:xfrm>
            <a:off x="2543166" y="1466850"/>
            <a:ext cx="133344" cy="152400"/>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60B96141-9069-5485-D061-EA6FA84DCB31}"/>
              </a:ext>
            </a:extLst>
          </p:cNvPr>
          <p:cNvSpPr txBox="1"/>
          <p:nvPr/>
        </p:nvSpPr>
        <p:spPr>
          <a:xfrm>
            <a:off x="3467097" y="3238500"/>
            <a:ext cx="437940" cy="369332"/>
          </a:xfrm>
          <a:prstGeom prst="rect">
            <a:avLst/>
          </a:prstGeom>
          <a:noFill/>
        </p:spPr>
        <p:txBody>
          <a:bodyPr wrap="none" rtlCol="0">
            <a:spAutoFit/>
          </a:bodyPr>
          <a:lstStyle/>
          <a:p>
            <a:r>
              <a:rPr lang="en-US"/>
              <a:t>X1</a:t>
            </a:r>
          </a:p>
        </p:txBody>
      </p:sp>
      <p:sp>
        <p:nvSpPr>
          <p:cNvPr id="29" name="TextBox 28">
            <a:extLst>
              <a:ext uri="{FF2B5EF4-FFF2-40B4-BE49-F238E27FC236}">
                <a16:creationId xmlns:a16="http://schemas.microsoft.com/office/drawing/2014/main" id="{715A0E5B-238F-3A90-B51C-369F5BBA5C48}"/>
              </a:ext>
            </a:extLst>
          </p:cNvPr>
          <p:cNvSpPr txBox="1"/>
          <p:nvPr/>
        </p:nvSpPr>
        <p:spPr>
          <a:xfrm>
            <a:off x="1057485" y="1061164"/>
            <a:ext cx="437940" cy="369332"/>
          </a:xfrm>
          <a:prstGeom prst="rect">
            <a:avLst/>
          </a:prstGeom>
          <a:noFill/>
        </p:spPr>
        <p:txBody>
          <a:bodyPr wrap="none" rtlCol="0">
            <a:spAutoFit/>
          </a:bodyPr>
          <a:lstStyle/>
          <a:p>
            <a:r>
              <a:rPr lang="en-US"/>
              <a:t>X2</a:t>
            </a:r>
          </a:p>
        </p:txBody>
      </p:sp>
      <p:cxnSp>
        <p:nvCxnSpPr>
          <p:cNvPr id="31" name="Straight Arrow Connector 30">
            <a:extLst>
              <a:ext uri="{FF2B5EF4-FFF2-40B4-BE49-F238E27FC236}">
                <a16:creationId xmlns:a16="http://schemas.microsoft.com/office/drawing/2014/main" id="{F6382C5C-7D6B-5B2E-5023-B52BD03D0E91}"/>
              </a:ext>
            </a:extLst>
          </p:cNvPr>
          <p:cNvCxnSpPr/>
          <p:nvPr/>
        </p:nvCxnSpPr>
        <p:spPr>
          <a:xfrm>
            <a:off x="4543425" y="2224090"/>
            <a:ext cx="1600200" cy="0"/>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B9C60A57-7F94-356D-0BDB-283CA07E2706}"/>
              </a:ext>
            </a:extLst>
          </p:cNvPr>
          <p:cNvSpPr txBox="1"/>
          <p:nvPr/>
        </p:nvSpPr>
        <p:spPr>
          <a:xfrm>
            <a:off x="4695825" y="1883579"/>
            <a:ext cx="1446806" cy="369332"/>
          </a:xfrm>
          <a:prstGeom prst="rect">
            <a:avLst/>
          </a:prstGeom>
          <a:noFill/>
        </p:spPr>
        <p:txBody>
          <a:bodyPr wrap="none" rtlCol="0">
            <a:spAutoFit/>
          </a:bodyPr>
          <a:lstStyle/>
          <a:p>
            <a:r>
              <a:rPr lang="en-US"/>
              <a:t>Kernel trick </a:t>
            </a:r>
            <a:r>
              <a:rPr lang="az-Cyrl-AZ">
                <a:latin typeface="Calibri" panose="020F0502020204030204" pitchFamily="34" charset="0"/>
                <a:ea typeface="Calibri" panose="020F0502020204030204" pitchFamily="34" charset="0"/>
                <a:cs typeface="Calibri" panose="020F0502020204030204" pitchFamily="34" charset="0"/>
              </a:rPr>
              <a:t>Ф</a:t>
            </a:r>
            <a:endParaRPr lang="en-US"/>
          </a:p>
        </p:txBody>
      </p:sp>
      <p:cxnSp>
        <p:nvCxnSpPr>
          <p:cNvPr id="33" name="Straight Connector 32">
            <a:extLst>
              <a:ext uri="{FF2B5EF4-FFF2-40B4-BE49-F238E27FC236}">
                <a16:creationId xmlns:a16="http://schemas.microsoft.com/office/drawing/2014/main" id="{6339536B-442F-7B1F-40F2-78BB08E293D7}"/>
              </a:ext>
            </a:extLst>
          </p:cNvPr>
          <p:cNvCxnSpPr>
            <a:cxnSpLocks/>
          </p:cNvCxnSpPr>
          <p:nvPr/>
        </p:nvCxnSpPr>
        <p:spPr>
          <a:xfrm>
            <a:off x="7196138" y="1009650"/>
            <a:ext cx="0" cy="240030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C57179C-D080-1183-7387-85FA14FE427E}"/>
              </a:ext>
            </a:extLst>
          </p:cNvPr>
          <p:cNvCxnSpPr>
            <a:cxnSpLocks/>
          </p:cNvCxnSpPr>
          <p:nvPr/>
        </p:nvCxnSpPr>
        <p:spPr>
          <a:xfrm flipH="1">
            <a:off x="6919913" y="3271837"/>
            <a:ext cx="2828925" cy="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sp>
        <p:nvSpPr>
          <p:cNvPr id="35" name="Isosceles Triangle 34">
            <a:extLst>
              <a:ext uri="{FF2B5EF4-FFF2-40B4-BE49-F238E27FC236}">
                <a16:creationId xmlns:a16="http://schemas.microsoft.com/office/drawing/2014/main" id="{16E86973-1A64-4403-0C7D-EB8B8829016E}"/>
              </a:ext>
            </a:extLst>
          </p:cNvPr>
          <p:cNvSpPr/>
          <p:nvPr/>
        </p:nvSpPr>
        <p:spPr>
          <a:xfrm>
            <a:off x="8120063" y="1676400"/>
            <a:ext cx="114299" cy="15239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a:extLst>
              <a:ext uri="{FF2B5EF4-FFF2-40B4-BE49-F238E27FC236}">
                <a16:creationId xmlns:a16="http://schemas.microsoft.com/office/drawing/2014/main" id="{67764081-358C-B12A-5CA6-EB67D8718B2C}"/>
              </a:ext>
            </a:extLst>
          </p:cNvPr>
          <p:cNvSpPr/>
          <p:nvPr/>
        </p:nvSpPr>
        <p:spPr>
          <a:xfrm>
            <a:off x="8272463" y="1828800"/>
            <a:ext cx="114299" cy="15239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FB02B042-F3AA-1E32-B741-01607894065A}"/>
              </a:ext>
            </a:extLst>
          </p:cNvPr>
          <p:cNvSpPr/>
          <p:nvPr/>
        </p:nvSpPr>
        <p:spPr>
          <a:xfrm>
            <a:off x="8801106" y="1616875"/>
            <a:ext cx="114299" cy="15239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59AA21FB-1A46-47B4-735A-A2C947E6532E}"/>
              </a:ext>
            </a:extLst>
          </p:cNvPr>
          <p:cNvSpPr/>
          <p:nvPr/>
        </p:nvSpPr>
        <p:spPr>
          <a:xfrm>
            <a:off x="8691569" y="1371080"/>
            <a:ext cx="114299" cy="15239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749F02AB-6FEC-BE88-0103-674B6666DA49}"/>
              </a:ext>
            </a:extLst>
          </p:cNvPr>
          <p:cNvSpPr/>
          <p:nvPr/>
        </p:nvSpPr>
        <p:spPr>
          <a:xfrm>
            <a:off x="8291505" y="1367737"/>
            <a:ext cx="114299" cy="15239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44540939-B925-2210-3A99-EF9499E5182E}"/>
              </a:ext>
            </a:extLst>
          </p:cNvPr>
          <p:cNvSpPr/>
          <p:nvPr/>
        </p:nvSpPr>
        <p:spPr>
          <a:xfrm>
            <a:off x="7891464" y="1597825"/>
            <a:ext cx="114299" cy="15239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CF4C884B-3E86-4387-D315-C6B43F208B2D}"/>
              </a:ext>
            </a:extLst>
          </p:cNvPr>
          <p:cNvSpPr/>
          <p:nvPr/>
        </p:nvSpPr>
        <p:spPr>
          <a:xfrm>
            <a:off x="8482012" y="1657018"/>
            <a:ext cx="114299" cy="15239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B407BC81-8385-629C-CD1D-D178ED83751D}"/>
              </a:ext>
            </a:extLst>
          </p:cNvPr>
          <p:cNvSpPr/>
          <p:nvPr/>
        </p:nvSpPr>
        <p:spPr>
          <a:xfrm>
            <a:off x="8934443" y="2637403"/>
            <a:ext cx="133344" cy="152400"/>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CB84E8B4-A0D2-AE6A-C8C2-555B76A24358}"/>
              </a:ext>
            </a:extLst>
          </p:cNvPr>
          <p:cNvSpPr/>
          <p:nvPr/>
        </p:nvSpPr>
        <p:spPr>
          <a:xfrm>
            <a:off x="9067787" y="2878420"/>
            <a:ext cx="133344" cy="152400"/>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95A381CF-7055-25AC-2105-487B0B428561}"/>
              </a:ext>
            </a:extLst>
          </p:cNvPr>
          <p:cNvSpPr/>
          <p:nvPr/>
        </p:nvSpPr>
        <p:spPr>
          <a:xfrm>
            <a:off x="9320111" y="2389330"/>
            <a:ext cx="133344" cy="152400"/>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AB1F994F-3ED8-3323-883A-7705759CC331}"/>
              </a:ext>
            </a:extLst>
          </p:cNvPr>
          <p:cNvSpPr/>
          <p:nvPr/>
        </p:nvSpPr>
        <p:spPr>
          <a:xfrm>
            <a:off x="8734434" y="2514596"/>
            <a:ext cx="133344" cy="152400"/>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8F2CD68D-7C95-E400-0850-FE1A9E048286}"/>
              </a:ext>
            </a:extLst>
          </p:cNvPr>
          <p:cNvSpPr/>
          <p:nvPr/>
        </p:nvSpPr>
        <p:spPr>
          <a:xfrm>
            <a:off x="8482012" y="2697956"/>
            <a:ext cx="133344" cy="152400"/>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97964227-8CAD-00F2-5E5E-3DE2288223F8}"/>
              </a:ext>
            </a:extLst>
          </p:cNvPr>
          <p:cNvSpPr/>
          <p:nvPr/>
        </p:nvSpPr>
        <p:spPr>
          <a:xfrm>
            <a:off x="7872419" y="2623116"/>
            <a:ext cx="133344" cy="152400"/>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0C160EAD-CB11-A412-ED04-FB319552F26B}"/>
              </a:ext>
            </a:extLst>
          </p:cNvPr>
          <p:cNvSpPr/>
          <p:nvPr/>
        </p:nvSpPr>
        <p:spPr>
          <a:xfrm>
            <a:off x="7577138" y="2411696"/>
            <a:ext cx="133344" cy="152400"/>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F9654E0B-A2A2-7A87-F296-350BA0216B6F}"/>
              </a:ext>
            </a:extLst>
          </p:cNvPr>
          <p:cNvSpPr/>
          <p:nvPr/>
        </p:nvSpPr>
        <p:spPr>
          <a:xfrm>
            <a:off x="7477129" y="2812256"/>
            <a:ext cx="133344" cy="152400"/>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D97B68F-E5E8-D681-55B1-A73547906801}"/>
              </a:ext>
            </a:extLst>
          </p:cNvPr>
          <p:cNvSpPr/>
          <p:nvPr/>
        </p:nvSpPr>
        <p:spPr>
          <a:xfrm>
            <a:off x="8696325" y="2962276"/>
            <a:ext cx="133344" cy="152400"/>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1E11C93D-54F4-EED2-E4D8-53A6444DCA63}"/>
              </a:ext>
            </a:extLst>
          </p:cNvPr>
          <p:cNvSpPr/>
          <p:nvPr/>
        </p:nvSpPr>
        <p:spPr>
          <a:xfrm>
            <a:off x="8153399" y="2837260"/>
            <a:ext cx="133344" cy="152400"/>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D1F39AD6-D6DB-0E08-488F-EA804293F4DD}"/>
              </a:ext>
            </a:extLst>
          </p:cNvPr>
          <p:cNvSpPr txBox="1"/>
          <p:nvPr/>
        </p:nvSpPr>
        <p:spPr>
          <a:xfrm>
            <a:off x="9234485" y="3219450"/>
            <a:ext cx="437940" cy="369332"/>
          </a:xfrm>
          <a:prstGeom prst="rect">
            <a:avLst/>
          </a:prstGeom>
          <a:noFill/>
        </p:spPr>
        <p:txBody>
          <a:bodyPr wrap="none" rtlCol="0">
            <a:spAutoFit/>
          </a:bodyPr>
          <a:lstStyle/>
          <a:p>
            <a:r>
              <a:rPr lang="en-US"/>
              <a:t>X1</a:t>
            </a:r>
          </a:p>
        </p:txBody>
      </p:sp>
      <p:sp>
        <p:nvSpPr>
          <p:cNvPr id="55" name="TextBox 54">
            <a:extLst>
              <a:ext uri="{FF2B5EF4-FFF2-40B4-BE49-F238E27FC236}">
                <a16:creationId xmlns:a16="http://schemas.microsoft.com/office/drawing/2014/main" id="{2974EA59-2F70-3771-6D41-39D5449D71AC}"/>
              </a:ext>
            </a:extLst>
          </p:cNvPr>
          <p:cNvSpPr txBox="1"/>
          <p:nvPr/>
        </p:nvSpPr>
        <p:spPr>
          <a:xfrm>
            <a:off x="6758198" y="1082258"/>
            <a:ext cx="437940" cy="369332"/>
          </a:xfrm>
          <a:prstGeom prst="rect">
            <a:avLst/>
          </a:prstGeom>
          <a:noFill/>
        </p:spPr>
        <p:txBody>
          <a:bodyPr wrap="none" rtlCol="0">
            <a:spAutoFit/>
          </a:bodyPr>
          <a:lstStyle/>
          <a:p>
            <a:r>
              <a:rPr lang="en-US"/>
              <a:t>X3</a:t>
            </a:r>
          </a:p>
        </p:txBody>
      </p:sp>
      <p:cxnSp>
        <p:nvCxnSpPr>
          <p:cNvPr id="57" name="Straight Connector 56">
            <a:extLst>
              <a:ext uri="{FF2B5EF4-FFF2-40B4-BE49-F238E27FC236}">
                <a16:creationId xmlns:a16="http://schemas.microsoft.com/office/drawing/2014/main" id="{E7D8306B-D7F6-763B-AB5D-3828BAA97BEF}"/>
              </a:ext>
            </a:extLst>
          </p:cNvPr>
          <p:cNvCxnSpPr/>
          <p:nvPr/>
        </p:nvCxnSpPr>
        <p:spPr>
          <a:xfrm flipV="1">
            <a:off x="7372350" y="2176711"/>
            <a:ext cx="2476500" cy="18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AB7CE85-89D0-2A2F-E36F-A6513C4B2A45}"/>
              </a:ext>
            </a:extLst>
          </p:cNvPr>
          <p:cNvCxnSpPr/>
          <p:nvPr/>
        </p:nvCxnSpPr>
        <p:spPr>
          <a:xfrm flipV="1">
            <a:off x="7300911" y="2404804"/>
            <a:ext cx="2476500" cy="188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6C77FDE-CB98-E91A-7F9C-2F51522F04C7}"/>
              </a:ext>
            </a:extLst>
          </p:cNvPr>
          <p:cNvCxnSpPr/>
          <p:nvPr/>
        </p:nvCxnSpPr>
        <p:spPr>
          <a:xfrm flipV="1">
            <a:off x="7324728" y="1975744"/>
            <a:ext cx="2476500" cy="188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6243AE75-D7A1-178C-2747-31161880E8AB}"/>
              </a:ext>
            </a:extLst>
          </p:cNvPr>
          <p:cNvSpPr txBox="1"/>
          <p:nvPr/>
        </p:nvSpPr>
        <p:spPr>
          <a:xfrm>
            <a:off x="10487240" y="2652594"/>
            <a:ext cx="1609736" cy="369332"/>
          </a:xfrm>
          <a:prstGeom prst="rect">
            <a:avLst/>
          </a:prstGeom>
          <a:noFill/>
        </p:spPr>
        <p:txBody>
          <a:bodyPr wrap="none" rtlCol="0">
            <a:spAutoFit/>
          </a:bodyPr>
          <a:lstStyle/>
          <a:p>
            <a:r>
              <a:rPr lang="en-US"/>
              <a:t>Support vectors</a:t>
            </a:r>
          </a:p>
        </p:txBody>
      </p:sp>
      <p:cxnSp>
        <p:nvCxnSpPr>
          <p:cNvPr id="62" name="Straight Arrow Connector 61">
            <a:extLst>
              <a:ext uri="{FF2B5EF4-FFF2-40B4-BE49-F238E27FC236}">
                <a16:creationId xmlns:a16="http://schemas.microsoft.com/office/drawing/2014/main" id="{29167F74-7C80-F209-E033-B54DCD335F6D}"/>
              </a:ext>
            </a:extLst>
          </p:cNvPr>
          <p:cNvCxnSpPr>
            <a:stCxn id="60" idx="1"/>
          </p:cNvCxnSpPr>
          <p:nvPr/>
        </p:nvCxnSpPr>
        <p:spPr>
          <a:xfrm flipH="1" flipV="1">
            <a:off x="9544036" y="2514596"/>
            <a:ext cx="943204" cy="322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8A853DE9-8E06-CA0A-2988-D0A46314F1BE}"/>
              </a:ext>
            </a:extLst>
          </p:cNvPr>
          <p:cNvCxnSpPr>
            <a:cxnSpLocks/>
            <a:stCxn id="60" idx="1"/>
          </p:cNvCxnSpPr>
          <p:nvPr/>
        </p:nvCxnSpPr>
        <p:spPr>
          <a:xfrm flipH="1" flipV="1">
            <a:off x="7768313" y="2502693"/>
            <a:ext cx="2718927" cy="334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D78A292-7BF0-3241-E084-4E63FC5E2F8C}"/>
              </a:ext>
            </a:extLst>
          </p:cNvPr>
          <p:cNvCxnSpPr>
            <a:cxnSpLocks/>
            <a:stCxn id="60" idx="1"/>
          </p:cNvCxnSpPr>
          <p:nvPr/>
        </p:nvCxnSpPr>
        <p:spPr>
          <a:xfrm flipH="1" flipV="1">
            <a:off x="8448675" y="1994545"/>
            <a:ext cx="2038565" cy="842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6795325E-1F80-1F14-548B-2937399E3278}"/>
              </a:ext>
            </a:extLst>
          </p:cNvPr>
          <p:cNvSpPr txBox="1"/>
          <p:nvPr/>
        </p:nvSpPr>
        <p:spPr>
          <a:xfrm>
            <a:off x="9792612" y="2013346"/>
            <a:ext cx="1236429" cy="369332"/>
          </a:xfrm>
          <a:prstGeom prst="rect">
            <a:avLst/>
          </a:prstGeom>
          <a:noFill/>
        </p:spPr>
        <p:txBody>
          <a:bodyPr wrap="none" rtlCol="0">
            <a:spAutoFit/>
          </a:bodyPr>
          <a:lstStyle/>
          <a:p>
            <a:r>
              <a:rPr lang="en-US"/>
              <a:t>hyperplane</a:t>
            </a:r>
          </a:p>
        </p:txBody>
      </p:sp>
    </p:spTree>
    <p:extLst>
      <p:ext uri="{BB962C8B-B14F-4D97-AF65-F5344CB8AC3E}">
        <p14:creationId xmlns:p14="http://schemas.microsoft.com/office/powerpoint/2010/main" val="319746846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1490</TotalTime>
  <Words>1558</Words>
  <Application>Microsoft Office PowerPoint</Application>
  <PresentationFormat>Widescreen</PresentationFormat>
  <Paragraphs>129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Cambria Math</vt:lpstr>
      <vt:lpstr>Courier New</vt:lpstr>
      <vt:lpstr>Tw Cen MT</vt:lpstr>
      <vt:lpstr>Wingdings</vt:lpstr>
      <vt:lpstr>Droplet</vt:lpstr>
      <vt:lpstr>Support Vector machines</vt:lpstr>
      <vt:lpstr>PowerPoint Presentation</vt:lpstr>
      <vt:lpstr>Support Vector Machines are a machine learning algorithm used to classify instances within a dataset </vt:lpstr>
      <vt:lpstr>PowerPoint Presentation</vt:lpstr>
      <vt:lpstr>Scatterplot displays the overlap between the Male vs. Female classification in the Cats dataset</vt:lpstr>
      <vt:lpstr>The goal of the SVM algorithm is to find the widest margin separating the two classes</vt:lpstr>
      <vt:lpstr>Only the Support Vectors, data points on the margin, participate in the solution</vt:lpstr>
      <vt:lpstr>In the nonlinear separable case – misclassifications are allowed – the cost function C defines the maximum allowed error</vt:lpstr>
      <vt:lpstr>The kernal trick transforms a dataset to a higher dimensional space to enable a hyperplane to separate the classes</vt:lpstr>
      <vt:lpstr>Typically trail and error required to fit a kernel, its parameters, and a cost value C to a solution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Vector machines</dc:title>
  <dc:creator>derek rice</dc:creator>
  <cp:lastModifiedBy>derek rice</cp:lastModifiedBy>
  <cp:revision>9</cp:revision>
  <cp:lastPrinted>2023-08-13T20:43:57Z</cp:lastPrinted>
  <dcterms:created xsi:type="dcterms:W3CDTF">2023-08-13T17:33:07Z</dcterms:created>
  <dcterms:modified xsi:type="dcterms:W3CDTF">2023-08-15T03:28:16Z</dcterms:modified>
</cp:coreProperties>
</file>