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57" r:id="rId4"/>
    <p:sldId id="266" r:id="rId5"/>
    <p:sldId id="263" r:id="rId6"/>
    <p:sldId id="260" r:id="rId7"/>
    <p:sldId id="259" r:id="rId8"/>
    <p:sldId id="262" r:id="rId9"/>
    <p:sldId id="261" r:id="rId10"/>
    <p:sldId id="264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BDEC-3976-4B48-8033-0758203421D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EC83-E5AD-46C9-90FD-B3124F5A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BDEC-3976-4B48-8033-0758203421D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EC83-E5AD-46C9-90FD-B3124F5A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2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BDEC-3976-4B48-8033-0758203421D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EC83-E5AD-46C9-90FD-B3124F5A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0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BDEC-3976-4B48-8033-0758203421D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EC83-E5AD-46C9-90FD-B3124F5A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6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BDEC-3976-4B48-8033-0758203421D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EC83-E5AD-46C9-90FD-B3124F5A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BDEC-3976-4B48-8033-0758203421D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EC83-E5AD-46C9-90FD-B3124F5A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BDEC-3976-4B48-8033-0758203421D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EC83-E5AD-46C9-90FD-B3124F5A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8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BDEC-3976-4B48-8033-0758203421D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EC83-E5AD-46C9-90FD-B3124F5A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9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BDEC-3976-4B48-8033-0758203421D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EC83-E5AD-46C9-90FD-B3124F5A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2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BDEC-3976-4B48-8033-0758203421D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EC83-E5AD-46C9-90FD-B3124F5A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6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BDEC-3976-4B48-8033-0758203421D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EC83-E5AD-46C9-90FD-B3124F5A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6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BDEC-3976-4B48-8033-0758203421D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EC83-E5AD-46C9-90FD-B3124F5A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6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web/views/HighPerformanceComput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Parallel Processing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6364"/>
            <a:ext cx="9144000" cy="1101436"/>
          </a:xfrm>
        </p:spPr>
        <p:txBody>
          <a:bodyPr/>
          <a:lstStyle/>
          <a:p>
            <a:r>
              <a:rPr lang="en-US" dirty="0" smtClean="0"/>
              <a:t>By Derek Rucker</a:t>
            </a:r>
          </a:p>
          <a:p>
            <a:r>
              <a:rPr lang="en-US" dirty="0" smtClean="0"/>
              <a:t>July 16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62852" y="6227245"/>
            <a:ext cx="3797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https://github.com/derekrucker/RUGS</a:t>
            </a:r>
          </a:p>
        </p:txBody>
      </p:sp>
      <p:pic>
        <p:nvPicPr>
          <p:cNvPr id="5" name="Picture 2" descr="http://www.xgouchet.fr/images/fork_me_on_gith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489" y="6126161"/>
            <a:ext cx="16383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blogs.scientificamerican.com/media/inline/blog/Image/Software-behaving-badl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01" y="4739481"/>
            <a:ext cx="30956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37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Intrinsic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Always choose the outside (largest) loop as the unit to parallel process</a:t>
            </a:r>
          </a:p>
          <a:p>
            <a:r>
              <a:rPr lang="en-US" dirty="0" smtClean="0"/>
              <a:t>Turn off your cluster when you are done using it</a:t>
            </a:r>
          </a:p>
          <a:p>
            <a:r>
              <a:rPr lang="en-US" dirty="0" smtClean="0"/>
              <a:t>Test on a small dataset</a:t>
            </a:r>
          </a:p>
          <a:p>
            <a:r>
              <a:rPr lang="en-US" dirty="0" smtClean="0"/>
              <a:t>Decide ahead of time whether you want the results of the multicore call to be appended as columns or rows in the output matrix (.combine=</a:t>
            </a:r>
            <a:r>
              <a:rPr lang="en-US" dirty="0" err="1" smtClean="0"/>
              <a:t>cbind</a:t>
            </a:r>
            <a:r>
              <a:rPr lang="en-US" dirty="0" smtClean="0"/>
              <a:t> or .combine=</a:t>
            </a:r>
            <a:r>
              <a:rPr lang="en-US" dirty="0" err="1" smtClean="0"/>
              <a:t>rbind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Remember… packages don’t automatically get sent to the workers. You need to make sure that each core has </a:t>
            </a:r>
            <a:r>
              <a:rPr lang="en-US" dirty="0"/>
              <a:t>the libraries </a:t>
            </a:r>
            <a:r>
              <a:rPr lang="en-US" dirty="0" smtClean="0"/>
              <a:t>required to complete the requested computations (.</a:t>
            </a:r>
            <a:r>
              <a:rPr lang="en-US" dirty="0"/>
              <a:t>packages</a:t>
            </a:r>
            <a:r>
              <a:rPr lang="en-US" dirty="0" smtClean="0"/>
              <a:t>=‘</a:t>
            </a:r>
            <a:r>
              <a:rPr lang="en-US" dirty="0" err="1" smtClean="0"/>
              <a:t>xxxxxx</a:t>
            </a:r>
            <a:r>
              <a:rPr lang="en-US" dirty="0" smtClean="0"/>
              <a:t>’, or require(</a:t>
            </a:r>
            <a:r>
              <a:rPr lang="en-US" dirty="0" err="1" smtClean="0"/>
              <a:t>xxxxxx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3413166" cy="45794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Let’s take a look at </a:t>
            </a:r>
            <a:r>
              <a:rPr lang="en-US" dirty="0" smtClean="0"/>
              <a:t>getting variable importance information from a random forest model, trained from a dataset with 8000 elements</a:t>
            </a:r>
          </a:p>
          <a:p>
            <a:r>
              <a:rPr lang="en-US" dirty="0" smtClean="0"/>
              <a:t>Without multicore = 67.6 seconds</a:t>
            </a:r>
          </a:p>
          <a:p>
            <a:r>
              <a:rPr lang="en-US" dirty="0" smtClean="0"/>
              <a:t>With 4X multicore = 25.89 seconds</a:t>
            </a:r>
          </a:p>
          <a:p>
            <a:r>
              <a:rPr lang="en-US" dirty="0" smtClean="0"/>
              <a:t>But is that the whole story?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2852" y="6227245"/>
            <a:ext cx="3797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https://github.com/derekrucker/RUGS</a:t>
            </a:r>
          </a:p>
        </p:txBody>
      </p:sp>
      <p:pic>
        <p:nvPicPr>
          <p:cNvPr id="1026" name="Picture 2" descr="http://www.xgouchet.fr/images/fork_me_on_gith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489" y="6126161"/>
            <a:ext cx="16383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673" y="1464292"/>
            <a:ext cx="7716327" cy="38581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18063" y="4697604"/>
            <a:ext cx="5573937" cy="1249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i="1" dirty="0" smtClean="0">
                <a:solidFill>
                  <a:schemeClr val="accent6"/>
                </a:solidFill>
              </a:rPr>
              <a:t>Note: this requires two packages be available to each worker (core): caret and </a:t>
            </a:r>
            <a:r>
              <a:rPr lang="en-US" i="1" dirty="0" err="1" smtClean="0">
                <a:solidFill>
                  <a:schemeClr val="accent6"/>
                </a:solidFill>
              </a:rPr>
              <a:t>randomForest</a:t>
            </a:r>
            <a:r>
              <a:rPr lang="en-US" i="1" dirty="0" smtClean="0">
                <a:solidFill>
                  <a:schemeClr val="accent6"/>
                </a:solidFill>
              </a:rPr>
              <a:t>. One (caret) is specified in ‘.packages’, and the other (</a:t>
            </a:r>
            <a:r>
              <a:rPr lang="en-US" i="1" dirty="0" err="1" smtClean="0">
                <a:solidFill>
                  <a:schemeClr val="accent6"/>
                </a:solidFill>
              </a:rPr>
              <a:t>randomForest</a:t>
            </a:r>
            <a:r>
              <a:rPr lang="en-US" i="1" dirty="0" smtClean="0">
                <a:solidFill>
                  <a:schemeClr val="accent6"/>
                </a:solidFill>
              </a:rPr>
              <a:t>) is specified in ‘require’. These two methods of providing packages to the workers are interchangeable.</a:t>
            </a:r>
            <a:endParaRPr lang="en-US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9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oreach</a:t>
            </a:r>
            <a:r>
              <a:rPr lang="en-US" dirty="0" smtClean="0"/>
              <a:t>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0010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Using parallel processing costs some time up front, and thus there are no efficiency gains for low numbers of iterations</a:t>
            </a:r>
          </a:p>
          <a:p>
            <a:r>
              <a:rPr lang="en-US" dirty="0" smtClean="0"/>
              <a:t>However, after about 20 iterations, the parallel processing path begins to be more efficient, and this accelerates with larger computational needs</a:t>
            </a:r>
          </a:p>
          <a:p>
            <a:r>
              <a:rPr lang="en-US" dirty="0" smtClean="0"/>
              <a:t>Increasing cores improves speed, but not linearly</a:t>
            </a:r>
          </a:p>
          <a:p>
            <a:r>
              <a:rPr lang="en-US" dirty="0" smtClean="0"/>
              <a:t>Make sure you time your code to see if parallel processing is a benefit for your specific 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689" y="365125"/>
            <a:ext cx="4317379" cy="3049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116" y="3575927"/>
            <a:ext cx="4320952" cy="3051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241" y="5807631"/>
            <a:ext cx="180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@100X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3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Know about Parallel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isn’t especially hard (although there are new and interesting ways to make programming mistakes)</a:t>
            </a:r>
          </a:p>
          <a:p>
            <a:r>
              <a:rPr lang="en-US" dirty="0" smtClean="0"/>
              <a:t>It can speed up certain types of complex computations substantially… but simple computations will actually see a decrease in speed</a:t>
            </a:r>
          </a:p>
          <a:p>
            <a:r>
              <a:rPr lang="en-US" dirty="0" smtClean="0"/>
              <a:t>It doesn’t scale linearly with cores – you may see an asymptotic reduction in benefit as more cores are added. The 2</a:t>
            </a:r>
            <a:r>
              <a:rPr lang="en-US" baseline="30000" dirty="0" smtClean="0"/>
              <a:t>nd</a:t>
            </a:r>
            <a:r>
              <a:rPr lang="en-US" dirty="0" smtClean="0"/>
              <a:t> core will improve computational speed far more than the 16</a:t>
            </a:r>
            <a:r>
              <a:rPr lang="en-US" baseline="30000" dirty="0" smtClean="0"/>
              <a:t>th</a:t>
            </a:r>
            <a:r>
              <a:rPr lang="en-US" dirty="0" smtClean="0"/>
              <a:t> core.</a:t>
            </a:r>
          </a:p>
          <a:p>
            <a:r>
              <a:rPr lang="en-US" dirty="0" smtClean="0"/>
              <a:t>It doesn’t work for every problem</a:t>
            </a:r>
          </a:p>
          <a:p>
            <a:r>
              <a:rPr lang="en-US" dirty="0" smtClean="0"/>
              <a:t>You are limited by number of cores AND amount of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9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Parallel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540"/>
            <a:ext cx="10515600" cy="50232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Implicit Intrinsic</a:t>
            </a:r>
          </a:p>
          <a:p>
            <a:pPr lvl="1"/>
            <a:r>
              <a:rPr lang="en-US" dirty="0" smtClean="0"/>
              <a:t>Easiest</a:t>
            </a:r>
          </a:p>
          <a:p>
            <a:pPr lvl="1"/>
            <a:r>
              <a:rPr lang="en-US" dirty="0" smtClean="0"/>
              <a:t>Multicore processing supported by an existing package, and needs only be enabled by user</a:t>
            </a:r>
          </a:p>
          <a:p>
            <a:pPr lvl="1"/>
            <a:r>
              <a:rPr lang="en-US" dirty="0" smtClean="0"/>
              <a:t>Most notable example is the </a:t>
            </a:r>
            <a:r>
              <a:rPr lang="en-US" dirty="0" smtClean="0"/>
              <a:t>‘caret’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Explicit Intrinsic</a:t>
            </a:r>
          </a:p>
          <a:p>
            <a:pPr lvl="1"/>
            <a:r>
              <a:rPr lang="en-US" dirty="0" smtClean="0"/>
              <a:t>Harder</a:t>
            </a:r>
          </a:p>
          <a:p>
            <a:pPr lvl="1"/>
            <a:r>
              <a:rPr lang="en-US" dirty="0" smtClean="0"/>
              <a:t>Multicore processing is explicitly defined in the code by the user</a:t>
            </a:r>
          </a:p>
          <a:p>
            <a:r>
              <a:rPr lang="en-US" dirty="0" smtClean="0"/>
              <a:t>Extrinsic</a:t>
            </a:r>
          </a:p>
          <a:p>
            <a:pPr lvl="1"/>
            <a:r>
              <a:rPr lang="en-US" dirty="0" smtClean="0"/>
              <a:t>Hardest, and </a:t>
            </a:r>
            <a:r>
              <a:rPr lang="en-US" i="1" u="sng" dirty="0" smtClean="0"/>
              <a:t>not covered in this presentation</a:t>
            </a:r>
          </a:p>
          <a:p>
            <a:pPr lvl="1"/>
            <a:r>
              <a:rPr lang="en-US" dirty="0" smtClean="0"/>
              <a:t>Multiple cores on multiple machines (physical or virtual) are used</a:t>
            </a:r>
          </a:p>
          <a:p>
            <a:pPr lvl="1"/>
            <a:r>
              <a:rPr lang="en-US" dirty="0" smtClean="0"/>
              <a:t>Halfway to Hadoop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i="1" dirty="0" smtClean="0">
                <a:hlinkClick r:id="rId2"/>
              </a:rPr>
              <a:t>http://cran.r-project.org/web/views/HighPerformanceComputing.html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6269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Needed for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‘caret’ – convenient model training wrapper and intrinsic multicore package. Pretty much ubiquitous around the R community.</a:t>
            </a:r>
          </a:p>
          <a:p>
            <a:endParaRPr lang="en-US" dirty="0"/>
          </a:p>
          <a:p>
            <a:r>
              <a:rPr lang="en-US" dirty="0" smtClean="0"/>
              <a:t>‘</a:t>
            </a:r>
            <a:r>
              <a:rPr lang="en-US" dirty="0" err="1" smtClean="0"/>
              <a:t>foreach</a:t>
            </a:r>
            <a:r>
              <a:rPr lang="en-US" dirty="0" smtClean="0"/>
              <a:t>’ – multicore loop tool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doParallel</a:t>
            </a:r>
            <a:r>
              <a:rPr lang="en-US" dirty="0" smtClean="0"/>
              <a:t>’ and/or ‘</a:t>
            </a:r>
            <a:r>
              <a:rPr lang="en-US" dirty="0" err="1" smtClean="0"/>
              <a:t>doMC</a:t>
            </a:r>
            <a:r>
              <a:rPr lang="en-US" dirty="0" smtClean="0"/>
              <a:t>’ – allows ‘</a:t>
            </a:r>
            <a:r>
              <a:rPr lang="en-US" dirty="0" err="1" smtClean="0"/>
              <a:t>foreach</a:t>
            </a:r>
            <a:r>
              <a:rPr lang="en-US" dirty="0" smtClean="0"/>
              <a:t>’ and ‘caret’ to use their multicore capability. Otherwise you’re stuck in first gear.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randomForest</a:t>
            </a:r>
            <a:r>
              <a:rPr lang="en-US" dirty="0" smtClean="0"/>
              <a:t>’ – used for multicore processing demonstration. Many other computationally intensive packages would work just as well.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72143" y="2101247"/>
            <a:ext cx="5008468" cy="130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4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911484" y="4480952"/>
            <a:ext cx="5751073" cy="19999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0375" y="4480953"/>
            <a:ext cx="4859770" cy="19999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doMC</a:t>
            </a:r>
            <a:r>
              <a:rPr lang="en-US" dirty="0" smtClean="0"/>
              <a:t> or </a:t>
            </a:r>
            <a:r>
              <a:rPr lang="en-US" dirty="0" err="1" smtClean="0"/>
              <a:t>doParallel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87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parallel processing package needed for R depends upon your user environment.</a:t>
            </a:r>
          </a:p>
          <a:p>
            <a:pPr lvl="1"/>
            <a:r>
              <a:rPr lang="en-US" dirty="0" smtClean="0"/>
              <a:t>Linux and Unix based environments (yes, this includes Apple OS) should use </a:t>
            </a:r>
            <a:r>
              <a:rPr lang="en-US" dirty="0" err="1" smtClean="0"/>
              <a:t>doMC</a:t>
            </a:r>
            <a:endParaRPr lang="en-US" dirty="0" smtClean="0"/>
          </a:p>
          <a:p>
            <a:pPr lvl="1"/>
            <a:r>
              <a:rPr lang="en-US" dirty="0" smtClean="0"/>
              <a:t>Windows users (like me) should use </a:t>
            </a:r>
            <a:r>
              <a:rPr lang="en-US" dirty="0" err="1" smtClean="0"/>
              <a:t>doParallel</a:t>
            </a:r>
            <a:endParaRPr lang="en-US" dirty="0" smtClean="0"/>
          </a:p>
          <a:p>
            <a:r>
              <a:rPr lang="en-US" dirty="0" smtClean="0"/>
              <a:t>They work pretty much the same, with slightly different register calls, as we will see on the next page</a:t>
            </a:r>
          </a:p>
          <a:p>
            <a:endParaRPr lang="en-US" dirty="0"/>
          </a:p>
        </p:txBody>
      </p:sp>
      <p:pic>
        <p:nvPicPr>
          <p:cNvPr id="1026" name="Picture 2" descr="https://upload.wikimedia.org/wikipedia/en/thumb/b/b9/MacOS_original_logo.svg/150px-MacOS_original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838" y="4463942"/>
            <a:ext cx="14287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Image result for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www.msdnet.de/images/windows.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2" t="14462" r="9739" b="13070"/>
          <a:stretch/>
        </p:blipFill>
        <p:spPr bwMode="auto">
          <a:xfrm>
            <a:off x="603625" y="4646126"/>
            <a:ext cx="2404771" cy="165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thumb/3/35/Tux.svg/2000px-Tux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429" y="4594269"/>
            <a:ext cx="713890" cy="82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pbs.twimg.com/profile_images/1486153713/cof_orange_hex_400x4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368" y="461158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i.forbesimg.com/media/lists/companies/red-hat_416x416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93" r="65265" b="35340"/>
          <a:stretch/>
        </p:blipFill>
        <p:spPr bwMode="auto">
          <a:xfrm>
            <a:off x="10468950" y="5610015"/>
            <a:ext cx="917560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unixporting.com/images/unix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" r="23098"/>
          <a:stretch/>
        </p:blipFill>
        <p:spPr bwMode="auto">
          <a:xfrm>
            <a:off x="8503369" y="5817518"/>
            <a:ext cx="1738234" cy="47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83499" y="4808000"/>
            <a:ext cx="2046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&lt;- </a:t>
            </a:r>
            <a:r>
              <a:rPr lang="en-US" sz="2800" b="1" dirty="0" err="1" smtClean="0"/>
              <a:t>doParallel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91273" y="5473634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doMC</a:t>
            </a:r>
            <a:r>
              <a:rPr lang="en-US" sz="2800" b="1" dirty="0" smtClean="0"/>
              <a:t> -&gt;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6989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makeCluster</a:t>
            </a:r>
            <a:r>
              <a:rPr lang="en-US" dirty="0" smtClean="0"/>
              <a:t> &amp;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87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be able to access parallel processing, it is necessary to create a cluster of cores (processors), and then to “register” them: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You can’t register more cores than you physically have, unless you are working through VMware or some other virtualized front-end. Even then, it doesn’t help processing speed… it just might not throw an error.</a:t>
            </a:r>
          </a:p>
          <a:p>
            <a:r>
              <a:rPr lang="en-US" dirty="0" smtClean="0"/>
              <a:t>When you are done with the parallel processing part of your code, it is good practice (although not strictly speaking required) to stop your cluster (inverse of register):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76" y="2531401"/>
            <a:ext cx="4210638" cy="609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576" y="5963209"/>
            <a:ext cx="2781688" cy="3238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90306" y="2675824"/>
            <a:ext cx="50274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…or </a:t>
            </a:r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registerDoMC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if appropriate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493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aret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181600" cy="45794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Let’s take a look at training a random forest model from a dataset of 8000 elements</a:t>
            </a:r>
          </a:p>
          <a:p>
            <a:r>
              <a:rPr lang="en-US" dirty="0" smtClean="0"/>
              <a:t>Running this without multicore processing on my laptop takes 81.74 seconds</a:t>
            </a:r>
          </a:p>
          <a:p>
            <a:r>
              <a:rPr lang="en-US" dirty="0" smtClean="0"/>
              <a:t>Using all 4 cores, however, takes 26.96 seconds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dirty="0" smtClean="0"/>
              <a:t>4 * 26.96 != 81.74</a:t>
            </a:r>
          </a:p>
          <a:p>
            <a:pPr lvl="1"/>
            <a:r>
              <a:rPr lang="en-US" dirty="0" smtClean="0"/>
              <a:t>Multicore processing does not divide your processing time by a factor of the number of cores. It may get close, but it will always be less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337" y="1821317"/>
            <a:ext cx="5222470" cy="37857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62852" y="6227245"/>
            <a:ext cx="3797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https://github.com/derekrucker/RUGS</a:t>
            </a:r>
          </a:p>
        </p:txBody>
      </p:sp>
      <p:pic>
        <p:nvPicPr>
          <p:cNvPr id="1026" name="Picture 2" descr="http://www.xgouchet.fr/images/fork_me_on_githu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489" y="6126161"/>
            <a:ext cx="16383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48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9994"/>
            <a:ext cx="10515600" cy="4351338"/>
          </a:xfrm>
        </p:spPr>
        <p:txBody>
          <a:bodyPr/>
          <a:lstStyle/>
          <a:p>
            <a:r>
              <a:rPr lang="en-US" dirty="0" smtClean="0"/>
              <a:t>When using caret: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Cause</a:t>
            </a:r>
            <a:r>
              <a:rPr lang="en-US" dirty="0" smtClean="0"/>
              <a:t>: You have enabled multicore processing… but either not provided a cluster of cores to use, or shut down your cluster using </a:t>
            </a:r>
            <a:r>
              <a:rPr lang="en-US" dirty="0" err="1" smtClean="0"/>
              <a:t>stopCluster</a:t>
            </a:r>
            <a:r>
              <a:rPr lang="en-US" dirty="0" smtClean="0"/>
              <a:t>. Caret is confused. This can be solved either by restarting and not loading the parallel library (single-core solution), or by registering a cluster (multicore solution):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43" y="2353120"/>
            <a:ext cx="9354856" cy="571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343" y="5333976"/>
            <a:ext cx="4210638" cy="60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6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Intrinsic - 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suppose that you can’t find an existing package that both does what you want and has multicore enabled? (pretty common)</a:t>
            </a:r>
          </a:p>
          <a:p>
            <a:r>
              <a:rPr lang="en-US" dirty="0" smtClean="0"/>
              <a:t>In this case you have to actually code it yourself</a:t>
            </a:r>
          </a:p>
          <a:p>
            <a:r>
              <a:rPr lang="en-US" dirty="0" smtClean="0"/>
              <a:t>Fortunately, this isn’t as hard as it may seem</a:t>
            </a:r>
          </a:p>
          <a:p>
            <a:r>
              <a:rPr lang="en-US" dirty="0" smtClean="0"/>
              <a:t>The package ‘</a:t>
            </a:r>
            <a:r>
              <a:rPr lang="en-US" dirty="0" err="1" smtClean="0"/>
              <a:t>foreach</a:t>
            </a:r>
            <a:r>
              <a:rPr lang="en-US" dirty="0" smtClean="0"/>
              <a:t>’ allows multicore looping, and is an easy way to get started</a:t>
            </a:r>
          </a:p>
          <a:p>
            <a:r>
              <a:rPr lang="en-US" dirty="0" err="1" smtClean="0"/>
              <a:t>Kinda</a:t>
            </a:r>
            <a:r>
              <a:rPr lang="en-US" dirty="0" smtClean="0"/>
              <a:t> like a ‘for’ loop, but not exactly…</a:t>
            </a:r>
          </a:p>
        </p:txBody>
      </p:sp>
    </p:spTree>
    <p:extLst>
      <p:ext uri="{BB962C8B-B14F-4D97-AF65-F5344CB8AC3E}">
        <p14:creationId xmlns:p14="http://schemas.microsoft.com/office/powerpoint/2010/main" val="233033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5281</TotalTime>
  <Words>938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Introduction to Parallel Processing in R</vt:lpstr>
      <vt:lpstr>Things to Know about Parallel Processing</vt:lpstr>
      <vt:lpstr>Types of Parallel Processing</vt:lpstr>
      <vt:lpstr>Libraries Needed for this Presentation</vt:lpstr>
      <vt:lpstr>doMC or doParallel ?</vt:lpstr>
      <vt:lpstr>makeCluster &amp; register</vt:lpstr>
      <vt:lpstr>caret Example</vt:lpstr>
      <vt:lpstr>Common Issue</vt:lpstr>
      <vt:lpstr>Explicit Intrinsic - foreach</vt:lpstr>
      <vt:lpstr>Explicit Intrinsic Best Practices</vt:lpstr>
      <vt:lpstr>foreach Example</vt:lpstr>
      <vt:lpstr>foreach speed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Rucker</dc:creator>
  <cp:lastModifiedBy>Derek Rucker</cp:lastModifiedBy>
  <cp:revision>25</cp:revision>
  <dcterms:created xsi:type="dcterms:W3CDTF">2015-07-11T18:58:47Z</dcterms:created>
  <dcterms:modified xsi:type="dcterms:W3CDTF">2015-07-15T19:35:38Z</dcterms:modified>
</cp:coreProperties>
</file>