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71" r:id="rId7"/>
    <p:sldId id="259" r:id="rId8"/>
    <p:sldId id="260" r:id="rId9"/>
    <p:sldId id="272" r:id="rId10"/>
    <p:sldId id="262" r:id="rId11"/>
    <p:sldId id="263" r:id="rId12"/>
    <p:sldId id="273" r:id="rId13"/>
    <p:sldId id="274" r:id="rId14"/>
    <p:sldId id="275" r:id="rId15"/>
    <p:sldId id="261" r:id="rId16"/>
    <p:sldId id="277" r:id="rId17"/>
    <p:sldId id="276" r:id="rId18"/>
    <p:sldId id="278" r:id="rId19"/>
    <p:sldId id="264" r:id="rId20"/>
    <p:sldId id="279" r:id="rId21"/>
    <p:sldId id="265" r:id="rId22"/>
    <p:sldId id="283" r:id="rId23"/>
    <p:sldId id="280" r:id="rId24"/>
    <p:sldId id="281" r:id="rId25"/>
    <p:sldId id="266" r:id="rId26"/>
    <p:sldId id="267" r:id="rId27"/>
    <p:sldId id="268" r:id="rId28"/>
    <p:sldId id="269" r:id="rId29"/>
    <p:sldId id="270" r:id="rId30"/>
    <p:sldId id="25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D1430-B136-42CD-B16F-C130F0C39F3D}" v="4" dt="2021-01-03T23:40:57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6244-FE08-4452-883B-5539EA4D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and the Liver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A07C5-FB73-4088-9E65-8186FE53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22120"/>
            <a:ext cx="8971928" cy="1296786"/>
          </a:xfrm>
        </p:spPr>
        <p:txBody>
          <a:bodyPr>
            <a:normAutofit/>
          </a:bodyPr>
          <a:lstStyle/>
          <a:p>
            <a:r>
              <a:rPr lang="en-US" dirty="0"/>
              <a:t>Presented by Derek Scholes</a:t>
            </a:r>
          </a:p>
          <a:p>
            <a:r>
              <a:rPr lang="en-US" dirty="0"/>
              <a:t>Review paper written by Dinesh </a:t>
            </a:r>
            <a:r>
              <a:rPr lang="en-US" dirty="0" err="1"/>
              <a:t>Jothimani</a:t>
            </a:r>
            <a:r>
              <a:rPr lang="en-US" dirty="0"/>
              <a:t>, Radhika Venugopal, Mohammed </a:t>
            </a:r>
            <a:r>
              <a:rPr lang="en-US" dirty="0" err="1"/>
              <a:t>Forhad</a:t>
            </a:r>
            <a:r>
              <a:rPr lang="en-US" dirty="0"/>
              <a:t> Abedin, </a:t>
            </a:r>
            <a:r>
              <a:rPr lang="en-US" dirty="0" err="1"/>
              <a:t>Ilankumaran</a:t>
            </a:r>
            <a:r>
              <a:rPr lang="en-US" dirty="0"/>
              <a:t> </a:t>
            </a:r>
            <a:r>
              <a:rPr lang="en-US" dirty="0" err="1"/>
              <a:t>Kaliamoorthy</a:t>
            </a:r>
            <a:r>
              <a:rPr lang="en-US" dirty="0"/>
              <a:t>, Mohamed </a:t>
            </a:r>
            <a:r>
              <a:rPr lang="en-US" dirty="0" err="1"/>
              <a:t>Rela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8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A72D-07FC-4EBC-8B6C-3557622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Features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6D72-EDA8-4AC0-ABDA-B89C6CCB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8676"/>
            <a:ext cx="10058400" cy="4821382"/>
          </a:xfrm>
        </p:spPr>
        <p:txBody>
          <a:bodyPr numCol="1">
            <a:normAutofit/>
          </a:bodyPr>
          <a:lstStyle/>
          <a:p>
            <a:pPr lvl="1"/>
            <a:r>
              <a:rPr lang="en-US" sz="2800" dirty="0"/>
              <a:t>Other Clinical Features</a:t>
            </a:r>
          </a:p>
          <a:p>
            <a:pPr lvl="2"/>
            <a:r>
              <a:rPr lang="en-US" sz="2600" dirty="0"/>
              <a:t>54-58% males</a:t>
            </a:r>
          </a:p>
          <a:p>
            <a:pPr lvl="2"/>
            <a:r>
              <a:rPr lang="en-US" sz="2600" dirty="0"/>
              <a:t>Prolonged prothrombin time</a:t>
            </a:r>
          </a:p>
          <a:p>
            <a:pPr lvl="2"/>
            <a:r>
              <a:rPr lang="en-US" sz="2600" dirty="0"/>
              <a:t>Raised lactate dehydrogenase</a:t>
            </a:r>
          </a:p>
          <a:p>
            <a:pPr lvl="2"/>
            <a:r>
              <a:rPr lang="en-US" sz="2600" dirty="0"/>
              <a:t>Acute Respiratory Distress Syndrome (ARDS) </a:t>
            </a:r>
          </a:p>
          <a:p>
            <a:pPr lvl="3"/>
            <a:r>
              <a:rPr lang="en-US" sz="2600" dirty="0"/>
              <a:t>Symptoms to ARDS ~8 days</a:t>
            </a:r>
          </a:p>
          <a:p>
            <a:pPr lvl="3"/>
            <a:r>
              <a:rPr lang="en-US" sz="2600" dirty="0"/>
              <a:t>Bilateral Pneumonia </a:t>
            </a:r>
          </a:p>
          <a:p>
            <a:pPr lvl="3"/>
            <a:r>
              <a:rPr lang="en-US" sz="2600" dirty="0"/>
              <a:t>Increased AST and hypersensitive cardiac troponin</a:t>
            </a:r>
          </a:p>
          <a:p>
            <a:pPr lvl="3"/>
            <a:r>
              <a:rPr lang="en-US" sz="2600" dirty="0"/>
              <a:t>Higher white blood cell count and severe progressive lymphopenia in non-survivors</a:t>
            </a:r>
          </a:p>
          <a:p>
            <a:pPr lvl="3"/>
            <a:r>
              <a:rPr lang="en-US" sz="2600" dirty="0"/>
              <a:t>Progressive deterioration in renal function before death</a:t>
            </a:r>
          </a:p>
        </p:txBody>
      </p:sp>
    </p:spTree>
    <p:extLst>
      <p:ext uri="{BB962C8B-B14F-4D97-AF65-F5344CB8AC3E}">
        <p14:creationId xmlns:p14="http://schemas.microsoft.com/office/powerpoint/2010/main" val="139759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A72D-07FC-4EBC-8B6C-3557622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Features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D944C-DF1F-442B-89CA-1949468F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848802"/>
            <a:ext cx="117252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4E3F-B82F-4387-A3E7-97A473DC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and Hepatic Dysfunction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B4C3-BFB1-465E-B08C-848F5D70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71032"/>
            <a:ext cx="10058400" cy="4445647"/>
          </a:xfrm>
        </p:spPr>
        <p:txBody>
          <a:bodyPr>
            <a:normAutofit/>
          </a:bodyPr>
          <a:lstStyle/>
          <a:p>
            <a:r>
              <a:rPr lang="en-US" sz="2800" dirty="0"/>
              <a:t>Liver is a potential target of COVID-19 due to high expression of ACE2 in </a:t>
            </a:r>
            <a:r>
              <a:rPr lang="en-US" sz="2800" dirty="0" err="1"/>
              <a:t>cholangiocytes</a:t>
            </a:r>
            <a:endParaRPr lang="en-US" sz="2800" dirty="0"/>
          </a:p>
          <a:p>
            <a:r>
              <a:rPr lang="en-US" sz="2800" dirty="0"/>
              <a:t>May worsen underlying chronic liver disease leading to hepatic decompensation and acute-on-chronic liver failure</a:t>
            </a:r>
          </a:p>
          <a:p>
            <a:r>
              <a:rPr lang="en-US" sz="2800" dirty="0"/>
              <a:t>2-11% of patients with COVID-19 are reported to have underlying chronic liver disease</a:t>
            </a:r>
          </a:p>
          <a:p>
            <a:r>
              <a:rPr lang="en-US" sz="2800" dirty="0"/>
              <a:t>14-53% developed some form of hepatic dysfunction</a:t>
            </a:r>
          </a:p>
          <a:p>
            <a:r>
              <a:rPr lang="en-US" sz="2800" dirty="0"/>
              <a:t>Increased gamma </a:t>
            </a:r>
            <a:r>
              <a:rPr lang="en-US" sz="2800" dirty="0" err="1"/>
              <a:t>glutamyltransferase</a:t>
            </a:r>
            <a:r>
              <a:rPr lang="en-US" sz="2800" dirty="0"/>
              <a:t> (GGT) in severe cases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66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4E3F-B82F-4387-A3E7-97A473DC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and Hepatic Dysfunction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B4C3-BFB1-465E-B08C-848F5D70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71032"/>
            <a:ext cx="10058400" cy="4445647"/>
          </a:xfrm>
        </p:spPr>
        <p:txBody>
          <a:bodyPr>
            <a:normAutofit/>
          </a:bodyPr>
          <a:lstStyle/>
          <a:p>
            <a:r>
              <a:rPr lang="en-US" sz="2800" dirty="0"/>
              <a:t>Dysfunction higher in critically ill patients</a:t>
            </a:r>
          </a:p>
          <a:p>
            <a:r>
              <a:rPr lang="en-US" sz="2800" dirty="0"/>
              <a:t>Raised AST in critically ill patients (62% compared to 25%)</a:t>
            </a:r>
          </a:p>
          <a:p>
            <a:r>
              <a:rPr lang="en-US" sz="2800" dirty="0"/>
              <a:t>Peak ALT and AST were noted as 7,590 U/L and 1,445 U/L respectively</a:t>
            </a:r>
          </a:p>
          <a:p>
            <a:r>
              <a:rPr lang="en-US" sz="2800" dirty="0"/>
              <a:t>Higher liver enzymes noted when patients received lopinavir/ritonavir therapy (56.1% vs. 25%)</a:t>
            </a:r>
          </a:p>
          <a:p>
            <a:pPr lvl="1"/>
            <a:r>
              <a:rPr lang="en-US" sz="2600" dirty="0"/>
              <a:t>Unsure if this was drug induced liver damage or disease per se</a:t>
            </a:r>
          </a:p>
          <a:p>
            <a:r>
              <a:rPr lang="en-US" sz="2800" dirty="0"/>
              <a:t>Liver injury could be caused by cytokine storm in severe cases instead of directly by the virus</a:t>
            </a:r>
          </a:p>
        </p:txBody>
      </p:sp>
    </p:spTree>
    <p:extLst>
      <p:ext uri="{BB962C8B-B14F-4D97-AF65-F5344CB8AC3E}">
        <p14:creationId xmlns:p14="http://schemas.microsoft.com/office/powerpoint/2010/main" val="411800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4E3F-B82F-4387-A3E7-97A473DC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and Hepatic Dysfunction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B35E2-1805-4DE2-8140-72E21A68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2" y="2382141"/>
            <a:ext cx="10961836" cy="34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5E3D2E7-AD93-44A1-8BC6-0E1343A3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CC5271D-3244-41E2-B819-CBCB46B7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683B5F4-86FD-4BF8-88F1-837F5B70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468FD2E2-2BBC-4CE0-8728-F7F04CF3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DB4C9A-B334-4F22-B77C-0ABDFA48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B25D87-B509-4BDD-8E23-850E1C39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Rectangle 18">
            <a:extLst>
              <a:ext uri="{FF2B5EF4-FFF2-40B4-BE49-F238E27FC236}">
                <a16:creationId xmlns:a16="http://schemas.microsoft.com/office/drawing/2014/main" id="{75A9A30E-2C18-46D9-9DC7-335706094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A358FBA9-AF92-4DB7-A873-91170AB03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ECF925F5-59E8-4E06-A356-C02C05C32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C4E3F-B82F-4387-A3E7-97A473DC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000" b="1" kern="1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COVID-19 and Hepatic Dysfunction (cont.)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2EAE3F-749F-4C19-B051-163A2E051E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47"/>
          <a:stretch/>
        </p:blipFill>
        <p:spPr>
          <a:xfrm>
            <a:off x="633999" y="1054100"/>
            <a:ext cx="5462001" cy="4382677"/>
          </a:xfrm>
          <a:prstGeom prst="rect">
            <a:avLst/>
          </a:prstGeom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91A046E2-5971-4908-813C-F0F52C99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56AE8210-9ED4-4E7E-8229-1C05B600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F257AB-18DE-4D96-B32B-7E1AD58A2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105D0A-1E40-481C-9A53-0EBE196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45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ED21-02E1-4F37-B2E7-D744CC9B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and Liver Histology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5B24-AFC6-4228-99BE-CB052842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95276"/>
          </a:xfrm>
        </p:spPr>
        <p:txBody>
          <a:bodyPr>
            <a:normAutofit/>
          </a:bodyPr>
          <a:lstStyle/>
          <a:p>
            <a:r>
              <a:rPr lang="en-US" sz="2800" dirty="0"/>
              <a:t>Severe COVID-19 cases may cause (post-mortem findings)</a:t>
            </a:r>
          </a:p>
          <a:p>
            <a:pPr lvl="1"/>
            <a:r>
              <a:rPr lang="en-US" sz="2600" dirty="0"/>
              <a:t>Moderate </a:t>
            </a:r>
            <a:r>
              <a:rPr lang="en-US" sz="2600" dirty="0" err="1"/>
              <a:t>microvesicular</a:t>
            </a:r>
            <a:r>
              <a:rPr lang="en-US" sz="2600" dirty="0"/>
              <a:t> steatosis</a:t>
            </a:r>
          </a:p>
          <a:p>
            <a:pPr lvl="1"/>
            <a:r>
              <a:rPr lang="en-US" sz="2600" dirty="0"/>
              <a:t>Mild inflammatory infiltrates in the hepatic lobule and portal tract</a:t>
            </a:r>
          </a:p>
          <a:p>
            <a:pPr lvl="1"/>
            <a:r>
              <a:rPr lang="en-US" sz="2600" dirty="0"/>
              <a:t>Unknown if caused by the viral infection or drugs</a:t>
            </a:r>
          </a:p>
          <a:p>
            <a:pPr lvl="1"/>
            <a:r>
              <a:rPr lang="en-US" sz="2600" dirty="0"/>
              <a:t>Reduced but hyperactive CD4 and CD8 cells in proinflammatory state w/ increased CCR6+ Th17 CD4 T cells and cytotoxicity granulations in CD8 cells</a:t>
            </a:r>
          </a:p>
          <a:p>
            <a:pPr lvl="1"/>
            <a:r>
              <a:rPr lang="en-US" sz="2600" dirty="0"/>
              <a:t>Other study: Mild sinusoidal dilations and focal </a:t>
            </a:r>
            <a:r>
              <a:rPr lang="en-US" sz="2600" dirty="0" err="1"/>
              <a:t>microvesicular</a:t>
            </a:r>
            <a:r>
              <a:rPr lang="en-US" sz="2600" dirty="0"/>
              <a:t> steatosis</a:t>
            </a:r>
          </a:p>
          <a:p>
            <a:pPr lvl="1"/>
            <a:r>
              <a:rPr lang="en-US" sz="2600" dirty="0"/>
              <a:t>SARS CoV-2 RNA isolated in liver tissue</a:t>
            </a:r>
          </a:p>
        </p:txBody>
      </p:sp>
    </p:spTree>
    <p:extLst>
      <p:ext uri="{BB962C8B-B14F-4D97-AF65-F5344CB8AC3E}">
        <p14:creationId xmlns:p14="http://schemas.microsoft.com/office/powerpoint/2010/main" val="158908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ED21-02E1-4F37-B2E7-D744CC9B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and Liver Histology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5B24-AFC6-4228-99BE-CB052842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95276"/>
          </a:xfrm>
        </p:spPr>
        <p:txBody>
          <a:bodyPr>
            <a:normAutofit/>
          </a:bodyPr>
          <a:lstStyle/>
          <a:p>
            <a:r>
              <a:rPr lang="en-US" sz="2600" dirty="0"/>
              <a:t>COVID-19 possibly causes a cell cycle arrest following infection causing a higher Ki-67 than present in Hepatitis C and liver regeneration (evidence of increased proliferative state)?</a:t>
            </a:r>
          </a:p>
          <a:p>
            <a:r>
              <a:rPr lang="en-US" sz="2600" dirty="0"/>
              <a:t>SARS: 50% of patients with SARS developed abnormal liver function tests, most recovered. Those with severe disease and high ALT predicted ICU admission and death. SARS possibly caused it rather than solely associated</a:t>
            </a:r>
          </a:p>
          <a:p>
            <a:r>
              <a:rPr lang="en-US" sz="2600" dirty="0"/>
              <a:t>MERS: utilization of dipeptidyl peptidase 4 which is abundant in the liver. Low albumin was found as predictor for severe cases. Liver injury in non-survivors vs. survivors (91.3% vs 77.9%)</a:t>
            </a:r>
          </a:p>
        </p:txBody>
      </p:sp>
    </p:spTree>
    <p:extLst>
      <p:ext uri="{BB962C8B-B14F-4D97-AF65-F5344CB8AC3E}">
        <p14:creationId xmlns:p14="http://schemas.microsoft.com/office/powerpoint/2010/main" val="281418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0A62-5583-4BC8-ABF1-E59C82E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Outcome of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D2C6-6E29-4439-B8CA-BFD99F08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Increasing respiratory distress leading to pneumonia</a:t>
            </a:r>
          </a:p>
          <a:p>
            <a:r>
              <a:rPr lang="en-US" sz="2800" dirty="0"/>
              <a:t>19.6% of severe cases of COVID-19 developed ARDS</a:t>
            </a:r>
          </a:p>
          <a:p>
            <a:r>
              <a:rPr lang="en-US" sz="2800" dirty="0"/>
              <a:t>16.7% of severe cases of COVID-19 developed myocarditis</a:t>
            </a:r>
          </a:p>
          <a:p>
            <a:r>
              <a:rPr lang="en-US" sz="2800" dirty="0"/>
              <a:t>8.7% of severe cases developed septic shock</a:t>
            </a:r>
          </a:p>
          <a:p>
            <a:r>
              <a:rPr lang="en-US" sz="2800" dirty="0"/>
              <a:t>These numbers increased if admitted to the ICU to 61%, 44.4%, and 30.6% respectively</a:t>
            </a:r>
          </a:p>
          <a:p>
            <a:r>
              <a:rPr lang="en-US" sz="2800" dirty="0"/>
              <a:t>Mortality was higher in men and those &gt;75 </a:t>
            </a:r>
            <a:r>
              <a:rPr lang="en-US" sz="2800" dirty="0" err="1"/>
              <a:t>yrs</a:t>
            </a:r>
            <a:r>
              <a:rPr lang="en-US" sz="2800" dirty="0"/>
              <a:t> and co-morbidities</a:t>
            </a:r>
          </a:p>
        </p:txBody>
      </p:sp>
    </p:spTree>
    <p:extLst>
      <p:ext uri="{BB962C8B-B14F-4D97-AF65-F5344CB8AC3E}">
        <p14:creationId xmlns:p14="http://schemas.microsoft.com/office/powerpoint/2010/main" val="317883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0A62-5583-4BC8-ABF1-E59C82E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Outcome of COVID-19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D2C6-6E29-4439-B8CA-BFD99F08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Comorbidities in deceased patients</a:t>
            </a:r>
          </a:p>
          <a:p>
            <a:pPr lvl="1"/>
            <a:r>
              <a:rPr lang="en-US" sz="2600" dirty="0"/>
              <a:t>Hypertension, cardiac disease, diabetes, chronic respiratory illness, chronic kidney disease</a:t>
            </a:r>
          </a:p>
          <a:p>
            <a:r>
              <a:rPr lang="en-US" sz="2800" dirty="0"/>
              <a:t>Common characteristics in deceased patients</a:t>
            </a:r>
          </a:p>
          <a:p>
            <a:pPr lvl="1"/>
            <a:r>
              <a:rPr lang="en-US" sz="2600" dirty="0"/>
              <a:t>Increased AST (53%&gt;16%), ALT (27%&gt;19%), alkaline phosphate (65%&gt;14%), GGT, and bilirubin</a:t>
            </a:r>
          </a:p>
          <a:p>
            <a:r>
              <a:rPr lang="en-US" sz="2800" dirty="0"/>
              <a:t>5% of patients with COVID-19 developed acute liver injury and 76.9% of them died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8485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04E-49BB-4155-932A-043FCE3C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962D-F3C2-47B7-B0F7-0C99950E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600" dirty="0"/>
              <a:t>Introduction</a:t>
            </a:r>
          </a:p>
          <a:p>
            <a:r>
              <a:rPr lang="en-US" sz="2600" dirty="0"/>
              <a:t>Epidemiology</a:t>
            </a:r>
          </a:p>
          <a:p>
            <a:r>
              <a:rPr lang="en-US" sz="2600" dirty="0"/>
              <a:t>ACE2 Receptors</a:t>
            </a:r>
          </a:p>
          <a:p>
            <a:r>
              <a:rPr lang="en-US" sz="2600" dirty="0"/>
              <a:t>Transmission</a:t>
            </a:r>
          </a:p>
          <a:p>
            <a:r>
              <a:rPr lang="en-US" sz="2600" dirty="0"/>
              <a:t>COVID-19 and hepatic dysfunction</a:t>
            </a:r>
          </a:p>
          <a:p>
            <a:r>
              <a:rPr lang="en-US" sz="2600" dirty="0"/>
              <a:t>COVID-19 and liver histology</a:t>
            </a:r>
          </a:p>
          <a:p>
            <a:r>
              <a:rPr lang="en-US" sz="2600" dirty="0"/>
              <a:t>Clinical Outcome of COVID-19</a:t>
            </a:r>
          </a:p>
        </p:txBody>
      </p:sp>
    </p:spTree>
    <p:extLst>
      <p:ext uri="{BB962C8B-B14F-4D97-AF65-F5344CB8AC3E}">
        <p14:creationId xmlns:p14="http://schemas.microsoft.com/office/powerpoint/2010/main" val="716822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0A62-5583-4BC8-ABF1-E59C82E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Outcome of COVID-19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35E9-3025-41CD-8F59-000DE9F7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093976"/>
            <a:ext cx="86677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5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0A62-5583-4BC8-ABF1-E59C82E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Outcome of COVID-19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4F800-14AB-4DA3-AEC6-92DA0860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15" y="2093976"/>
            <a:ext cx="7075170" cy="46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5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35C1-21A8-4015-ADA5-F43C9FE0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5090-5062-4F8F-B270-7231A25E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Diagnosis of COVID-19 based on Real time reverse transcription polymerase chain reaction (RT-PCR)</a:t>
            </a:r>
          </a:p>
          <a:p>
            <a:r>
              <a:rPr lang="en-US" sz="2800" dirty="0"/>
              <a:t>Viral RNA extracted and open reading frame </a:t>
            </a:r>
            <a:r>
              <a:rPr lang="en-US" sz="2800" dirty="0" err="1"/>
              <a:t>amiplified</a:t>
            </a:r>
            <a:endParaRPr lang="en-US" sz="2800" dirty="0"/>
          </a:p>
          <a:p>
            <a:r>
              <a:rPr lang="en-US" sz="2800" dirty="0"/>
              <a:t>Swabs used include: throat, oral, nasal and rectal</a:t>
            </a:r>
          </a:p>
          <a:p>
            <a:r>
              <a:rPr lang="en-US" sz="2800" dirty="0"/>
              <a:t>SARS Cov-2 continues to be shed in stool even after negative respiratory sample</a:t>
            </a:r>
          </a:p>
        </p:txBody>
      </p:sp>
    </p:spTree>
    <p:extLst>
      <p:ext uri="{BB962C8B-B14F-4D97-AF65-F5344CB8AC3E}">
        <p14:creationId xmlns:p14="http://schemas.microsoft.com/office/powerpoint/2010/main" val="363380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4E3F-B82F-4387-A3E7-97A473DC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B4C3-BFB1-465E-B08C-848F5D70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877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Current Treatment</a:t>
            </a:r>
          </a:p>
          <a:p>
            <a:pPr lvl="1"/>
            <a:r>
              <a:rPr lang="en-US" sz="2400" dirty="0"/>
              <a:t>Antiviral drugs</a:t>
            </a:r>
          </a:p>
          <a:p>
            <a:pPr lvl="1"/>
            <a:r>
              <a:rPr lang="en-US" sz="2400" dirty="0"/>
              <a:t>Antibiotics (secondary infection)</a:t>
            </a:r>
          </a:p>
          <a:p>
            <a:pPr lvl="1"/>
            <a:r>
              <a:rPr lang="en-US" sz="2400" dirty="0"/>
              <a:t>Intravenous fluids</a:t>
            </a:r>
          </a:p>
          <a:p>
            <a:pPr lvl="1"/>
            <a:r>
              <a:rPr lang="en-US" sz="2400" dirty="0"/>
              <a:t>Corticosteroids (reduce inflammation/reduced mortality)</a:t>
            </a:r>
          </a:p>
          <a:p>
            <a:pPr lvl="2"/>
            <a:r>
              <a:rPr lang="en-US" sz="2000" dirty="0"/>
              <a:t>HBsAg-positive patients should receive antiviral therapy</a:t>
            </a:r>
          </a:p>
          <a:p>
            <a:r>
              <a:rPr lang="en-US" sz="2800" dirty="0"/>
              <a:t>Other disproven treatments</a:t>
            </a:r>
          </a:p>
          <a:p>
            <a:pPr lvl="1"/>
            <a:r>
              <a:rPr lang="en-US" sz="2400" dirty="0"/>
              <a:t>Oseltamivir</a:t>
            </a:r>
          </a:p>
          <a:p>
            <a:pPr lvl="1"/>
            <a:r>
              <a:rPr lang="en-US" sz="2400" dirty="0" err="1"/>
              <a:t>Remdisivir</a:t>
            </a:r>
            <a:endParaRPr lang="en-US" sz="2400" dirty="0"/>
          </a:p>
          <a:p>
            <a:pPr lvl="1"/>
            <a:r>
              <a:rPr lang="en-US" sz="2400" dirty="0"/>
              <a:t>Ribavirin</a:t>
            </a:r>
          </a:p>
          <a:p>
            <a:pPr lvl="1"/>
            <a:r>
              <a:rPr lang="en-US" sz="2400" dirty="0"/>
              <a:t>Lopinavir/ritonavir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818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ED21-02E1-4F37-B2E7-D744CC9B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and HCC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5B24-AFC6-4228-99BE-CB052842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Higher risk of contracting SARS CoV-2</a:t>
            </a:r>
          </a:p>
          <a:p>
            <a:r>
              <a:rPr lang="en-US" sz="2800" dirty="0"/>
              <a:t>Those with HCC are at higher risk for worse outcomes due to the cancer and liver dysfunction</a:t>
            </a:r>
          </a:p>
          <a:p>
            <a:r>
              <a:rPr lang="en-US" sz="2800" dirty="0"/>
              <a:t>HCC treatment should be postponed two months in the case of COVID-19</a:t>
            </a:r>
          </a:p>
        </p:txBody>
      </p:sp>
    </p:spTree>
    <p:extLst>
      <p:ext uri="{BB962C8B-B14F-4D97-AF65-F5344CB8AC3E}">
        <p14:creationId xmlns:p14="http://schemas.microsoft.com/office/powerpoint/2010/main" val="82335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26F7-3F74-4B1F-A077-B1E518F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and Deceased Donor Transplantation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8581-2DBC-4105-A57B-EC71E5A4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Significant decline in organ donations due to COVID 19</a:t>
            </a:r>
          </a:p>
          <a:p>
            <a:r>
              <a:rPr lang="en-US" sz="2800" dirty="0"/>
              <a:t>Increases the waiting list for liver and other solid organ transplants</a:t>
            </a:r>
          </a:p>
          <a:p>
            <a:r>
              <a:rPr lang="en-US" sz="2800" dirty="0"/>
              <a:t>Risk of disease transmission to the transplant team</a:t>
            </a:r>
          </a:p>
          <a:p>
            <a:r>
              <a:rPr lang="en-US" sz="2800" dirty="0"/>
              <a:t>This may be an interesting topic to pursue when the vaccination is available</a:t>
            </a:r>
          </a:p>
        </p:txBody>
      </p:sp>
    </p:spTree>
    <p:extLst>
      <p:ext uri="{BB962C8B-B14F-4D97-AF65-F5344CB8AC3E}">
        <p14:creationId xmlns:p14="http://schemas.microsoft.com/office/powerpoint/2010/main" val="37017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F8BE-F6EF-4CE0-BC74-FF8D0444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Post-liver Transplant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AA3E-BE55-4D16-A8C5-A7A0A100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Those who are post liver transplant are not at higher risk of mortality for SARS-</a:t>
            </a:r>
            <a:r>
              <a:rPr lang="en-US" sz="2800" dirty="0" err="1"/>
              <a:t>CoV</a:t>
            </a:r>
            <a:r>
              <a:rPr lang="en-US" sz="2800" dirty="0"/>
              <a:t> and MERS-</a:t>
            </a:r>
            <a:r>
              <a:rPr lang="en-US" sz="2800" dirty="0" err="1"/>
              <a:t>CoV</a:t>
            </a:r>
            <a:endParaRPr lang="en-US" sz="2800" dirty="0"/>
          </a:p>
          <a:p>
            <a:r>
              <a:rPr lang="en-US" sz="2800" dirty="0"/>
              <a:t>Immunosuppressive medication is to be continued, and some evidence is show to help inhibit SARS-</a:t>
            </a:r>
            <a:r>
              <a:rPr lang="en-US" sz="2800" dirty="0" err="1"/>
              <a:t>CoV</a:t>
            </a:r>
            <a:r>
              <a:rPr lang="en-US" sz="2800" dirty="0"/>
              <a:t> at higher doses</a:t>
            </a:r>
          </a:p>
          <a:p>
            <a:r>
              <a:rPr lang="en-US" sz="2800" dirty="0"/>
              <a:t>Drug interactions should be monitored in post-liver transplant patients due to a possible drug toxicity via enzyme inhibition</a:t>
            </a:r>
          </a:p>
        </p:txBody>
      </p:sp>
    </p:spTree>
    <p:extLst>
      <p:ext uri="{BB962C8B-B14F-4D97-AF65-F5344CB8AC3E}">
        <p14:creationId xmlns:p14="http://schemas.microsoft.com/office/powerpoint/2010/main" val="1527086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9A8B-B373-495E-A43E-00D95BAF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F90F-F359-44C8-84A3-1EF314B7C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pandemic with a mortality rate of 2-6%</a:t>
            </a:r>
          </a:p>
          <a:p>
            <a:pPr lvl="1"/>
            <a:r>
              <a:rPr lang="en-US" sz="2600" dirty="0"/>
              <a:t>Increases with age and comorbidities</a:t>
            </a:r>
          </a:p>
          <a:p>
            <a:r>
              <a:rPr lang="en-US" sz="2800" dirty="0"/>
              <a:t>COVID-19 causes pneumonia</a:t>
            </a:r>
          </a:p>
          <a:p>
            <a:r>
              <a:rPr lang="en-US" sz="2800" dirty="0"/>
              <a:t>Hepatic dysfunction occurs in severe cases and is associated with a fatal outcome such as with severe acute liver injury</a:t>
            </a:r>
          </a:p>
          <a:p>
            <a:r>
              <a:rPr lang="en-US" sz="2800" dirty="0"/>
              <a:t>Long-term follow-up is needed to verify the extent and cause of liver damage</a:t>
            </a:r>
          </a:p>
          <a:p>
            <a:r>
              <a:rPr lang="en-US" sz="2800" dirty="0"/>
              <a:t>Further research needed for detailed evaluation</a:t>
            </a:r>
          </a:p>
        </p:txBody>
      </p:sp>
    </p:spTree>
    <p:extLst>
      <p:ext uri="{BB962C8B-B14F-4D97-AF65-F5344CB8AC3E}">
        <p14:creationId xmlns:p14="http://schemas.microsoft.com/office/powerpoint/2010/main" val="295736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29E5-C57E-4D81-8CC6-E50F5AC6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B7C0-0407-419C-81B3-21020F62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Diagnosis</a:t>
            </a:r>
          </a:p>
          <a:p>
            <a:r>
              <a:rPr lang="en-US" sz="2600" dirty="0"/>
              <a:t>Management</a:t>
            </a:r>
          </a:p>
          <a:p>
            <a:r>
              <a:rPr lang="en-US" sz="2600" dirty="0"/>
              <a:t>COVID-19 and HCC</a:t>
            </a:r>
          </a:p>
          <a:p>
            <a:r>
              <a:rPr lang="en-US" sz="2600" dirty="0"/>
              <a:t>COVID-19 and deceased donor transplantation</a:t>
            </a:r>
          </a:p>
          <a:p>
            <a:r>
              <a:rPr lang="en-US" sz="2600" dirty="0"/>
              <a:t>Post-liver transplant COVID-19</a:t>
            </a:r>
          </a:p>
          <a:p>
            <a:r>
              <a:rPr lang="en-US" sz="2600" dirty="0"/>
              <a:t>Conclusion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064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2B1B-39BA-4E6C-AA24-8EE4B18D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8C8E-B925-4939-A5BF-B150F70CE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80% homology between SARS-</a:t>
            </a:r>
            <a:r>
              <a:rPr lang="en-US" sz="2800" dirty="0" err="1"/>
              <a:t>CoV</a:t>
            </a:r>
            <a:r>
              <a:rPr lang="en-US" sz="2800" dirty="0"/>
              <a:t> and the current novel coronavirus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60% of patients during previous SARS epidemic developed various degrees of liver damage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Due to phylogenetic resemblance, there is a possibility that SARS-CoV-2 also causes liver injury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794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CD7E-7AE4-4FCC-BA10-B8DE52C8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80AE-007E-4B97-971C-64FE4BDD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December 2019: A few unexplained cases of pneumonia in Wuhan, China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January 3, 2020: SARS-CoV-2 found in an index case via bronchoalveolar lavage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WHO subsequently declared an epidemic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March 11, 2020: WHO declared a pandemic due to the rapid rise in infections</a:t>
            </a:r>
          </a:p>
        </p:txBody>
      </p:sp>
    </p:spTree>
    <p:extLst>
      <p:ext uri="{BB962C8B-B14F-4D97-AF65-F5344CB8AC3E}">
        <p14:creationId xmlns:p14="http://schemas.microsoft.com/office/powerpoint/2010/main" val="230960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CD7E-7AE4-4FCC-BA10-B8DE52C8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80AE-007E-4B97-971C-64FE4BDD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Initial epicenter in Wuhan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first 41 cases of severe pneumonia reported in Wuhan after exposure to bats and pangolins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Later incidents were not exposed to these animals suggesting person to person transmission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May 19, 2020: 4,731,458 cases worldwide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Doubling rate of 7.2 days</a:t>
            </a:r>
          </a:p>
        </p:txBody>
      </p:sp>
    </p:spTree>
    <p:extLst>
      <p:ext uri="{BB962C8B-B14F-4D97-AF65-F5344CB8AC3E}">
        <p14:creationId xmlns:p14="http://schemas.microsoft.com/office/powerpoint/2010/main" val="153207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0A62-5583-4BC8-ABF1-E59C82E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ACE2 Receptors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D2C6-6E29-4439-B8CA-BFD99F08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Similar to SARS-</a:t>
            </a:r>
            <a:r>
              <a:rPr lang="en-US" sz="2800" dirty="0" err="1"/>
              <a:t>CoV</a:t>
            </a:r>
            <a:r>
              <a:rPr lang="en-US" sz="2800" dirty="0"/>
              <a:t>, the susceptible receptor for SARS-CoV-2 appears to be Angiotensin-converting enzyme 2 (ACE2)</a:t>
            </a:r>
          </a:p>
          <a:p>
            <a:r>
              <a:rPr lang="en-US" sz="2800" dirty="0"/>
              <a:t>In vitro studies during the SARS pandemic showed that ACE2 is present in type 2 alveolar cells, the gastrointestinal tract and the liver</a:t>
            </a:r>
          </a:p>
          <a:p>
            <a:r>
              <a:rPr lang="en-US" sz="2800" dirty="0"/>
              <a:t>ACE2 expressed at 59.7% in </a:t>
            </a:r>
            <a:r>
              <a:rPr lang="en-US" sz="2800" dirty="0" err="1"/>
              <a:t>cholangiocytes</a:t>
            </a:r>
            <a:r>
              <a:rPr lang="en-US" sz="2800" dirty="0"/>
              <a:t> and 2.6% in hepatocytes</a:t>
            </a:r>
          </a:p>
          <a:p>
            <a:r>
              <a:rPr lang="en-US" sz="2800" dirty="0"/>
              <a:t>A study from Wuhan indicated that Asian men have higher expression of ACE2. Possible increased susceptibility</a:t>
            </a:r>
          </a:p>
        </p:txBody>
      </p:sp>
    </p:spTree>
    <p:extLst>
      <p:ext uri="{BB962C8B-B14F-4D97-AF65-F5344CB8AC3E}">
        <p14:creationId xmlns:p14="http://schemas.microsoft.com/office/powerpoint/2010/main" val="222462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35C1-21A8-4015-ADA5-F43C9FE0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5090-5062-4F8F-B270-7231A25E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21908"/>
            <a:ext cx="10058400" cy="4395770"/>
          </a:xfrm>
        </p:spPr>
        <p:txBody>
          <a:bodyPr>
            <a:normAutofit/>
          </a:bodyPr>
          <a:lstStyle/>
          <a:p>
            <a:r>
              <a:rPr lang="en-US" sz="2800" dirty="0"/>
              <a:t>Initially a zoonotic infection</a:t>
            </a:r>
          </a:p>
          <a:p>
            <a:r>
              <a:rPr lang="en-US" sz="2800" dirty="0"/>
              <a:t>Spreads rapidly via droplets</a:t>
            </a:r>
          </a:p>
          <a:p>
            <a:r>
              <a:rPr lang="en-US" sz="2800" dirty="0"/>
              <a:t>Remains viable 2 hours to 14 days depending on fomite and conditions</a:t>
            </a:r>
          </a:p>
          <a:p>
            <a:r>
              <a:rPr lang="en-US" sz="2800" dirty="0" err="1"/>
              <a:t>Faeco</a:t>
            </a:r>
            <a:r>
              <a:rPr lang="en-US" sz="2800" dirty="0"/>
              <a:t>-oral transmission (Day 5, 80% of patients COVID+ with anal swabs and sheds in stool even after negative oral swab)</a:t>
            </a:r>
          </a:p>
          <a:p>
            <a:r>
              <a:rPr lang="en-US" sz="2800" dirty="0"/>
              <a:t>WHO prevention guidelines should be used to prevent transmission (wash hands 20 sec, social distancing, 60% alcohol rub, avoid social gatherings.</a:t>
            </a:r>
          </a:p>
        </p:txBody>
      </p:sp>
    </p:spTree>
    <p:extLst>
      <p:ext uri="{BB962C8B-B14F-4D97-AF65-F5344CB8AC3E}">
        <p14:creationId xmlns:p14="http://schemas.microsoft.com/office/powerpoint/2010/main" val="136679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A72D-07FC-4EBC-8B6C-3557622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6D72-EDA8-4AC0-ABDA-B89C6CCB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/>
              <a:t>Incubation period of 3-7 days, possibly up to 14</a:t>
            </a:r>
          </a:p>
          <a:p>
            <a:r>
              <a:rPr lang="en-US" sz="2800" dirty="0"/>
              <a:t>Symptoms:</a:t>
            </a:r>
          </a:p>
          <a:p>
            <a:pPr lvl="1"/>
            <a:r>
              <a:rPr lang="en-US" sz="2600" dirty="0"/>
              <a:t>Fever</a:t>
            </a:r>
          </a:p>
          <a:p>
            <a:pPr lvl="1"/>
            <a:r>
              <a:rPr lang="en-US" sz="2600" dirty="0"/>
              <a:t>Dry Cough</a:t>
            </a:r>
          </a:p>
          <a:p>
            <a:pPr lvl="1"/>
            <a:r>
              <a:rPr lang="en-US" sz="2600" dirty="0"/>
              <a:t>Fatigue</a:t>
            </a:r>
          </a:p>
          <a:p>
            <a:pPr lvl="1"/>
            <a:r>
              <a:rPr lang="en-US" sz="2600" dirty="0"/>
              <a:t>Myalgia</a:t>
            </a:r>
          </a:p>
          <a:p>
            <a:pPr lvl="1"/>
            <a:r>
              <a:rPr lang="en-US" sz="2600" dirty="0"/>
              <a:t>Leukopenia</a:t>
            </a:r>
          </a:p>
          <a:p>
            <a:pPr lvl="1"/>
            <a:r>
              <a:rPr lang="en-US" sz="2600" dirty="0"/>
              <a:t>Raised liver enzymes</a:t>
            </a:r>
          </a:p>
          <a:p>
            <a:pPr lvl="1"/>
            <a:r>
              <a:rPr lang="en-US" sz="2600" dirty="0"/>
              <a:t>In 2-10% of patients</a:t>
            </a:r>
          </a:p>
          <a:p>
            <a:pPr lvl="2"/>
            <a:r>
              <a:rPr lang="en-US" sz="2400" dirty="0"/>
              <a:t>Nausea</a:t>
            </a:r>
          </a:p>
          <a:p>
            <a:pPr lvl="2"/>
            <a:r>
              <a:rPr lang="en-US" sz="2400" dirty="0"/>
              <a:t>Vomiting</a:t>
            </a:r>
          </a:p>
          <a:p>
            <a:pPr lvl="2"/>
            <a:r>
              <a:rPr lang="en-US" sz="2400" dirty="0"/>
              <a:t>Diarrhea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78916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C5BACE810F5C44812BB29A3BD73E18" ma:contentTypeVersion="7" ma:contentTypeDescription="Create a new document." ma:contentTypeScope="" ma:versionID="b693103463645d049c10470447611450">
  <xsd:schema xmlns:xsd="http://www.w3.org/2001/XMLSchema" xmlns:xs="http://www.w3.org/2001/XMLSchema" xmlns:p="http://schemas.microsoft.com/office/2006/metadata/properties" xmlns:ns3="076ce3bd-e602-4f64-bbe8-67116eee96f5" xmlns:ns4="09d1b975-3f0b-4221-a2a4-b9ff8dd6c1a4" targetNamespace="http://schemas.microsoft.com/office/2006/metadata/properties" ma:root="true" ma:fieldsID="47eabec29f84589a0bf9606c83a9a8a6" ns3:_="" ns4:_="">
    <xsd:import namespace="076ce3bd-e602-4f64-bbe8-67116eee96f5"/>
    <xsd:import namespace="09d1b975-3f0b-4221-a2a4-b9ff8dd6c1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ce3bd-e602-4f64-bbe8-67116eee96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1b975-3f0b-4221-a2a4-b9ff8dd6c1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E67BDD-ECFD-44C7-8BDE-E0CE31CF18F0}">
  <ds:schemaRefs>
    <ds:schemaRef ds:uri="076ce3bd-e602-4f64-bbe8-67116eee96f5"/>
    <ds:schemaRef ds:uri="09d1b975-3f0b-4221-a2a4-b9ff8dd6c1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E6A22F-8A2F-4FD0-9346-E23CD4E5AE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D4BF63-45E5-4AA8-96AF-140E4619225A}">
  <ds:schemaRefs>
    <ds:schemaRef ds:uri="076ce3bd-e602-4f64-bbe8-67116eee96f5"/>
    <ds:schemaRef ds:uri="09d1b975-3f0b-4221-a2a4-b9ff8dd6c1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3021</TotalTime>
  <Words>1225</Words>
  <Application>Microsoft Office PowerPoint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Georgia</vt:lpstr>
      <vt:lpstr>Rockwell Extra Bold</vt:lpstr>
      <vt:lpstr>Trebuchet MS</vt:lpstr>
      <vt:lpstr>Wingdings</vt:lpstr>
      <vt:lpstr>Wood Type</vt:lpstr>
      <vt:lpstr>COVID-19 and the Liver</vt:lpstr>
      <vt:lpstr>Overview</vt:lpstr>
      <vt:lpstr>Overview (cont.)</vt:lpstr>
      <vt:lpstr>Introduction</vt:lpstr>
      <vt:lpstr>Epidemiology</vt:lpstr>
      <vt:lpstr>Epidemiology (cont.)</vt:lpstr>
      <vt:lpstr>ACE2 Receptors</vt:lpstr>
      <vt:lpstr>Transmission</vt:lpstr>
      <vt:lpstr>Clinical Features</vt:lpstr>
      <vt:lpstr>Clinical Features (cont.)</vt:lpstr>
      <vt:lpstr>Clinical Features (cont.)</vt:lpstr>
      <vt:lpstr>COVID-19 and Hepatic Dysfunction </vt:lpstr>
      <vt:lpstr>COVID-19 and Hepatic Dysfunction (cont.)</vt:lpstr>
      <vt:lpstr>COVID-19 and Hepatic Dysfunction (cont.)</vt:lpstr>
      <vt:lpstr>COVID-19 and Hepatic Dysfunction (cont.)</vt:lpstr>
      <vt:lpstr>COVID-19 and Liver Histology</vt:lpstr>
      <vt:lpstr>COVID-19 and Liver Histology (cont.)</vt:lpstr>
      <vt:lpstr>Clinical Outcome of COVID-19</vt:lpstr>
      <vt:lpstr>Clinical Outcome of COVID-19 (cont.)</vt:lpstr>
      <vt:lpstr>Clinical Outcome of COVID-19 (cont.)</vt:lpstr>
      <vt:lpstr>Clinical Outcome of COVID-19 (cont.)</vt:lpstr>
      <vt:lpstr>Diagnosis</vt:lpstr>
      <vt:lpstr>Management</vt:lpstr>
      <vt:lpstr>COVID-19 and HCC</vt:lpstr>
      <vt:lpstr>COVID-19 and Deceased Donor Transplantation</vt:lpstr>
      <vt:lpstr>Post-liver Transplant COVID-19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Liver</dc:title>
  <dc:creator>Derek Scholes</dc:creator>
  <cp:lastModifiedBy>Derek Scholes</cp:lastModifiedBy>
  <cp:revision>5</cp:revision>
  <dcterms:created xsi:type="dcterms:W3CDTF">2021-01-02T00:13:56Z</dcterms:created>
  <dcterms:modified xsi:type="dcterms:W3CDTF">2021-01-06T00:35:20Z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0x010100C2C5BACE810F5C44812BB29A3BD73E18</vt:lpwstr>
  </property>
</Properties>
</file>