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62" r:id="rId4"/>
    <p:sldId id="258" r:id="rId5"/>
    <p:sldId id="263" r:id="rId6"/>
    <p:sldId id="264" r:id="rId7"/>
    <p:sldId id="259" r:id="rId8"/>
    <p:sldId id="269" r:id="rId9"/>
    <p:sldId id="265" r:id="rId10"/>
    <p:sldId id="270" r:id="rId11"/>
    <p:sldId id="266" r:id="rId12"/>
    <p:sldId id="271" r:id="rId13"/>
    <p:sldId id="260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A7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18"/>
    <p:restoredTop sz="94710"/>
  </p:normalViewPr>
  <p:slideViewPr>
    <p:cSldViewPr snapToGrid="0">
      <p:cViewPr varScale="1">
        <p:scale>
          <a:sx n="24" d="100"/>
          <a:sy n="24" d="100"/>
        </p:scale>
        <p:origin x="192" y="2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4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7/5/23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5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8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3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7/5/23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6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7/5/23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7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7/5/23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1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9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8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7/5/23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92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15" r:id="rId7"/>
    <p:sldLayoutId id="2147483716" r:id="rId8"/>
    <p:sldLayoutId id="2147483714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omospacientes.com/noticias/avances/cada-dia-se-diagnostican-en-espana-diez-casos-de-cancer-de-laringe/attachment/thyroid-hear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jkirkhart35/5741363938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erson with a highlighted thyroid gland&#10;&#10;Description automatically generated">
            <a:extLst>
              <a:ext uri="{FF2B5EF4-FFF2-40B4-BE49-F238E27FC236}">
                <a16:creationId xmlns:a16="http://schemas.microsoft.com/office/drawing/2014/main" id="{097D05F7-50E8-FCA8-7F2F-8D05D3D4DE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692" r="-1" b="15033"/>
          <a:stretch/>
        </p:blipFill>
        <p:spPr>
          <a:xfrm>
            <a:off x="12072" y="1386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547F0B-0367-8AB7-94EC-2C22DFCB3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3429000"/>
            <a:ext cx="10190071" cy="1102544"/>
          </a:xfrm>
          <a:solidFill>
            <a:srgbClr val="C0A7A3">
              <a:alpha val="50980"/>
            </a:srgbClr>
          </a:solidFill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Congenital Hypothyroidism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CDCDB-0DC1-6C69-96A3-71AB46764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9991" y="4731581"/>
            <a:ext cx="3499946" cy="1364067"/>
          </a:xfrm>
          <a:solidFill>
            <a:srgbClr val="C0A7A3">
              <a:alpha val="70980"/>
            </a:srgbClr>
          </a:solidFill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Derek Scholes, RDN</a:t>
            </a:r>
          </a:p>
          <a:p>
            <a:r>
              <a:rPr lang="en-US" sz="2200" dirty="0">
                <a:solidFill>
                  <a:srgbClr val="FFFFFF"/>
                </a:solidFill>
              </a:rPr>
              <a:t>M3, Class of 2024</a:t>
            </a:r>
          </a:p>
        </p:txBody>
      </p:sp>
    </p:spTree>
    <p:extLst>
      <p:ext uri="{BB962C8B-B14F-4D97-AF65-F5344CB8AC3E}">
        <p14:creationId xmlns:p14="http://schemas.microsoft.com/office/powerpoint/2010/main" val="2306051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32573-C748-C637-F74A-0AD693311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9081C-DA6A-AB8C-11C4-21160B216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ypothyroidism in Infants and Children: Neonatal Screening - Werner &amp;  Ingbar's The Thyroid: A Fundamental &amp; Clinical Text, 9th Edition">
            <a:extLst>
              <a:ext uri="{FF2B5EF4-FFF2-40B4-BE49-F238E27FC236}">
                <a16:creationId xmlns:a16="http://schemas.microsoft.com/office/drawing/2014/main" id="{16E4235B-2FCF-EF5F-92E4-F2A959CD3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059" y="826291"/>
            <a:ext cx="6776048" cy="510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921EBA9-6BA9-1F2E-CABA-AC07D8144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462" y="365760"/>
            <a:ext cx="7919075" cy="614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519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5D7F-B95C-66F9-2A3C-EB91EFF7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2297C-FEC3-E7C3-0C50-8BB9BE125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Ultrasonography and Scintigraphy</a:t>
            </a:r>
          </a:p>
          <a:p>
            <a:pPr lvl="1"/>
            <a:r>
              <a:rPr lang="en-US" dirty="0"/>
              <a:t>Anatomy and function</a:t>
            </a:r>
          </a:p>
          <a:p>
            <a:r>
              <a:rPr lang="en-US" dirty="0"/>
              <a:t>Radiography</a:t>
            </a:r>
          </a:p>
          <a:p>
            <a:pPr lvl="1"/>
            <a:r>
              <a:rPr lang="en-US" dirty="0"/>
              <a:t>Lateral knee (absent ossification center indicates hypothyroidism)</a:t>
            </a:r>
          </a:p>
        </p:txBody>
      </p:sp>
    </p:spTree>
    <p:extLst>
      <p:ext uri="{BB962C8B-B14F-4D97-AF65-F5344CB8AC3E}">
        <p14:creationId xmlns:p14="http://schemas.microsoft.com/office/powerpoint/2010/main" val="2414394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8F70FC27-1FC5-E21C-32C2-BBE959758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30" y="0"/>
            <a:ext cx="4846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D9490CB-3817-D338-A677-878C071ED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195" y="0"/>
            <a:ext cx="46640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474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B8A7-5203-6889-2100-DC29A0A0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7C7DA-2188-BCEB-B5D9-15AAFFDEA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diagnosis before 10-13 days</a:t>
            </a:r>
          </a:p>
          <a:p>
            <a:r>
              <a:rPr lang="en-US" dirty="0"/>
              <a:t>Normalization of hormone levels by 3 weeks</a:t>
            </a:r>
          </a:p>
          <a:p>
            <a:r>
              <a:rPr lang="en-US" dirty="0"/>
              <a:t>Medication</a:t>
            </a:r>
          </a:p>
          <a:p>
            <a:pPr lvl="1"/>
            <a:r>
              <a:rPr lang="en-US" dirty="0"/>
              <a:t>Levothyroxine</a:t>
            </a:r>
          </a:p>
          <a:p>
            <a:pPr lvl="2"/>
            <a:r>
              <a:rPr lang="en-US" dirty="0"/>
              <a:t>Initial dose: 10-15 mcg/kg/day or ~50mcg in newborns</a:t>
            </a:r>
          </a:p>
          <a:p>
            <a:r>
              <a:rPr lang="en-US" dirty="0"/>
              <a:t>Pediatric endocrinology consult/referral</a:t>
            </a:r>
          </a:p>
          <a:p>
            <a:r>
              <a:rPr lang="en-US" dirty="0"/>
              <a:t>Iodide supplementation (also for prevention)</a:t>
            </a:r>
          </a:p>
          <a:p>
            <a:endParaRPr lang="en-US" dirty="0"/>
          </a:p>
        </p:txBody>
      </p:sp>
      <p:pic>
        <p:nvPicPr>
          <p:cNvPr id="6146" name="Picture 2" descr="51-48-9 | Thyroxine | O-(4-Hydroxy-3,5-diiodophenyl)-3,5-diiodo-L-tyrosine;  (-)-Thyroxine; 3,3',5,5'-Tetraiodo-L-thyronine; Henning; L-T4; L-Thyroxin;  Levothyroxine; NSC 36397; T4; T4 (hormone); Thyrax; Thyreoideum; Thyroxin;  Thyroxinal ...">
            <a:extLst>
              <a:ext uri="{FF2B5EF4-FFF2-40B4-BE49-F238E27FC236}">
                <a16:creationId xmlns:a16="http://schemas.microsoft.com/office/drawing/2014/main" id="{9B1C7A1A-498C-7C5B-CD0C-CA102D7A5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235" y="880587"/>
            <a:ext cx="3285565" cy="141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Thyrox-50 Tablet - Uses, Dosage, Side Effects, Price, Composition | Practo">
            <a:extLst>
              <a:ext uri="{FF2B5EF4-FFF2-40B4-BE49-F238E27FC236}">
                <a16:creationId xmlns:a16="http://schemas.microsoft.com/office/drawing/2014/main" id="{E70242C8-2DB7-9EEF-5F28-48D25B183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3078739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474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81717-CF60-C656-9E7A-AFC44860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BC3A2-DF59-C1D0-697F-12F59EAE0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or free T4 and TSH</a:t>
            </a:r>
          </a:p>
          <a:p>
            <a:pPr lvl="1"/>
            <a:r>
              <a:rPr lang="en-US" dirty="0"/>
              <a:t>4-6 weeks after initiation</a:t>
            </a:r>
          </a:p>
          <a:p>
            <a:pPr lvl="1"/>
            <a:r>
              <a:rPr lang="en-US" dirty="0"/>
              <a:t>Every 1-3 months during first year</a:t>
            </a:r>
          </a:p>
          <a:p>
            <a:pPr lvl="1"/>
            <a:r>
              <a:rPr lang="en-US" dirty="0"/>
              <a:t>Every 2-4 months during second and third years</a:t>
            </a:r>
          </a:p>
          <a:p>
            <a:pPr lvl="1"/>
            <a:r>
              <a:rPr lang="en-US" dirty="0"/>
              <a:t>Increase frequency if dosage changes</a:t>
            </a:r>
          </a:p>
          <a:p>
            <a:r>
              <a:rPr lang="en-US" dirty="0"/>
              <a:t>Developmental and psychoneurological evaluations</a:t>
            </a:r>
          </a:p>
          <a:p>
            <a:r>
              <a:rPr lang="en-US" dirty="0"/>
              <a:t>School progression w/ early interventions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00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F8020C-60BB-4357-8207-13221A99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02D46F-C48E-4461-A19B-D244194F5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AA6453C-5851-46D8-A790-031DA34DB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B61F8-F9FB-D5A9-8719-F47F2BDDC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1066800"/>
            <a:ext cx="5367527" cy="28335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Thank you!</a:t>
            </a:r>
          </a:p>
        </p:txBody>
      </p:sp>
      <p:pic>
        <p:nvPicPr>
          <p:cNvPr id="22" name="Graphic 21" descr="Handshake">
            <a:extLst>
              <a:ext uri="{FF2B5EF4-FFF2-40B4-BE49-F238E27FC236}">
                <a16:creationId xmlns:a16="http://schemas.microsoft.com/office/drawing/2014/main" id="{6B36DCBB-0845-5263-EC4B-64932C716D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800" y="1360539"/>
            <a:ext cx="4209625" cy="42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2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1E04-D3D4-BB63-5BC8-1862044F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3DBCD-FCEA-9DDB-DC84-A5598C1CD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Inadequate thyroid hormone production in the newborn. </a:t>
            </a:r>
          </a:p>
          <a:p>
            <a:r>
              <a:rPr lang="en-US" dirty="0"/>
              <a:t>Multiple causes:</a:t>
            </a:r>
          </a:p>
          <a:p>
            <a:pPr lvl="1"/>
            <a:r>
              <a:rPr lang="en-US" dirty="0"/>
              <a:t>Anatomic defect in the gland</a:t>
            </a:r>
          </a:p>
          <a:p>
            <a:pPr lvl="1"/>
            <a:r>
              <a:rPr lang="en-US" dirty="0"/>
              <a:t>Inborn error of thyroid metabolism</a:t>
            </a:r>
          </a:p>
          <a:p>
            <a:pPr lvl="1"/>
            <a:r>
              <a:rPr lang="en-US" dirty="0"/>
              <a:t>Iodine deficiency</a:t>
            </a:r>
          </a:p>
          <a:p>
            <a:r>
              <a:rPr lang="en-US" dirty="0"/>
              <a:t>80-95% thought to be thyroid dysgenesis</a:t>
            </a:r>
          </a:p>
          <a:p>
            <a:r>
              <a:rPr lang="en-US" dirty="0"/>
              <a:t>May be transient and not permanent</a:t>
            </a:r>
          </a:p>
        </p:txBody>
      </p:sp>
    </p:spTree>
    <p:extLst>
      <p:ext uri="{BB962C8B-B14F-4D97-AF65-F5344CB8AC3E}">
        <p14:creationId xmlns:p14="http://schemas.microsoft.com/office/powerpoint/2010/main" val="274605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4F8020C-60BB-4357-8207-13221A99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41" name="Frame 1040">
            <a:extLst>
              <a:ext uri="{FF2B5EF4-FFF2-40B4-BE49-F238E27FC236}">
                <a16:creationId xmlns:a16="http://schemas.microsoft.com/office/drawing/2014/main" id="{14719C7A-7103-4EF2-85F1-DE9CAE528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5494"/>
          </a:xfrm>
          <a:prstGeom prst="frame">
            <a:avLst>
              <a:gd name="adj1" fmla="val 7920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3" name="Frame 1042">
            <a:extLst>
              <a:ext uri="{FF2B5EF4-FFF2-40B4-BE49-F238E27FC236}">
                <a16:creationId xmlns:a16="http://schemas.microsoft.com/office/drawing/2014/main" id="{59C4A457-993E-4426-870D-BF0605010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5494"/>
          </a:xfrm>
          <a:prstGeom prst="frame">
            <a:avLst>
              <a:gd name="adj1" fmla="val 7876"/>
            </a:avLst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baby lying on a ruler&#10;&#10;Description automatically generated">
            <a:extLst>
              <a:ext uri="{FF2B5EF4-FFF2-40B4-BE49-F238E27FC236}">
                <a16:creationId xmlns:a16="http://schemas.microsoft.com/office/drawing/2014/main" id="{73FD1814-B813-FA7F-0283-113C9AC6DB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" b="14920"/>
          <a:stretch/>
        </p:blipFill>
        <p:spPr bwMode="auto">
          <a:xfrm>
            <a:off x="381000" y="304800"/>
            <a:ext cx="11365006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71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B768F-7F94-190B-6508-F5162D12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Signs &amp; Symptoms: (“Good babies”)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67835-83E9-07B0-1D75-80AB34AA0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US" dirty="0"/>
              <a:t>Profound mental retardation</a:t>
            </a:r>
          </a:p>
          <a:p>
            <a:r>
              <a:rPr lang="en-US" dirty="0"/>
              <a:t>Delayed motor development</a:t>
            </a:r>
          </a:p>
          <a:p>
            <a:r>
              <a:rPr lang="en-US" dirty="0"/>
              <a:t>Coarse hair</a:t>
            </a:r>
          </a:p>
          <a:p>
            <a:r>
              <a:rPr lang="en-US" dirty="0"/>
              <a:t>Protuberant abdomen</a:t>
            </a:r>
          </a:p>
          <a:p>
            <a:r>
              <a:rPr lang="en-US" dirty="0"/>
              <a:t>Protuberant tongue (macroglossia)</a:t>
            </a:r>
          </a:p>
          <a:p>
            <a:r>
              <a:rPr lang="en-US" dirty="0"/>
              <a:t>Puffy face</a:t>
            </a:r>
          </a:p>
          <a:p>
            <a:r>
              <a:rPr lang="en-US" dirty="0"/>
              <a:t>Delayed epiphyseal closure</a:t>
            </a:r>
          </a:p>
          <a:p>
            <a:r>
              <a:rPr lang="en-US" dirty="0"/>
              <a:t>Short stature</a:t>
            </a:r>
          </a:p>
          <a:p>
            <a:r>
              <a:rPr lang="en-US" dirty="0"/>
              <a:t>Decreased activity</a:t>
            </a:r>
          </a:p>
          <a:p>
            <a:r>
              <a:rPr lang="en-US" dirty="0"/>
              <a:t>Jaundice</a:t>
            </a:r>
          </a:p>
          <a:p>
            <a:r>
              <a:rPr lang="en-US" dirty="0"/>
              <a:t>Hypotonia</a:t>
            </a:r>
          </a:p>
          <a:p>
            <a:r>
              <a:rPr lang="en-US" dirty="0"/>
              <a:t>Poor feeding/weight gain</a:t>
            </a:r>
          </a:p>
          <a:p>
            <a:r>
              <a:rPr lang="en-US" dirty="0"/>
              <a:t>Mottled, cool, dry skin</a:t>
            </a:r>
          </a:p>
          <a:p>
            <a:r>
              <a:rPr lang="en-US" dirty="0"/>
              <a:t>Goiter </a:t>
            </a:r>
          </a:p>
          <a:p>
            <a:r>
              <a:rPr lang="en-US" dirty="0"/>
              <a:t>Pallor</a:t>
            </a:r>
          </a:p>
        </p:txBody>
      </p:sp>
    </p:spTree>
    <p:extLst>
      <p:ext uri="{BB962C8B-B14F-4D97-AF65-F5344CB8AC3E}">
        <p14:creationId xmlns:p14="http://schemas.microsoft.com/office/powerpoint/2010/main" val="1986281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0666" y="0"/>
            <a:ext cx="6001333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196875" y="0"/>
            <a:ext cx="5992075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Thyroid Disease | Clinical Gate">
            <a:extLst>
              <a:ext uri="{FF2B5EF4-FFF2-40B4-BE49-F238E27FC236}">
                <a16:creationId xmlns:a16="http://schemas.microsoft.com/office/drawing/2014/main" id="{7501F07D-EDD1-9EF0-8394-66E9540ED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48109" y="567942"/>
            <a:ext cx="2944184" cy="571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8E1BE92-DA73-558A-925E-A15D527117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3" t="-2994" r="24655" b="2994"/>
          <a:stretch/>
        </p:blipFill>
        <p:spPr bwMode="auto">
          <a:xfrm>
            <a:off x="553303" y="772073"/>
            <a:ext cx="5302088" cy="530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19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CC7DC-E3D1-9715-5000-D34ADACE8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AE7DE-702B-6545-88B0-4831B71E5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Goiter</a:t>
            </a:r>
          </a:p>
          <a:p>
            <a:r>
              <a:rPr lang="en-US" dirty="0"/>
              <a:t>Panhypopituitarism</a:t>
            </a:r>
          </a:p>
          <a:p>
            <a:r>
              <a:rPr lang="en-US" dirty="0"/>
              <a:t>Pediatric Hypopituitarism</a:t>
            </a:r>
          </a:p>
          <a:p>
            <a:r>
              <a:rPr lang="en-US" dirty="0"/>
              <a:t>Thyroxine-Binding Globulin Deficiency (often doesn’t result in illness)</a:t>
            </a:r>
          </a:p>
          <a:p>
            <a:r>
              <a:rPr lang="en-US" dirty="0"/>
              <a:t>Iodine Deficiency</a:t>
            </a:r>
          </a:p>
        </p:txBody>
      </p:sp>
      <p:pic>
        <p:nvPicPr>
          <p:cNvPr id="5" name="Picture 4" descr="A person leaning against a wall&#10;&#10;Description automatically generated">
            <a:extLst>
              <a:ext uri="{FF2B5EF4-FFF2-40B4-BE49-F238E27FC236}">
                <a16:creationId xmlns:a16="http://schemas.microsoft.com/office/drawing/2014/main" id="{F395F458-7A46-7197-53AE-54AFAA12D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28970" y="914493"/>
            <a:ext cx="31750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8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06F4-5EDB-B816-CBD0-8BAEEBE5D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Diagnosis/Workup: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14347-0899-2C51-A357-DEF040C2D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TSH with backup thyroxine (T4) with high TSH</a:t>
            </a:r>
          </a:p>
          <a:p>
            <a:r>
              <a:rPr lang="en-US" dirty="0"/>
              <a:t>Primary T4 with backup TSH with low T4</a:t>
            </a:r>
          </a:p>
          <a:p>
            <a:r>
              <a:rPr lang="en-US" dirty="0"/>
              <a:t>Simultaneous measurement of both labs</a:t>
            </a:r>
          </a:p>
          <a:p>
            <a:r>
              <a:rPr lang="en-US" dirty="0"/>
              <a:t>Second screening recommended in:</a:t>
            </a:r>
          </a:p>
          <a:p>
            <a:pPr lvl="1"/>
            <a:r>
              <a:rPr lang="en-US" dirty="0"/>
              <a:t>LBW and VLBW neonates</a:t>
            </a:r>
          </a:p>
          <a:p>
            <a:pPr lvl="1"/>
            <a:r>
              <a:rPr lang="en-US" dirty="0"/>
              <a:t>Infants admitted to NICU</a:t>
            </a:r>
          </a:p>
          <a:p>
            <a:pPr lvl="1"/>
            <a:r>
              <a:rPr lang="en-US" dirty="0"/>
              <a:t>If infant tested within 24hrs of life</a:t>
            </a:r>
          </a:p>
          <a:p>
            <a:pPr lvl="1"/>
            <a:r>
              <a:rPr lang="en-US" dirty="0"/>
              <a:t>Multiple births</a:t>
            </a:r>
          </a:p>
        </p:txBody>
      </p:sp>
    </p:spTree>
    <p:extLst>
      <p:ext uri="{BB962C8B-B14F-4D97-AF65-F5344CB8AC3E}">
        <p14:creationId xmlns:p14="http://schemas.microsoft.com/office/powerpoint/2010/main" val="125402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80AE-4D38-A2E2-D7D0-9B5059E9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4DCDF-9165-39FE-30FB-3B92A0227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ongenital hypothyroidism: Diagnostic algorithm. Diagnostic algorithm:... |  Download Scientific Diagram">
            <a:extLst>
              <a:ext uri="{FF2B5EF4-FFF2-40B4-BE49-F238E27FC236}">
                <a16:creationId xmlns:a16="http://schemas.microsoft.com/office/drawing/2014/main" id="{3A0E9831-83A2-BD45-468E-D69B5108F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715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40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D1E4-BBAC-7E68-068B-5957FBC6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Diagnosis/Workup (cont.):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0C401-E4EA-C993-FDCA-A032F0E31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Neonatal antithyroid antibodies if there is maternal antibody-mediated hypothyroidism</a:t>
            </a:r>
          </a:p>
          <a:p>
            <a:r>
              <a:rPr lang="en-US" dirty="0"/>
              <a:t>If T4 low but TSH is normal, thyroid binding globulin and free T4 (TBG deficiency has low TBG but normal free T4)</a:t>
            </a:r>
          </a:p>
        </p:txBody>
      </p:sp>
    </p:spTree>
    <p:extLst>
      <p:ext uri="{BB962C8B-B14F-4D97-AF65-F5344CB8AC3E}">
        <p14:creationId xmlns:p14="http://schemas.microsoft.com/office/powerpoint/2010/main" val="3351622230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308</Words>
  <Application>Microsoft Macintosh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Avenir Next LT Pro</vt:lpstr>
      <vt:lpstr>AvenirNext LT Pro Medium</vt:lpstr>
      <vt:lpstr>BlockprintVTI</vt:lpstr>
      <vt:lpstr>Congenital Hypothyroidism</vt:lpstr>
      <vt:lpstr>Background:</vt:lpstr>
      <vt:lpstr>PowerPoint Presentation</vt:lpstr>
      <vt:lpstr>Signs &amp; Symptoms: (“Good babies”)</vt:lpstr>
      <vt:lpstr>PowerPoint Presentation</vt:lpstr>
      <vt:lpstr>Differentials:</vt:lpstr>
      <vt:lpstr>Diagnosis/Workup:</vt:lpstr>
      <vt:lpstr>PowerPoint Presentation</vt:lpstr>
      <vt:lpstr>Diagnosis/Workup (cont.):</vt:lpstr>
      <vt:lpstr>PowerPoint Presentation</vt:lpstr>
      <vt:lpstr>Imaging:</vt:lpstr>
      <vt:lpstr>PowerPoint Presentation</vt:lpstr>
      <vt:lpstr>Treatment:</vt:lpstr>
      <vt:lpstr>Monitoring: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Congenital Hypothyroidism</dc:title>
  <dc:creator>Scholes, Derek</dc:creator>
  <cp:lastModifiedBy>Scholes, Derek</cp:lastModifiedBy>
  <cp:revision>4</cp:revision>
  <dcterms:created xsi:type="dcterms:W3CDTF">2023-07-05T23:45:33Z</dcterms:created>
  <dcterms:modified xsi:type="dcterms:W3CDTF">2023-07-06T01:47:14Z</dcterms:modified>
</cp:coreProperties>
</file>