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5"/>
  </p:notesMasterIdLst>
  <p:sldIdLst>
    <p:sldId id="256" r:id="rId2"/>
    <p:sldId id="262" r:id="rId3"/>
    <p:sldId id="257" r:id="rId4"/>
    <p:sldId id="261" r:id="rId5"/>
    <p:sldId id="258" r:id="rId6"/>
    <p:sldId id="264" r:id="rId7"/>
    <p:sldId id="265" r:id="rId8"/>
    <p:sldId id="266" r:id="rId9"/>
    <p:sldId id="269" r:id="rId10"/>
    <p:sldId id="267" r:id="rId11"/>
    <p:sldId id="263" r:id="rId12"/>
    <p:sldId id="26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9388" autoAdjust="0"/>
  </p:normalViewPr>
  <p:slideViewPr>
    <p:cSldViewPr snapToGrid="0">
      <p:cViewPr varScale="1">
        <p:scale>
          <a:sx n="114" d="100"/>
          <a:sy n="114" d="100"/>
        </p:scale>
        <p:origin x="10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F1EE6-3502-4E67-B657-439791EBF30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435BB-0B52-4BB1-B2E0-8867448A7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75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adverse events: T (27%) and T (12%)</a:t>
            </a:r>
          </a:p>
          <a:p>
            <a:r>
              <a:rPr lang="en-US" dirty="0"/>
              <a:t>Related adverse events: T (21%) and P (5%)</a:t>
            </a:r>
          </a:p>
          <a:p>
            <a:r>
              <a:rPr lang="en-US" dirty="0"/>
              <a:t>Lymphadenopathy: T (64 or 0.3%) and P (6 or &lt;0.1%)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435BB-0B52-4BB1-B2E0-8867448A7B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3A8D-A41E-40FF-8F54-19DD884532F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C0E7-C7BE-40E5-B792-B2E033A4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08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3A8D-A41E-40FF-8F54-19DD884532F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C0E7-C7BE-40E5-B792-B2E033A4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4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3A8D-A41E-40FF-8F54-19DD884532F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C0E7-C7BE-40E5-B792-B2E033A4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2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3A8D-A41E-40FF-8F54-19DD884532F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C0E7-C7BE-40E5-B792-B2E033A4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4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3A8D-A41E-40FF-8F54-19DD884532F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C0E7-C7BE-40E5-B792-B2E033A4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2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3A8D-A41E-40FF-8F54-19DD884532F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C0E7-C7BE-40E5-B792-B2E033A4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8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3A8D-A41E-40FF-8F54-19DD884532F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C0E7-C7BE-40E5-B792-B2E033A4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3A8D-A41E-40FF-8F54-19DD884532F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C0E7-C7BE-40E5-B792-B2E033A4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0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3A8D-A41E-40FF-8F54-19DD884532F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C0E7-C7BE-40E5-B792-B2E033A4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24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3A8D-A41E-40FF-8F54-19DD884532F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C0E7-C7BE-40E5-B792-B2E033A4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202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3A8D-A41E-40FF-8F54-19DD884532F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C0E7-C7BE-40E5-B792-B2E033A4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A4993A8D-A41E-40FF-8F54-19DD884532FE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262C0E7-C7BE-40E5-B792-B2E033A48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95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ECCC-81BD-4F73-A5D9-00A0BDD9D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4800" b="0" i="0" u="none" strike="noStrike" baseline="0">
                <a:solidFill>
                  <a:schemeClr val="tx2"/>
                </a:solidFill>
                <a:latin typeface="+mn-lt"/>
              </a:rPr>
              <a:t>Safety and Efficacy of the BNT162b2 mRNA</a:t>
            </a:r>
            <a:br>
              <a:rPr lang="en-US" sz="4800" b="0" i="0" u="none" strike="noStrike" baseline="0">
                <a:solidFill>
                  <a:schemeClr val="tx2"/>
                </a:solidFill>
                <a:latin typeface="+mn-lt"/>
              </a:rPr>
            </a:br>
            <a:r>
              <a:rPr lang="en-US" sz="4800" b="0" i="0" u="none" strike="noStrike" baseline="0">
                <a:solidFill>
                  <a:schemeClr val="tx2"/>
                </a:solidFill>
                <a:latin typeface="+mn-lt"/>
              </a:rPr>
              <a:t>Covid-19 Vaccine</a:t>
            </a:r>
            <a:endParaRPr lang="en-US" sz="48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78C7F-EB59-4853-B43A-2EBD8897B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1397448"/>
          </a:xfrm>
        </p:spPr>
        <p:txBody>
          <a:bodyPr>
            <a:normAutofit fontScale="77500" lnSpcReduction="20000"/>
          </a:bodyPr>
          <a:lstStyle/>
          <a:p>
            <a:r>
              <a:rPr lang="en-US" sz="1600" b="0" i="0" u="none" strike="noStrike" baseline="0" dirty="0">
                <a:solidFill>
                  <a:schemeClr val="tx2"/>
                </a:solidFill>
              </a:rPr>
              <a:t>Affiliation with Pfizer</a:t>
            </a:r>
          </a:p>
          <a:p>
            <a:endParaRPr lang="en-US" sz="1000" dirty="0">
              <a:solidFill>
                <a:schemeClr val="tx2"/>
              </a:solidFill>
            </a:endParaRPr>
          </a:p>
          <a:p>
            <a:r>
              <a:rPr lang="en-US" sz="1600" b="0" i="0" u="none" strike="noStrike" baseline="0" dirty="0">
                <a:solidFill>
                  <a:schemeClr val="tx2"/>
                </a:solidFill>
              </a:rPr>
              <a:t>FP Polack., SJ Thomas, N </a:t>
            </a:r>
            <a:r>
              <a:rPr lang="en-US" sz="1600" b="0" i="0" u="none" strike="noStrike" baseline="0" dirty="0" err="1">
                <a:solidFill>
                  <a:schemeClr val="tx2"/>
                </a:solidFill>
              </a:rPr>
              <a:t>Kitchin</a:t>
            </a:r>
            <a:r>
              <a:rPr lang="en-US" sz="1600" b="0" i="0" u="none" strike="noStrike" baseline="0" dirty="0">
                <a:solidFill>
                  <a:schemeClr val="tx2"/>
                </a:solidFill>
              </a:rPr>
              <a:t>, et al.</a:t>
            </a:r>
          </a:p>
          <a:p>
            <a:r>
              <a:rPr lang="en-US" sz="1600" b="0" i="0" u="none" strike="noStrike" baseline="0" dirty="0">
                <a:solidFill>
                  <a:schemeClr val="tx2"/>
                </a:solidFill>
              </a:rPr>
              <a:t>Presented by </a:t>
            </a:r>
            <a:r>
              <a:rPr lang="en-US" sz="1600" b="0" i="0" u="none" strike="noStrike" baseline="0">
                <a:solidFill>
                  <a:schemeClr val="tx2"/>
                </a:solidFill>
              </a:rPr>
              <a:t>Derek Scholes</a:t>
            </a:r>
            <a:endParaRPr lang="en-US" sz="1600" b="0" i="0" u="none" strike="noStrike" baseline="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Dec. 10, 2020</a:t>
            </a:r>
            <a:endParaRPr lang="en-US" sz="1600" b="0" i="0" u="none" strike="noStrike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8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95FB-B35A-4978-A4CA-55BAD9B6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479663"/>
          </a:xfrm>
        </p:spPr>
        <p:txBody>
          <a:bodyPr/>
          <a:lstStyle/>
          <a:p>
            <a:r>
              <a:rPr lang="en-US" dirty="0"/>
              <a:t>Adverse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C5A5-2AD4-437A-8C59-290548DF7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526" y="2038896"/>
            <a:ext cx="336037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Adverse events were increased amongst BNT162b2 recipients</a:t>
            </a:r>
          </a:p>
          <a:p>
            <a:r>
              <a:rPr lang="en-US" sz="2400" dirty="0"/>
              <a:t>6 deaths which were determined as unrelated to placebo (4) or treatment (2)</a:t>
            </a:r>
          </a:p>
          <a:p>
            <a:r>
              <a:rPr lang="en-US" sz="2400" dirty="0"/>
              <a:t> Severe adverse events were proportionate amongst both groups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14F14-BE9B-44E9-AA13-D955EDCB6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299" y="25400"/>
            <a:ext cx="2220897" cy="6770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3DD7F-CB78-4AA2-8DFB-333739105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196" y="25399"/>
            <a:ext cx="5234004" cy="676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7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ED8B-E390-4160-A5BC-538572D5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30A7B-31C2-4623-B57B-37DAA0BC1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Short follow-up period.</a:t>
            </a:r>
          </a:p>
          <a:p>
            <a:r>
              <a:rPr lang="en-US" sz="3600" dirty="0"/>
              <a:t>Not all participants received follow-ups within a 3.5-month period. </a:t>
            </a:r>
          </a:p>
          <a:p>
            <a:r>
              <a:rPr lang="en-US" sz="3600" dirty="0"/>
              <a:t>Duration of efficacy remains to be determined.</a:t>
            </a:r>
          </a:p>
          <a:p>
            <a:r>
              <a:rPr lang="en-US" sz="3600" dirty="0"/>
              <a:t>Placebo group will receive the vaccine once approved even within the 2-year follow-up period</a:t>
            </a:r>
          </a:p>
          <a:p>
            <a:r>
              <a:rPr lang="en-US" sz="3600" dirty="0"/>
              <a:t>Does not address prevention of COVID 19 in younger populations, and pregnant women. </a:t>
            </a:r>
          </a:p>
        </p:txBody>
      </p:sp>
    </p:spTree>
    <p:extLst>
      <p:ext uri="{BB962C8B-B14F-4D97-AF65-F5344CB8AC3E}">
        <p14:creationId xmlns:p14="http://schemas.microsoft.com/office/powerpoint/2010/main" val="306572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B48C-4C26-43F9-BB45-6B5970E0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320B-2235-4962-B497-E0242CCA9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study shows that Covid-19 can be prevented by this 2-dose regimen and appears to be safe. </a:t>
            </a:r>
          </a:p>
          <a:p>
            <a:r>
              <a:rPr lang="en-US" sz="3200" dirty="0"/>
              <a:t>Also, this study provides a promising new approach to use RNA-based vaccines to protect humans from infectious disease. </a:t>
            </a:r>
          </a:p>
          <a:p>
            <a:r>
              <a:rPr lang="en-US" sz="3200" dirty="0"/>
              <a:t>If approved, this vaccine can help contribute to reducing the loss of health, life, and economic and social well-being that has come about from Covid-19. </a:t>
            </a:r>
          </a:p>
        </p:txBody>
      </p:sp>
    </p:spTree>
    <p:extLst>
      <p:ext uri="{BB962C8B-B14F-4D97-AF65-F5344CB8AC3E}">
        <p14:creationId xmlns:p14="http://schemas.microsoft.com/office/powerpoint/2010/main" val="330559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658C22-2BBB-4CC7-AC94-BA42B45B4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E714D6-B8AE-4EAF-80CA-1900AE364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D5A4803-8B63-4214-9997-748193E3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CDC1D-3F7A-45AB-A256-EAE04C937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7764" r="-1" b="-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DCF89B-7799-4A5F-B7DC-F66A36348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16C38-1522-432A-AFF0-68E7E64F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-10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AF82-A11C-4231-A5D6-D8CFF5839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4670246"/>
            <a:ext cx="3685069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accent1">
                    <a:lumMod val="20000"/>
                    <a:lumOff val="80000"/>
                  </a:schemeClr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19579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275E2-93DA-44B6-8CA8-5372C6E6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100" y="2203875"/>
            <a:ext cx="7975600" cy="2964264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Phase II &amp; III: 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2"/>
                </a:solidFill>
              </a:rPr>
              <a:t>Does the </a:t>
            </a:r>
            <a:r>
              <a:rPr lang="en-US" sz="3600" b="0" i="0" u="none" strike="noStrike" baseline="0" dirty="0">
                <a:solidFill>
                  <a:schemeClr val="tx2"/>
                </a:solidFill>
                <a:latin typeface="+mn-lt"/>
              </a:rPr>
              <a:t>BNT162b2 mRNA Covid-19 Vaccine </a:t>
            </a:r>
            <a:r>
              <a:rPr lang="en-US" sz="3600" dirty="0">
                <a:solidFill>
                  <a:schemeClr val="tx2"/>
                </a:solidFill>
              </a:rPr>
              <a:t>work and is it better than what is currently available to treat Covid-19 cases?</a:t>
            </a:r>
          </a:p>
        </p:txBody>
      </p:sp>
    </p:spTree>
    <p:extLst>
      <p:ext uri="{BB962C8B-B14F-4D97-AF65-F5344CB8AC3E}">
        <p14:creationId xmlns:p14="http://schemas.microsoft.com/office/powerpoint/2010/main" val="74786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A905-3A2E-4D2F-A199-78951210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E24D0-B24A-4787-8509-52D1EDDA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COVID-19 has affected tens of millions of people since the pandemic was declared by WHO on March 11, 2020. </a:t>
            </a:r>
          </a:p>
          <a:p>
            <a:r>
              <a:rPr lang="en-US" sz="3600" dirty="0"/>
              <a:t>Frontline workers and those with coexisting conditions are at highest risk. </a:t>
            </a:r>
          </a:p>
          <a:p>
            <a:r>
              <a:rPr lang="en-US" sz="3600" dirty="0"/>
              <a:t>Safe and effective prophylactic vaccines are needed to help contain this pandemic and its terrible consequences.</a:t>
            </a:r>
          </a:p>
        </p:txBody>
      </p:sp>
    </p:spTree>
    <p:extLst>
      <p:ext uri="{BB962C8B-B14F-4D97-AF65-F5344CB8AC3E}">
        <p14:creationId xmlns:p14="http://schemas.microsoft.com/office/powerpoint/2010/main" val="369632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8376-3239-4CB2-AB53-EB8CE81F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13AE-4F6B-48A0-8283-B2F9AED45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700" y="908240"/>
            <a:ext cx="8125460" cy="5032375"/>
          </a:xfrm>
        </p:spPr>
        <p:txBody>
          <a:bodyPr>
            <a:normAutofit fontScale="85000" lnSpcReduction="20000"/>
          </a:bodyPr>
          <a:lstStyle/>
          <a:p>
            <a:r>
              <a:rPr lang="en-US" sz="3600" b="0" i="0" u="none" strike="noStrike" baseline="0" dirty="0">
                <a:latin typeface="+mn-lt"/>
              </a:rPr>
              <a:t>BNT162b2 mRNA Covid-19 Vaccine is a lipid nanoparticle-formulated nucleoside-modified RNA that encodes the SARS-CoV-2 full-length spike</a:t>
            </a:r>
          </a:p>
          <a:p>
            <a:r>
              <a:rPr lang="en-US" sz="3600" dirty="0"/>
              <a:t>It is</a:t>
            </a:r>
            <a:r>
              <a:rPr lang="en-US" sz="3600" b="0" i="0" u="none" strike="noStrike" baseline="0" dirty="0">
                <a:latin typeface="+mn-lt"/>
              </a:rPr>
              <a:t> modified by two proline mutations which lock the spike into a prefusion conformation. </a:t>
            </a:r>
            <a:endParaRPr lang="en-US" sz="3600" dirty="0"/>
          </a:p>
          <a:p>
            <a:r>
              <a:rPr lang="en-US" sz="3600" dirty="0"/>
              <a:t>The Phase I trials have previously been conducted. </a:t>
            </a:r>
          </a:p>
          <a:p>
            <a:r>
              <a:rPr lang="en-US" sz="3600" dirty="0"/>
              <a:t>Phase III design and conduct of trial, data collection and analysis, etc. performed by Pfizer.</a:t>
            </a:r>
          </a:p>
          <a:p>
            <a:r>
              <a:rPr lang="en-US" sz="3600" dirty="0" err="1"/>
              <a:t>BioNTech</a:t>
            </a:r>
            <a:r>
              <a:rPr lang="en-US" sz="3600" dirty="0"/>
              <a:t> sponsored and manufactured the vaccine.</a:t>
            </a:r>
          </a:p>
        </p:txBody>
      </p:sp>
    </p:spTree>
    <p:extLst>
      <p:ext uri="{BB962C8B-B14F-4D97-AF65-F5344CB8AC3E}">
        <p14:creationId xmlns:p14="http://schemas.microsoft.com/office/powerpoint/2010/main" val="177605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DABF-AD63-4E41-B138-6A6F867C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91E5-7C12-4594-BB01-566CCD2D8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Randomized, controlled</a:t>
            </a:r>
          </a:p>
          <a:p>
            <a:r>
              <a:rPr lang="en-US" sz="3600" dirty="0"/>
              <a:t>37,706 patients randomly assigned in a 1:1 ratio</a:t>
            </a:r>
            <a:endParaRPr lang="en-US" sz="3200" dirty="0"/>
          </a:p>
          <a:p>
            <a:r>
              <a:rPr lang="en-US" sz="3600" dirty="0"/>
              <a:t>18,860 received BNT162b2</a:t>
            </a:r>
          </a:p>
          <a:p>
            <a:pPr lvl="1"/>
            <a:r>
              <a:rPr lang="en-US" sz="3200" dirty="0"/>
              <a:t>Two doses 30 ug to be administered 21 days apart</a:t>
            </a:r>
          </a:p>
          <a:p>
            <a:pPr lvl="1"/>
            <a:r>
              <a:rPr lang="en-US" sz="3200" dirty="0"/>
              <a:t>Deltoid muscle</a:t>
            </a:r>
          </a:p>
          <a:p>
            <a:r>
              <a:rPr lang="en-US" sz="3600" dirty="0"/>
              <a:t>18,846 received saline placebo</a:t>
            </a:r>
          </a:p>
          <a:p>
            <a:pPr lvl="1"/>
            <a:r>
              <a:rPr lang="en-US" sz="3200" dirty="0"/>
              <a:t>Two doses 30 ug to be administered 21 days apart</a:t>
            </a:r>
          </a:p>
          <a:p>
            <a:pPr lvl="1"/>
            <a:r>
              <a:rPr lang="en-US" sz="3200" dirty="0"/>
              <a:t>Deltoid muscle</a:t>
            </a:r>
          </a:p>
        </p:txBody>
      </p:sp>
    </p:spTree>
    <p:extLst>
      <p:ext uri="{BB962C8B-B14F-4D97-AF65-F5344CB8AC3E}">
        <p14:creationId xmlns:p14="http://schemas.microsoft.com/office/powerpoint/2010/main" val="95947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DABF-AD63-4E41-B138-6A6F867C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 and Exclusion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91E5-7C12-4594-BB01-566CCD2D8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Eligible Patients:</a:t>
            </a:r>
          </a:p>
          <a:p>
            <a:pPr lvl="1"/>
            <a:r>
              <a:rPr lang="en-US" sz="2800" dirty="0"/>
              <a:t>16 years of age or older</a:t>
            </a:r>
          </a:p>
          <a:p>
            <a:pPr lvl="1"/>
            <a:r>
              <a:rPr lang="en-US" sz="2800" dirty="0"/>
              <a:t>Healthy or stable chronic medical conditions</a:t>
            </a:r>
          </a:p>
          <a:p>
            <a:pPr lvl="2"/>
            <a:r>
              <a:rPr lang="en-US" sz="2400" dirty="0"/>
              <a:t>Includes: HIV, Hep B, Hep C</a:t>
            </a:r>
          </a:p>
          <a:p>
            <a:pPr lvl="1"/>
            <a:endParaRPr lang="en-US" sz="2800" dirty="0"/>
          </a:p>
          <a:p>
            <a:r>
              <a:rPr lang="en-US" sz="3200" dirty="0"/>
              <a:t>Exclusion Criteria:</a:t>
            </a:r>
          </a:p>
          <a:p>
            <a:pPr lvl="1"/>
            <a:r>
              <a:rPr lang="en-US" sz="2800" dirty="0"/>
              <a:t>History of Covid-19</a:t>
            </a:r>
          </a:p>
          <a:p>
            <a:pPr lvl="1"/>
            <a:r>
              <a:rPr lang="en-US" sz="2800" dirty="0"/>
              <a:t>Immunosuppressive Therapy treatment</a:t>
            </a:r>
          </a:p>
          <a:p>
            <a:pPr lvl="1"/>
            <a:r>
              <a:rPr lang="en-US" sz="2800" dirty="0"/>
              <a:t>Immunocompromising diagnosis</a:t>
            </a:r>
          </a:p>
        </p:txBody>
      </p:sp>
    </p:spTree>
    <p:extLst>
      <p:ext uri="{BB962C8B-B14F-4D97-AF65-F5344CB8AC3E}">
        <p14:creationId xmlns:p14="http://schemas.microsoft.com/office/powerpoint/2010/main" val="82967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DABF-AD63-4E41-B138-6A6F867C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91E5-7C12-4594-BB01-566CCD2D8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Safety analyses to all participants who received at least one dose of either BNT162b2 or placebo.</a:t>
            </a:r>
          </a:p>
          <a:p>
            <a:r>
              <a:rPr lang="en-US" sz="3600" dirty="0"/>
              <a:t>Safety analyses performed for any local reactions, systemic events, and any adverse events after vaccination.</a:t>
            </a:r>
          </a:p>
          <a:p>
            <a:r>
              <a:rPr lang="en-US" sz="3600" dirty="0"/>
              <a:t>Covid-19 testing occurred for all participants at 7 days after second vaccination.</a:t>
            </a:r>
          </a:p>
        </p:txBody>
      </p:sp>
    </p:spTree>
    <p:extLst>
      <p:ext uri="{BB962C8B-B14F-4D97-AF65-F5344CB8AC3E}">
        <p14:creationId xmlns:p14="http://schemas.microsoft.com/office/powerpoint/2010/main" val="372843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DABF-AD63-4E41-B138-6A6F867C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91E5-7C12-4594-BB01-566CCD2D8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9517" y="1373682"/>
            <a:ext cx="281198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Median Age: 52 years</a:t>
            </a:r>
          </a:p>
          <a:p>
            <a:r>
              <a:rPr lang="en-US" sz="3600" dirty="0"/>
              <a:t>Sex: 49.4% Female</a:t>
            </a:r>
          </a:p>
          <a:p>
            <a:r>
              <a:rPr lang="en-US" sz="3600" dirty="0"/>
              <a:t>Country: </a:t>
            </a:r>
          </a:p>
          <a:p>
            <a:pPr lvl="1"/>
            <a:r>
              <a:rPr lang="en-US" sz="3200" dirty="0"/>
              <a:t>USA – 76.7%</a:t>
            </a:r>
          </a:p>
          <a:p>
            <a:pPr lvl="1"/>
            <a:r>
              <a:rPr lang="en-US" sz="3200" dirty="0"/>
              <a:t>South Africa – 2%</a:t>
            </a:r>
          </a:p>
          <a:p>
            <a:pPr lvl="1"/>
            <a:r>
              <a:rPr lang="en-US" sz="3200" dirty="0"/>
              <a:t>Brazil – 6.1%</a:t>
            </a:r>
          </a:p>
          <a:p>
            <a:pPr lvl="1"/>
            <a:r>
              <a:rPr lang="en-US" sz="3200" dirty="0"/>
              <a:t>Argentina – 15.3%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98BE8-812A-411F-9573-5FB3F3C25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392" y="681037"/>
            <a:ext cx="57626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8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59D9-AC03-494D-96CC-C6088EE5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E6CD4-B32D-4FD6-8C7B-9E4E183DB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357" y="4686300"/>
            <a:ext cx="8176379" cy="1435100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Treatment with 2 doses of the vaccine shows approximately a 95% efficacy rate.</a:t>
            </a:r>
          </a:p>
          <a:p>
            <a:r>
              <a:rPr lang="en-US" sz="2400" dirty="0"/>
              <a:t>The second group includes all participant that were with or without prior infection to Covid-19.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1A882-B79D-4BA2-82B0-EC1D23871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358" y="864108"/>
            <a:ext cx="8176379" cy="37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1420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580</Words>
  <Application>Microsoft Macintosh PowerPoint</Application>
  <PresentationFormat>Widescreen</PresentationFormat>
  <Paragraphs>72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Corbel</vt:lpstr>
      <vt:lpstr>Wingdings 2</vt:lpstr>
      <vt:lpstr>Frame</vt:lpstr>
      <vt:lpstr>Safety and Efficacy of the BNT162b2 mRNA Covid-19 Vaccine</vt:lpstr>
      <vt:lpstr>PowerPoint Presentation</vt:lpstr>
      <vt:lpstr>Background</vt:lpstr>
      <vt:lpstr>Background (cont.)</vt:lpstr>
      <vt:lpstr>Study Design</vt:lpstr>
      <vt:lpstr>Inclusion and Exclusion Criteria</vt:lpstr>
      <vt:lpstr>Data Collection</vt:lpstr>
      <vt:lpstr>Demographics</vt:lpstr>
      <vt:lpstr>Results</vt:lpstr>
      <vt:lpstr>Adverse Events</vt:lpstr>
      <vt:lpstr>Limitations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and Efficacy of the BNT162b2 mRNA Covid-19 Vaccine</dc:title>
  <dc:creator>Derek Scholes</dc:creator>
  <cp:lastModifiedBy>Scholes, Derek</cp:lastModifiedBy>
  <cp:revision>7</cp:revision>
  <dcterms:created xsi:type="dcterms:W3CDTF">2020-12-11T21:45:10Z</dcterms:created>
  <dcterms:modified xsi:type="dcterms:W3CDTF">2023-07-17T02:18:16Z</dcterms:modified>
</cp:coreProperties>
</file>