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D4CDF-3B2A-4659-BFF1-3B1D2122A6D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239177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D4CDF-3B2A-4659-BFF1-3B1D2122A6D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15273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D4CDF-3B2A-4659-BFF1-3B1D2122A6D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285251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D4CDF-3B2A-4659-BFF1-3B1D2122A6D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23449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CD4CDF-3B2A-4659-BFF1-3B1D2122A6DE}"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395273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CD4CDF-3B2A-4659-BFF1-3B1D2122A6D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270885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CD4CDF-3B2A-4659-BFF1-3B1D2122A6DE}" type="datetimeFigureOut">
              <a:rPr lang="en-US" smtClean="0"/>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224710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D4CDF-3B2A-4659-BFF1-3B1D2122A6DE}" type="datetimeFigureOut">
              <a:rPr lang="en-US" smtClean="0"/>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335205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D4CDF-3B2A-4659-BFF1-3B1D2122A6DE}" type="datetimeFigureOut">
              <a:rPr lang="en-US" smtClean="0"/>
              <a:t>10/2/2019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63994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CD4CDF-3B2A-4659-BFF1-3B1D2122A6D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6953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CD4CDF-3B2A-4659-BFF1-3B1D2122A6DE}"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0E13D-E5D8-493D-92BE-F4EED38BC447}" type="slidenum">
              <a:rPr lang="en-US" smtClean="0"/>
              <a:t>‹#›</a:t>
            </a:fld>
            <a:endParaRPr lang="en-US"/>
          </a:p>
        </p:txBody>
      </p:sp>
    </p:spTree>
    <p:extLst>
      <p:ext uri="{BB962C8B-B14F-4D97-AF65-F5344CB8AC3E}">
        <p14:creationId xmlns:p14="http://schemas.microsoft.com/office/powerpoint/2010/main" val="263559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D4CDF-3B2A-4659-BFF1-3B1D2122A6DE}" type="datetimeFigureOut">
              <a:rPr lang="en-US" smtClean="0"/>
              <a:t>10/2/2019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0E13D-E5D8-493D-92BE-F4EED38BC447}" type="slidenum">
              <a:rPr lang="en-US" smtClean="0"/>
              <a:t>‹#›</a:t>
            </a:fld>
            <a:endParaRPr lang="en-US"/>
          </a:p>
        </p:txBody>
      </p:sp>
    </p:spTree>
    <p:extLst>
      <p:ext uri="{BB962C8B-B14F-4D97-AF65-F5344CB8AC3E}">
        <p14:creationId xmlns:p14="http://schemas.microsoft.com/office/powerpoint/2010/main" val="174149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568" y="316194"/>
            <a:ext cx="2113720" cy="369332"/>
          </a:xfrm>
          <a:prstGeom prst="rect">
            <a:avLst/>
          </a:prstGeom>
          <a:noFill/>
        </p:spPr>
        <p:txBody>
          <a:bodyPr wrap="none" rtlCol="0">
            <a:spAutoFit/>
          </a:bodyPr>
          <a:lstStyle/>
          <a:p>
            <a:r>
              <a:rPr lang="en-US" dirty="0" smtClean="0"/>
              <a:t>MUTEX CASE STUDY:</a:t>
            </a:r>
            <a:endParaRPr lang="en-US" dirty="0"/>
          </a:p>
        </p:txBody>
      </p:sp>
      <p:sp>
        <p:nvSpPr>
          <p:cNvPr id="5" name="TextBox 4"/>
          <p:cNvSpPr txBox="1"/>
          <p:nvPr/>
        </p:nvSpPr>
        <p:spPr>
          <a:xfrm>
            <a:off x="572568" y="854579"/>
            <a:ext cx="1134881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Aerospace Airport Display System (AADS) would acquire ADS-B position data for all ADS-B equipped aircraft and display that information on the screen (as an Information Display System – IDS). The display background was an aviation sectional chart.</a:t>
            </a:r>
            <a:endParaRPr lang="en-US" dirty="0"/>
          </a:p>
          <a:p>
            <a:pPr marL="285750" indent="-285750">
              <a:buFont typeface="Arial" panose="020B0604020202020204" pitchFamily="34" charset="0"/>
              <a:buChar char="•"/>
            </a:pPr>
            <a:r>
              <a:rPr lang="en-US" dirty="0" smtClean="0"/>
              <a:t>The user could zoom, pan, scroll, and adjust the opacity of the display. The user could also search for specific aircraft.</a:t>
            </a:r>
            <a:endParaRPr lang="en-US" dirty="0"/>
          </a:p>
          <a:p>
            <a:pPr marL="285750" indent="-285750">
              <a:buFont typeface="Arial" panose="020B0604020202020204" pitchFamily="34" charset="0"/>
              <a:buChar char="•"/>
            </a:pPr>
            <a:r>
              <a:rPr lang="en-US" dirty="0" smtClean="0"/>
              <a:t>The user could also toggle the display to show UND practice and UAS areas, the Doppler RADAR, and aircraft text data (tail number and altitude)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3021" y="2699936"/>
            <a:ext cx="6708449" cy="3773503"/>
          </a:xfrm>
          <a:prstGeom prst="rect">
            <a:avLst/>
          </a:prstGeom>
        </p:spPr>
      </p:pic>
    </p:spTree>
    <p:extLst>
      <p:ext uri="{BB962C8B-B14F-4D97-AF65-F5344CB8AC3E}">
        <p14:creationId xmlns:p14="http://schemas.microsoft.com/office/powerpoint/2010/main" val="79526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568" y="316194"/>
            <a:ext cx="2113720" cy="369332"/>
          </a:xfrm>
          <a:prstGeom prst="rect">
            <a:avLst/>
          </a:prstGeom>
          <a:noFill/>
        </p:spPr>
        <p:txBody>
          <a:bodyPr wrap="none" rtlCol="0">
            <a:spAutoFit/>
          </a:bodyPr>
          <a:lstStyle/>
          <a:p>
            <a:r>
              <a:rPr lang="en-US" dirty="0" smtClean="0"/>
              <a:t>MUTEX CASE STUDY:</a:t>
            </a:r>
            <a:endParaRPr lang="en-US" dirty="0"/>
          </a:p>
        </p:txBody>
      </p:sp>
      <p:sp>
        <p:nvSpPr>
          <p:cNvPr id="5" name="TextBox 4"/>
          <p:cNvSpPr txBox="1"/>
          <p:nvPr/>
        </p:nvSpPr>
        <p:spPr>
          <a:xfrm>
            <a:off x="572568" y="854579"/>
            <a:ext cx="11348815" cy="5632311"/>
          </a:xfrm>
          <a:prstGeom prst="rect">
            <a:avLst/>
          </a:prstGeom>
          <a:noFill/>
        </p:spPr>
        <p:txBody>
          <a:bodyPr wrap="square" rtlCol="0">
            <a:spAutoFit/>
          </a:bodyPr>
          <a:lstStyle/>
          <a:p>
            <a:r>
              <a:rPr lang="en-US" dirty="0" smtClean="0"/>
              <a:t>The AADS relied on 3 data sources to keep the display up to date. </a:t>
            </a:r>
          </a:p>
          <a:p>
            <a:endParaRPr lang="en-US" dirty="0" smtClean="0"/>
          </a:p>
          <a:p>
            <a:pPr marL="342900" indent="-342900">
              <a:buFont typeface="+mj-lt"/>
              <a:buAutoNum type="arabicPeriod"/>
            </a:pPr>
            <a:r>
              <a:rPr lang="en-US" dirty="0" smtClean="0"/>
              <a:t>The AADS would acquire ADS-B data from a Garmin ADS-B receiver (via a socket connection) once per second. </a:t>
            </a:r>
          </a:p>
          <a:p>
            <a:pPr marL="342900" indent="-342900">
              <a:buFont typeface="+mj-lt"/>
              <a:buAutoNum type="arabicPeriod"/>
            </a:pPr>
            <a:endParaRPr lang="en-US" dirty="0" smtClean="0"/>
          </a:p>
          <a:p>
            <a:pPr marL="342900" indent="-342900">
              <a:buFont typeface="+mj-lt"/>
              <a:buAutoNum type="arabicPeriod"/>
            </a:pPr>
            <a:r>
              <a:rPr lang="en-US" dirty="0" smtClean="0"/>
              <a:t>The AADS would acquire weather data from a webpage (via </a:t>
            </a:r>
            <a:r>
              <a:rPr lang="en-US" dirty="0" err="1" smtClean="0"/>
              <a:t>wget</a:t>
            </a:r>
            <a:r>
              <a:rPr lang="en-US" dirty="0" smtClean="0"/>
              <a:t>) and was downloaded every 7 minutes (twice the data rate – </a:t>
            </a:r>
            <a:r>
              <a:rPr lang="en-US" dirty="0" err="1" smtClean="0"/>
              <a:t>Nyquist</a:t>
            </a:r>
            <a:r>
              <a:rPr lang="en-US" dirty="0" smtClean="0"/>
              <a:t> sampling criteria).</a:t>
            </a:r>
          </a:p>
          <a:p>
            <a:pPr marL="342900" indent="-342900">
              <a:buFont typeface="+mj-lt"/>
              <a:buAutoNum type="arabicPeriod"/>
            </a:pPr>
            <a:endParaRPr lang="en-US" dirty="0" smtClean="0"/>
          </a:p>
          <a:p>
            <a:pPr marL="342900" indent="-342900">
              <a:buFont typeface="+mj-lt"/>
              <a:buAutoNum type="arabicPeriod"/>
            </a:pPr>
            <a:r>
              <a:rPr lang="en-US" dirty="0" smtClean="0"/>
              <a:t>The AADS would acquire </a:t>
            </a:r>
            <a:r>
              <a:rPr lang="en-US" dirty="0" smtClean="0"/>
              <a:t>Doppler RADAR </a:t>
            </a:r>
            <a:r>
              <a:rPr lang="en-US" dirty="0" smtClean="0"/>
              <a:t>from another webpage (via </a:t>
            </a:r>
            <a:r>
              <a:rPr lang="en-US" dirty="0" err="1" smtClean="0"/>
              <a:t>wget</a:t>
            </a:r>
            <a:r>
              <a:rPr lang="en-US" dirty="0" smtClean="0"/>
              <a:t>) and was downloaded every 7 minutes (twice the data rate – </a:t>
            </a:r>
            <a:r>
              <a:rPr lang="en-US" dirty="0" err="1" smtClean="0"/>
              <a:t>Nyquist</a:t>
            </a:r>
            <a:r>
              <a:rPr lang="en-US" dirty="0" smtClean="0"/>
              <a:t> sampling criteria).</a:t>
            </a:r>
          </a:p>
          <a:p>
            <a:endParaRPr lang="en-US" dirty="0" smtClean="0"/>
          </a:p>
          <a:p>
            <a:r>
              <a:rPr lang="en-US" dirty="0" smtClean="0"/>
              <a:t>As the display was an IDS, we expect that the user would make changes to the display (zoom, pan, scroll, </a:t>
            </a:r>
            <a:r>
              <a:rPr lang="en-US" dirty="0" err="1" smtClean="0"/>
              <a:t>etc</a:t>
            </a:r>
            <a:r>
              <a:rPr lang="en-US" dirty="0" smtClean="0"/>
              <a:t>) as the system was running. As such, one could argue that we have 4 concurrent (possibly simultaneous) processes running. </a:t>
            </a:r>
            <a:endParaRPr lang="en-US" dirty="0"/>
          </a:p>
          <a:p>
            <a:endParaRPr lang="en-US" dirty="0" smtClean="0"/>
          </a:p>
          <a:p>
            <a:r>
              <a:rPr lang="en-US" dirty="0" smtClean="0"/>
              <a:t>We also had to consider that the system was part of the Aerospace Safety Management system and had to be reliable (could not fail).</a:t>
            </a:r>
          </a:p>
          <a:p>
            <a:endParaRPr lang="en-US" dirty="0"/>
          </a:p>
          <a:p>
            <a:r>
              <a:rPr lang="en-US" dirty="0" smtClean="0"/>
              <a:t>The solution was to use threads as they would provide a more robust system (if a thread failed we would restart it without restarting the entire system – in fact, we spawned threads when needed and killed them immediately after) and would provide for good interactivity (e.g. the user could zoom while the system was downloading a new Doppler RADAR map).</a:t>
            </a:r>
          </a:p>
        </p:txBody>
      </p:sp>
    </p:spTree>
    <p:extLst>
      <p:ext uri="{BB962C8B-B14F-4D97-AF65-F5344CB8AC3E}">
        <p14:creationId xmlns:p14="http://schemas.microsoft.com/office/powerpoint/2010/main" val="295445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568" y="316194"/>
            <a:ext cx="2113720" cy="369332"/>
          </a:xfrm>
          <a:prstGeom prst="rect">
            <a:avLst/>
          </a:prstGeom>
          <a:noFill/>
        </p:spPr>
        <p:txBody>
          <a:bodyPr wrap="none" rtlCol="0">
            <a:spAutoFit/>
          </a:bodyPr>
          <a:lstStyle/>
          <a:p>
            <a:r>
              <a:rPr lang="en-US" dirty="0" smtClean="0"/>
              <a:t>MUTEX CASE STUDY:</a:t>
            </a:r>
            <a:endParaRPr lang="en-US" dirty="0"/>
          </a:p>
        </p:txBody>
      </p:sp>
      <p:sp>
        <p:nvSpPr>
          <p:cNvPr id="51" name="Rectangle 50"/>
          <p:cNvSpPr/>
          <p:nvPr/>
        </p:nvSpPr>
        <p:spPr>
          <a:xfrm>
            <a:off x="6742580" y="2902060"/>
            <a:ext cx="1143000" cy="3693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708021" y="1252092"/>
            <a:ext cx="1371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047380" y="2902060"/>
            <a:ext cx="535724" cy="369332"/>
          </a:xfrm>
          <a:prstGeom prst="rect">
            <a:avLst/>
          </a:prstGeom>
          <a:noFill/>
        </p:spPr>
        <p:txBody>
          <a:bodyPr wrap="none" rtlCol="0">
            <a:spAutoFit/>
          </a:bodyPr>
          <a:lstStyle/>
          <a:p>
            <a:r>
              <a:rPr lang="en-US" dirty="0" smtClean="0"/>
              <a:t>GUI</a:t>
            </a:r>
            <a:endParaRPr lang="en-US" dirty="0"/>
          </a:p>
        </p:txBody>
      </p:sp>
      <p:sp>
        <p:nvSpPr>
          <p:cNvPr id="54" name="TextBox 53"/>
          <p:cNvSpPr txBox="1"/>
          <p:nvPr/>
        </p:nvSpPr>
        <p:spPr>
          <a:xfrm>
            <a:off x="4708021" y="1252092"/>
            <a:ext cx="1359668" cy="369332"/>
          </a:xfrm>
          <a:prstGeom prst="rect">
            <a:avLst/>
          </a:prstGeom>
          <a:noFill/>
        </p:spPr>
        <p:txBody>
          <a:bodyPr wrap="none" rtlCol="0">
            <a:spAutoFit/>
          </a:bodyPr>
          <a:lstStyle/>
          <a:p>
            <a:r>
              <a:rPr lang="en-US" dirty="0" smtClean="0"/>
              <a:t>Section Map</a:t>
            </a:r>
            <a:endParaRPr lang="en-US" dirty="0"/>
          </a:p>
        </p:txBody>
      </p:sp>
      <p:sp>
        <p:nvSpPr>
          <p:cNvPr id="55" name="Rectangle 54"/>
          <p:cNvSpPr/>
          <p:nvPr/>
        </p:nvSpPr>
        <p:spPr>
          <a:xfrm>
            <a:off x="4708021" y="2390532"/>
            <a:ext cx="16002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708021" y="2390532"/>
            <a:ext cx="1509003" cy="369332"/>
          </a:xfrm>
          <a:prstGeom prst="rect">
            <a:avLst/>
          </a:prstGeom>
          <a:noFill/>
        </p:spPr>
        <p:txBody>
          <a:bodyPr wrap="none" rtlCol="0">
            <a:spAutoFit/>
          </a:bodyPr>
          <a:lstStyle/>
          <a:p>
            <a:r>
              <a:rPr lang="en-US" dirty="0" smtClean="0"/>
              <a:t>Practice Areas</a:t>
            </a:r>
            <a:endParaRPr lang="en-US" dirty="0"/>
          </a:p>
        </p:txBody>
      </p:sp>
      <p:sp>
        <p:nvSpPr>
          <p:cNvPr id="58" name="TextBox 57"/>
          <p:cNvSpPr txBox="1"/>
          <p:nvPr/>
        </p:nvSpPr>
        <p:spPr>
          <a:xfrm>
            <a:off x="4723607" y="4242149"/>
            <a:ext cx="1649619" cy="369332"/>
          </a:xfrm>
          <a:prstGeom prst="rect">
            <a:avLst/>
          </a:prstGeom>
          <a:noFill/>
          <a:ln>
            <a:solidFill>
              <a:srgbClr val="FF0000"/>
            </a:solidFill>
          </a:ln>
        </p:spPr>
        <p:txBody>
          <a:bodyPr wrap="none" rtlCol="0">
            <a:spAutoFit/>
          </a:bodyPr>
          <a:lstStyle/>
          <a:p>
            <a:r>
              <a:rPr lang="en-US" dirty="0" smtClean="0">
                <a:solidFill>
                  <a:srgbClr val="FF0000"/>
                </a:solidFill>
              </a:rPr>
              <a:t>Doppler </a:t>
            </a:r>
            <a:r>
              <a:rPr lang="en-US" dirty="0" smtClean="0">
                <a:solidFill>
                  <a:srgbClr val="FF0000"/>
                </a:solidFill>
              </a:rPr>
              <a:t>RADAR</a:t>
            </a:r>
            <a:endParaRPr lang="en-US" dirty="0">
              <a:solidFill>
                <a:srgbClr val="FF0000"/>
              </a:solidFill>
            </a:endParaRPr>
          </a:p>
        </p:txBody>
      </p:sp>
      <p:sp>
        <p:nvSpPr>
          <p:cNvPr id="60" name="TextBox 59"/>
          <p:cNvSpPr txBox="1"/>
          <p:nvPr/>
        </p:nvSpPr>
        <p:spPr>
          <a:xfrm>
            <a:off x="4723606" y="4730907"/>
            <a:ext cx="1649619" cy="369332"/>
          </a:xfrm>
          <a:prstGeom prst="rect">
            <a:avLst/>
          </a:prstGeom>
          <a:noFill/>
          <a:ln>
            <a:solidFill>
              <a:srgbClr val="FF0000"/>
            </a:solidFill>
          </a:ln>
        </p:spPr>
        <p:txBody>
          <a:bodyPr wrap="square" rtlCol="0">
            <a:spAutoFit/>
          </a:bodyPr>
          <a:lstStyle/>
          <a:p>
            <a:r>
              <a:rPr lang="en-US" dirty="0" smtClean="0">
                <a:solidFill>
                  <a:srgbClr val="FF0000"/>
                </a:solidFill>
              </a:rPr>
              <a:t>Weather data</a:t>
            </a:r>
            <a:endParaRPr lang="en-US" dirty="0">
              <a:solidFill>
                <a:srgbClr val="FF0000"/>
              </a:solidFill>
            </a:endParaRPr>
          </a:p>
        </p:txBody>
      </p:sp>
      <p:sp>
        <p:nvSpPr>
          <p:cNvPr id="61" name="Rectangle 60"/>
          <p:cNvSpPr/>
          <p:nvPr/>
        </p:nvSpPr>
        <p:spPr>
          <a:xfrm>
            <a:off x="4710600" y="1766415"/>
            <a:ext cx="1371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708021" y="1766415"/>
            <a:ext cx="1417183" cy="369332"/>
          </a:xfrm>
          <a:prstGeom prst="rect">
            <a:avLst/>
          </a:prstGeom>
          <a:noFill/>
        </p:spPr>
        <p:txBody>
          <a:bodyPr wrap="none" rtlCol="0">
            <a:spAutoFit/>
          </a:bodyPr>
          <a:lstStyle/>
          <a:p>
            <a:r>
              <a:rPr lang="en-US" dirty="0" smtClean="0"/>
              <a:t>Aircraft Icons</a:t>
            </a:r>
            <a:endParaRPr lang="en-US" dirty="0"/>
          </a:p>
        </p:txBody>
      </p:sp>
      <p:sp>
        <p:nvSpPr>
          <p:cNvPr id="63" name="Rectangle 62"/>
          <p:cNvSpPr/>
          <p:nvPr/>
        </p:nvSpPr>
        <p:spPr>
          <a:xfrm>
            <a:off x="4708021" y="2902060"/>
            <a:ext cx="1371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708021" y="2902060"/>
            <a:ext cx="1366080" cy="369332"/>
          </a:xfrm>
          <a:prstGeom prst="rect">
            <a:avLst/>
          </a:prstGeom>
          <a:noFill/>
        </p:spPr>
        <p:txBody>
          <a:bodyPr wrap="none" rtlCol="0">
            <a:spAutoFit/>
          </a:bodyPr>
          <a:lstStyle/>
          <a:p>
            <a:r>
              <a:rPr lang="en-US" dirty="0" smtClean="0"/>
              <a:t>Aircraft Data</a:t>
            </a:r>
            <a:endParaRPr lang="en-US" dirty="0"/>
          </a:p>
        </p:txBody>
      </p:sp>
      <p:sp>
        <p:nvSpPr>
          <p:cNvPr id="67" name="Rectangle 66"/>
          <p:cNvSpPr/>
          <p:nvPr/>
        </p:nvSpPr>
        <p:spPr>
          <a:xfrm>
            <a:off x="9180980" y="2183516"/>
            <a:ext cx="1371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9180980" y="2183516"/>
            <a:ext cx="565348" cy="369332"/>
          </a:xfrm>
          <a:prstGeom prst="rect">
            <a:avLst/>
          </a:prstGeom>
          <a:noFill/>
        </p:spPr>
        <p:txBody>
          <a:bodyPr wrap="none" rtlCol="0">
            <a:spAutoFit/>
          </a:bodyPr>
          <a:lstStyle/>
          <a:p>
            <a:r>
              <a:rPr lang="en-US" dirty="0" smtClean="0"/>
              <a:t>Text</a:t>
            </a:r>
            <a:endParaRPr lang="en-US" dirty="0"/>
          </a:p>
        </p:txBody>
      </p:sp>
      <p:sp>
        <p:nvSpPr>
          <p:cNvPr id="71" name="Rectangle 70"/>
          <p:cNvSpPr/>
          <p:nvPr/>
        </p:nvSpPr>
        <p:spPr>
          <a:xfrm>
            <a:off x="9180980" y="2673460"/>
            <a:ext cx="1371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9180980" y="2673460"/>
            <a:ext cx="913327" cy="369332"/>
          </a:xfrm>
          <a:prstGeom prst="rect">
            <a:avLst/>
          </a:prstGeom>
          <a:noFill/>
        </p:spPr>
        <p:txBody>
          <a:bodyPr wrap="none" rtlCol="0">
            <a:spAutoFit/>
          </a:bodyPr>
          <a:lstStyle/>
          <a:p>
            <a:r>
              <a:rPr lang="en-US" dirty="0" smtClean="0"/>
              <a:t>Buttons</a:t>
            </a:r>
            <a:endParaRPr lang="en-US" dirty="0"/>
          </a:p>
        </p:txBody>
      </p:sp>
      <p:sp>
        <p:nvSpPr>
          <p:cNvPr id="73" name="Rectangle 72"/>
          <p:cNvSpPr/>
          <p:nvPr/>
        </p:nvSpPr>
        <p:spPr>
          <a:xfrm>
            <a:off x="9180980" y="3145902"/>
            <a:ext cx="1371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9180980" y="3145902"/>
            <a:ext cx="799450" cy="369332"/>
          </a:xfrm>
          <a:prstGeom prst="rect">
            <a:avLst/>
          </a:prstGeom>
          <a:noFill/>
        </p:spPr>
        <p:txBody>
          <a:bodyPr wrap="none" rtlCol="0">
            <a:spAutoFit/>
          </a:bodyPr>
          <a:lstStyle/>
          <a:p>
            <a:r>
              <a:rPr lang="en-US" dirty="0" smtClean="0"/>
              <a:t>Sliders</a:t>
            </a:r>
            <a:endParaRPr lang="en-US" dirty="0"/>
          </a:p>
        </p:txBody>
      </p:sp>
      <p:sp>
        <p:nvSpPr>
          <p:cNvPr id="75" name="Rectangle 74"/>
          <p:cNvSpPr/>
          <p:nvPr/>
        </p:nvSpPr>
        <p:spPr>
          <a:xfrm>
            <a:off x="9180980" y="3608324"/>
            <a:ext cx="1371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9180980" y="3608324"/>
            <a:ext cx="1060162" cy="369332"/>
          </a:xfrm>
          <a:prstGeom prst="rect">
            <a:avLst/>
          </a:prstGeom>
          <a:noFill/>
        </p:spPr>
        <p:txBody>
          <a:bodyPr wrap="none" rtlCol="0">
            <a:spAutoFit/>
          </a:bodyPr>
          <a:lstStyle/>
          <a:p>
            <a:r>
              <a:rPr lang="en-US" dirty="0" smtClean="0"/>
              <a:t>Windows</a:t>
            </a:r>
            <a:endParaRPr lang="en-US" dirty="0"/>
          </a:p>
        </p:txBody>
      </p:sp>
      <p:sp>
        <p:nvSpPr>
          <p:cNvPr id="78" name="TextBox 77"/>
          <p:cNvSpPr txBox="1"/>
          <p:nvPr/>
        </p:nvSpPr>
        <p:spPr>
          <a:xfrm>
            <a:off x="2749109" y="2244129"/>
            <a:ext cx="1227772" cy="646331"/>
          </a:xfrm>
          <a:prstGeom prst="rect">
            <a:avLst/>
          </a:prstGeom>
          <a:noFill/>
        </p:spPr>
        <p:txBody>
          <a:bodyPr wrap="none" rtlCol="0">
            <a:spAutoFit/>
          </a:bodyPr>
          <a:lstStyle/>
          <a:p>
            <a:r>
              <a:rPr lang="en-US" dirty="0" smtClean="0">
                <a:solidFill>
                  <a:srgbClr val="00B050"/>
                </a:solidFill>
              </a:rPr>
              <a:t>Lambert </a:t>
            </a:r>
          </a:p>
          <a:p>
            <a:r>
              <a:rPr lang="en-US" dirty="0" smtClean="0">
                <a:solidFill>
                  <a:srgbClr val="00B050"/>
                </a:solidFill>
              </a:rPr>
              <a:t>Conversion</a:t>
            </a:r>
            <a:endParaRPr lang="en-US" dirty="0" smtClean="0">
              <a:solidFill>
                <a:srgbClr val="00B050"/>
              </a:solidFill>
            </a:endParaRPr>
          </a:p>
        </p:txBody>
      </p:sp>
      <p:cxnSp>
        <p:nvCxnSpPr>
          <p:cNvPr id="79" name="Straight Arrow Connector 78"/>
          <p:cNvCxnSpPr>
            <a:stCxn id="117" idx="4"/>
            <a:endCxn id="54" idx="1"/>
          </p:cNvCxnSpPr>
          <p:nvPr/>
        </p:nvCxnSpPr>
        <p:spPr>
          <a:xfrm flipV="1">
            <a:off x="3873743" y="1436758"/>
            <a:ext cx="834278" cy="2642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17" idx="4"/>
            <a:endCxn id="62" idx="1"/>
          </p:cNvCxnSpPr>
          <p:nvPr/>
        </p:nvCxnSpPr>
        <p:spPr>
          <a:xfrm>
            <a:off x="3873743" y="1700959"/>
            <a:ext cx="834278" cy="2501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23" idx="3"/>
          </p:cNvCxnSpPr>
          <p:nvPr/>
        </p:nvCxnSpPr>
        <p:spPr>
          <a:xfrm>
            <a:off x="4115189" y="2579703"/>
            <a:ext cx="609808" cy="1305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1" idx="3"/>
            <a:endCxn id="68" idx="1"/>
          </p:cNvCxnSpPr>
          <p:nvPr/>
        </p:nvCxnSpPr>
        <p:spPr>
          <a:xfrm flipV="1">
            <a:off x="7885580" y="2368182"/>
            <a:ext cx="1295400" cy="7185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1" idx="3"/>
            <a:endCxn id="72" idx="1"/>
          </p:cNvCxnSpPr>
          <p:nvPr/>
        </p:nvCxnSpPr>
        <p:spPr>
          <a:xfrm flipV="1">
            <a:off x="7885580" y="2858126"/>
            <a:ext cx="1295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1" idx="3"/>
            <a:endCxn id="74" idx="1"/>
          </p:cNvCxnSpPr>
          <p:nvPr/>
        </p:nvCxnSpPr>
        <p:spPr>
          <a:xfrm>
            <a:off x="7885580" y="3086726"/>
            <a:ext cx="1295400" cy="2438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3"/>
            <a:endCxn id="76" idx="1"/>
          </p:cNvCxnSpPr>
          <p:nvPr/>
        </p:nvCxnSpPr>
        <p:spPr>
          <a:xfrm>
            <a:off x="7885580" y="3086726"/>
            <a:ext cx="1295400" cy="706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724997" y="5210331"/>
            <a:ext cx="1371600" cy="3810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4724997" y="5210331"/>
            <a:ext cx="761747" cy="369332"/>
          </a:xfrm>
          <a:prstGeom prst="rect">
            <a:avLst/>
          </a:prstGeom>
          <a:noFill/>
        </p:spPr>
        <p:txBody>
          <a:bodyPr wrap="none" rtlCol="0">
            <a:spAutoFit/>
          </a:bodyPr>
          <a:lstStyle/>
          <a:p>
            <a:r>
              <a:rPr lang="en-US" dirty="0" smtClean="0">
                <a:solidFill>
                  <a:srgbClr val="FF0000"/>
                </a:solidFill>
              </a:rPr>
              <a:t>ADS-B</a:t>
            </a:r>
            <a:endParaRPr lang="en-US" dirty="0">
              <a:solidFill>
                <a:srgbClr val="FF0000"/>
              </a:solidFill>
            </a:endParaRPr>
          </a:p>
        </p:txBody>
      </p:sp>
      <p:cxnSp>
        <p:nvCxnSpPr>
          <p:cNvPr id="90" name="Elbow Connector 89"/>
          <p:cNvCxnSpPr>
            <a:stCxn id="53" idx="0"/>
            <a:endCxn id="52" idx="3"/>
          </p:cNvCxnSpPr>
          <p:nvPr/>
        </p:nvCxnSpPr>
        <p:spPr>
          <a:xfrm rot="16200000" flipV="1">
            <a:off x="5967698" y="1554515"/>
            <a:ext cx="1459468" cy="123562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hape 79"/>
          <p:cNvCxnSpPr>
            <a:stCxn id="53" idx="0"/>
            <a:endCxn id="62" idx="3"/>
          </p:cNvCxnSpPr>
          <p:nvPr/>
        </p:nvCxnSpPr>
        <p:spPr>
          <a:xfrm rot="16200000" flipV="1">
            <a:off x="6244734" y="1831552"/>
            <a:ext cx="950979" cy="11900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hape 81"/>
          <p:cNvCxnSpPr>
            <a:stCxn id="53" idx="0"/>
            <a:endCxn id="55" idx="3"/>
          </p:cNvCxnSpPr>
          <p:nvPr/>
        </p:nvCxnSpPr>
        <p:spPr>
          <a:xfrm rot="16200000" flipV="1">
            <a:off x="6651218" y="2238035"/>
            <a:ext cx="321028" cy="100702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117" idx="2"/>
            <a:endCxn id="58" idx="1"/>
          </p:cNvCxnSpPr>
          <p:nvPr/>
        </p:nvCxnSpPr>
        <p:spPr>
          <a:xfrm rot="10800000" flipH="1" flipV="1">
            <a:off x="2959343" y="1700959"/>
            <a:ext cx="1764264" cy="2725856"/>
          </a:xfrm>
          <a:prstGeom prst="bentConnector3">
            <a:avLst>
              <a:gd name="adj1" fmla="val -58973"/>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88" idx="3"/>
            <a:endCxn id="143" idx="2"/>
          </p:cNvCxnSpPr>
          <p:nvPr/>
        </p:nvCxnSpPr>
        <p:spPr>
          <a:xfrm flipV="1">
            <a:off x="6096597" y="4855947"/>
            <a:ext cx="1195188" cy="544884"/>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777327" y="5746162"/>
            <a:ext cx="4194738" cy="646331"/>
          </a:xfrm>
          <a:prstGeom prst="rect">
            <a:avLst/>
          </a:prstGeom>
          <a:noFill/>
        </p:spPr>
        <p:txBody>
          <a:bodyPr wrap="none" rtlCol="0">
            <a:spAutoFit/>
          </a:bodyPr>
          <a:lstStyle/>
          <a:p>
            <a:r>
              <a:rPr lang="en-US" dirty="0" smtClean="0">
                <a:solidFill>
                  <a:srgbClr val="FF0000"/>
                </a:solidFill>
              </a:rPr>
              <a:t>Red text indicates a thread started by </a:t>
            </a:r>
            <a:r>
              <a:rPr lang="en-US" dirty="0" smtClean="0">
                <a:solidFill>
                  <a:srgbClr val="FF0000"/>
                </a:solidFill>
              </a:rPr>
              <a:t>GUI. </a:t>
            </a:r>
          </a:p>
          <a:p>
            <a:r>
              <a:rPr lang="en-US" dirty="0" smtClean="0">
                <a:solidFill>
                  <a:srgbClr val="FF0000"/>
                </a:solidFill>
              </a:rPr>
              <a:t>Each thread has an associated </a:t>
            </a:r>
            <a:r>
              <a:rPr lang="en-US" dirty="0" err="1" smtClean="0">
                <a:solidFill>
                  <a:srgbClr val="FF0000"/>
                </a:solidFill>
              </a:rPr>
              <a:t>mutex</a:t>
            </a:r>
            <a:r>
              <a:rPr lang="en-US" dirty="0" smtClean="0">
                <a:solidFill>
                  <a:srgbClr val="FF0000"/>
                </a:solidFill>
              </a:rPr>
              <a:t>.</a:t>
            </a:r>
            <a:endParaRPr lang="en-US" dirty="0">
              <a:solidFill>
                <a:srgbClr val="FF0000"/>
              </a:solidFill>
            </a:endParaRPr>
          </a:p>
        </p:txBody>
      </p:sp>
      <p:sp>
        <p:nvSpPr>
          <p:cNvPr id="117" name="Flowchart: Magnetic Disk 116"/>
          <p:cNvSpPr/>
          <p:nvPr/>
        </p:nvSpPr>
        <p:spPr>
          <a:xfrm>
            <a:off x="2959343" y="1319959"/>
            <a:ext cx="914400" cy="762000"/>
          </a:xfrm>
          <a:prstGeom prst="flowChartMagneticDisk">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2754629" y="2268945"/>
            <a:ext cx="1360560" cy="62151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7" name="TextBox 126"/>
          <p:cNvSpPr txBox="1"/>
          <p:nvPr/>
        </p:nvSpPr>
        <p:spPr>
          <a:xfrm>
            <a:off x="7556722" y="1284386"/>
            <a:ext cx="3248516" cy="646331"/>
          </a:xfrm>
          <a:prstGeom prst="rect">
            <a:avLst/>
          </a:prstGeom>
          <a:noFill/>
        </p:spPr>
        <p:txBody>
          <a:bodyPr wrap="square" rtlCol="0">
            <a:spAutoFit/>
          </a:bodyPr>
          <a:lstStyle/>
          <a:p>
            <a:r>
              <a:rPr lang="en-US" dirty="0" smtClean="0"/>
              <a:t>Black </a:t>
            </a:r>
            <a:r>
              <a:rPr lang="en-US" dirty="0" smtClean="0"/>
              <a:t>text indicates </a:t>
            </a:r>
            <a:r>
              <a:rPr lang="en-US" dirty="0" smtClean="0"/>
              <a:t>static GUI items (widgets or data).</a:t>
            </a:r>
            <a:endParaRPr lang="en-US" dirty="0"/>
          </a:p>
        </p:txBody>
      </p:sp>
      <p:cxnSp>
        <p:nvCxnSpPr>
          <p:cNvPr id="132" name="Straight Arrow Connector 131"/>
          <p:cNvCxnSpPr>
            <a:stCxn id="60" idx="3"/>
            <a:endCxn id="143" idx="1"/>
          </p:cNvCxnSpPr>
          <p:nvPr/>
        </p:nvCxnSpPr>
        <p:spPr>
          <a:xfrm flipV="1">
            <a:off x="6373225" y="4545190"/>
            <a:ext cx="238280" cy="370383"/>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endCxn id="123" idx="0"/>
          </p:cNvCxnSpPr>
          <p:nvPr/>
        </p:nvCxnSpPr>
        <p:spPr>
          <a:xfrm>
            <a:off x="3433519" y="2099521"/>
            <a:ext cx="1390" cy="1694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694191" y="4219333"/>
            <a:ext cx="1227772" cy="646331"/>
          </a:xfrm>
          <a:prstGeom prst="rect">
            <a:avLst/>
          </a:prstGeom>
          <a:noFill/>
        </p:spPr>
        <p:txBody>
          <a:bodyPr wrap="none" rtlCol="0">
            <a:spAutoFit/>
          </a:bodyPr>
          <a:lstStyle/>
          <a:p>
            <a:r>
              <a:rPr lang="en-US" dirty="0" smtClean="0">
                <a:solidFill>
                  <a:srgbClr val="00B050"/>
                </a:solidFill>
              </a:rPr>
              <a:t>Lambert </a:t>
            </a:r>
          </a:p>
          <a:p>
            <a:r>
              <a:rPr lang="en-US" dirty="0" smtClean="0">
                <a:solidFill>
                  <a:srgbClr val="00B050"/>
                </a:solidFill>
              </a:rPr>
              <a:t>Conversion</a:t>
            </a:r>
            <a:endParaRPr lang="en-US" dirty="0" smtClean="0">
              <a:solidFill>
                <a:srgbClr val="00B050"/>
              </a:solidFill>
            </a:endParaRPr>
          </a:p>
        </p:txBody>
      </p:sp>
      <p:sp>
        <p:nvSpPr>
          <p:cNvPr id="143" name="Rounded Rectangle 142"/>
          <p:cNvSpPr/>
          <p:nvPr/>
        </p:nvSpPr>
        <p:spPr>
          <a:xfrm>
            <a:off x="6611505" y="4234432"/>
            <a:ext cx="1360560" cy="62151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cxnSp>
        <p:nvCxnSpPr>
          <p:cNvPr id="154" name="Straight Arrow Connector 153"/>
          <p:cNvCxnSpPr>
            <a:stCxn id="143" idx="0"/>
            <a:endCxn id="64" idx="3"/>
          </p:cNvCxnSpPr>
          <p:nvPr/>
        </p:nvCxnSpPr>
        <p:spPr>
          <a:xfrm flipH="1" flipV="1">
            <a:off x="6074101" y="3086726"/>
            <a:ext cx="1217684" cy="114770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836352" y="3189377"/>
            <a:ext cx="1227772" cy="646331"/>
          </a:xfrm>
          <a:prstGeom prst="rect">
            <a:avLst/>
          </a:prstGeom>
          <a:noFill/>
        </p:spPr>
        <p:txBody>
          <a:bodyPr wrap="none" rtlCol="0">
            <a:spAutoFit/>
          </a:bodyPr>
          <a:lstStyle/>
          <a:p>
            <a:r>
              <a:rPr lang="en-US" dirty="0" smtClean="0">
                <a:solidFill>
                  <a:srgbClr val="00B050"/>
                </a:solidFill>
              </a:rPr>
              <a:t>Lambert </a:t>
            </a:r>
          </a:p>
          <a:p>
            <a:r>
              <a:rPr lang="en-US" dirty="0" smtClean="0">
                <a:solidFill>
                  <a:srgbClr val="00B050"/>
                </a:solidFill>
              </a:rPr>
              <a:t>Conversion</a:t>
            </a:r>
            <a:endParaRPr lang="en-US" dirty="0" smtClean="0">
              <a:solidFill>
                <a:srgbClr val="00B050"/>
              </a:solidFill>
            </a:endParaRPr>
          </a:p>
        </p:txBody>
      </p:sp>
      <p:sp>
        <p:nvSpPr>
          <p:cNvPr id="159" name="Rounded Rectangle 158"/>
          <p:cNvSpPr/>
          <p:nvPr/>
        </p:nvSpPr>
        <p:spPr>
          <a:xfrm>
            <a:off x="2753666" y="3204476"/>
            <a:ext cx="1360560" cy="62151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65" name="TextBox 164"/>
          <p:cNvSpPr txBox="1"/>
          <p:nvPr/>
        </p:nvSpPr>
        <p:spPr>
          <a:xfrm>
            <a:off x="4708021" y="3377394"/>
            <a:ext cx="1423788" cy="369332"/>
          </a:xfrm>
          <a:prstGeom prst="rect">
            <a:avLst/>
          </a:prstGeom>
          <a:noFill/>
          <a:ln>
            <a:solidFill>
              <a:schemeClr val="tx1"/>
            </a:solidFill>
          </a:ln>
        </p:spPr>
        <p:txBody>
          <a:bodyPr wrap="none" rtlCol="0">
            <a:spAutoFit/>
          </a:bodyPr>
          <a:lstStyle/>
          <a:p>
            <a:r>
              <a:rPr lang="en-US" dirty="0" smtClean="0"/>
              <a:t>Doppler Map</a:t>
            </a:r>
            <a:endParaRPr lang="en-US" dirty="0"/>
          </a:p>
        </p:txBody>
      </p:sp>
      <p:cxnSp>
        <p:nvCxnSpPr>
          <p:cNvPr id="166" name="Straight Arrow Connector 165"/>
          <p:cNvCxnSpPr/>
          <p:nvPr/>
        </p:nvCxnSpPr>
        <p:spPr>
          <a:xfrm>
            <a:off x="4116345" y="3526902"/>
            <a:ext cx="609808" cy="13057"/>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117" idx="3"/>
            <a:endCxn id="159" idx="1"/>
          </p:cNvCxnSpPr>
          <p:nvPr/>
        </p:nvCxnSpPr>
        <p:spPr>
          <a:xfrm rot="5400000">
            <a:off x="2368468" y="2467158"/>
            <a:ext cx="1433275" cy="662877"/>
          </a:xfrm>
          <a:prstGeom prst="bentConnector4">
            <a:avLst>
              <a:gd name="adj1" fmla="val 5769"/>
              <a:gd name="adj2" fmla="val 13448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63454" y="427290"/>
            <a:ext cx="7058826" cy="36746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8533280" y="131528"/>
            <a:ext cx="3248516" cy="369332"/>
          </a:xfrm>
          <a:prstGeom prst="rect">
            <a:avLst/>
          </a:prstGeom>
          <a:noFill/>
        </p:spPr>
        <p:txBody>
          <a:bodyPr wrap="square" rtlCol="0">
            <a:spAutoFit/>
          </a:bodyPr>
          <a:lstStyle/>
          <a:p>
            <a:r>
              <a:rPr lang="en-US" dirty="0" smtClean="0"/>
              <a:t>Main/Parent</a:t>
            </a:r>
            <a:endParaRPr lang="en-US" dirty="0"/>
          </a:p>
        </p:txBody>
      </p:sp>
    </p:spTree>
    <p:extLst>
      <p:ext uri="{BB962C8B-B14F-4D97-AF65-F5344CB8AC3E}">
        <p14:creationId xmlns:p14="http://schemas.microsoft.com/office/powerpoint/2010/main" val="2434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568" y="316194"/>
            <a:ext cx="2113720" cy="369332"/>
          </a:xfrm>
          <a:prstGeom prst="rect">
            <a:avLst/>
          </a:prstGeom>
          <a:noFill/>
        </p:spPr>
        <p:txBody>
          <a:bodyPr wrap="none" rtlCol="0">
            <a:spAutoFit/>
          </a:bodyPr>
          <a:lstStyle/>
          <a:p>
            <a:r>
              <a:rPr lang="en-US" dirty="0" smtClean="0"/>
              <a:t>MUTEX CASE STUDY:</a:t>
            </a:r>
            <a:endParaRPr lang="en-US" dirty="0"/>
          </a:p>
        </p:txBody>
      </p:sp>
      <p:sp>
        <p:nvSpPr>
          <p:cNvPr id="5" name="TextBox 4"/>
          <p:cNvSpPr txBox="1"/>
          <p:nvPr/>
        </p:nvSpPr>
        <p:spPr>
          <a:xfrm>
            <a:off x="572568" y="854579"/>
            <a:ext cx="11348815" cy="5632311"/>
          </a:xfrm>
          <a:prstGeom prst="rect">
            <a:avLst/>
          </a:prstGeom>
          <a:noFill/>
        </p:spPr>
        <p:txBody>
          <a:bodyPr wrap="square" rtlCol="0">
            <a:spAutoFit/>
          </a:bodyPr>
          <a:lstStyle/>
          <a:p>
            <a:r>
              <a:rPr lang="en-US" dirty="0" smtClean="0"/>
              <a:t>The most complex component was the Doppler RADAR system:</a:t>
            </a:r>
            <a:endParaRPr lang="en-US" dirty="0"/>
          </a:p>
          <a:p>
            <a:endParaRPr lang="en-US" dirty="0" smtClean="0"/>
          </a:p>
          <a:p>
            <a:r>
              <a:rPr lang="en-US" dirty="0" smtClean="0"/>
              <a:t>For each new radar image we have to download it from a webpage, then crop it to fit our display, then convert the color scale, and then convert the image from Cartesian coordinates to inverse Lambert Conformal coordinates (reduced aliasing). This took several minutes, but we then had a new </a:t>
            </a:r>
            <a:r>
              <a:rPr lang="en-US" dirty="0" smtClean="0"/>
              <a:t>Doppler RADAR </a:t>
            </a:r>
            <a:r>
              <a:rPr lang="en-US" dirty="0" smtClean="0"/>
              <a:t>image layer to replace the old Doppler RADAR image layer on the display.</a:t>
            </a:r>
          </a:p>
          <a:p>
            <a:endParaRPr lang="en-US" dirty="0"/>
          </a:p>
          <a:p>
            <a:r>
              <a:rPr lang="en-US" dirty="0" smtClean="0"/>
              <a:t>So, the algorithm could be:</a:t>
            </a:r>
          </a:p>
          <a:p>
            <a:endParaRPr lang="en-US" dirty="0"/>
          </a:p>
          <a:p>
            <a:r>
              <a:rPr lang="en-US" b="1" u="sng" dirty="0" smtClean="0"/>
              <a:t>IDS:</a:t>
            </a:r>
          </a:p>
          <a:p>
            <a:r>
              <a:rPr lang="en-US" sz="1600" dirty="0" err="1" smtClean="0">
                <a:solidFill>
                  <a:srgbClr val="0000FF"/>
                </a:solidFill>
                <a:latin typeface="Arial" panose="020B0604020202020204" pitchFamily="34" charset="0"/>
                <a:cs typeface="Arial" panose="020B0604020202020204" pitchFamily="34" charset="0"/>
              </a:rPr>
              <a:t>mutex</a:t>
            </a:r>
            <a:r>
              <a:rPr lang="en-US" sz="1600" dirty="0" smtClean="0">
                <a:solidFill>
                  <a:srgbClr val="0000FF"/>
                </a:solidFill>
                <a:latin typeface="Arial" panose="020B0604020202020204" pitchFamily="34" charset="0"/>
                <a:cs typeface="Arial" panose="020B0604020202020204" pitchFamily="34" charset="0"/>
              </a:rPr>
              <a:t>(lock)</a:t>
            </a:r>
          </a:p>
          <a:p>
            <a:r>
              <a:rPr lang="en-US" sz="1600" dirty="0" smtClean="0">
                <a:solidFill>
                  <a:srgbClr val="FF0000"/>
                </a:solidFill>
                <a:latin typeface="Arial" panose="020B0604020202020204" pitchFamily="34" charset="0"/>
                <a:cs typeface="Arial" panose="020B0604020202020204" pitchFamily="34" charset="0"/>
              </a:rPr>
              <a:t>write RADAR image to screen</a:t>
            </a:r>
          </a:p>
          <a:p>
            <a:r>
              <a:rPr lang="en-US" sz="1600" dirty="0" err="1" smtClean="0">
                <a:solidFill>
                  <a:srgbClr val="0000FF"/>
                </a:solidFill>
                <a:latin typeface="Arial" panose="020B0604020202020204" pitchFamily="34" charset="0"/>
                <a:cs typeface="Arial" panose="020B0604020202020204" pitchFamily="34" charset="0"/>
              </a:rPr>
              <a:t>mutex</a:t>
            </a:r>
            <a:r>
              <a:rPr lang="en-US" sz="1600" dirty="0" smtClean="0">
                <a:solidFill>
                  <a:srgbClr val="0000FF"/>
                </a:solidFill>
                <a:latin typeface="Arial" panose="020B0604020202020204" pitchFamily="34" charset="0"/>
                <a:cs typeface="Arial" panose="020B0604020202020204" pitchFamily="34" charset="0"/>
              </a:rPr>
              <a:t>(unlock)</a:t>
            </a:r>
          </a:p>
          <a:p>
            <a:endParaRPr lang="en-US" dirty="0"/>
          </a:p>
          <a:p>
            <a:endParaRPr lang="en-US" dirty="0" smtClean="0"/>
          </a:p>
          <a:p>
            <a:endParaRPr lang="en-US" dirty="0" smtClean="0"/>
          </a:p>
          <a:p>
            <a:r>
              <a:rPr lang="en-US" dirty="0" smtClean="0"/>
              <a:t>The drawback is that if the user was doing a lot of GUI activity the RADAR image would have to constantly be written to the screen, and:</a:t>
            </a:r>
          </a:p>
          <a:p>
            <a:pPr marL="342900" indent="-342900">
              <a:buAutoNum type="alphaLcParenR"/>
            </a:pPr>
            <a:r>
              <a:rPr lang="en-US" dirty="0" smtClean="0"/>
              <a:t>The Doppler thread could be repeatedly blocked.</a:t>
            </a:r>
          </a:p>
          <a:p>
            <a:pPr marL="342900" indent="-342900">
              <a:buAutoNum type="alphaLcParenR"/>
            </a:pPr>
            <a:r>
              <a:rPr lang="en-US" dirty="0" smtClean="0"/>
              <a:t>The GUI (Main/parent) would be blocked (</a:t>
            </a:r>
            <a:r>
              <a:rPr lang="en-US" dirty="0" err="1" smtClean="0"/>
              <a:t>e.i.</a:t>
            </a:r>
            <a:r>
              <a:rPr lang="en-US" dirty="0" smtClean="0"/>
              <a:t> entire GUI would freeze).</a:t>
            </a:r>
            <a:endParaRPr lang="en-US" dirty="0"/>
          </a:p>
        </p:txBody>
      </p:sp>
      <p:sp>
        <p:nvSpPr>
          <p:cNvPr id="2" name="TextBox 1"/>
          <p:cNvSpPr txBox="1"/>
          <p:nvPr/>
        </p:nvSpPr>
        <p:spPr>
          <a:xfrm>
            <a:off x="6144427" y="3341406"/>
            <a:ext cx="4825360" cy="1600438"/>
          </a:xfrm>
          <a:prstGeom prst="rect">
            <a:avLst/>
          </a:prstGeom>
          <a:noFill/>
        </p:spPr>
        <p:txBody>
          <a:bodyPr wrap="none" rtlCol="0">
            <a:spAutoFit/>
          </a:bodyPr>
          <a:lstStyle/>
          <a:p>
            <a:r>
              <a:rPr lang="en-US" b="1" u="sng" dirty="0" smtClean="0"/>
              <a:t>Doppler thread:</a:t>
            </a:r>
          </a:p>
          <a:p>
            <a:r>
              <a:rPr lang="en-US" sz="1600" dirty="0" err="1" smtClean="0">
                <a:solidFill>
                  <a:srgbClr val="0000FF"/>
                </a:solidFill>
                <a:latin typeface="Arial" panose="020B0604020202020204" pitchFamily="34" charset="0"/>
                <a:cs typeface="Arial" panose="020B0604020202020204" pitchFamily="34" charset="0"/>
              </a:rPr>
              <a:t>mutex</a:t>
            </a:r>
            <a:r>
              <a:rPr lang="en-US" sz="1600" dirty="0" smtClean="0">
                <a:solidFill>
                  <a:srgbClr val="0000FF"/>
                </a:solidFill>
                <a:latin typeface="Arial" panose="020B0604020202020204" pitchFamily="34" charset="0"/>
                <a:cs typeface="Arial" panose="020B0604020202020204" pitchFamily="34" charset="0"/>
              </a:rPr>
              <a:t>(lock)</a:t>
            </a:r>
          </a:p>
          <a:p>
            <a:r>
              <a:rPr lang="en-US" sz="1600" dirty="0" err="1" smtClean="0">
                <a:solidFill>
                  <a:srgbClr val="FF0000"/>
                </a:solidFill>
                <a:latin typeface="Arial" panose="020B0604020202020204" pitchFamily="34" charset="0"/>
                <a:cs typeface="Arial" panose="020B0604020202020204" pitchFamily="34" charset="0"/>
              </a:rPr>
              <a:t>wget</a:t>
            </a:r>
            <a:r>
              <a:rPr lang="en-US" sz="1600" dirty="0" smtClean="0">
                <a:solidFill>
                  <a:srgbClr val="FF0000"/>
                </a:solidFill>
                <a:latin typeface="Arial" panose="020B0604020202020204" pitchFamily="34" charset="0"/>
                <a:cs typeface="Arial" panose="020B0604020202020204" pitchFamily="34" charset="0"/>
              </a:rPr>
              <a:t> RADAR image</a:t>
            </a:r>
          </a:p>
          <a:p>
            <a:r>
              <a:rPr lang="en-US" sz="1600" dirty="0" smtClean="0">
                <a:solidFill>
                  <a:srgbClr val="FF0000"/>
                </a:solidFill>
                <a:latin typeface="Arial" panose="020B0604020202020204" pitchFamily="34" charset="0"/>
                <a:cs typeface="Arial" panose="020B0604020202020204" pitchFamily="34" charset="0"/>
              </a:rPr>
              <a:t>crop RADAR image</a:t>
            </a:r>
          </a:p>
          <a:p>
            <a:r>
              <a:rPr lang="en-US" sz="1600" dirty="0" smtClean="0">
                <a:solidFill>
                  <a:srgbClr val="FF0000"/>
                </a:solidFill>
                <a:latin typeface="Arial" panose="020B0604020202020204" pitchFamily="34" charset="0"/>
                <a:cs typeface="Arial" panose="020B0604020202020204" pitchFamily="34" charset="0"/>
              </a:rPr>
              <a:t>inverse Lambert Conformal coordinates conversion</a:t>
            </a:r>
          </a:p>
          <a:p>
            <a:r>
              <a:rPr lang="en-US" sz="1600" dirty="0" err="1" smtClean="0">
                <a:solidFill>
                  <a:srgbClr val="0000FF"/>
                </a:solidFill>
                <a:latin typeface="Arial" panose="020B0604020202020204" pitchFamily="34" charset="0"/>
                <a:cs typeface="Arial" panose="020B0604020202020204" pitchFamily="34" charset="0"/>
              </a:rPr>
              <a:t>mutex</a:t>
            </a:r>
            <a:r>
              <a:rPr lang="en-US" sz="1600" dirty="0" smtClean="0">
                <a:solidFill>
                  <a:srgbClr val="0000FF"/>
                </a:solidFill>
                <a:latin typeface="Arial" panose="020B0604020202020204" pitchFamily="34" charset="0"/>
                <a:cs typeface="Arial" panose="020B0604020202020204" pitchFamily="34" charset="0"/>
              </a:rPr>
              <a:t>(unlock)</a:t>
            </a:r>
            <a:endParaRPr lang="en-US" sz="1600" dirty="0">
              <a:solidFill>
                <a:srgbClr val="0000FF"/>
              </a:solidFill>
              <a:latin typeface="Arial" panose="020B0604020202020204" pitchFamily="34" charset="0"/>
              <a:cs typeface="Arial" panose="020B0604020202020204" pitchFamily="34" charset="0"/>
            </a:endParaRPr>
          </a:p>
        </p:txBody>
      </p:sp>
      <p:sp>
        <p:nvSpPr>
          <p:cNvPr id="7" name="TextBox 6"/>
          <p:cNvSpPr txBox="1"/>
          <p:nvPr/>
        </p:nvSpPr>
        <p:spPr>
          <a:xfrm>
            <a:off x="4204530" y="4129154"/>
            <a:ext cx="1350050" cy="307777"/>
          </a:xfrm>
          <a:prstGeom prst="rect">
            <a:avLst/>
          </a:prstGeom>
          <a:noFill/>
          <a:ln>
            <a:solidFill>
              <a:srgbClr val="FF0000"/>
            </a:solidFill>
          </a:ln>
        </p:spPr>
        <p:txBody>
          <a:bodyPr wrap="none" rtlCol="0">
            <a:spAutoFit/>
          </a:bodyPr>
          <a:lstStyle/>
          <a:p>
            <a:r>
              <a:rPr lang="en-US" sz="1400" dirty="0" smtClean="0">
                <a:solidFill>
                  <a:srgbClr val="FF0000"/>
                </a:solidFill>
                <a:latin typeface="Arial" panose="020B0604020202020204" pitchFamily="34" charset="0"/>
                <a:cs typeface="Arial" panose="020B0604020202020204" pitchFamily="34" charset="0"/>
              </a:rPr>
              <a:t>Critical section</a:t>
            </a:r>
            <a:endParaRPr lang="en-US" sz="1400" dirty="0">
              <a:solidFill>
                <a:srgbClr val="FF0000"/>
              </a:solidFill>
              <a:latin typeface="Arial" panose="020B0604020202020204" pitchFamily="34" charset="0"/>
              <a:cs typeface="Arial" panose="020B0604020202020204" pitchFamily="34" charset="0"/>
            </a:endParaRPr>
          </a:p>
        </p:txBody>
      </p:sp>
      <p:cxnSp>
        <p:nvCxnSpPr>
          <p:cNvPr id="9" name="Straight Arrow Connector 8"/>
          <p:cNvCxnSpPr/>
          <p:nvPr/>
        </p:nvCxnSpPr>
        <p:spPr>
          <a:xfrm flipH="1" flipV="1">
            <a:off x="3452501" y="4101982"/>
            <a:ext cx="752029" cy="181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a:off x="5999148" y="3926493"/>
            <a:ext cx="145279" cy="71309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stCxn id="7" idx="3"/>
            <a:endCxn id="11" idx="1"/>
          </p:cNvCxnSpPr>
          <p:nvPr/>
        </p:nvCxnSpPr>
        <p:spPr>
          <a:xfrm flipV="1">
            <a:off x="5554580" y="4283042"/>
            <a:ext cx="44456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65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568" y="316194"/>
            <a:ext cx="2113720" cy="369332"/>
          </a:xfrm>
          <a:prstGeom prst="rect">
            <a:avLst/>
          </a:prstGeom>
          <a:noFill/>
        </p:spPr>
        <p:txBody>
          <a:bodyPr wrap="none" rtlCol="0">
            <a:spAutoFit/>
          </a:bodyPr>
          <a:lstStyle/>
          <a:p>
            <a:r>
              <a:rPr lang="en-US" dirty="0" smtClean="0"/>
              <a:t>MUTEX CASE STUDY:</a:t>
            </a:r>
            <a:endParaRPr lang="en-US" dirty="0"/>
          </a:p>
        </p:txBody>
      </p:sp>
      <p:sp>
        <p:nvSpPr>
          <p:cNvPr id="5" name="TextBox 4"/>
          <p:cNvSpPr txBox="1"/>
          <p:nvPr/>
        </p:nvSpPr>
        <p:spPr>
          <a:xfrm>
            <a:off x="2564724" y="769121"/>
            <a:ext cx="4715307" cy="923330"/>
          </a:xfrm>
          <a:prstGeom prst="rect">
            <a:avLst/>
          </a:prstGeom>
          <a:noFill/>
        </p:spPr>
        <p:txBody>
          <a:bodyPr wrap="square" rtlCol="0">
            <a:spAutoFit/>
          </a:bodyPr>
          <a:lstStyle/>
          <a:p>
            <a:r>
              <a:rPr lang="en-US" dirty="0" smtClean="0"/>
              <a:t>The moral of the story is that while a </a:t>
            </a:r>
            <a:r>
              <a:rPr lang="en-US" dirty="0" err="1" smtClean="0"/>
              <a:t>mutex</a:t>
            </a:r>
            <a:r>
              <a:rPr lang="en-US" dirty="0" smtClean="0"/>
              <a:t> can </a:t>
            </a:r>
          </a:p>
          <a:p>
            <a:r>
              <a:rPr lang="en-US" dirty="0" smtClean="0"/>
              <a:t>solve the critical section problem. Lengthy delays are still possible.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5" y="1904420"/>
            <a:ext cx="4762500" cy="4638675"/>
          </a:xfrm>
          <a:prstGeom prst="rect">
            <a:avLst/>
          </a:prstGeom>
        </p:spPr>
      </p:pic>
      <p:sp>
        <p:nvSpPr>
          <p:cNvPr id="6" name="Rounded Rectangular Callout 5"/>
          <p:cNvSpPr/>
          <p:nvPr/>
        </p:nvSpPr>
        <p:spPr>
          <a:xfrm>
            <a:off x="2564724" y="769122"/>
            <a:ext cx="4613743" cy="923330"/>
          </a:xfrm>
          <a:prstGeom prst="wedgeRoundRectCallout">
            <a:avLst>
              <a:gd name="adj1" fmla="val 44507"/>
              <a:gd name="adj2" fmla="val 21270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08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568" y="316194"/>
            <a:ext cx="2113720" cy="369332"/>
          </a:xfrm>
          <a:prstGeom prst="rect">
            <a:avLst/>
          </a:prstGeom>
          <a:noFill/>
        </p:spPr>
        <p:txBody>
          <a:bodyPr wrap="none" rtlCol="0">
            <a:spAutoFit/>
          </a:bodyPr>
          <a:lstStyle/>
          <a:p>
            <a:r>
              <a:rPr lang="en-US" dirty="0" smtClean="0"/>
              <a:t>MUTEX CASE STUDY:</a:t>
            </a:r>
            <a:endParaRPr lang="en-US" dirty="0"/>
          </a:p>
        </p:txBody>
      </p:sp>
      <p:sp>
        <p:nvSpPr>
          <p:cNvPr id="5" name="TextBox 4"/>
          <p:cNvSpPr txBox="1"/>
          <p:nvPr/>
        </p:nvSpPr>
        <p:spPr>
          <a:xfrm>
            <a:off x="572568" y="854579"/>
            <a:ext cx="11152262" cy="5139869"/>
          </a:xfrm>
          <a:prstGeom prst="rect">
            <a:avLst/>
          </a:prstGeom>
          <a:noFill/>
        </p:spPr>
        <p:txBody>
          <a:bodyPr wrap="square" rtlCol="0">
            <a:spAutoFit/>
          </a:bodyPr>
          <a:lstStyle/>
          <a:p>
            <a:r>
              <a:rPr lang="en-US" dirty="0" smtClean="0"/>
              <a:t>So, the revised algorithm was:</a:t>
            </a:r>
          </a:p>
          <a:p>
            <a:endParaRPr lang="en-US" dirty="0" smtClean="0"/>
          </a:p>
          <a:p>
            <a:r>
              <a:rPr lang="en-US" dirty="0" smtClean="0"/>
              <a:t>We start be defining two pointers to the image data type and allocate memory to them:</a:t>
            </a:r>
          </a:p>
          <a:p>
            <a:endParaRPr lang="en-US" dirty="0" smtClean="0"/>
          </a:p>
          <a:p>
            <a:r>
              <a:rPr lang="en-US" sz="1600" dirty="0" smtClean="0">
                <a:solidFill>
                  <a:srgbClr val="0000FF"/>
                </a:solidFill>
                <a:latin typeface="Arial" panose="020B0604020202020204" pitchFamily="34" charset="0"/>
                <a:cs typeface="Arial" panose="020B0604020202020204" pitchFamily="34" charset="0"/>
              </a:rPr>
              <a:t>unsigned char **radar1, **radar2;</a:t>
            </a:r>
          </a:p>
          <a:p>
            <a:pPr>
              <a:spcBef>
                <a:spcPct val="0"/>
              </a:spcBef>
            </a:pPr>
            <a:r>
              <a:rPr lang="en-US" altLang="en-US" sz="1600" dirty="0" smtClean="0">
                <a:solidFill>
                  <a:srgbClr val="0000FF"/>
                </a:solidFill>
                <a:latin typeface="Arial" panose="020B0604020202020204" pitchFamily="34" charset="0"/>
                <a:cs typeface="Arial" panose="020B0604020202020204" pitchFamily="34" charset="0"/>
              </a:rPr>
              <a:t>radar1 </a:t>
            </a:r>
            <a:r>
              <a:rPr lang="en-US" altLang="en-US" sz="1600" dirty="0">
                <a:solidFill>
                  <a:srgbClr val="0000FF"/>
                </a:solidFill>
                <a:latin typeface="Arial" panose="020B0604020202020204" pitchFamily="34" charset="0"/>
                <a:cs typeface="Arial" panose="020B0604020202020204" pitchFamily="34" charset="0"/>
              </a:rPr>
              <a:t>= </a:t>
            </a:r>
            <a:r>
              <a:rPr lang="en-US" altLang="en-US" sz="1600" dirty="0" smtClean="0">
                <a:solidFill>
                  <a:srgbClr val="0000FF"/>
                </a:solidFill>
                <a:latin typeface="Arial" panose="020B0604020202020204" pitchFamily="34" charset="0"/>
                <a:cs typeface="Arial" panose="020B0604020202020204" pitchFamily="34" charset="0"/>
              </a:rPr>
              <a:t>(</a:t>
            </a:r>
            <a:r>
              <a:rPr lang="en-US" sz="1600" dirty="0" smtClean="0">
                <a:solidFill>
                  <a:srgbClr val="0000FF"/>
                </a:solidFill>
                <a:latin typeface="Arial" panose="020B0604020202020204" pitchFamily="34" charset="0"/>
                <a:cs typeface="Arial" panose="020B0604020202020204" pitchFamily="34" charset="0"/>
              </a:rPr>
              <a:t>unsigned char</a:t>
            </a:r>
            <a:r>
              <a:rPr lang="en-US" altLang="en-US" sz="1600" dirty="0" smtClean="0">
                <a:solidFill>
                  <a:srgbClr val="0000FF"/>
                </a:solidFill>
                <a:latin typeface="Arial" panose="020B0604020202020204" pitchFamily="34" charset="0"/>
                <a:cs typeface="Arial" panose="020B0604020202020204" pitchFamily="34" charset="0"/>
              </a:rPr>
              <a:t> </a:t>
            </a:r>
            <a:r>
              <a:rPr lang="en-US" altLang="en-US" sz="1600" dirty="0">
                <a:solidFill>
                  <a:srgbClr val="0000FF"/>
                </a:solidFill>
                <a:latin typeface="Arial" panose="020B0604020202020204" pitchFamily="34" charset="0"/>
                <a:cs typeface="Arial" panose="020B0604020202020204" pitchFamily="34" charset="0"/>
              </a:rPr>
              <a:t>**)</a:t>
            </a:r>
            <a:r>
              <a:rPr lang="en-US" altLang="en-US" sz="1600" dirty="0" err="1" smtClean="0">
                <a:solidFill>
                  <a:srgbClr val="0000FF"/>
                </a:solidFill>
                <a:latin typeface="Arial" panose="020B0604020202020204" pitchFamily="34" charset="0"/>
                <a:cs typeface="Arial" panose="020B0604020202020204" pitchFamily="34" charset="0"/>
              </a:rPr>
              <a:t>calloc</a:t>
            </a:r>
            <a:r>
              <a:rPr lang="en-US" altLang="en-US" sz="1600" dirty="0" smtClean="0">
                <a:solidFill>
                  <a:srgbClr val="0000FF"/>
                </a:solidFill>
                <a:latin typeface="Arial" panose="020B0604020202020204" pitchFamily="34" charset="0"/>
                <a:cs typeface="Arial" panose="020B0604020202020204" pitchFamily="34" charset="0"/>
              </a:rPr>
              <a:t>(</a:t>
            </a:r>
            <a:r>
              <a:rPr lang="en-US" altLang="en-US" sz="1600" dirty="0" err="1" smtClean="0">
                <a:solidFill>
                  <a:srgbClr val="0000FF"/>
                </a:solidFill>
                <a:latin typeface="Arial" panose="020B0604020202020204" pitchFamily="34" charset="0"/>
                <a:cs typeface="Arial" panose="020B0604020202020204" pitchFamily="34" charset="0"/>
              </a:rPr>
              <a:t>RADAR_image_height</a:t>
            </a:r>
            <a:r>
              <a:rPr lang="en-US" altLang="en-US" sz="1600" dirty="0" smtClean="0">
                <a:solidFill>
                  <a:srgbClr val="0000FF"/>
                </a:solidFill>
                <a:latin typeface="Arial" panose="020B0604020202020204" pitchFamily="34" charset="0"/>
                <a:cs typeface="Arial" panose="020B0604020202020204" pitchFamily="34" charset="0"/>
              </a:rPr>
              <a:t>, </a:t>
            </a:r>
            <a:r>
              <a:rPr lang="en-US" altLang="en-US" sz="1600" dirty="0" err="1" smtClean="0">
                <a:solidFill>
                  <a:srgbClr val="0000FF"/>
                </a:solidFill>
                <a:latin typeface="Arial" panose="020B0604020202020204" pitchFamily="34" charset="0"/>
                <a:cs typeface="Arial" panose="020B0604020202020204" pitchFamily="34" charset="0"/>
              </a:rPr>
              <a:t>sizeof</a:t>
            </a:r>
            <a:r>
              <a:rPr lang="en-US" altLang="en-US" sz="1600" dirty="0" smtClean="0">
                <a:solidFill>
                  <a:srgbClr val="0000FF"/>
                </a:solidFill>
                <a:latin typeface="Arial" panose="020B0604020202020204" pitchFamily="34" charset="0"/>
                <a:cs typeface="Arial" panose="020B0604020202020204" pitchFamily="34" charset="0"/>
              </a:rPr>
              <a:t>(*</a:t>
            </a:r>
            <a:r>
              <a:rPr lang="en-US" sz="1600" dirty="0" smtClean="0">
                <a:solidFill>
                  <a:srgbClr val="0000FF"/>
                </a:solidFill>
                <a:latin typeface="Arial" panose="020B0604020202020204" pitchFamily="34" charset="0"/>
                <a:cs typeface="Arial" panose="020B0604020202020204" pitchFamily="34" charset="0"/>
              </a:rPr>
              <a:t>unsigned char</a:t>
            </a:r>
            <a:r>
              <a:rPr lang="en-US" altLang="en-US" sz="1600" dirty="0" smtClean="0">
                <a:solidFill>
                  <a:srgbClr val="0000FF"/>
                </a:solidFill>
                <a:latin typeface="Arial" panose="020B0604020202020204" pitchFamily="34" charset="0"/>
                <a:cs typeface="Arial" panose="020B0604020202020204" pitchFamily="34" charset="0"/>
              </a:rPr>
              <a:t>));</a:t>
            </a:r>
          </a:p>
          <a:p>
            <a:pPr>
              <a:spcBef>
                <a:spcPct val="0"/>
              </a:spcBef>
            </a:pPr>
            <a:r>
              <a:rPr lang="en-US" altLang="en-US" sz="1600" dirty="0" smtClean="0">
                <a:solidFill>
                  <a:srgbClr val="0000FF"/>
                </a:solidFill>
                <a:latin typeface="Arial" panose="020B0604020202020204" pitchFamily="34" charset="0"/>
                <a:cs typeface="Arial" panose="020B0604020202020204" pitchFamily="34" charset="0"/>
              </a:rPr>
              <a:t>radar2 = (</a:t>
            </a:r>
            <a:r>
              <a:rPr lang="en-US" sz="1600" dirty="0" smtClean="0">
                <a:solidFill>
                  <a:srgbClr val="0000FF"/>
                </a:solidFill>
                <a:latin typeface="Arial" panose="020B0604020202020204" pitchFamily="34" charset="0"/>
                <a:cs typeface="Arial" panose="020B0604020202020204" pitchFamily="34" charset="0"/>
              </a:rPr>
              <a:t>unsigned char</a:t>
            </a:r>
            <a:r>
              <a:rPr lang="en-US" altLang="en-US" sz="1600" dirty="0" smtClean="0">
                <a:solidFill>
                  <a:srgbClr val="0000FF"/>
                </a:solidFill>
                <a:latin typeface="Arial" panose="020B0604020202020204" pitchFamily="34" charset="0"/>
                <a:cs typeface="Arial" panose="020B0604020202020204" pitchFamily="34" charset="0"/>
              </a:rPr>
              <a:t> **)</a:t>
            </a:r>
            <a:r>
              <a:rPr lang="en-US" altLang="en-US" sz="1600" dirty="0" err="1" smtClean="0">
                <a:solidFill>
                  <a:srgbClr val="0000FF"/>
                </a:solidFill>
                <a:latin typeface="Arial" panose="020B0604020202020204" pitchFamily="34" charset="0"/>
                <a:cs typeface="Arial" panose="020B0604020202020204" pitchFamily="34" charset="0"/>
              </a:rPr>
              <a:t>calloc</a:t>
            </a:r>
            <a:r>
              <a:rPr lang="en-US" altLang="en-US" sz="1600" dirty="0" smtClean="0">
                <a:solidFill>
                  <a:srgbClr val="0000FF"/>
                </a:solidFill>
                <a:latin typeface="Arial" panose="020B0604020202020204" pitchFamily="34" charset="0"/>
                <a:cs typeface="Arial" panose="020B0604020202020204" pitchFamily="34" charset="0"/>
              </a:rPr>
              <a:t>(</a:t>
            </a:r>
            <a:r>
              <a:rPr lang="en-US" altLang="en-US" sz="1600" dirty="0" err="1" smtClean="0">
                <a:solidFill>
                  <a:srgbClr val="0000FF"/>
                </a:solidFill>
                <a:latin typeface="Arial" panose="020B0604020202020204" pitchFamily="34" charset="0"/>
                <a:cs typeface="Arial" panose="020B0604020202020204" pitchFamily="34" charset="0"/>
              </a:rPr>
              <a:t>RADAR_image_height</a:t>
            </a:r>
            <a:r>
              <a:rPr lang="en-US" altLang="en-US" sz="1600" dirty="0" smtClean="0">
                <a:solidFill>
                  <a:srgbClr val="0000FF"/>
                </a:solidFill>
                <a:latin typeface="Arial" panose="020B0604020202020204" pitchFamily="34" charset="0"/>
                <a:cs typeface="Arial" panose="020B0604020202020204" pitchFamily="34" charset="0"/>
              </a:rPr>
              <a:t>, </a:t>
            </a:r>
            <a:r>
              <a:rPr lang="en-US" altLang="en-US" sz="1600" dirty="0" err="1" smtClean="0">
                <a:solidFill>
                  <a:srgbClr val="0000FF"/>
                </a:solidFill>
                <a:latin typeface="Arial" panose="020B0604020202020204" pitchFamily="34" charset="0"/>
                <a:cs typeface="Arial" panose="020B0604020202020204" pitchFamily="34" charset="0"/>
              </a:rPr>
              <a:t>sizeof</a:t>
            </a:r>
            <a:r>
              <a:rPr lang="en-US" altLang="en-US" sz="1600" dirty="0" smtClean="0">
                <a:solidFill>
                  <a:srgbClr val="0000FF"/>
                </a:solidFill>
                <a:latin typeface="Arial" panose="020B0604020202020204" pitchFamily="34" charset="0"/>
                <a:cs typeface="Arial" panose="020B0604020202020204" pitchFamily="34" charset="0"/>
              </a:rPr>
              <a:t>(*</a:t>
            </a:r>
            <a:r>
              <a:rPr lang="en-US" sz="1600" dirty="0" smtClean="0">
                <a:solidFill>
                  <a:srgbClr val="0000FF"/>
                </a:solidFill>
                <a:latin typeface="Arial" panose="020B0604020202020204" pitchFamily="34" charset="0"/>
                <a:cs typeface="Arial" panose="020B0604020202020204" pitchFamily="34" charset="0"/>
              </a:rPr>
              <a:t>unsigned char</a:t>
            </a:r>
            <a:r>
              <a:rPr lang="en-US" altLang="en-US" sz="1600" dirty="0" smtClean="0">
                <a:solidFill>
                  <a:srgbClr val="0000FF"/>
                </a:solidFill>
                <a:latin typeface="Arial" panose="020B0604020202020204" pitchFamily="34" charset="0"/>
                <a:cs typeface="Arial" panose="020B0604020202020204" pitchFamily="34" charset="0"/>
              </a:rPr>
              <a:t>));</a:t>
            </a:r>
            <a:endParaRPr lang="en-US" altLang="en-US" sz="1600" dirty="0">
              <a:solidFill>
                <a:srgbClr val="0000FF"/>
              </a:solidFill>
              <a:latin typeface="Arial" panose="020B0604020202020204" pitchFamily="34" charset="0"/>
              <a:cs typeface="Arial" panose="020B0604020202020204" pitchFamily="34" charset="0"/>
            </a:endParaRPr>
          </a:p>
          <a:p>
            <a:pPr>
              <a:spcBef>
                <a:spcPct val="0"/>
              </a:spcBef>
            </a:pPr>
            <a:r>
              <a:rPr lang="en-US" altLang="en-US" sz="1600" dirty="0" smtClean="0">
                <a:solidFill>
                  <a:srgbClr val="0000FF"/>
                </a:solidFill>
                <a:latin typeface="Arial" panose="020B0604020202020204" pitchFamily="34" charset="0"/>
                <a:cs typeface="Arial" panose="020B0604020202020204" pitchFamily="34" charset="0"/>
              </a:rPr>
              <a:t>for </a:t>
            </a:r>
            <a:r>
              <a:rPr lang="en-US" altLang="en-US" sz="1600" dirty="0">
                <a:solidFill>
                  <a:srgbClr val="0000FF"/>
                </a:solidFill>
                <a:latin typeface="Arial" panose="020B0604020202020204" pitchFamily="34" charset="0"/>
                <a:cs typeface="Arial" panose="020B0604020202020204" pitchFamily="34" charset="0"/>
              </a:rPr>
              <a:t>(y = 0; y &lt; </a:t>
            </a:r>
            <a:r>
              <a:rPr lang="en-US" altLang="en-US" sz="1600" dirty="0" err="1" smtClean="0">
                <a:solidFill>
                  <a:srgbClr val="0000FF"/>
                </a:solidFill>
                <a:latin typeface="Arial" panose="020B0604020202020204" pitchFamily="34" charset="0"/>
                <a:cs typeface="Arial" panose="020B0604020202020204" pitchFamily="34" charset="0"/>
              </a:rPr>
              <a:t>RADAR_image_height</a:t>
            </a:r>
            <a:r>
              <a:rPr lang="en-US" altLang="en-US" sz="1600" dirty="0" smtClean="0">
                <a:solidFill>
                  <a:srgbClr val="0000FF"/>
                </a:solidFill>
                <a:latin typeface="Arial" panose="020B0604020202020204" pitchFamily="34" charset="0"/>
                <a:cs typeface="Arial" panose="020B0604020202020204" pitchFamily="34" charset="0"/>
              </a:rPr>
              <a:t>; </a:t>
            </a:r>
            <a:r>
              <a:rPr lang="en-US" altLang="en-US" sz="1600" dirty="0">
                <a:solidFill>
                  <a:srgbClr val="0000FF"/>
                </a:solidFill>
                <a:latin typeface="Arial" panose="020B0604020202020204" pitchFamily="34" charset="0"/>
                <a:cs typeface="Arial" panose="020B0604020202020204" pitchFamily="34" charset="0"/>
              </a:rPr>
              <a:t>y++) {</a:t>
            </a:r>
          </a:p>
          <a:p>
            <a:pPr>
              <a:spcBef>
                <a:spcPct val="0"/>
              </a:spcBef>
            </a:pPr>
            <a:r>
              <a:rPr lang="en-US" altLang="en-US" sz="1600" dirty="0">
                <a:solidFill>
                  <a:srgbClr val="0000FF"/>
                </a:solidFill>
                <a:latin typeface="Arial" panose="020B0604020202020204" pitchFamily="34" charset="0"/>
                <a:cs typeface="Arial" panose="020B0604020202020204" pitchFamily="34" charset="0"/>
              </a:rPr>
              <a:t>     </a:t>
            </a:r>
            <a:r>
              <a:rPr lang="en-US" altLang="en-US" sz="1600" dirty="0" smtClean="0">
                <a:solidFill>
                  <a:srgbClr val="0000FF"/>
                </a:solidFill>
                <a:latin typeface="Arial" panose="020B0604020202020204" pitchFamily="34" charset="0"/>
                <a:cs typeface="Arial" panose="020B0604020202020204" pitchFamily="34" charset="0"/>
              </a:rPr>
              <a:t>radar1[y</a:t>
            </a:r>
            <a:r>
              <a:rPr lang="en-US" altLang="en-US" sz="1600" dirty="0">
                <a:solidFill>
                  <a:srgbClr val="0000FF"/>
                </a:solidFill>
                <a:latin typeface="Arial" panose="020B0604020202020204" pitchFamily="34" charset="0"/>
                <a:cs typeface="Arial" panose="020B0604020202020204" pitchFamily="34" charset="0"/>
              </a:rPr>
              <a:t>] = </a:t>
            </a:r>
            <a:r>
              <a:rPr lang="en-US" altLang="en-US" sz="1600" dirty="0" smtClean="0">
                <a:solidFill>
                  <a:srgbClr val="0000FF"/>
                </a:solidFill>
                <a:latin typeface="Arial" panose="020B0604020202020204" pitchFamily="34" charset="0"/>
                <a:cs typeface="Arial" panose="020B0604020202020204" pitchFamily="34" charset="0"/>
              </a:rPr>
              <a:t>(</a:t>
            </a:r>
            <a:r>
              <a:rPr lang="en-US" sz="1600" dirty="0" smtClean="0">
                <a:solidFill>
                  <a:srgbClr val="0000FF"/>
                </a:solidFill>
                <a:latin typeface="Arial" panose="020B0604020202020204" pitchFamily="34" charset="0"/>
                <a:cs typeface="Arial" panose="020B0604020202020204" pitchFamily="34" charset="0"/>
              </a:rPr>
              <a:t>unsigned char</a:t>
            </a:r>
            <a:r>
              <a:rPr lang="en-US" altLang="en-US" sz="1600" dirty="0" smtClean="0">
                <a:solidFill>
                  <a:srgbClr val="0000FF"/>
                </a:solidFill>
                <a:latin typeface="Arial" panose="020B0604020202020204" pitchFamily="34" charset="0"/>
                <a:cs typeface="Arial" panose="020B0604020202020204" pitchFamily="34" charset="0"/>
              </a:rPr>
              <a:t> </a:t>
            </a:r>
            <a:r>
              <a:rPr lang="en-US" altLang="en-US" sz="1600" dirty="0">
                <a:solidFill>
                  <a:srgbClr val="0000FF"/>
                </a:solidFill>
                <a:latin typeface="Arial" panose="020B0604020202020204" pitchFamily="34" charset="0"/>
                <a:cs typeface="Arial" panose="020B0604020202020204" pitchFamily="34" charset="0"/>
              </a:rPr>
              <a:t>*)</a:t>
            </a:r>
            <a:r>
              <a:rPr lang="en-US" altLang="en-US" sz="1600" dirty="0" err="1" smtClean="0">
                <a:solidFill>
                  <a:srgbClr val="0000FF"/>
                </a:solidFill>
                <a:latin typeface="Arial" panose="020B0604020202020204" pitchFamily="34" charset="0"/>
                <a:cs typeface="Arial" panose="020B0604020202020204" pitchFamily="34" charset="0"/>
              </a:rPr>
              <a:t>calloc</a:t>
            </a:r>
            <a:r>
              <a:rPr lang="en-US" altLang="en-US" sz="1600" dirty="0" smtClean="0">
                <a:solidFill>
                  <a:srgbClr val="0000FF"/>
                </a:solidFill>
                <a:latin typeface="Arial" panose="020B0604020202020204" pitchFamily="34" charset="0"/>
                <a:cs typeface="Arial" panose="020B0604020202020204" pitchFamily="34" charset="0"/>
              </a:rPr>
              <a:t>(</a:t>
            </a:r>
            <a:r>
              <a:rPr lang="en-US" altLang="en-US" sz="1600" dirty="0" err="1" smtClean="0">
                <a:solidFill>
                  <a:srgbClr val="0000FF"/>
                </a:solidFill>
                <a:latin typeface="Arial" panose="020B0604020202020204" pitchFamily="34" charset="0"/>
                <a:cs typeface="Arial" panose="020B0604020202020204" pitchFamily="34" charset="0"/>
              </a:rPr>
              <a:t>RADAR_image_width</a:t>
            </a:r>
            <a:r>
              <a:rPr lang="en-US" altLang="en-US" sz="1600" dirty="0" smtClean="0">
                <a:solidFill>
                  <a:srgbClr val="0000FF"/>
                </a:solidFill>
                <a:latin typeface="Arial" panose="020B0604020202020204" pitchFamily="34" charset="0"/>
                <a:cs typeface="Arial" panose="020B0604020202020204" pitchFamily="34" charset="0"/>
              </a:rPr>
              <a:t>, </a:t>
            </a:r>
            <a:r>
              <a:rPr lang="en-US" sz="1600" dirty="0" smtClean="0">
                <a:solidFill>
                  <a:srgbClr val="0000FF"/>
                </a:solidFill>
                <a:latin typeface="Arial" panose="020B0604020202020204" pitchFamily="34" charset="0"/>
                <a:cs typeface="Arial" panose="020B0604020202020204" pitchFamily="34" charset="0"/>
              </a:rPr>
              <a:t>unsigned char</a:t>
            </a:r>
            <a:r>
              <a:rPr lang="en-US" altLang="en-US" sz="1600" dirty="0" smtClean="0">
                <a:solidFill>
                  <a:srgbClr val="0000FF"/>
                </a:solidFill>
                <a:latin typeface="Arial" panose="020B0604020202020204" pitchFamily="34" charset="0"/>
                <a:cs typeface="Arial" panose="020B0604020202020204" pitchFamily="34" charset="0"/>
              </a:rPr>
              <a:t>);</a:t>
            </a:r>
          </a:p>
          <a:p>
            <a:pPr>
              <a:spcBef>
                <a:spcPct val="0"/>
              </a:spcBef>
            </a:pPr>
            <a:r>
              <a:rPr lang="en-US" altLang="en-US" sz="1600" dirty="0" smtClean="0">
                <a:solidFill>
                  <a:srgbClr val="0000FF"/>
                </a:solidFill>
                <a:latin typeface="Arial" panose="020B0604020202020204" pitchFamily="34" charset="0"/>
                <a:cs typeface="Arial" panose="020B0604020202020204" pitchFamily="34" charset="0"/>
              </a:rPr>
              <a:t>     radar2[y] = (</a:t>
            </a:r>
            <a:r>
              <a:rPr lang="en-US" sz="1600" dirty="0" smtClean="0">
                <a:solidFill>
                  <a:srgbClr val="0000FF"/>
                </a:solidFill>
                <a:latin typeface="Arial" panose="020B0604020202020204" pitchFamily="34" charset="0"/>
                <a:cs typeface="Arial" panose="020B0604020202020204" pitchFamily="34" charset="0"/>
              </a:rPr>
              <a:t>unsigned char</a:t>
            </a:r>
            <a:r>
              <a:rPr lang="en-US" altLang="en-US" sz="1600" dirty="0" smtClean="0">
                <a:solidFill>
                  <a:srgbClr val="0000FF"/>
                </a:solidFill>
                <a:latin typeface="Arial" panose="020B0604020202020204" pitchFamily="34" charset="0"/>
                <a:cs typeface="Arial" panose="020B0604020202020204" pitchFamily="34" charset="0"/>
              </a:rPr>
              <a:t> *)</a:t>
            </a:r>
            <a:r>
              <a:rPr lang="en-US" altLang="en-US" sz="1600" dirty="0" err="1" smtClean="0">
                <a:solidFill>
                  <a:srgbClr val="0000FF"/>
                </a:solidFill>
                <a:latin typeface="Arial" panose="020B0604020202020204" pitchFamily="34" charset="0"/>
                <a:cs typeface="Arial" panose="020B0604020202020204" pitchFamily="34" charset="0"/>
              </a:rPr>
              <a:t>calloc</a:t>
            </a:r>
            <a:r>
              <a:rPr lang="en-US" altLang="en-US" sz="1600" dirty="0" smtClean="0">
                <a:solidFill>
                  <a:srgbClr val="0000FF"/>
                </a:solidFill>
                <a:latin typeface="Arial" panose="020B0604020202020204" pitchFamily="34" charset="0"/>
                <a:cs typeface="Arial" panose="020B0604020202020204" pitchFamily="34" charset="0"/>
              </a:rPr>
              <a:t>(</a:t>
            </a:r>
            <a:r>
              <a:rPr lang="en-US" altLang="en-US" sz="1600" dirty="0" err="1" smtClean="0">
                <a:solidFill>
                  <a:srgbClr val="0000FF"/>
                </a:solidFill>
                <a:latin typeface="Arial" panose="020B0604020202020204" pitchFamily="34" charset="0"/>
                <a:cs typeface="Arial" panose="020B0604020202020204" pitchFamily="34" charset="0"/>
              </a:rPr>
              <a:t>RADAR_image_width</a:t>
            </a:r>
            <a:r>
              <a:rPr lang="en-US" altLang="en-US" sz="1600" dirty="0" smtClean="0">
                <a:solidFill>
                  <a:srgbClr val="0000FF"/>
                </a:solidFill>
                <a:latin typeface="Arial" panose="020B0604020202020204" pitchFamily="34" charset="0"/>
                <a:cs typeface="Arial" panose="020B0604020202020204" pitchFamily="34" charset="0"/>
              </a:rPr>
              <a:t>, </a:t>
            </a:r>
            <a:r>
              <a:rPr lang="en-US" sz="1600" dirty="0" smtClean="0">
                <a:solidFill>
                  <a:srgbClr val="0000FF"/>
                </a:solidFill>
                <a:latin typeface="Arial" panose="020B0604020202020204" pitchFamily="34" charset="0"/>
                <a:cs typeface="Arial" panose="020B0604020202020204" pitchFamily="34" charset="0"/>
              </a:rPr>
              <a:t>unsigned char</a:t>
            </a:r>
            <a:r>
              <a:rPr lang="en-US" altLang="en-US" sz="1600" dirty="0" smtClean="0">
                <a:solidFill>
                  <a:srgbClr val="0000FF"/>
                </a:solidFill>
                <a:latin typeface="Arial" panose="020B0604020202020204" pitchFamily="34" charset="0"/>
                <a:cs typeface="Arial" panose="020B0604020202020204" pitchFamily="34" charset="0"/>
              </a:rPr>
              <a:t>);</a:t>
            </a:r>
            <a:endParaRPr lang="en-US" altLang="en-US" sz="1600" dirty="0">
              <a:solidFill>
                <a:srgbClr val="0000FF"/>
              </a:solidFill>
              <a:latin typeface="Arial" panose="020B0604020202020204" pitchFamily="34" charset="0"/>
              <a:cs typeface="Arial" panose="020B0604020202020204" pitchFamily="34" charset="0"/>
            </a:endParaRPr>
          </a:p>
          <a:p>
            <a:pPr>
              <a:spcBef>
                <a:spcPct val="0"/>
              </a:spcBef>
            </a:pPr>
            <a:r>
              <a:rPr lang="en-US" altLang="en-US" sz="1600" dirty="0" smtClean="0">
                <a:solidFill>
                  <a:srgbClr val="0000FF"/>
                </a:solidFill>
                <a:latin typeface="Arial" panose="020B0604020202020204" pitchFamily="34" charset="0"/>
                <a:cs typeface="Arial" panose="020B0604020202020204" pitchFamily="34" charset="0"/>
              </a:rPr>
              <a:t>}</a:t>
            </a:r>
            <a:endParaRPr lang="en-US" sz="1600" dirty="0">
              <a:solidFill>
                <a:srgbClr val="0000FF"/>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cs typeface="Arial" panose="020B0604020202020204" pitchFamily="34" charset="0"/>
              </a:rPr>
              <a:t>We now use the radar1 array to display the RADAR image.</a:t>
            </a:r>
          </a:p>
          <a:p>
            <a:endParaRPr lang="en-US" dirty="0">
              <a:latin typeface="Arial" panose="020B0604020202020204" pitchFamily="34" charset="0"/>
              <a:cs typeface="Arial" panose="020B0604020202020204" pitchFamily="34" charset="0"/>
            </a:endParaRPr>
          </a:p>
          <a:p>
            <a:r>
              <a:rPr lang="en-US" b="1" u="sng" dirty="0" smtClean="0"/>
              <a:t>IDS:</a:t>
            </a:r>
          </a:p>
          <a:p>
            <a:r>
              <a:rPr lang="en-US" sz="1600" dirty="0" err="1">
                <a:solidFill>
                  <a:srgbClr val="0000FF"/>
                </a:solidFill>
                <a:latin typeface="Arial" panose="020B0604020202020204" pitchFamily="34" charset="0"/>
                <a:cs typeface="Arial" panose="020B0604020202020204" pitchFamily="34" charset="0"/>
              </a:rPr>
              <a:t>mutex</a:t>
            </a:r>
            <a:r>
              <a:rPr lang="en-US" sz="1600" dirty="0">
                <a:solidFill>
                  <a:srgbClr val="0000FF"/>
                </a:solidFill>
                <a:latin typeface="Arial" panose="020B0604020202020204" pitchFamily="34" charset="0"/>
                <a:cs typeface="Arial" panose="020B0604020202020204" pitchFamily="34" charset="0"/>
              </a:rPr>
              <a:t>(lock)</a:t>
            </a:r>
          </a:p>
          <a:p>
            <a:r>
              <a:rPr lang="en-US" sz="1600" dirty="0">
                <a:solidFill>
                  <a:srgbClr val="FF0000"/>
                </a:solidFill>
                <a:latin typeface="Arial" panose="020B0604020202020204" pitchFamily="34" charset="0"/>
                <a:cs typeface="Arial" panose="020B0604020202020204" pitchFamily="34" charset="0"/>
              </a:rPr>
              <a:t>write RADAR image </a:t>
            </a:r>
            <a:r>
              <a:rPr lang="en-US" sz="1600" dirty="0" smtClean="0">
                <a:solidFill>
                  <a:srgbClr val="FF0000"/>
                </a:solidFill>
                <a:latin typeface="Arial" panose="020B0604020202020204" pitchFamily="34" charset="0"/>
                <a:cs typeface="Arial" panose="020B0604020202020204" pitchFamily="34" charset="0"/>
              </a:rPr>
              <a:t>(radar1) to </a:t>
            </a:r>
            <a:r>
              <a:rPr lang="en-US" sz="1600" dirty="0">
                <a:solidFill>
                  <a:srgbClr val="FF0000"/>
                </a:solidFill>
                <a:latin typeface="Arial" panose="020B0604020202020204" pitchFamily="34" charset="0"/>
                <a:cs typeface="Arial" panose="020B0604020202020204" pitchFamily="34" charset="0"/>
              </a:rPr>
              <a:t>screen</a:t>
            </a:r>
          </a:p>
          <a:p>
            <a:r>
              <a:rPr lang="en-US" sz="1600" dirty="0" err="1">
                <a:solidFill>
                  <a:srgbClr val="0000FF"/>
                </a:solidFill>
                <a:latin typeface="Arial" panose="020B0604020202020204" pitchFamily="34" charset="0"/>
                <a:cs typeface="Arial" panose="020B0604020202020204" pitchFamily="34" charset="0"/>
              </a:rPr>
              <a:t>mutex</a:t>
            </a:r>
            <a:r>
              <a:rPr lang="en-US" sz="1600" dirty="0">
                <a:solidFill>
                  <a:srgbClr val="0000FF"/>
                </a:solidFill>
                <a:latin typeface="Arial" panose="020B0604020202020204" pitchFamily="34" charset="0"/>
                <a:cs typeface="Arial" panose="020B0604020202020204" pitchFamily="34" charset="0"/>
              </a:rPr>
              <a:t>(unlock)</a:t>
            </a:r>
          </a:p>
          <a:p>
            <a:endParaRPr lang="en-US" dirty="0">
              <a:latin typeface="Arial" panose="020B0604020202020204" pitchFamily="34" charset="0"/>
              <a:cs typeface="Arial" panose="020B0604020202020204" pitchFamily="34" charset="0"/>
            </a:endParaRPr>
          </a:p>
        </p:txBody>
      </p:sp>
      <p:sp>
        <p:nvSpPr>
          <p:cNvPr id="14" name="TextBox 13"/>
          <p:cNvSpPr txBox="1"/>
          <p:nvPr/>
        </p:nvSpPr>
        <p:spPr>
          <a:xfrm>
            <a:off x="4999289" y="5214471"/>
            <a:ext cx="1350050" cy="307777"/>
          </a:xfrm>
          <a:prstGeom prst="rect">
            <a:avLst/>
          </a:prstGeom>
          <a:noFill/>
          <a:ln>
            <a:solidFill>
              <a:srgbClr val="FF0000"/>
            </a:solidFill>
          </a:ln>
        </p:spPr>
        <p:txBody>
          <a:bodyPr wrap="none" rtlCol="0">
            <a:spAutoFit/>
          </a:bodyPr>
          <a:lstStyle/>
          <a:p>
            <a:r>
              <a:rPr lang="en-US" sz="1400" dirty="0" smtClean="0">
                <a:solidFill>
                  <a:srgbClr val="FF0000"/>
                </a:solidFill>
                <a:latin typeface="Arial" panose="020B0604020202020204" pitchFamily="34" charset="0"/>
                <a:cs typeface="Arial" panose="020B0604020202020204" pitchFamily="34" charset="0"/>
              </a:rPr>
              <a:t>Critical section</a:t>
            </a:r>
            <a:endParaRPr lang="en-US" sz="1400" dirty="0">
              <a:solidFill>
                <a:srgbClr val="FF0000"/>
              </a:solidFill>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4247260" y="5187299"/>
            <a:ext cx="752029" cy="181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2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568" y="316194"/>
            <a:ext cx="2113720" cy="369332"/>
          </a:xfrm>
          <a:prstGeom prst="rect">
            <a:avLst/>
          </a:prstGeom>
          <a:noFill/>
        </p:spPr>
        <p:txBody>
          <a:bodyPr wrap="none" rtlCol="0">
            <a:spAutoFit/>
          </a:bodyPr>
          <a:lstStyle/>
          <a:p>
            <a:r>
              <a:rPr lang="en-US" dirty="0" smtClean="0"/>
              <a:t>MUTEX CASE STUDY:</a:t>
            </a:r>
            <a:endParaRPr lang="en-US" dirty="0"/>
          </a:p>
        </p:txBody>
      </p:sp>
      <p:sp>
        <p:nvSpPr>
          <p:cNvPr id="5" name="TextBox 4"/>
          <p:cNvSpPr txBox="1"/>
          <p:nvPr/>
        </p:nvSpPr>
        <p:spPr>
          <a:xfrm>
            <a:off x="572568" y="854579"/>
            <a:ext cx="11152262" cy="4339650"/>
          </a:xfrm>
          <a:prstGeom prst="rect">
            <a:avLst/>
          </a:prstGeom>
          <a:noFill/>
        </p:spPr>
        <p:txBody>
          <a:bodyPr wrap="square" rtlCol="0">
            <a:spAutoFit/>
          </a:bodyPr>
          <a:lstStyle/>
          <a:p>
            <a:r>
              <a:rPr lang="en-US" dirty="0"/>
              <a:t>T</a:t>
            </a:r>
            <a:r>
              <a:rPr lang="en-US" dirty="0" smtClean="0"/>
              <a:t>he revised algorithm (</a:t>
            </a:r>
            <a:r>
              <a:rPr lang="en-US" dirty="0" err="1" smtClean="0"/>
              <a:t>cont</a:t>
            </a:r>
            <a:r>
              <a:rPr lang="en-US" dirty="0" smtClean="0"/>
              <a:t>):</a:t>
            </a:r>
          </a:p>
          <a:p>
            <a:endParaRPr lang="en-US" dirty="0" smtClean="0"/>
          </a:p>
          <a:p>
            <a:r>
              <a:rPr lang="en-US" dirty="0" smtClean="0"/>
              <a:t>We now use radar2 array for the initial RADAR processing.</a:t>
            </a:r>
          </a:p>
          <a:p>
            <a:endParaRPr lang="en-US" b="1" u="sng" dirty="0" smtClean="0"/>
          </a:p>
          <a:p>
            <a:r>
              <a:rPr lang="en-US" b="1" u="sng" dirty="0" smtClean="0"/>
              <a:t>Doppler thread:</a:t>
            </a:r>
          </a:p>
          <a:p>
            <a:r>
              <a:rPr lang="en-US" sz="1600" dirty="0" err="1" smtClean="0">
                <a:solidFill>
                  <a:srgbClr val="0000FF"/>
                </a:solidFill>
                <a:latin typeface="Arial" panose="020B0604020202020204" pitchFamily="34" charset="0"/>
                <a:cs typeface="Arial" panose="020B0604020202020204" pitchFamily="34" charset="0"/>
              </a:rPr>
              <a:t>wget</a:t>
            </a:r>
            <a:r>
              <a:rPr lang="en-US" sz="1600" dirty="0" smtClean="0">
                <a:solidFill>
                  <a:srgbClr val="0000FF"/>
                </a:solidFill>
                <a:latin typeface="Arial" panose="020B0604020202020204" pitchFamily="34" charset="0"/>
                <a:cs typeface="Arial" panose="020B0604020202020204" pitchFamily="34" charset="0"/>
              </a:rPr>
              <a:t> </a:t>
            </a:r>
            <a:r>
              <a:rPr lang="en-US" sz="1600" dirty="0">
                <a:solidFill>
                  <a:srgbClr val="0000FF"/>
                </a:solidFill>
                <a:latin typeface="Arial" panose="020B0604020202020204" pitchFamily="34" charset="0"/>
                <a:cs typeface="Arial" panose="020B0604020202020204" pitchFamily="34" charset="0"/>
              </a:rPr>
              <a:t>RADAR image</a:t>
            </a:r>
          </a:p>
          <a:p>
            <a:r>
              <a:rPr lang="en-US" sz="1600" dirty="0">
                <a:solidFill>
                  <a:srgbClr val="0000FF"/>
                </a:solidFill>
                <a:latin typeface="Arial" panose="020B0604020202020204" pitchFamily="34" charset="0"/>
                <a:cs typeface="Arial" panose="020B0604020202020204" pitchFamily="34" charset="0"/>
              </a:rPr>
              <a:t>crop RADAR image</a:t>
            </a:r>
          </a:p>
          <a:p>
            <a:r>
              <a:rPr lang="en-US" sz="1600" dirty="0">
                <a:solidFill>
                  <a:srgbClr val="0000FF"/>
                </a:solidFill>
                <a:latin typeface="Arial" panose="020B0604020202020204" pitchFamily="34" charset="0"/>
                <a:cs typeface="Arial" panose="020B0604020202020204" pitchFamily="34" charset="0"/>
              </a:rPr>
              <a:t>inverse Lambert Conformal coordinates </a:t>
            </a:r>
            <a:r>
              <a:rPr lang="en-US" sz="1600" dirty="0" smtClean="0">
                <a:solidFill>
                  <a:srgbClr val="0000FF"/>
                </a:solidFill>
                <a:latin typeface="Arial" panose="020B0604020202020204" pitchFamily="34" charset="0"/>
                <a:cs typeface="Arial" panose="020B0604020202020204" pitchFamily="34" charset="0"/>
              </a:rPr>
              <a:t>conversion</a:t>
            </a:r>
            <a:endParaRPr lang="en-US" sz="1600" dirty="0" smtClean="0">
              <a:solidFill>
                <a:srgbClr val="0000FF"/>
              </a:solidFill>
              <a:latin typeface="Arial" panose="020B0604020202020204" pitchFamily="34" charset="0"/>
              <a:cs typeface="Arial" panose="020B0604020202020204" pitchFamily="34" charset="0"/>
            </a:endParaRPr>
          </a:p>
          <a:p>
            <a:r>
              <a:rPr lang="en-US" sz="1600" dirty="0" err="1" smtClean="0">
                <a:solidFill>
                  <a:srgbClr val="0000FF"/>
                </a:solidFill>
                <a:latin typeface="Arial" panose="020B0604020202020204" pitchFamily="34" charset="0"/>
                <a:cs typeface="Arial" panose="020B0604020202020204" pitchFamily="34" charset="0"/>
              </a:rPr>
              <a:t>mutex</a:t>
            </a:r>
            <a:r>
              <a:rPr lang="en-US" sz="1600" dirty="0" smtClean="0">
                <a:solidFill>
                  <a:srgbClr val="0000FF"/>
                </a:solidFill>
                <a:latin typeface="Arial" panose="020B0604020202020204" pitchFamily="34" charset="0"/>
                <a:cs typeface="Arial" panose="020B0604020202020204" pitchFamily="34" charset="0"/>
              </a:rPr>
              <a:t>(lock)</a:t>
            </a:r>
          </a:p>
          <a:p>
            <a:r>
              <a:rPr lang="en-US" sz="1600" dirty="0" smtClean="0">
                <a:solidFill>
                  <a:srgbClr val="FF0000"/>
                </a:solidFill>
                <a:latin typeface="Arial" panose="020B0604020202020204" pitchFamily="34" charset="0"/>
                <a:cs typeface="Arial" panose="020B0604020202020204" pitchFamily="34" charset="0"/>
              </a:rPr>
              <a:t>swap what pointers radar1 and radar2 point to</a:t>
            </a:r>
            <a:endParaRPr lang="en-US" sz="1600" dirty="0" smtClean="0">
              <a:solidFill>
                <a:srgbClr val="FF0000"/>
              </a:solidFill>
              <a:latin typeface="Arial" panose="020B0604020202020204" pitchFamily="34" charset="0"/>
              <a:cs typeface="Arial" panose="020B0604020202020204" pitchFamily="34" charset="0"/>
            </a:endParaRPr>
          </a:p>
          <a:p>
            <a:r>
              <a:rPr lang="en-US" sz="1600" dirty="0" err="1" smtClean="0">
                <a:solidFill>
                  <a:srgbClr val="0000FF"/>
                </a:solidFill>
                <a:latin typeface="Arial" panose="020B0604020202020204" pitchFamily="34" charset="0"/>
                <a:cs typeface="Arial" panose="020B0604020202020204" pitchFamily="34" charset="0"/>
              </a:rPr>
              <a:t>mutex</a:t>
            </a:r>
            <a:r>
              <a:rPr lang="en-US" sz="1600" dirty="0" smtClean="0">
                <a:solidFill>
                  <a:srgbClr val="0000FF"/>
                </a:solidFill>
                <a:latin typeface="Arial" panose="020B0604020202020204" pitchFamily="34" charset="0"/>
                <a:cs typeface="Arial" panose="020B0604020202020204" pitchFamily="34" charset="0"/>
              </a:rPr>
              <a:t>(unlock</a:t>
            </a:r>
            <a:r>
              <a:rPr lang="en-US" sz="1600" dirty="0">
                <a:solidFill>
                  <a:srgbClr val="0000FF"/>
                </a:solidFill>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cs typeface="Arial" panose="020B0604020202020204" pitchFamily="34" charset="0"/>
              </a:rPr>
              <a:t>Since, we now have 2 separate arrays, this version can move the previous long running critical section to the remainder section.</a:t>
            </a:r>
          </a:p>
          <a:p>
            <a:endParaRPr lang="en-US" dirty="0">
              <a:cs typeface="Arial" panose="020B0604020202020204" pitchFamily="34" charset="0"/>
            </a:endParaRPr>
          </a:p>
          <a:p>
            <a:r>
              <a:rPr lang="en-US" dirty="0" smtClean="0">
                <a:cs typeface="Arial" panose="020B0604020202020204" pitchFamily="34" charset="0"/>
              </a:rPr>
              <a:t>The new critical section is MUCH faster and resulted in no perceivable delay in the system.</a:t>
            </a:r>
            <a:endParaRPr lang="en-US" dirty="0">
              <a:cs typeface="Arial" panose="020B0604020202020204" pitchFamily="34" charset="0"/>
            </a:endParaRPr>
          </a:p>
        </p:txBody>
      </p:sp>
      <p:sp>
        <p:nvSpPr>
          <p:cNvPr id="2" name="Right Brace 1"/>
          <p:cNvSpPr/>
          <p:nvPr/>
        </p:nvSpPr>
        <p:spPr>
          <a:xfrm>
            <a:off x="6076060" y="2273181"/>
            <a:ext cx="196553" cy="888763"/>
          </a:xfrm>
          <a:prstGeom prst="righ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6272613" y="2532896"/>
            <a:ext cx="1388585" cy="369332"/>
          </a:xfrm>
          <a:prstGeom prst="rect">
            <a:avLst/>
          </a:prstGeom>
          <a:noFill/>
          <a:ln>
            <a:solidFill>
              <a:srgbClr val="0000FF"/>
            </a:solidFill>
          </a:ln>
        </p:spPr>
        <p:txBody>
          <a:bodyPr wrap="none" rtlCol="0">
            <a:spAutoFit/>
          </a:bodyPr>
          <a:lstStyle/>
          <a:p>
            <a:r>
              <a:rPr lang="en-US" dirty="0" smtClean="0">
                <a:solidFill>
                  <a:srgbClr val="0000FF"/>
                </a:solidFill>
              </a:rPr>
              <a:t>All on radar2</a:t>
            </a:r>
            <a:endParaRPr lang="en-US" dirty="0">
              <a:solidFill>
                <a:srgbClr val="0000FF"/>
              </a:solidFill>
            </a:endParaRPr>
          </a:p>
        </p:txBody>
      </p:sp>
      <p:sp>
        <p:nvSpPr>
          <p:cNvPr id="6" name="TextBox 5"/>
          <p:cNvSpPr txBox="1"/>
          <p:nvPr/>
        </p:nvSpPr>
        <p:spPr>
          <a:xfrm>
            <a:off x="5734227" y="3441500"/>
            <a:ext cx="1350050" cy="307777"/>
          </a:xfrm>
          <a:prstGeom prst="rect">
            <a:avLst/>
          </a:prstGeom>
          <a:noFill/>
          <a:ln>
            <a:solidFill>
              <a:srgbClr val="FF0000"/>
            </a:solidFill>
          </a:ln>
        </p:spPr>
        <p:txBody>
          <a:bodyPr wrap="none" rtlCol="0">
            <a:spAutoFit/>
          </a:bodyPr>
          <a:lstStyle/>
          <a:p>
            <a:r>
              <a:rPr lang="en-US" sz="1400" dirty="0" smtClean="0">
                <a:solidFill>
                  <a:srgbClr val="FF0000"/>
                </a:solidFill>
                <a:latin typeface="Arial" panose="020B0604020202020204" pitchFamily="34" charset="0"/>
                <a:cs typeface="Arial" panose="020B0604020202020204" pitchFamily="34" charset="0"/>
              </a:rPr>
              <a:t>Critical section</a:t>
            </a:r>
            <a:endParaRPr lang="en-US" sz="1400" dirty="0">
              <a:solidFill>
                <a:srgbClr val="FF0000"/>
              </a:solidFill>
              <a:latin typeface="Arial" panose="020B0604020202020204" pitchFamily="34" charset="0"/>
              <a:cs typeface="Arial" panose="020B0604020202020204" pitchFamily="34" charset="0"/>
            </a:endParaRPr>
          </a:p>
        </p:txBody>
      </p:sp>
      <p:cxnSp>
        <p:nvCxnSpPr>
          <p:cNvPr id="7" name="Straight Arrow Connector 6"/>
          <p:cNvCxnSpPr/>
          <p:nvPr/>
        </p:nvCxnSpPr>
        <p:spPr>
          <a:xfrm flipH="1" flipV="1">
            <a:off x="4982198" y="3395059"/>
            <a:ext cx="752029" cy="181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94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568" y="316194"/>
            <a:ext cx="2113720" cy="369332"/>
          </a:xfrm>
          <a:prstGeom prst="rect">
            <a:avLst/>
          </a:prstGeom>
          <a:noFill/>
        </p:spPr>
        <p:txBody>
          <a:bodyPr wrap="none" rtlCol="0">
            <a:spAutoFit/>
          </a:bodyPr>
          <a:lstStyle/>
          <a:p>
            <a:r>
              <a:rPr lang="en-US" dirty="0" smtClean="0"/>
              <a:t>MUTEX CASE STUDY: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337" y="1678005"/>
            <a:ext cx="4194739" cy="5030132"/>
          </a:xfrm>
          <a:prstGeom prst="rect">
            <a:avLst/>
          </a:prstGeom>
        </p:spPr>
      </p:pic>
      <p:sp>
        <p:nvSpPr>
          <p:cNvPr id="9" name="TextBox 8"/>
          <p:cNvSpPr txBox="1"/>
          <p:nvPr/>
        </p:nvSpPr>
        <p:spPr>
          <a:xfrm>
            <a:off x="572568" y="854579"/>
            <a:ext cx="11152262" cy="923330"/>
          </a:xfrm>
          <a:prstGeom prst="rect">
            <a:avLst/>
          </a:prstGeom>
          <a:noFill/>
        </p:spPr>
        <p:txBody>
          <a:bodyPr wrap="square" rtlCol="0">
            <a:spAutoFit/>
          </a:bodyPr>
          <a:lstStyle/>
          <a:p>
            <a:r>
              <a:rPr lang="en-US" dirty="0" smtClean="0"/>
              <a:t>The method we used to improve system performance is called “double buffering” and while not quite as good pulling a Rocky out of a hat. Double buffering definitely is a technique used to move long running code out of a critical section.</a:t>
            </a:r>
            <a:endParaRPr lang="en-US" dirty="0">
              <a:cs typeface="Arial" panose="020B0604020202020204" pitchFamily="34" charset="0"/>
            </a:endParaRPr>
          </a:p>
        </p:txBody>
      </p:sp>
    </p:spTree>
    <p:extLst>
      <p:ext uri="{BB962C8B-B14F-4D97-AF65-F5344CB8AC3E}">
        <p14:creationId xmlns:p14="http://schemas.microsoft.com/office/powerpoint/2010/main" val="108796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2095500"/>
            <a:ext cx="8572500" cy="2667000"/>
          </a:xfrm>
          <a:prstGeom prst="rect">
            <a:avLst/>
          </a:prstGeom>
        </p:spPr>
      </p:pic>
    </p:spTree>
    <p:extLst>
      <p:ext uri="{BB962C8B-B14F-4D97-AF65-F5344CB8AC3E}">
        <p14:creationId xmlns:p14="http://schemas.microsoft.com/office/powerpoint/2010/main" val="2514846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879</Words>
  <Application>Microsoft Office PowerPoint</Application>
  <PresentationFormat>Widescreen</PresentationFormat>
  <Paragraphs>109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Marsh, Ronald</dc:creator>
  <cp:lastModifiedBy>Marsh, Ronald</cp:lastModifiedBy>
  <cp:revision>32</cp:revision>
  <dcterms:created xsi:type="dcterms:W3CDTF">2019-10-02T18:06:29Z</dcterms:created>
  <dcterms:modified xsi:type="dcterms:W3CDTF">2019-10-03T14:18:32Z</dcterms:modified>
</cp:coreProperties>
</file>