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60" r:id="rId2"/>
    <p:sldId id="261" r:id="rId3"/>
    <p:sldId id="307" r:id="rId4"/>
    <p:sldId id="324" r:id="rId5"/>
    <p:sldId id="308" r:id="rId6"/>
    <p:sldId id="325" r:id="rId7"/>
    <p:sldId id="309" r:id="rId8"/>
    <p:sldId id="310" r:id="rId9"/>
    <p:sldId id="311" r:id="rId10"/>
    <p:sldId id="312" r:id="rId11"/>
    <p:sldId id="279" r:id="rId12"/>
    <p:sldId id="280" r:id="rId13"/>
    <p:sldId id="313" r:id="rId14"/>
    <p:sldId id="278" r:id="rId15"/>
    <p:sldId id="270" r:id="rId16"/>
    <p:sldId id="286" r:id="rId17"/>
    <p:sldId id="314" r:id="rId18"/>
    <p:sldId id="289" r:id="rId19"/>
    <p:sldId id="290" r:id="rId20"/>
    <p:sldId id="293" r:id="rId21"/>
    <p:sldId id="294" r:id="rId22"/>
    <p:sldId id="315" r:id="rId23"/>
    <p:sldId id="318" r:id="rId24"/>
    <p:sldId id="295" r:id="rId25"/>
    <p:sldId id="296" r:id="rId26"/>
    <p:sldId id="297" r:id="rId27"/>
    <p:sldId id="319" r:id="rId28"/>
    <p:sldId id="298" r:id="rId29"/>
    <p:sldId id="299" r:id="rId30"/>
    <p:sldId id="300" r:id="rId31"/>
    <p:sldId id="301" r:id="rId32"/>
    <p:sldId id="302" r:id="rId33"/>
    <p:sldId id="303" r:id="rId34"/>
    <p:sldId id="321" r:id="rId35"/>
    <p:sldId id="305" r:id="rId36"/>
    <p:sldId id="304" r:id="rId37"/>
    <p:sldId id="291" r:id="rId38"/>
    <p:sldId id="292" r:id="rId39"/>
    <p:sldId id="316" r:id="rId40"/>
    <p:sldId id="306" r:id="rId41"/>
    <p:sldId id="322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0" autoAdjust="0"/>
    <p:restoredTop sz="90340" autoAdjust="0"/>
  </p:normalViewPr>
  <p:slideViewPr>
    <p:cSldViewPr snapToGrid="0">
      <p:cViewPr varScale="1">
        <p:scale>
          <a:sx n="115" d="100"/>
          <a:sy n="115" d="100"/>
        </p:scale>
        <p:origin x="63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2065-D077-4E32-86B1-106B8E0B2C97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C48A-A97A-465E-941E-13E0956B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Utterance?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spoken language analysis, an utterance is the smallest unit of speech.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4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4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Interpretation shares many aspects with compiling. Scanning, parsing and type-checking are in an interpreter done just as in a compiler. But instead of generating code from the syntax tree, the syntax tree is processed directly to evaluate expressions and execute statements, and so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353" y="2160494"/>
            <a:ext cx="7597588" cy="1662206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UND POWERPOINT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1352" y="4014114"/>
            <a:ext cx="5876365" cy="45031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for </a:t>
            </a:r>
            <a:r>
              <a:rPr lang="en-US" dirty="0" err="1"/>
              <a:t>powerpoint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84" y="5565077"/>
            <a:ext cx="5931832" cy="10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757082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6454"/>
            <a:ext cx="7886700" cy="42226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0" y="6304586"/>
            <a:ext cx="2424290" cy="4259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319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947A-B0F1-4856-8620-313D6908E2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650" y="3595238"/>
            <a:ext cx="6842616" cy="1373015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b="1" i="1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i="1" dirty="0"/>
              <a:t>UND School of  Electrical Eng. &amp; Computer Science (SEECS)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b="1" i="1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i="1" dirty="0"/>
              <a:t>Prepared by Dr. Hassan Reza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i="1" dirty="0"/>
              <a:t>Copyright © 2020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4E2E06-605B-4A85-963E-7490A5BA43F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2256182"/>
            <a:ext cx="82296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 dirty="0"/>
              <a:t>C</a:t>
            </a:r>
            <a:r>
              <a:rPr lang="en-US" altLang="en-US" dirty="0"/>
              <a:t>SCI</a:t>
            </a:r>
            <a:r>
              <a:rPr altLang="en-US" dirty="0"/>
              <a:t>465:Principals of Translations</a:t>
            </a:r>
            <a:br>
              <a:rPr lang="en-US" altLang="en-US" dirty="0"/>
            </a:br>
            <a:r>
              <a:rPr lang="en-US" altLang="en-US" dirty="0"/>
              <a:t>Chapter 1</a:t>
            </a: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185694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D009-E074-3947-938B-008C4437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5F81-0172-7945-94B0-B9A6FFEB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Compiler technology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A very well-established area of computer science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In </a:t>
            </a:r>
            <a:r>
              <a:rPr lang="en-US" sz="3200" b="1" dirty="0">
                <a:solidFill>
                  <a:srgbClr val="C00000"/>
                </a:solidFill>
              </a:rPr>
              <a:t>1972</a:t>
            </a:r>
            <a:r>
              <a:rPr lang="en-US" sz="3200" dirty="0">
                <a:solidFill>
                  <a:srgbClr val="C00000"/>
                </a:solidFill>
              </a:rPr>
              <a:t>, </a:t>
            </a:r>
            <a:r>
              <a:rPr lang="en-US" sz="3200" dirty="0" err="1">
                <a:solidFill>
                  <a:srgbClr val="C00000"/>
                </a:solidFill>
              </a:rPr>
              <a:t>Aho</a:t>
            </a:r>
            <a:r>
              <a:rPr lang="en-US" sz="3200" dirty="0">
                <a:solidFill>
                  <a:srgbClr val="C00000"/>
                </a:solidFill>
              </a:rPr>
              <a:t> &amp; Ullman wrote a definitive textbook on the subject, which was revised in </a:t>
            </a:r>
            <a:r>
              <a:rPr lang="en-US" sz="3200" b="1" dirty="0">
                <a:solidFill>
                  <a:srgbClr val="C00000"/>
                </a:solidFill>
              </a:rPr>
              <a:t>1985</a:t>
            </a:r>
            <a:r>
              <a:rPr lang="en-US" sz="3200" dirty="0">
                <a:solidFill>
                  <a:srgbClr val="C00000"/>
                </a:solidFill>
              </a:rPr>
              <a:t> [known as Dragon book], and </a:t>
            </a:r>
            <a:r>
              <a:rPr lang="en-US" sz="3200" b="1" dirty="0">
                <a:solidFill>
                  <a:srgbClr val="C00000"/>
                </a:solidFill>
              </a:rPr>
              <a:t>2007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4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9CA836-2AFF-4F6B-9400-1612CF31970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8181"/>
            <a:ext cx="7886700" cy="1325563"/>
          </a:xfrm>
        </p:spPr>
        <p:txBody>
          <a:bodyPr/>
          <a:lstStyle/>
          <a:p>
            <a:r>
              <a:rPr lang="en-US" altLang="en-US" dirty="0"/>
              <a:t>First generation Compilers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594" y="1820693"/>
            <a:ext cx="9021041" cy="493443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4500" dirty="0"/>
              <a:t>The first compilers had </a:t>
            </a:r>
            <a:r>
              <a:rPr lang="en-US" altLang="en-US" sz="4500" b="1" i="1" dirty="0"/>
              <a:t>ad hoc </a:t>
            </a:r>
            <a:r>
              <a:rPr lang="en-US" altLang="en-US" sz="4500" dirty="0"/>
              <a:t>designs</a:t>
            </a:r>
          </a:p>
          <a:p>
            <a:r>
              <a:rPr lang="en-US" altLang="en-US" sz="4500" dirty="0"/>
              <a:t>Over times, as a number of compilers were built, the designs became more structured and systematics</a:t>
            </a:r>
          </a:p>
          <a:p>
            <a:r>
              <a:rPr lang="en-US" altLang="en-US" sz="3600" dirty="0"/>
              <a:t>Compilers are known examples of shared experience in design</a:t>
            </a:r>
          </a:p>
          <a:p>
            <a:pPr lvl="1"/>
            <a:r>
              <a:rPr lang="en-US" altLang="en-US" sz="3500" dirty="0">
                <a:solidFill>
                  <a:srgbClr val="C00000"/>
                </a:solidFill>
              </a:rPr>
              <a:t>Most compilers look very similar in </a:t>
            </a:r>
            <a:r>
              <a:rPr lang="en-US" altLang="en-US" sz="3500" b="1" dirty="0">
                <a:solidFill>
                  <a:srgbClr val="C00000"/>
                </a:solidFill>
              </a:rPr>
              <a:t>structure</a:t>
            </a:r>
          </a:p>
          <a:p>
            <a:pPr lvl="1"/>
            <a:r>
              <a:rPr lang="en-US" altLang="en-US" sz="3500" dirty="0">
                <a:solidFill>
                  <a:srgbClr val="C00000"/>
                </a:solidFill>
              </a:rPr>
              <a:t>Even undergraduate students can build compilers</a:t>
            </a:r>
          </a:p>
          <a:p>
            <a:r>
              <a:rPr lang="en-US" altLang="en-US" sz="3600" dirty="0"/>
              <a:t>The perception of a shared design gives leverage:</a:t>
            </a:r>
          </a:p>
          <a:p>
            <a:pPr lvl="1"/>
            <a:r>
              <a:rPr lang="en-US" altLang="en-US" sz="3500" dirty="0">
                <a:solidFill>
                  <a:srgbClr val="C00000"/>
                </a:solidFill>
              </a:rPr>
              <a:t>To</a:t>
            </a:r>
            <a:r>
              <a:rPr lang="en-US" altLang="en-US" sz="3500" b="1" dirty="0">
                <a:solidFill>
                  <a:srgbClr val="C00000"/>
                </a:solidFill>
              </a:rPr>
              <a:t> reuse</a:t>
            </a:r>
            <a:r>
              <a:rPr lang="en-US" altLang="en-US" sz="3500" dirty="0">
                <a:solidFill>
                  <a:srgbClr val="C00000"/>
                </a:solidFill>
              </a:rPr>
              <a:t> design at high-level of abstraction</a:t>
            </a:r>
          </a:p>
          <a:p>
            <a:pPr lvl="1"/>
            <a:r>
              <a:rPr lang="en-US" altLang="en-US" sz="3500" dirty="0">
                <a:solidFill>
                  <a:srgbClr val="C00000"/>
                </a:solidFill>
              </a:rPr>
              <a:t>To provide better </a:t>
            </a:r>
            <a:r>
              <a:rPr lang="en-US" altLang="en-US" sz="3500" b="1" dirty="0">
                <a:solidFill>
                  <a:srgbClr val="C00000"/>
                </a:solidFill>
              </a:rPr>
              <a:t>communication</a:t>
            </a:r>
            <a:r>
              <a:rPr lang="en-US" altLang="en-US" sz="3500" dirty="0">
                <a:solidFill>
                  <a:srgbClr val="C00000"/>
                </a:solidFill>
              </a:rPr>
              <a:t> among developers</a:t>
            </a:r>
          </a:p>
          <a:p>
            <a:pPr marL="0" indent="0">
              <a:buNone/>
            </a:pPr>
            <a:endParaRPr lang="en-US" altLang="en-US" sz="4500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022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8B4B9D-E0FF-48D4-A838-664B9422250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146049" y="365126"/>
            <a:ext cx="8369301" cy="1325563"/>
          </a:xfrm>
        </p:spPr>
        <p:txBody>
          <a:bodyPr/>
          <a:lstStyle/>
          <a:p>
            <a:r>
              <a:rPr lang="en-US" altLang="en-US" dirty="0"/>
              <a:t>Compilers: An example of Codified Knowledge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6049" y="1827145"/>
            <a:ext cx="8859405" cy="4222657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3900" dirty="0"/>
              <a:t>Experience in building of compilers yielded </a:t>
            </a:r>
          </a:p>
          <a:p>
            <a:pPr lvl="1"/>
            <a:r>
              <a:rPr lang="en-US" altLang="en-US" sz="3900" dirty="0">
                <a:solidFill>
                  <a:srgbClr val="C00000"/>
                </a:solidFill>
              </a:rPr>
              <a:t>Compiler phases </a:t>
            </a:r>
          </a:p>
          <a:p>
            <a:pPr lvl="1"/>
            <a:r>
              <a:rPr lang="en-US" altLang="en-US" sz="3900" dirty="0">
                <a:solidFill>
                  <a:srgbClr val="C00000"/>
                </a:solidFill>
              </a:rPr>
              <a:t>Symbol table</a:t>
            </a:r>
          </a:p>
          <a:p>
            <a:pPr lvl="1"/>
            <a:r>
              <a:rPr lang="en-US" altLang="en-US" sz="3900" dirty="0">
                <a:solidFill>
                  <a:srgbClr val="C00000"/>
                </a:solidFill>
              </a:rPr>
              <a:t>Error handler</a:t>
            </a:r>
          </a:p>
          <a:p>
            <a:r>
              <a:rPr lang="en-US" altLang="en-US" sz="3900" dirty="0"/>
              <a:t>Plenty of theoretical advances developed and utilized in the design of compiler</a:t>
            </a:r>
          </a:p>
          <a:p>
            <a:pPr lvl="1"/>
            <a:r>
              <a:rPr lang="en-US" altLang="en-US" sz="3900" dirty="0">
                <a:solidFill>
                  <a:srgbClr val="C00000"/>
                </a:solidFill>
              </a:rPr>
              <a:t>Regular expressions</a:t>
            </a:r>
          </a:p>
          <a:p>
            <a:pPr lvl="1"/>
            <a:r>
              <a:rPr lang="en-US" altLang="en-US" sz="3900" dirty="0">
                <a:solidFill>
                  <a:srgbClr val="C00000"/>
                </a:solidFill>
              </a:rPr>
              <a:t>Context free grammar</a:t>
            </a:r>
          </a:p>
          <a:p>
            <a:pPr lvl="1"/>
            <a:r>
              <a:rPr lang="en-US" altLang="en-US" sz="3900" dirty="0">
                <a:solidFill>
                  <a:srgbClr val="C00000"/>
                </a:solidFill>
              </a:rPr>
              <a:t>Finite state machines  </a:t>
            </a:r>
          </a:p>
          <a:p>
            <a:pPr lvl="1"/>
            <a:r>
              <a:rPr lang="en-US" altLang="en-US" sz="3900" dirty="0">
                <a:solidFill>
                  <a:srgbClr val="C00000"/>
                </a:solidFill>
              </a:rPr>
              <a:t>Parsing methods such as Top-down/bottom-up</a:t>
            </a:r>
          </a:p>
          <a:p>
            <a:pPr lvl="1"/>
            <a:r>
              <a:rPr lang="en-US" altLang="en-US" sz="3900" dirty="0">
                <a:solidFill>
                  <a:srgbClr val="C00000"/>
                </a:solidFill>
              </a:rPr>
              <a:t>Attribute Grammar</a:t>
            </a:r>
          </a:p>
          <a:p>
            <a:pPr lvl="1"/>
            <a:r>
              <a:rPr lang="en-US" altLang="en-US" sz="3900" dirty="0">
                <a:solidFill>
                  <a:srgbClr val="C00000"/>
                </a:solidFill>
              </a:rPr>
              <a:t>Data Flow analysis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53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A9F9-4F1B-E24D-9506-D7AC089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14C8-A5EE-0742-B256-EB15F73E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latin typeface="CMR12"/>
              </a:rPr>
              <a:t>Compiler: (Source program)               Machine Code</a:t>
            </a:r>
          </a:p>
          <a:p>
            <a:pPr marL="342900" indent="-342900"/>
            <a:r>
              <a:rPr lang="en-US" dirty="0">
                <a:latin typeface="CMR10"/>
              </a:rPr>
              <a:t>Source program? </a:t>
            </a:r>
          </a:p>
          <a:p>
            <a:pPr marL="800100" lvl="1" indent="-342900"/>
            <a:r>
              <a:rPr lang="en-US" dirty="0">
                <a:latin typeface="CMR1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MR10"/>
              </a:rPr>
              <a:t>A program written in the high-level programming language</a:t>
            </a:r>
          </a:p>
          <a:p>
            <a:pPr marL="1257300" lvl="2" indent="-342900"/>
            <a:r>
              <a:rPr lang="en-US" sz="2800" dirty="0">
                <a:solidFill>
                  <a:srgbClr val="0070C0"/>
                </a:solidFill>
                <a:latin typeface="CMR10"/>
              </a:rPr>
              <a:t> e.g., imperative, declarative, logics, object-oriented, sequential, concurrent</a:t>
            </a:r>
          </a:p>
          <a:p>
            <a:pPr marL="342900" indent="-342900"/>
            <a:r>
              <a:rPr lang="en-US" dirty="0">
                <a:latin typeface="CMR10"/>
              </a:rPr>
              <a:t>Machine code? </a:t>
            </a:r>
          </a:p>
          <a:p>
            <a:pPr marL="800100" lvl="1" indent="-342900"/>
            <a:r>
              <a:rPr lang="en-US" sz="3200" dirty="0">
                <a:solidFill>
                  <a:srgbClr val="C00000"/>
                </a:solidFill>
                <a:latin typeface="CMR10"/>
              </a:rPr>
              <a:t>Depends heavily on architecture </a:t>
            </a:r>
          </a:p>
          <a:p>
            <a:pPr marL="1257300" lvl="2" indent="-342900"/>
            <a:r>
              <a:rPr lang="en-US" sz="2800" dirty="0">
                <a:solidFill>
                  <a:srgbClr val="C00000"/>
                </a:solidFill>
                <a:latin typeface="CMR1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MR10"/>
              </a:rPr>
              <a:t>e.g., Von Neumann, RISC/CISC/parallel, or yet another NEW language (Quantum Computing)</a:t>
            </a:r>
            <a:endParaRPr lang="en-US" sz="28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ED63F3F-312E-FC4F-9F8B-EBF6F404038C}"/>
              </a:ext>
            </a:extLst>
          </p:cNvPr>
          <p:cNvSpPr/>
          <p:nvPr/>
        </p:nvSpPr>
        <p:spPr>
          <a:xfrm>
            <a:off x="4702628" y="2057035"/>
            <a:ext cx="897673" cy="223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3567"/>
          </a:xfrm>
          <a:solidFill>
            <a:srgbClr val="009A44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chemeClr val="bg1"/>
                </a:solidFill>
              </a:rPr>
              <a:t>Compilers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995868-F8A2-4C14-8E8F-DDC22EFE359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91494" y="3151759"/>
            <a:ext cx="25146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743694" y="3456559"/>
            <a:ext cx="1447800" cy="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852160" y="3429000"/>
            <a:ext cx="1205865" cy="27559"/>
          </a:xfrm>
          <a:prstGeom prst="line">
            <a:avLst/>
          </a:prstGeom>
          <a:noFill/>
          <a:ln w="76200">
            <a:solidFill>
              <a:srgbClr val="009A4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95894" y="3151759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4641" y="3211795"/>
            <a:ext cx="20992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Source Code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458694" y="2999359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7097486" y="3256504"/>
            <a:ext cx="17791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Machine Code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451288" y="3826219"/>
            <a:ext cx="6928" cy="85667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648694" y="465511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Error Msg</a:t>
            </a:r>
          </a:p>
        </p:txBody>
      </p:sp>
    </p:spTree>
    <p:extLst>
      <p:ext uri="{BB962C8B-B14F-4D97-AF65-F5344CB8AC3E}">
        <p14:creationId xmlns:p14="http://schemas.microsoft.com/office/powerpoint/2010/main" val="297239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5" y="36513"/>
            <a:ext cx="9119989" cy="1143000"/>
          </a:xfrm>
          <a:solidFill>
            <a:srgbClr val="009A44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A typical Software Architecture of Compiler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46338" y="1660525"/>
            <a:ext cx="3455987" cy="622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200">
                <a:latin typeface="Times New Roman" panose="02020603050405020304" pitchFamily="18" charset="0"/>
              </a:rPr>
              <a:t>Lexical Analyzer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14600" y="2697163"/>
            <a:ext cx="3455988" cy="5540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200">
                <a:latin typeface="Times New Roman" panose="02020603050405020304" pitchFamily="18" charset="0"/>
              </a:rPr>
              <a:t>Syntax Analyzer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514600" y="3733800"/>
            <a:ext cx="3455988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defRPr/>
            </a:pPr>
            <a:r>
              <a:rPr lang="en-US" sz="2200">
                <a:latin typeface="Times New Roman" pitchFamily="18" charset="0"/>
              </a:rPr>
              <a:t>Semantic Analyzer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84450" y="4702175"/>
            <a:ext cx="3455988" cy="5524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200">
                <a:latin typeface="Times New Roman" panose="02020603050405020304" pitchFamily="18" charset="0"/>
              </a:rPr>
              <a:t>Intermediate Code Generator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173538" y="1314450"/>
            <a:ext cx="0" cy="3460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173538" y="2282825"/>
            <a:ext cx="0" cy="4143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173538" y="3251200"/>
            <a:ext cx="0" cy="48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173538" y="4287838"/>
            <a:ext cx="0" cy="4143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173538" y="5254625"/>
            <a:ext cx="0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297363" y="1214438"/>
            <a:ext cx="2156837" cy="4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</a:rPr>
              <a:t>Character stream 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367213" y="2251075"/>
            <a:ext cx="15843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</a:rPr>
              <a:t>token stream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367213" y="3219450"/>
            <a:ext cx="1397014" cy="4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</a:rPr>
              <a:t>syntax tree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351099" y="4227496"/>
            <a:ext cx="1397014" cy="4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</a:rPr>
              <a:t>syntax tree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343400" y="5257800"/>
            <a:ext cx="50974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</a:rPr>
              <a:t>optimized program (Machine independent)</a:t>
            </a:r>
          </a:p>
        </p:txBody>
      </p:sp>
      <p:sp>
        <p:nvSpPr>
          <p:cNvPr id="16401" name="Rectangle 6"/>
          <p:cNvSpPr>
            <a:spLocks noChangeArrowheads="1"/>
          </p:cNvSpPr>
          <p:nvPr/>
        </p:nvSpPr>
        <p:spPr bwMode="auto">
          <a:xfrm>
            <a:off x="2590800" y="5638800"/>
            <a:ext cx="3455988" cy="5524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200">
                <a:latin typeface="Times New Roman" panose="02020603050405020304" pitchFamily="18" charset="0"/>
              </a:rPr>
              <a:t>Code Generator</a:t>
            </a:r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4343400" y="6111388"/>
            <a:ext cx="6772604" cy="76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</a:rPr>
              <a:t>optimized program (Machine dependent)</a:t>
            </a:r>
          </a:p>
          <a:p>
            <a:endParaRPr lang="en-US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6403" name="Line 11"/>
          <p:cNvSpPr>
            <a:spLocks noChangeShapeType="1"/>
          </p:cNvSpPr>
          <p:nvPr/>
        </p:nvSpPr>
        <p:spPr bwMode="auto">
          <a:xfrm>
            <a:off x="4191000" y="6172200"/>
            <a:ext cx="0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55" y="365126"/>
            <a:ext cx="8450695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Why do we need translations?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86928F-3C75-4A9E-955D-AEE6DD45069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6050" y="1956454"/>
            <a:ext cx="8785514" cy="422265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New Hardware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One has the needed resources (i.e., Hardware)</a:t>
            </a:r>
          </a:p>
          <a:p>
            <a:pPr eaLnBrk="1" hangingPunct="1"/>
            <a:r>
              <a:rPr lang="en-US" altLang="en-US" sz="3600" dirty="0"/>
              <a:t>Usability/productivity 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One likes to use a friendlier language than assembler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48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9088-64C4-BD4F-9DC6-F2AEBC9F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(Compiler &amp; Interpreters)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7102-2A69-C146-B65F-35CDBD8A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54" y="1876244"/>
            <a:ext cx="8778441" cy="4981756"/>
          </a:xfrm>
        </p:spPr>
        <p:txBody>
          <a:bodyPr>
            <a:noAutofit/>
          </a:bodyPr>
          <a:lstStyle/>
          <a:p>
            <a:r>
              <a:rPr lang="en-US" sz="3200" dirty="0"/>
              <a:t>Compliers and interpreters are programs that transform source code to machine code</a:t>
            </a:r>
          </a:p>
          <a:p>
            <a:r>
              <a:rPr lang="en-US" sz="3200" dirty="0"/>
              <a:t>Compiler scans the </a:t>
            </a:r>
            <a:r>
              <a:rPr lang="en-US" sz="3200" b="1" dirty="0"/>
              <a:t>entire</a:t>
            </a:r>
            <a:r>
              <a:rPr lang="en-US" sz="3200" dirty="0"/>
              <a:t> program and translates the </a:t>
            </a:r>
            <a:r>
              <a:rPr lang="en-US" sz="3200" b="1" dirty="0"/>
              <a:t>whole of it </a:t>
            </a:r>
            <a:r>
              <a:rPr lang="en-US" sz="3200" dirty="0"/>
              <a:t>into machine code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Takes a more time to analyze the source code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But overall execution process is faster</a:t>
            </a:r>
          </a:p>
          <a:p>
            <a:r>
              <a:rPr lang="en-US" sz="3200" dirty="0"/>
              <a:t>Interpreter translates just </a:t>
            </a:r>
            <a:r>
              <a:rPr lang="en-US" sz="3200" b="1" dirty="0"/>
              <a:t>one statement </a:t>
            </a:r>
            <a:r>
              <a:rPr lang="en-US" sz="3200" dirty="0"/>
              <a:t>of the program at a time into machine code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Takes very </a:t>
            </a:r>
            <a:r>
              <a:rPr lang="en-US" sz="2800" b="1" dirty="0">
                <a:solidFill>
                  <a:srgbClr val="C00000"/>
                </a:solidFill>
              </a:rPr>
              <a:t>less time </a:t>
            </a:r>
            <a:r>
              <a:rPr lang="en-US" sz="2800" dirty="0">
                <a:solidFill>
                  <a:srgbClr val="C00000"/>
                </a:solidFill>
              </a:rPr>
              <a:t>to analyze the source code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But overall execution process is slower</a:t>
            </a:r>
          </a:p>
          <a:p>
            <a:pPr marL="457200" lvl="1" indent="0">
              <a:buNone/>
            </a:pP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>
                <a:solidFill>
                  <a:srgbClr val="C00000"/>
                </a:solidFill>
              </a:rPr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46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C70885-2E37-4CD3-AB09-58C0FCF9FAC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23" y="1949543"/>
            <a:ext cx="8753186" cy="422265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Another Language processor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Directly execute the instructions specified in the source program using input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Better error diagnostics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Slower than compiler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352800" y="5486400"/>
            <a:ext cx="2514600" cy="6096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Interpreter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905000" y="5562600"/>
            <a:ext cx="14478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6049818" y="5784863"/>
            <a:ext cx="1493982" cy="633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049818" y="5415531"/>
            <a:ext cx="22294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Out put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691409" y="5212258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</a:rPr>
              <a:t>Source Program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1905000" y="6019800"/>
            <a:ext cx="1447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117717" y="5619690"/>
            <a:ext cx="12500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Times New Roman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5758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1.3 (comparison)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F3CA81-79C3-4A87-A725-C52AEE70C8D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4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0C78B0-0C8A-40D7-87E4-2FB738F8B88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068" y="1873327"/>
            <a:ext cx="8947150" cy="422265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3600" dirty="0"/>
              <a:t>Objectives are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sz="2800" dirty="0"/>
              <a:t>Language Engineering and its role on the engineering of Compilers </a:t>
            </a:r>
          </a:p>
          <a:p>
            <a:pPr lvl="1" eaLnBrk="1" hangingPunct="1"/>
            <a:r>
              <a:rPr lang="en-US" altLang="en-US" sz="2800" dirty="0"/>
              <a:t>Software architecture of a traditional compiler</a:t>
            </a:r>
          </a:p>
          <a:p>
            <a:pPr lvl="2"/>
            <a:r>
              <a:rPr lang="en-US" altLang="en-US" sz="2800" dirty="0">
                <a:solidFill>
                  <a:srgbClr val="C00000"/>
                </a:solidFill>
              </a:rPr>
              <a:t>Lexical analysis</a:t>
            </a:r>
          </a:p>
          <a:p>
            <a:pPr lvl="2"/>
            <a:r>
              <a:rPr lang="en-US" altLang="en-US" sz="2800" dirty="0">
                <a:solidFill>
                  <a:srgbClr val="C00000"/>
                </a:solidFill>
              </a:rPr>
              <a:t>Syntactic analysis</a:t>
            </a:r>
          </a:p>
          <a:p>
            <a:pPr lvl="2"/>
            <a:r>
              <a:rPr lang="en-US" altLang="en-US" sz="2800" dirty="0">
                <a:solidFill>
                  <a:srgbClr val="C00000"/>
                </a:solidFill>
              </a:rPr>
              <a:t>Semantic analysis</a:t>
            </a:r>
          </a:p>
          <a:p>
            <a:pPr lvl="2"/>
            <a:r>
              <a:rPr lang="en-US" altLang="en-US" sz="2800" dirty="0">
                <a:solidFill>
                  <a:srgbClr val="C00000"/>
                </a:solidFill>
              </a:rPr>
              <a:t>Intermediate code generation</a:t>
            </a:r>
          </a:p>
          <a:p>
            <a:pPr lvl="2"/>
            <a:r>
              <a:rPr lang="en-US" altLang="en-US" sz="2800" dirty="0">
                <a:solidFill>
                  <a:srgbClr val="C00000"/>
                </a:solidFill>
              </a:rPr>
              <a:t>Code generation</a:t>
            </a:r>
          </a:p>
          <a:p>
            <a:pPr lvl="1"/>
            <a:r>
              <a:rPr lang="en-US" altLang="en-US" sz="3200" dirty="0"/>
              <a:t>Applicability of Compiler technologies</a:t>
            </a:r>
          </a:p>
          <a:p>
            <a:pPr lvl="1"/>
            <a:r>
              <a:rPr lang="en-US" altLang="en-US" sz="3200" dirty="0"/>
              <a:t>Key Qualities of Compiler</a:t>
            </a:r>
          </a:p>
        </p:txBody>
      </p:sp>
    </p:spTree>
    <p:extLst>
      <p:ext uri="{BB962C8B-B14F-4D97-AF65-F5344CB8AC3E}">
        <p14:creationId xmlns:p14="http://schemas.microsoft.com/office/powerpoint/2010/main" val="14129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Phases of a Compiler: Revisited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6328F6-C100-46AF-9D2A-ADCC2756A516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Lexical Analyzer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Syntax analyzer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Semantic Analyzer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Intermediate code generator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Code optimizer (machine independent)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Code Generator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Code optimizer (machine dependent)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47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365126"/>
            <a:ext cx="8515351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important Elements of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B37E1FD-6D29-4442-855C-12ED2FAD2A1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" y="1836382"/>
            <a:ext cx="9023927" cy="422265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Symbol-Table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Used to keep track of the identifier in the source program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consulted by semantic and code generator</a:t>
            </a:r>
          </a:p>
          <a:p>
            <a:pPr eaLnBrk="1" hangingPunct="1"/>
            <a:r>
              <a:rPr lang="en-US" altLang="en-US" sz="3600" dirty="0"/>
              <a:t>Error Handler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Used to deal with the errors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324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iler stages, Compiler">
            <a:extLst>
              <a:ext uri="{FF2B5EF4-FFF2-40B4-BE49-F238E27FC236}">
                <a16:creationId xmlns:a16="http://schemas.microsoft.com/office/drawing/2014/main" id="{BBEF67AB-BF9E-A24C-BFE8-DE4268B1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05" y="254000"/>
            <a:ext cx="5264472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0E4D39-37CC-614A-B3AD-B0C05DF00137}"/>
              </a:ext>
            </a:extLst>
          </p:cNvPr>
          <p:cNvSpPr/>
          <p:nvPr/>
        </p:nvSpPr>
        <p:spPr>
          <a:xfrm>
            <a:off x="619432" y="2507226"/>
            <a:ext cx="1592826" cy="921774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Symbol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DD567-1A7B-304E-9BC9-BF4F5504D24B}"/>
              </a:ext>
            </a:extLst>
          </p:cNvPr>
          <p:cNvSpPr/>
          <p:nvPr/>
        </p:nvSpPr>
        <p:spPr>
          <a:xfrm>
            <a:off x="619432" y="3962646"/>
            <a:ext cx="1592826" cy="9217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Error Handler</a:t>
            </a:r>
          </a:p>
        </p:txBody>
      </p:sp>
    </p:spTree>
    <p:extLst>
      <p:ext uri="{BB962C8B-B14F-4D97-AF65-F5344CB8AC3E}">
        <p14:creationId xmlns:p14="http://schemas.microsoft.com/office/powerpoint/2010/main" val="35446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3A0A-7DA7-744A-917D-D462EE6A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B762-0D91-1E48-B39F-7DA2C58D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This is the initial part of reading and analyzing the program text:</a:t>
            </a:r>
          </a:p>
          <a:p>
            <a:pPr lvl="1"/>
            <a:r>
              <a:rPr lang="en-US" sz="3600" dirty="0">
                <a:solidFill>
                  <a:srgbClr val="C00000"/>
                </a:solidFill>
              </a:rPr>
              <a:t>The text is read and divided into tokens, each of which corresponds to a symbol in the programming language, </a:t>
            </a:r>
          </a:p>
          <a:p>
            <a:pPr lvl="1"/>
            <a:r>
              <a:rPr lang="en-US" sz="3600" dirty="0">
                <a:solidFill>
                  <a:srgbClr val="C00000"/>
                </a:solidFill>
              </a:rPr>
              <a:t>Examples of symbols include variables names, keyword, or number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27" y="355889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Lexical Analysis (LEX):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C67A89-C8BC-44F8-9D07-18187FD05C7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/>
              <a:t>Also known as linear analysis or scanning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/>
              <a:t>Input: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position = initial + rate * 60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Output: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9A44"/>
                </a:solidFill>
              </a:rPr>
              <a:t>ID =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solidFill>
                  <a:srgbClr val="009A44"/>
                </a:solidFill>
              </a:rPr>
              <a:t>AssignSym</a:t>
            </a:r>
            <a:r>
              <a:rPr lang="en-US" altLang="en-US" sz="2000" dirty="0">
                <a:solidFill>
                  <a:srgbClr val="009A44"/>
                </a:solidFill>
              </a:rPr>
              <a:t>	=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9A44"/>
                </a:solidFill>
              </a:rPr>
              <a:t>ID	 =initial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solidFill>
                  <a:srgbClr val="009A44"/>
                </a:solidFill>
              </a:rPr>
              <a:t>PlusSym</a:t>
            </a:r>
            <a:r>
              <a:rPr lang="en-US" altLang="en-US" sz="2000" dirty="0">
                <a:solidFill>
                  <a:srgbClr val="009A44"/>
                </a:solidFill>
              </a:rPr>
              <a:t> = 	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9A44"/>
                </a:solidFill>
              </a:rPr>
              <a:t>ID	=rate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solidFill>
                  <a:srgbClr val="009A44"/>
                </a:solidFill>
              </a:rPr>
              <a:t>MultSym</a:t>
            </a:r>
            <a:r>
              <a:rPr lang="en-US" altLang="en-US" sz="2000" dirty="0">
                <a:solidFill>
                  <a:srgbClr val="009A44"/>
                </a:solidFill>
              </a:rPr>
              <a:t>=  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solidFill>
                  <a:srgbClr val="009A44"/>
                </a:solidFill>
              </a:rPr>
              <a:t>Num</a:t>
            </a:r>
            <a:r>
              <a:rPr lang="en-US" altLang="en-US" sz="2000" dirty="0">
                <a:solidFill>
                  <a:srgbClr val="009A44"/>
                </a:solidFill>
              </a:rPr>
              <a:t>=60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b="1" dirty="0"/>
              <a:t>SYMBOL table </a:t>
            </a:r>
            <a:r>
              <a:rPr lang="en-US" altLang="en-US" sz="2400" dirty="0"/>
              <a:t>is used to keep information about</a:t>
            </a:r>
          </a:p>
        </p:txBody>
      </p:sp>
    </p:spTree>
    <p:extLst>
      <p:ext uri="{BB962C8B-B14F-4D97-AF65-F5344CB8AC3E}">
        <p14:creationId xmlns:p14="http://schemas.microsoft.com/office/powerpoint/2010/main" val="26193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Syntax Analysis: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614D3E-21A5-4320-9654-30E4B9914FB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6050" y="1956454"/>
            <a:ext cx="8852984" cy="42226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Groups the tokens of the resource program into </a:t>
            </a:r>
            <a:r>
              <a:rPr lang="en-US" altLang="en-US" sz="3600" b="1" dirty="0"/>
              <a:t>grammatical phrases </a:t>
            </a:r>
            <a:r>
              <a:rPr lang="en-US" altLang="en-US" sz="3600" dirty="0"/>
              <a:t>of the compiler </a:t>
            </a:r>
          </a:p>
          <a:p>
            <a:pPr eaLnBrk="1" hangingPunct="1"/>
            <a:r>
              <a:rPr lang="en-US" sz="3600" dirty="0"/>
              <a:t>Arranges these in a tree-structure, called </a:t>
            </a:r>
            <a:r>
              <a:rPr lang="en-US" sz="3600" b="1" dirty="0"/>
              <a:t>the syntax tree</a:t>
            </a:r>
            <a:endParaRPr lang="en-US" sz="3600" dirty="0"/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The tree reflects the structure of the program</a:t>
            </a:r>
            <a:endParaRPr lang="en-US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9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Syntax analysis : Simple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CE6EAB-3299-456F-A013-1AF7122A1F1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4650" y="1796434"/>
            <a:ext cx="8609330" cy="4222657"/>
          </a:xfrm>
        </p:spPr>
        <p:txBody>
          <a:bodyPr>
            <a:normAutofit fontScale="77500" lnSpcReduction="2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4300" dirty="0"/>
              <a:t> Expression can be defined by the following rules</a:t>
            </a:r>
          </a:p>
          <a:p>
            <a:pPr marL="365760" lvl="1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3900" dirty="0">
                <a:solidFill>
                  <a:srgbClr val="C00000"/>
                </a:solidFill>
              </a:rPr>
              <a:t>Rule1: Any ID is an expression</a:t>
            </a:r>
          </a:p>
          <a:p>
            <a:pPr marL="365760" lvl="1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3900" dirty="0">
                <a:solidFill>
                  <a:srgbClr val="C00000"/>
                </a:solidFill>
              </a:rPr>
              <a:t>Rule2: Any Number is an expression</a:t>
            </a:r>
          </a:p>
          <a:p>
            <a:pPr marL="365760" lvl="1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4300" dirty="0"/>
              <a:t>If expression1 and expression2 are expressions then the following rules define arithmetic expressions</a:t>
            </a:r>
          </a:p>
          <a:p>
            <a:pPr marL="365760" lvl="1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3900" dirty="0">
                <a:solidFill>
                  <a:srgbClr val="C00000"/>
                </a:solidFill>
              </a:rPr>
              <a:t>Rule3: expression1 + expression2</a:t>
            </a:r>
          </a:p>
          <a:p>
            <a:pPr marL="365760" lvl="1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3900" dirty="0">
                <a:solidFill>
                  <a:srgbClr val="C00000"/>
                </a:solidFill>
              </a:rPr>
              <a:t>Rule4: expression1 - expression2</a:t>
            </a:r>
          </a:p>
          <a:p>
            <a:pPr marL="365760" lvl="1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sz="3900" dirty="0">
                <a:solidFill>
                  <a:srgbClr val="C00000"/>
                </a:solidFill>
              </a:rPr>
              <a:t>Rule5:(expression)</a:t>
            </a:r>
          </a:p>
        </p:txBody>
      </p:sp>
    </p:spTree>
    <p:extLst>
      <p:ext uri="{BB962C8B-B14F-4D97-AF65-F5344CB8AC3E}">
        <p14:creationId xmlns:p14="http://schemas.microsoft.com/office/powerpoint/2010/main" val="19442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E600-909D-084F-9464-11E9D13D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 (or type checking):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190C-4201-534F-BB8F-0E82C354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Analyses the syntax tree to determine if the program violates certain consistency requirements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e.g.1, if a variable is used but not declared 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e.g.2, if a variable is used in a context that does not make sense given the type of the variable, such as trying to use a </a:t>
            </a:r>
            <a:r>
              <a:rPr lang="en-US" sz="3200" dirty="0" err="1">
                <a:solidFill>
                  <a:srgbClr val="C00000"/>
                </a:solidFill>
              </a:rPr>
              <a:t>boolean</a:t>
            </a:r>
            <a:r>
              <a:rPr lang="en-US" sz="3200" dirty="0">
                <a:solidFill>
                  <a:srgbClr val="C00000"/>
                </a:solidFill>
              </a:rPr>
              <a:t> value as a function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Semantic Analysis: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71D36E-E8E4-4586-AF62-C913C32A413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0030" y="1887874"/>
            <a:ext cx="8766810" cy="422265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Collects type information for the code-generation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Saves and maintains type information in Data structure called </a:t>
            </a:r>
            <a:r>
              <a:rPr lang="en-US" altLang="en-US" sz="3600" b="1" dirty="0"/>
              <a:t>symbol table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49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Intermediate Code generation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39F52C-1F5C-4DC9-B3F9-494A71465D6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358" y="1839166"/>
            <a:ext cx="9122641" cy="4222657"/>
          </a:xfrm>
        </p:spPr>
        <p:txBody>
          <a:bodyPr/>
          <a:lstStyle/>
          <a:p>
            <a:r>
              <a:rPr lang="en-US" sz="3600" dirty="0"/>
              <a:t>The program is translated to a simple machine independent known as </a:t>
            </a:r>
            <a:r>
              <a:rPr lang="en-US" altLang="en-US" sz="3600" b="1" dirty="0"/>
              <a:t>intermediate representation (IR)</a:t>
            </a:r>
          </a:p>
          <a:p>
            <a:r>
              <a:rPr lang="en-US" altLang="en-US" sz="3600" dirty="0"/>
              <a:t>Main properties of IR: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C00000"/>
                </a:solidFill>
              </a:rPr>
              <a:t>It should be easy to produce code for another machine (</a:t>
            </a:r>
            <a:r>
              <a:rPr lang="en-US" altLang="en-US" sz="3200" b="1" dirty="0">
                <a:solidFill>
                  <a:srgbClr val="C00000"/>
                </a:solidFill>
              </a:rPr>
              <a:t>Re-targetability</a:t>
            </a:r>
            <a:r>
              <a:rPr lang="en-US" altLang="en-US" sz="3200" dirty="0">
                <a:solidFill>
                  <a:srgbClr val="C0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C00000"/>
                </a:solidFill>
              </a:rPr>
              <a:t>It should be easy to run on the target machine (</a:t>
            </a:r>
            <a:r>
              <a:rPr lang="en-US" altLang="en-US" sz="3200" b="1" dirty="0">
                <a:solidFill>
                  <a:srgbClr val="C00000"/>
                </a:solidFill>
              </a:rPr>
              <a:t>Portability</a:t>
            </a:r>
            <a:r>
              <a:rPr lang="en-US" altLang="en-US" sz="32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074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636D-0E00-4445-86C4-5EC61214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Engineering: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312E-F58D-0C4B-9D46-AFB60C6C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engineering?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Refers to the art of creating languages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Important topic in computer science and compiler technology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Advanced in Programming Languages requires new demands on compiler writers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Compiler can prompt the use of HLL by minimizing the execution overhead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Code Optimizations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3C17A0-E5B9-4E78-82B4-A56E8727009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Generates faster-running machine code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Machine independent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Machine dependent </a:t>
            </a:r>
          </a:p>
        </p:txBody>
      </p:sp>
    </p:spTree>
    <p:extLst>
      <p:ext uri="{BB962C8B-B14F-4D97-AF65-F5344CB8AC3E}">
        <p14:creationId xmlns:p14="http://schemas.microsoft.com/office/powerpoint/2010/main" val="1119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Code Generation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0F024D-F302-4253-B3FB-8E1E21E9331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3600" dirty="0"/>
              <a:t>Generates the target code for example</a:t>
            </a:r>
            <a:endParaRPr lang="en-US" sz="3600" dirty="0">
              <a:solidFill>
                <a:srgbClr val="7030A0"/>
              </a:solidFill>
            </a:endParaRPr>
          </a:p>
          <a:p>
            <a:pPr marL="730250" lvl="2" indent="-273050">
              <a:spcBef>
                <a:spcPts val="575"/>
              </a:spcBef>
              <a:buClr>
                <a:schemeClr val="accent1"/>
              </a:buClr>
              <a:defRPr/>
            </a:pPr>
            <a:r>
              <a:rPr lang="en-US" sz="3200" dirty="0">
                <a:solidFill>
                  <a:srgbClr val="00B050"/>
                </a:solidFill>
              </a:rPr>
              <a:t>position = initial + rate * 60</a:t>
            </a:r>
          </a:p>
          <a:p>
            <a:pPr>
              <a:defRPr/>
            </a:pPr>
            <a:r>
              <a:rPr lang="en-US" sz="3600" dirty="0"/>
              <a:t>Using registers  R1 and R2</a:t>
            </a:r>
          </a:p>
          <a:p>
            <a:pPr lvl="1">
              <a:defRPr/>
            </a:pPr>
            <a:r>
              <a:rPr lang="en-US" sz="3600" dirty="0">
                <a:solidFill>
                  <a:srgbClr val="C00000"/>
                </a:solidFill>
              </a:rPr>
              <a:t>MOVF id3, R2</a:t>
            </a:r>
          </a:p>
          <a:p>
            <a:pPr lvl="1">
              <a:defRPr/>
            </a:pPr>
            <a:r>
              <a:rPr lang="en-US" sz="3600" dirty="0">
                <a:solidFill>
                  <a:srgbClr val="C00000"/>
                </a:solidFill>
              </a:rPr>
              <a:t>MULF #60.0, R2</a:t>
            </a:r>
          </a:p>
          <a:p>
            <a:pPr lvl="1">
              <a:defRPr/>
            </a:pPr>
            <a:r>
              <a:rPr lang="en-US" sz="3600" dirty="0">
                <a:solidFill>
                  <a:srgbClr val="C00000"/>
                </a:solidFill>
              </a:rPr>
              <a:t>MOVF id2, R1</a:t>
            </a:r>
          </a:p>
          <a:p>
            <a:pPr lvl="1">
              <a:defRPr/>
            </a:pPr>
            <a:r>
              <a:rPr lang="en-US" sz="3600" dirty="0">
                <a:solidFill>
                  <a:srgbClr val="C00000"/>
                </a:solidFill>
              </a:rPr>
              <a:t>ADD R2, R1</a:t>
            </a:r>
          </a:p>
          <a:p>
            <a:pPr lvl="1">
              <a:defRPr/>
            </a:pPr>
            <a:r>
              <a:rPr lang="en-US" sz="3600" dirty="0">
                <a:solidFill>
                  <a:srgbClr val="C00000"/>
                </a:solidFill>
              </a:rPr>
              <a:t>MOVF R1, id1</a:t>
            </a:r>
          </a:p>
        </p:txBody>
      </p:sp>
    </p:spTree>
    <p:extLst>
      <p:ext uri="{BB962C8B-B14F-4D97-AF65-F5344CB8AC3E}">
        <p14:creationId xmlns:p14="http://schemas.microsoft.com/office/powerpoint/2010/main" val="4031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5FBED7-916E-4F70-822D-40D4CD5D90D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45" y="584287"/>
            <a:ext cx="6906570" cy="613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EB9B32-2DB8-CD44-B643-6E9E470A4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98653"/>
              </p:ext>
            </p:extLst>
          </p:nvPr>
        </p:nvGraphicFramePr>
        <p:xfrm>
          <a:off x="174885" y="962285"/>
          <a:ext cx="1683896" cy="200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5619">
                  <a:extLst>
                    <a:ext uri="{9D8B030D-6E8A-4147-A177-3AD203B41FA5}">
                      <a16:colId xmlns:a16="http://schemas.microsoft.com/office/drawing/2014/main" val="3675162564"/>
                    </a:ext>
                  </a:extLst>
                </a:gridCol>
                <a:gridCol w="788951">
                  <a:extLst>
                    <a:ext uri="{9D8B030D-6E8A-4147-A177-3AD203B41FA5}">
                      <a16:colId xmlns:a16="http://schemas.microsoft.com/office/drawing/2014/main" val="4055101020"/>
                    </a:ext>
                  </a:extLst>
                </a:gridCol>
                <a:gridCol w="489326">
                  <a:extLst>
                    <a:ext uri="{9D8B030D-6E8A-4147-A177-3AD203B41FA5}">
                      <a16:colId xmlns:a16="http://schemas.microsoft.com/office/drawing/2014/main" val="4046847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70C0"/>
                          </a:solidFill>
                        </a:rPr>
                        <a:t>P.osition</a:t>
                      </a:r>
                      <a:endParaRPr 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1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70C0"/>
                          </a:solidFill>
                        </a:rPr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5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70C0"/>
                          </a:solidFill>
                        </a:rPr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7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923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3ACBEC-E17E-6A4B-8ACC-627634550E6B}"/>
              </a:ext>
            </a:extLst>
          </p:cNvPr>
          <p:cNvSpPr txBox="1"/>
          <p:nvPr/>
        </p:nvSpPr>
        <p:spPr>
          <a:xfrm>
            <a:off x="201180" y="2963805"/>
            <a:ext cx="14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0893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Symbol Table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>
          <a:xfrm>
            <a:off x="374649" y="1987643"/>
            <a:ext cx="8514517" cy="422265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Data Structure used to  record 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All the variables names defined in the source program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Attributes and other information regarding these variables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</a:rPr>
              <a:t>Location of variable (storage)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</a:rPr>
              <a:t>Type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</a:rPr>
              <a:t>Scope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</a:rPr>
              <a:t>Arguments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</a:rPr>
              <a:t>…</a:t>
            </a:r>
          </a:p>
          <a:p>
            <a:r>
              <a:rPr lang="en-US" altLang="en-US" dirty="0"/>
              <a:t>Provides two operations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Insert()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Lookup()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983ECE-DFAD-455D-9DF3-D9059CA65E9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EB3F-26F6-3D44-BB1C-2CFF949C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grouping of Phases into Passes: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4660-CA08-0848-BD13-F1143FAA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discussion deals with the logical organization of a compiler</a:t>
            </a:r>
          </a:p>
          <a:p>
            <a:r>
              <a:rPr lang="en-US" dirty="0"/>
              <a:t>During implementation, activities from phases can be grouped together into a pass (read the input file, and write it to the output file)</a:t>
            </a:r>
          </a:p>
          <a:p>
            <a:r>
              <a:rPr lang="en-US" dirty="0"/>
              <a:t>E.g., the </a:t>
            </a:r>
            <a:r>
              <a:rPr lang="en-US" b="1" dirty="0"/>
              <a:t>front-end</a:t>
            </a:r>
            <a:r>
              <a:rPr lang="en-US" dirty="0"/>
              <a:t> phases can be put in one pass, and the </a:t>
            </a:r>
            <a:r>
              <a:rPr lang="en-US" b="1" dirty="0"/>
              <a:t>back-end</a:t>
            </a:r>
            <a:r>
              <a:rPr lang="en-US" dirty="0"/>
              <a:t> for specific machine into another  pass</a:t>
            </a:r>
          </a:p>
        </p:txBody>
      </p:sp>
    </p:spTree>
    <p:extLst>
      <p:ext uri="{BB962C8B-B14F-4D97-AF65-F5344CB8AC3E}">
        <p14:creationId xmlns:p14="http://schemas.microsoft.com/office/powerpoint/2010/main" val="26988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IR: portable and retargetable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599D4D-7EE5-4480-971D-43DEB00D11A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222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1238" y="1824759"/>
            <a:ext cx="6012873" cy="3200400"/>
          </a:xfrm>
        </p:spPr>
      </p:pic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230910" y="4684712"/>
            <a:ext cx="8811490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Carefully design IR, provides: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Portable? The ease with which the compiler itself can be made </a:t>
            </a:r>
            <a:r>
              <a:rPr lang="en-US" altLang="en-US" b="1" dirty="0">
                <a:solidFill>
                  <a:srgbClr val="C00000"/>
                </a:solidFill>
              </a:rPr>
              <a:t>to run </a:t>
            </a:r>
            <a:r>
              <a:rPr lang="en-US" altLang="en-US" dirty="0">
                <a:solidFill>
                  <a:srgbClr val="C00000"/>
                </a:solidFill>
              </a:rPr>
              <a:t>on different machine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Retarget-able? The ease with which the compiler itself can be made to </a:t>
            </a:r>
            <a:r>
              <a:rPr lang="en-US" altLang="en-US" b="1" dirty="0">
                <a:solidFill>
                  <a:srgbClr val="0070C0"/>
                </a:solidFill>
              </a:rPr>
              <a:t>generate </a:t>
            </a:r>
            <a:r>
              <a:rPr lang="en-US" altLang="en-US" dirty="0">
                <a:solidFill>
                  <a:srgbClr val="0070C0"/>
                </a:solidFill>
              </a:rPr>
              <a:t>code for 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18985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 Tools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299545" y="1956454"/>
            <a:ext cx="8215805" cy="4222657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Tools include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Parser generators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Scanner generators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Syntax-directed translation engines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Code-generator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Data-flow analysis engines (code optimization)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…</a:t>
            </a:r>
          </a:p>
          <a:p>
            <a:pPr marL="457200" lvl="1" indent="0">
              <a:buNone/>
            </a:pPr>
            <a:endParaRPr lang="en-US" alt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0F817E-86A0-4EE3-8058-0BE15DECACF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0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study compiler Construction (summary)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29A74C-ED98-43B1-A2DF-B4DDAF9F7F5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9700" y="1817909"/>
            <a:ext cx="9004300" cy="4222657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800" dirty="0"/>
              <a:t>Compilation is a well-established branch of Computer science</a:t>
            </a:r>
          </a:p>
          <a:p>
            <a:pPr marL="662940" lvl="1" indent="-342900" eaLnBrk="1" fontAlgn="auto" hangingPunct="1"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Use of software engineering methods to solve the problem</a:t>
            </a:r>
          </a:p>
          <a:p>
            <a:pPr marL="937260" lvl="2" indent="-3429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defRPr/>
            </a:pPr>
            <a:r>
              <a:rPr lang="en-US">
                <a:solidFill>
                  <a:srgbClr val="C00000"/>
                </a:solidFill>
              </a:rPr>
              <a:t>Analysis-synthesis model</a:t>
            </a:r>
            <a:endParaRPr lang="en-US" dirty="0">
              <a:solidFill>
                <a:srgbClr val="C00000"/>
              </a:solidFill>
            </a:endParaRPr>
          </a:p>
          <a:p>
            <a:pPr marL="937260" lvl="2" indent="-3429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Software Architecture</a:t>
            </a:r>
          </a:p>
          <a:p>
            <a:pPr marL="662940" lvl="1" indent="-342900" eaLnBrk="1" fontAlgn="auto" hangingPunct="1"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Use of well-developed formalisms and models</a:t>
            </a:r>
          </a:p>
          <a:p>
            <a:pPr marL="937260" lvl="2" indent="-3429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Context-free grammars</a:t>
            </a:r>
          </a:p>
          <a:p>
            <a:pPr marL="937260" lvl="2" indent="-3429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 Regular expressions</a:t>
            </a:r>
          </a:p>
          <a:p>
            <a:pPr marL="937260" lvl="2" indent="-3429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Finite State Machines</a:t>
            </a:r>
          </a:p>
          <a:p>
            <a:pPr marL="937260" lvl="2" indent="-3429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defRPr/>
            </a:pPr>
            <a:r>
              <a:rPr lang="en-US" dirty="0"/>
              <a:t>…</a:t>
            </a:r>
          </a:p>
          <a:p>
            <a:pPr marL="662940" lvl="1" indent="-342900" eaLnBrk="1" fontAlgn="auto" hangingPunct="1"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Use of program-generating tools </a:t>
            </a:r>
          </a:p>
          <a:p>
            <a:pPr marL="937260" lvl="2" indent="-3429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Parser generated from grammar</a:t>
            </a:r>
          </a:p>
          <a:p>
            <a:pPr marL="937260" lvl="2" indent="-342900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Lexical analyzer generated from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082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357" y="1905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Applications of Compiler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375E2B-59B3-4383-83A9-7933CF4FFCC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358" y="1817908"/>
            <a:ext cx="9030277" cy="42226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Applicability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Implementation of HL Programming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Optimization for Computer Architecture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Design of New Computer Architecture (RISC, Specialized Architecture)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Program Translations (SQL query interpreters)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Productivity tools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…</a:t>
            </a:r>
          </a:p>
          <a:p>
            <a:pPr lvl="1"/>
            <a:endParaRPr lang="en-US" altLang="en-US" sz="3900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310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EE1F-633B-DB4C-9993-D23BB001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6533-6F64-B643-96E9-CC6CFCAF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" y="1853584"/>
            <a:ext cx="8995410" cy="4222657"/>
          </a:xfrm>
        </p:spPr>
        <p:txBody>
          <a:bodyPr/>
          <a:lstStyle/>
          <a:p>
            <a:r>
              <a:rPr lang="en-US" altLang="en-US" sz="3600" dirty="0"/>
              <a:t>Contains many useful algorithms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Hashing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Recomputed tables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Graph algorithms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Garbage collections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846F-EB9C-9140-8401-743A10B7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Engineering: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C41E-C615-0B45-A16E-E1359F08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Language?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 language L is a set of </a:t>
            </a:r>
            <a:r>
              <a:rPr lang="en-US" b="1" i="1" dirty="0">
                <a:solidFill>
                  <a:srgbClr val="C00000"/>
                </a:solidFill>
              </a:rPr>
              <a:t>linguistic utterance</a:t>
            </a:r>
          </a:p>
          <a:p>
            <a:pPr lvl="2"/>
            <a:r>
              <a:rPr lang="en-US" i="1" dirty="0">
                <a:solidFill>
                  <a:srgbClr val="0070C0"/>
                </a:solidFill>
              </a:rPr>
              <a:t>[Hopcroft &amp; Ullman]</a:t>
            </a:r>
          </a:p>
          <a:p>
            <a:r>
              <a:rPr lang="en-US" dirty="0"/>
              <a:t>Linguistic Utterance?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term comes from Natural-language research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Simply means any expressions (word, sentence)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5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Properties of a good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B97650-BFBA-448F-A9AA-960C22F9A70A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1" y="1956454"/>
            <a:ext cx="9070109" cy="422265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3200" dirty="0"/>
              <a:t>Generate Correct Code (</a:t>
            </a:r>
            <a:r>
              <a:rPr lang="en-US" sz="3200" dirty="0">
                <a:solidFill>
                  <a:srgbClr val="00B050"/>
                </a:solidFill>
              </a:rPr>
              <a:t>CORRECTNESS</a:t>
            </a:r>
            <a:r>
              <a:rPr lang="en-US" sz="3200" dirty="0"/>
              <a:t>)</a:t>
            </a:r>
          </a:p>
          <a:p>
            <a:pPr eaLnBrk="1" hangingPunct="1">
              <a:defRPr/>
            </a:pPr>
            <a:r>
              <a:rPr lang="en-US" sz="3200" dirty="0"/>
              <a:t>Conforms exactly to the source language grammar (</a:t>
            </a:r>
            <a:r>
              <a:rPr lang="en-US" sz="3200" dirty="0">
                <a:solidFill>
                  <a:srgbClr val="00B050"/>
                </a:solidFill>
              </a:rPr>
              <a:t>CONFORMACE</a:t>
            </a:r>
            <a:r>
              <a:rPr lang="en-US" sz="3200" dirty="0"/>
              <a:t>)</a:t>
            </a:r>
          </a:p>
          <a:p>
            <a:pPr eaLnBrk="1" hangingPunct="1">
              <a:defRPr/>
            </a:pPr>
            <a:r>
              <a:rPr lang="en-US" sz="3200" dirty="0"/>
              <a:t>Performance (</a:t>
            </a:r>
            <a:r>
              <a:rPr lang="en-US" sz="3200" dirty="0">
                <a:solidFill>
                  <a:srgbClr val="00B050"/>
                </a:solidFill>
              </a:rPr>
              <a:t>Speed/Space</a:t>
            </a:r>
            <a:r>
              <a:rPr lang="en-US" sz="3200" dirty="0"/>
              <a:t>)</a:t>
            </a:r>
          </a:p>
          <a:p>
            <a:pPr eaLnBrk="1" hangingPunct="1">
              <a:defRPr/>
            </a:pPr>
            <a:r>
              <a:rPr lang="en-US" sz="3200" dirty="0"/>
              <a:t>Able to handle  all programs of arbitrary size (</a:t>
            </a:r>
            <a:r>
              <a:rPr lang="en-US" sz="3200" dirty="0">
                <a:solidFill>
                  <a:srgbClr val="00B050"/>
                </a:solidFill>
              </a:rPr>
              <a:t>SCALABILITY</a:t>
            </a:r>
            <a:r>
              <a:rPr lang="en-US" sz="3200" dirty="0"/>
              <a:t>)</a:t>
            </a:r>
          </a:p>
          <a:p>
            <a:pPr eaLnBrk="1" hangingPunct="1">
              <a:defRPr/>
            </a:pPr>
            <a:r>
              <a:rPr lang="en-US" sz="3200" dirty="0"/>
              <a:t>Error handling (</a:t>
            </a:r>
            <a:r>
              <a:rPr lang="en-US" sz="3200" dirty="0">
                <a:solidFill>
                  <a:srgbClr val="00B050"/>
                </a:solidFill>
              </a:rPr>
              <a:t>FEEBACK</a:t>
            </a:r>
            <a:r>
              <a:rPr lang="en-US" sz="3200" dirty="0"/>
              <a:t>) </a:t>
            </a:r>
          </a:p>
          <a:p>
            <a:pPr eaLnBrk="1" hangingPunct="1">
              <a:defRPr/>
            </a:pPr>
            <a:r>
              <a:rPr lang="en-US" sz="3200" dirty="0"/>
              <a:t>…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F6A0-E64E-AA44-A732-51982472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writing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D3A7-343A-E64D-A54E-96C296CB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Compiler is a </a:t>
            </a:r>
            <a:r>
              <a:rPr lang="en-US" sz="2400" b="1" dirty="0"/>
              <a:t>large and relatively complex program</a:t>
            </a:r>
            <a:r>
              <a:rPr lang="en-US" sz="2400" dirty="0"/>
              <a:t>, thus it requires a good software-engineering techniques</a:t>
            </a:r>
          </a:p>
          <a:p>
            <a:r>
              <a:rPr lang="en-US" sz="2400" dirty="0"/>
              <a:t>Compiler, as discussed, must handle </a:t>
            </a:r>
            <a:r>
              <a:rPr lang="en-US" sz="2400" b="1" dirty="0"/>
              <a:t>translation of  the large </a:t>
            </a:r>
            <a:r>
              <a:rPr lang="en-US" sz="2400" dirty="0"/>
              <a:t>set of programs that can be written in the source language</a:t>
            </a:r>
          </a:p>
          <a:p>
            <a:r>
              <a:rPr lang="en-US" sz="2400" dirty="0"/>
              <a:t>The problem of generating </a:t>
            </a:r>
            <a:r>
              <a:rPr lang="en-US" sz="2400" b="1" dirty="0"/>
              <a:t>optimal tar</a:t>
            </a:r>
            <a:r>
              <a:rPr lang="en-US" sz="2400" dirty="0"/>
              <a:t>get code requires some kind of trade-off analysis</a:t>
            </a:r>
          </a:p>
          <a:p>
            <a:r>
              <a:rPr lang="en-US" sz="2400" dirty="0"/>
              <a:t>Study of compiler is the study of how theory meets practice</a:t>
            </a:r>
          </a:p>
        </p:txBody>
      </p:sp>
    </p:spTree>
    <p:extLst>
      <p:ext uri="{BB962C8B-B14F-4D97-AF65-F5344CB8AC3E}">
        <p14:creationId xmlns:p14="http://schemas.microsoft.com/office/powerpoint/2010/main" val="9808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9661-49AB-8F43-9592-DE5D4E27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6C67-40C9-BD41-B7F0-585B2AB5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Aligned  with textbook, the course attempts to cover the methodology and fundamental ideas applicable to the design of compiler</a:t>
            </a:r>
          </a:p>
          <a:p>
            <a:r>
              <a:rPr lang="en-US" dirty="0"/>
              <a:t>This course has no intention to teach all the algorithms and technique used for building  a state-of-art language-processing system</a:t>
            </a:r>
          </a:p>
          <a:p>
            <a:r>
              <a:rPr lang="en-US" dirty="0"/>
              <a:t>The goal is to provide the basic knowledge and skills to develop a compiler easily.</a:t>
            </a:r>
          </a:p>
        </p:txBody>
      </p:sp>
    </p:spTree>
    <p:extLst>
      <p:ext uri="{BB962C8B-B14F-4D97-AF65-F5344CB8AC3E}">
        <p14:creationId xmlns:p14="http://schemas.microsoft.com/office/powerpoint/2010/main" val="30984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8DF6-6AAF-E449-A373-98F3BDC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475D-8DFB-E046-B3D9-FCB9CE90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945024"/>
            <a:ext cx="8618220" cy="4222657"/>
          </a:xfrm>
        </p:spPr>
        <p:txBody>
          <a:bodyPr>
            <a:normAutofit/>
          </a:bodyPr>
          <a:lstStyle/>
          <a:p>
            <a:r>
              <a:rPr lang="en-US" dirty="0"/>
              <a:t>The software languages are divided into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languages (PLs)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 notations and rules  for describing computation to people/machine (e.g., Java)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Modeling  Languages  (MLs)</a:t>
            </a:r>
          </a:p>
          <a:p>
            <a:pPr lvl="2"/>
            <a:r>
              <a:rPr lang="en-US" dirty="0"/>
              <a:t>notations and rules for describing dynamic and/or statics of systems </a:t>
            </a:r>
            <a:r>
              <a:rPr lang="en-US" dirty="0">
                <a:solidFill>
                  <a:srgbClr val="0070C0"/>
                </a:solidFill>
              </a:rPr>
              <a:t>(e.g., UML)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6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22D5-0D50-6248-AFAD-34E43EB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PLs include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A8CE-BE9B-C24B-AC6E-A0555985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Main features of PLs include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Precise syntax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Precise semantics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Executable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Textual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AC61-59E9-AD40-BCBB-C2916EFF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Modeling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2BEB-C7E1-3A46-BD55-BDE5184A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Main Features of Modeling Languages are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Imprecise syntax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Not executable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Abstract (or overview)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Informal Semantics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Graphical /textual formats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6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5624-58A0-A042-864C-2EDBAA94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studies of natural languages and PLs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52F3-5910-F840-B2DE-987971E1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6454"/>
            <a:ext cx="8225418" cy="42226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Natural languages (NLs)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Refers to the person’s mother tongue</a:t>
            </a:r>
          </a:p>
          <a:p>
            <a:r>
              <a:rPr lang="en-US" dirty="0"/>
              <a:t>Design of PLs influenced a lot from the studies of NLs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Phonology,</a:t>
            </a:r>
            <a:r>
              <a:rPr lang="en-US" dirty="0">
                <a:solidFill>
                  <a:srgbClr val="C00000"/>
                </a:solidFill>
              </a:rPr>
              <a:t> which is concerned with the sound structure of language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Morphology</a:t>
            </a:r>
            <a:r>
              <a:rPr lang="en-US" dirty="0">
                <a:solidFill>
                  <a:srgbClr val="C00000"/>
                </a:solidFill>
              </a:rPr>
              <a:t>, which is concerned with structure of </a:t>
            </a:r>
            <a:r>
              <a:rPr lang="en-US" b="1" dirty="0">
                <a:solidFill>
                  <a:srgbClr val="C00000"/>
                </a:solidFill>
              </a:rPr>
              <a:t>words</a:t>
            </a:r>
            <a:r>
              <a:rPr lang="en-US" dirty="0">
                <a:solidFill>
                  <a:srgbClr val="C00000"/>
                </a:solidFill>
              </a:rPr>
              <a:t> in language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Syntaxis</a:t>
            </a:r>
            <a:r>
              <a:rPr lang="en-US" dirty="0">
                <a:solidFill>
                  <a:srgbClr val="C00000"/>
                </a:solidFill>
              </a:rPr>
              <a:t>, which is concerned with structure of </a:t>
            </a:r>
            <a:r>
              <a:rPr lang="en-US" b="1" dirty="0">
                <a:solidFill>
                  <a:srgbClr val="C00000"/>
                </a:solidFill>
              </a:rPr>
              <a:t>sentence</a:t>
            </a:r>
            <a:r>
              <a:rPr lang="en-US" dirty="0">
                <a:solidFill>
                  <a:srgbClr val="C00000"/>
                </a:solidFill>
              </a:rPr>
              <a:t>, or how words are combined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Semantics</a:t>
            </a:r>
            <a:r>
              <a:rPr lang="en-US" dirty="0">
                <a:solidFill>
                  <a:srgbClr val="C00000"/>
                </a:solidFill>
              </a:rPr>
              <a:t>, which is concerned with the </a:t>
            </a:r>
            <a:r>
              <a:rPr lang="en-US" b="1" dirty="0">
                <a:solidFill>
                  <a:srgbClr val="C00000"/>
                </a:solidFill>
              </a:rPr>
              <a:t>meaning of words</a:t>
            </a:r>
            <a:r>
              <a:rPr lang="en-US" dirty="0">
                <a:solidFill>
                  <a:srgbClr val="C00000"/>
                </a:solidFill>
              </a:rPr>
              <a:t>, and </a:t>
            </a:r>
            <a:r>
              <a:rPr lang="en-US" b="1" dirty="0">
                <a:solidFill>
                  <a:srgbClr val="C00000"/>
                </a:solidFill>
              </a:rPr>
              <a:t>sentences</a:t>
            </a:r>
          </a:p>
          <a:p>
            <a:r>
              <a:rPr lang="en-US" dirty="0"/>
              <a:t>With regard to the design of PLs, we are only interested in </a:t>
            </a:r>
            <a:r>
              <a:rPr lang="en-US" b="1" dirty="0"/>
              <a:t>Syntaxis,</a:t>
            </a:r>
            <a:r>
              <a:rPr lang="en-US" dirty="0"/>
              <a:t> and </a:t>
            </a:r>
            <a:r>
              <a:rPr lang="en-US" b="1" dirty="0"/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37704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2EB4-1C5A-C04A-BF65-18B03ED1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896B-1E1E-0E4B-8A1B-D32C4746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 engineering of modern compilers (transformers, or translators) requires knowledge of PLs’ specifications (</a:t>
            </a:r>
            <a:r>
              <a:rPr lang="en-US" sz="3600" dirty="0" err="1"/>
              <a:t>e.g.,BNF</a:t>
            </a:r>
            <a:r>
              <a:rPr lang="en-US" sz="3600" dirty="0"/>
              <a:t>)</a:t>
            </a:r>
          </a:p>
          <a:p>
            <a:r>
              <a:rPr lang="en-US" sz="4000" dirty="0">
                <a:solidFill>
                  <a:srgbClr val="C00000"/>
                </a:solidFill>
              </a:rPr>
              <a:t>Compilers are </a:t>
            </a:r>
            <a:r>
              <a:rPr lang="en-US" sz="4000" b="1" dirty="0">
                <a:solidFill>
                  <a:srgbClr val="C00000"/>
                </a:solidFill>
              </a:rPr>
              <a:t>tools</a:t>
            </a:r>
            <a:r>
              <a:rPr lang="en-US" sz="4000" dirty="0">
                <a:solidFill>
                  <a:srgbClr val="C00000"/>
                </a:solidFill>
              </a:rPr>
              <a:t> used by the language users (programmers) to create a new artifact from an existing one</a:t>
            </a:r>
          </a:p>
        </p:txBody>
      </p:sp>
    </p:spTree>
    <p:extLst>
      <p:ext uri="{BB962C8B-B14F-4D97-AF65-F5344CB8AC3E}">
        <p14:creationId xmlns:p14="http://schemas.microsoft.com/office/powerpoint/2010/main" val="340306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UNDAerospace.pptx" id="{F7118328-E834-46A0-83EC-F744BFE60237}" vid="{D2773446-F50F-4EEB-A44E-9265065B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PresentationUNDAerospace_Template</Template>
  <TotalTime>2247</TotalTime>
  <Words>1835</Words>
  <Application>Microsoft Macintosh PowerPoint</Application>
  <PresentationFormat>On-screen Show (4:3)</PresentationFormat>
  <Paragraphs>322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Calibri Light</vt:lpstr>
      <vt:lpstr>CMR10</vt:lpstr>
      <vt:lpstr>CMR12</vt:lpstr>
      <vt:lpstr>Franklin Gothic Book</vt:lpstr>
      <vt:lpstr>Helvetica</vt:lpstr>
      <vt:lpstr>Tahoma</vt:lpstr>
      <vt:lpstr>Times New Roman</vt:lpstr>
      <vt:lpstr>Wingdings</vt:lpstr>
      <vt:lpstr>Wingdings 2</vt:lpstr>
      <vt:lpstr>Office Theme</vt:lpstr>
      <vt:lpstr>CSCI465:Principals of Translations Chapter 1</vt:lpstr>
      <vt:lpstr>Objectives</vt:lpstr>
      <vt:lpstr>Language Engineering: 1</vt:lpstr>
      <vt:lpstr>Language Engineering: 2</vt:lpstr>
      <vt:lpstr>Software Languages</vt:lpstr>
      <vt:lpstr>Main features of PLs include </vt:lpstr>
      <vt:lpstr>Main features of Modeling Languages</vt:lpstr>
      <vt:lpstr>The studies of natural languages and PLs</vt:lpstr>
      <vt:lpstr>Studies of Compilers</vt:lpstr>
      <vt:lpstr>Background on Compiler</vt:lpstr>
      <vt:lpstr>First generation Compilers</vt:lpstr>
      <vt:lpstr>Compilers: An example of Codified Knowledge</vt:lpstr>
      <vt:lpstr>What is a Compiler?</vt:lpstr>
      <vt:lpstr>Compilers</vt:lpstr>
      <vt:lpstr>A typical Software Architecture of Compiler</vt:lpstr>
      <vt:lpstr>Why do we need translations?</vt:lpstr>
      <vt:lpstr>Transformers (Compiler &amp; Interpreters)</vt:lpstr>
      <vt:lpstr>Interpreter</vt:lpstr>
      <vt:lpstr>Figure 1.3 (comparison)</vt:lpstr>
      <vt:lpstr>A Typical Phases of a Compiler: Revisited</vt:lpstr>
      <vt:lpstr>Other important Elements of a Compiler</vt:lpstr>
      <vt:lpstr>PowerPoint Presentation</vt:lpstr>
      <vt:lpstr>Lexical Analysis: 1</vt:lpstr>
      <vt:lpstr>Lexical Analysis (LEX): 2</vt:lpstr>
      <vt:lpstr>Syntax Analysis: 1</vt:lpstr>
      <vt:lpstr>Syntax analysis : Simple example</vt:lpstr>
      <vt:lpstr>Semantic Analysis (or type checking): 1</vt:lpstr>
      <vt:lpstr>Semantic Analysis: 2</vt:lpstr>
      <vt:lpstr>Intermediate Code generation</vt:lpstr>
      <vt:lpstr>Code Optimizations</vt:lpstr>
      <vt:lpstr>Code Generation</vt:lpstr>
      <vt:lpstr>PowerPoint Presentation</vt:lpstr>
      <vt:lpstr>Symbol Table</vt:lpstr>
      <vt:lpstr>The grouping of Phases into Passes: 1</vt:lpstr>
      <vt:lpstr>IR: portable and retargetable compiler</vt:lpstr>
      <vt:lpstr>Compiler Tools</vt:lpstr>
      <vt:lpstr>Why study compiler Construction (summary)</vt:lpstr>
      <vt:lpstr>Applications of Compiler Technology </vt:lpstr>
      <vt:lpstr>Useful Algorithms</vt:lpstr>
      <vt:lpstr>Properties of a good compiler</vt:lpstr>
      <vt:lpstr>Compiler writing is challenging</vt:lpstr>
      <vt:lpstr>Course 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Olson</dc:creator>
  <cp:lastModifiedBy>Reza, Hassan</cp:lastModifiedBy>
  <cp:revision>85</cp:revision>
  <dcterms:created xsi:type="dcterms:W3CDTF">2015-08-12T16:59:57Z</dcterms:created>
  <dcterms:modified xsi:type="dcterms:W3CDTF">2020-08-31T00:50:41Z</dcterms:modified>
</cp:coreProperties>
</file>