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308" r:id="rId2"/>
    <p:sldId id="309" r:id="rId3"/>
    <p:sldId id="310" r:id="rId4"/>
    <p:sldId id="311" r:id="rId5"/>
    <p:sldId id="312" r:id="rId6"/>
    <p:sldId id="313" r:id="rId7"/>
    <p:sldId id="316" r:id="rId8"/>
    <p:sldId id="314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76" r:id="rId18"/>
    <p:sldId id="326" r:id="rId19"/>
    <p:sldId id="327" r:id="rId20"/>
    <p:sldId id="329" r:id="rId21"/>
    <p:sldId id="437" r:id="rId22"/>
    <p:sldId id="328" r:id="rId23"/>
    <p:sldId id="330" r:id="rId24"/>
    <p:sldId id="331" r:id="rId25"/>
    <p:sldId id="332" r:id="rId26"/>
    <p:sldId id="333" r:id="rId27"/>
    <p:sldId id="334" r:id="rId28"/>
    <p:sldId id="335" r:id="rId29"/>
    <p:sldId id="353" r:id="rId30"/>
    <p:sldId id="337" r:id="rId31"/>
    <p:sldId id="336" r:id="rId32"/>
    <p:sldId id="432" r:id="rId33"/>
    <p:sldId id="339" r:id="rId34"/>
    <p:sldId id="340" r:id="rId35"/>
    <p:sldId id="341" r:id="rId36"/>
    <p:sldId id="342" r:id="rId37"/>
    <p:sldId id="425" r:id="rId38"/>
    <p:sldId id="426" r:id="rId39"/>
    <p:sldId id="345" r:id="rId40"/>
    <p:sldId id="346" r:id="rId41"/>
    <p:sldId id="347" r:id="rId42"/>
    <p:sldId id="428" r:id="rId43"/>
    <p:sldId id="350" r:id="rId44"/>
    <p:sldId id="438" r:id="rId45"/>
    <p:sldId id="392" r:id="rId46"/>
    <p:sldId id="393" r:id="rId47"/>
    <p:sldId id="394" r:id="rId48"/>
    <p:sldId id="395" r:id="rId49"/>
    <p:sldId id="396" r:id="rId50"/>
    <p:sldId id="400" r:id="rId51"/>
    <p:sldId id="397" r:id="rId52"/>
    <p:sldId id="434" r:id="rId53"/>
    <p:sldId id="412" r:id="rId54"/>
    <p:sldId id="413" r:id="rId55"/>
    <p:sldId id="416" r:id="rId56"/>
    <p:sldId id="419" r:id="rId57"/>
    <p:sldId id="401" r:id="rId58"/>
    <p:sldId id="402" r:id="rId59"/>
    <p:sldId id="403" r:id="rId60"/>
    <p:sldId id="420" r:id="rId61"/>
    <p:sldId id="433" r:id="rId62"/>
    <p:sldId id="399" r:id="rId63"/>
    <p:sldId id="390" r:id="rId64"/>
    <p:sldId id="352" r:id="rId65"/>
    <p:sldId id="408" r:id="rId66"/>
    <p:sldId id="409" r:id="rId67"/>
    <p:sldId id="410" r:id="rId68"/>
    <p:sldId id="354" r:id="rId69"/>
    <p:sldId id="404" r:id="rId70"/>
    <p:sldId id="405" r:id="rId71"/>
    <p:sldId id="421" r:id="rId72"/>
    <p:sldId id="355" r:id="rId73"/>
    <p:sldId id="429" r:id="rId74"/>
    <p:sldId id="430" r:id="rId75"/>
    <p:sldId id="431" r:id="rId76"/>
    <p:sldId id="377" r:id="rId77"/>
    <p:sldId id="378" r:id="rId78"/>
    <p:sldId id="424" r:id="rId79"/>
    <p:sldId id="422" r:id="rId80"/>
    <p:sldId id="360" r:id="rId81"/>
    <p:sldId id="427" r:id="rId82"/>
    <p:sldId id="371" r:id="rId83"/>
    <p:sldId id="372" r:id="rId84"/>
    <p:sldId id="373" r:id="rId85"/>
    <p:sldId id="374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76803" autoAdjust="0"/>
  </p:normalViewPr>
  <p:slideViewPr>
    <p:cSldViewPr snapToGrid="0">
      <p:cViewPr varScale="1">
        <p:scale>
          <a:sx n="97" d="100"/>
          <a:sy n="97" d="100"/>
        </p:scale>
        <p:origin x="264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Parser is harder than lexical analysis because the size of parser grows as the grammar grows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1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ws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 err="1">
                <a:sym typeface="Wingdings" panose="05000000000000000000" pitchFamily="2" charset="2"/>
              </a:rPr>
              <a:t>blank|tab|newline</a:t>
            </a:r>
            <a:r>
              <a:rPr lang="en-US" dirty="0">
                <a:sym typeface="Wingdings" panose="05000000000000000000" pitchFamily="2" charset="2"/>
              </a:rPr>
              <a:t>)+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Fail() can be used to  initiate  an error correction (handling)</a:t>
            </a:r>
            <a:r>
              <a:rPr lang="en-US" b="0" baseline="0" dirty="0">
                <a:solidFill>
                  <a:schemeClr val="tx1"/>
                </a:solidFill>
              </a:rPr>
              <a:t> to correct input.</a:t>
            </a:r>
          </a:p>
          <a:p>
            <a:r>
              <a:rPr lang="en-US" b="0" baseline="0" dirty="0">
                <a:solidFill>
                  <a:srgbClr val="C00000"/>
                </a:solidFill>
              </a:rPr>
              <a:t>Retract():  retract the input pointer one position (i.e., put char back on the input by moving the pointers in the buffer)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Preprocessor directives are lines included in a program that begin with the character #, which make them different from a typical source code text. They are invoked by the compiler to process some 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compilation. Preprocessor directives change the text of the source code and the result is a new source code without these directives.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/>
              <a:t>Language </a:t>
            </a:r>
            <a:r>
              <a:rPr lang="en-US" altLang="en-US" sz="1200" dirty="0"/>
              <a:t>= set of strings over some fixed alphabet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 language denoted by a RE is said to  be a regular set. If the meaning of a RE is the language L, then we say that a RE defines or describe L.</a:t>
            </a:r>
          </a:p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9F42D1-7E31-481F-A69F-21DDA69F7C8C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 often contain unnecessary pairs of parentheses. They can be dropped if we adopt the precedence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9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discussion is using </a:t>
            </a:r>
            <a:r>
              <a:rPr lang="en-US" baseline="0" dirty="0"/>
              <a:t> BNF of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ws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 err="1">
                <a:sym typeface="Wingdings" panose="05000000000000000000" pitchFamily="2" charset="2"/>
              </a:rPr>
              <a:t>blank|tab|newline</a:t>
            </a:r>
            <a:r>
              <a:rPr lang="en-US" dirty="0">
                <a:sym typeface="Wingdings" panose="05000000000000000000" pitchFamily="2" charset="2"/>
              </a:rPr>
              <a:t>)+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1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or LAX are the same (i.e., or Lexical Analyzer). LEX is a tool, which generates </a:t>
            </a:r>
            <a:r>
              <a:rPr lang="en-US" dirty="0" err="1"/>
              <a:t>lexer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6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UND POWERPOINT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for </a:t>
            </a:r>
            <a:r>
              <a:rPr lang="en-US" dirty="0" err="1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1F4BF-87EF-4E0B-9BB8-E29CFA80E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3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972" y="3253945"/>
            <a:ext cx="7772399" cy="1446211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580"/>
              </a:spcBef>
              <a:defRPr/>
            </a:pPr>
            <a:r>
              <a:rPr lang="en-US" i="1" dirty="0"/>
              <a:t>UND School of  Electrical Engineering and Computer Science</a:t>
            </a:r>
          </a:p>
          <a:p>
            <a:pPr>
              <a:spcBef>
                <a:spcPts val="580"/>
              </a:spcBef>
              <a:defRPr/>
            </a:pPr>
            <a:endParaRPr lang="en-US" i="1" dirty="0"/>
          </a:p>
          <a:p>
            <a:pPr>
              <a:spcBef>
                <a:spcPts val="580"/>
              </a:spcBef>
              <a:defRPr/>
            </a:pPr>
            <a:r>
              <a:rPr lang="en-US" i="1" dirty="0"/>
              <a:t>Dr. Hassan Reza</a:t>
            </a:r>
          </a:p>
          <a:p>
            <a:pPr>
              <a:spcBef>
                <a:spcPts val="580"/>
              </a:spcBef>
              <a:defRPr/>
            </a:pPr>
            <a:r>
              <a:rPr lang="en-US" i="1" dirty="0"/>
              <a:t>Copyright© 2020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i="1" dirty="0"/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9DE2C8-5866-48D5-B959-33376FF47869}" type="slidenum">
              <a:rPr lang="en-US" altLang="en-US">
                <a:solidFill>
                  <a:srgbClr val="7B9899"/>
                </a:solidFill>
              </a:rPr>
              <a:pPr/>
              <a:t>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96244"/>
            <a:ext cx="7772400" cy="144621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Chapter 3: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09775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Attributes for Token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D33D3C-EE41-46CB-9102-B3DBC10FD731}" type="slidenum">
              <a:rPr lang="en-US" altLang="en-US">
                <a:solidFill>
                  <a:srgbClr val="7B9899"/>
                </a:solidFill>
              </a:rPr>
              <a:pPr/>
              <a:t>10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828801"/>
            <a:ext cx="9035143" cy="4270374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Attributes?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Additional information when one or more lexemes match a pattern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LA uses attributes to document the needed information because tokens influence parsing decisions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Attributes influence the translation of token</a:t>
            </a:r>
          </a:p>
          <a:p>
            <a:pPr lvl="1" eaLnBrk="1" hangingPunct="1"/>
            <a:endParaRPr lang="en-US" altLang="en-US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47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Example: tokens and related attributes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F8ED41-5BFC-41F4-BC99-35AB9F59663B}" type="slidenum">
              <a:rPr lang="en-US" altLang="en-US">
                <a:solidFill>
                  <a:srgbClr val="7B9899"/>
                </a:solidFill>
              </a:rPr>
              <a:pPr/>
              <a:t>11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921180"/>
            <a:ext cx="8991600" cy="467556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sz="3600" dirty="0"/>
              <a:t>E = M * C ** 2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Written as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&lt; </a:t>
            </a:r>
            <a:r>
              <a:rPr lang="en-US" altLang="en-US" sz="3200" dirty="0">
                <a:solidFill>
                  <a:srgbClr val="FF0000"/>
                </a:solidFill>
              </a:rPr>
              <a:t>ID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ptr</a:t>
            </a:r>
            <a:r>
              <a:rPr lang="en-US" altLang="en-US" sz="3200" dirty="0"/>
              <a:t> to symbol-table for E&gt;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&lt; </a:t>
            </a:r>
            <a:r>
              <a:rPr lang="en-US" altLang="en-US" sz="3200" dirty="0" err="1">
                <a:solidFill>
                  <a:srgbClr val="009A44"/>
                </a:solidFill>
              </a:rPr>
              <a:t>Assignsym</a:t>
            </a:r>
            <a:r>
              <a:rPr lang="en-US" altLang="en-US" sz="3200" dirty="0"/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&lt; </a:t>
            </a:r>
            <a:r>
              <a:rPr lang="en-US" altLang="en-US" sz="3200" dirty="0">
                <a:solidFill>
                  <a:srgbClr val="FF0000"/>
                </a:solidFill>
              </a:rPr>
              <a:t>ID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ptr</a:t>
            </a:r>
            <a:r>
              <a:rPr lang="en-US" altLang="en-US" sz="3200" dirty="0"/>
              <a:t> to symbol-table for M&gt;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 &lt; </a:t>
            </a:r>
            <a:r>
              <a:rPr lang="en-US" altLang="en-US" sz="3200" dirty="0" err="1">
                <a:solidFill>
                  <a:srgbClr val="009A44"/>
                </a:solidFill>
              </a:rPr>
              <a:t>Multsym</a:t>
            </a:r>
            <a:r>
              <a:rPr lang="en-US" altLang="en-US" sz="3200" dirty="0"/>
              <a:t>&gt;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 &lt; </a:t>
            </a:r>
            <a:r>
              <a:rPr lang="en-US" altLang="en-US" sz="3200" dirty="0">
                <a:solidFill>
                  <a:srgbClr val="FF0000"/>
                </a:solidFill>
              </a:rPr>
              <a:t>ID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ptr</a:t>
            </a:r>
            <a:r>
              <a:rPr lang="en-US" altLang="en-US" sz="3200" dirty="0"/>
              <a:t> to symbol-table for C&gt;</a:t>
            </a:r>
          </a:p>
        </p:txBody>
      </p:sp>
    </p:spTree>
    <p:extLst>
      <p:ext uri="{BB962C8B-B14F-4D97-AF65-F5344CB8AC3E}">
        <p14:creationId xmlns:p14="http://schemas.microsoft.com/office/powerpoint/2010/main" val="25504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7769"/>
            <a:ext cx="91440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Lexical Analyzer (LA) and source code errors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9CB191-80E1-43F1-A6AF-D0FC667FE1C3}" type="slidenum">
              <a:rPr lang="en-US" altLang="en-US">
                <a:solidFill>
                  <a:srgbClr val="7B9899"/>
                </a:solidFill>
              </a:rPr>
              <a:pPr/>
              <a:t>12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78227"/>
            <a:ext cx="8504238" cy="422094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LA cannot detect </a:t>
            </a:r>
            <a:r>
              <a:rPr lang="en-US" altLang="en-US" sz="3200" b="1" dirty="0"/>
              <a:t>syntax or semantic errors</a:t>
            </a:r>
          </a:p>
          <a:p>
            <a:pPr eaLnBrk="1" hangingPunct="1"/>
            <a:r>
              <a:rPr lang="en-US" altLang="en-US" sz="3200" dirty="0"/>
              <a:t>Leaves it up to </a:t>
            </a:r>
            <a:r>
              <a:rPr lang="en-US" altLang="en-US" sz="3200" b="1" dirty="0"/>
              <a:t>parser or semantic analyzers</a:t>
            </a:r>
          </a:p>
          <a:p>
            <a:r>
              <a:rPr lang="en-US" altLang="en-US" sz="3200" dirty="0"/>
              <a:t>E.g., LA cannot detect the following error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fi (a == f(x))…</a:t>
            </a:r>
          </a:p>
          <a:p>
            <a:r>
              <a:rPr lang="en-US" altLang="en-US" sz="3200" dirty="0"/>
              <a:t>fi?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Could be </a:t>
            </a:r>
            <a:r>
              <a:rPr lang="en-US" altLang="en-US" sz="3200" b="1" dirty="0">
                <a:solidFill>
                  <a:srgbClr val="C00000"/>
                </a:solidFill>
              </a:rPr>
              <a:t>undeclared</a:t>
            </a:r>
            <a:r>
              <a:rPr lang="en-US" altLang="en-US" sz="3200" dirty="0">
                <a:solidFill>
                  <a:srgbClr val="C00000"/>
                </a:solidFill>
              </a:rPr>
              <a:t> function call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Could be </a:t>
            </a:r>
            <a:r>
              <a:rPr lang="en-US" altLang="en-US" sz="3200" b="1" dirty="0">
                <a:solidFill>
                  <a:srgbClr val="C00000"/>
                </a:solidFill>
              </a:rPr>
              <a:t>misspelled</a:t>
            </a:r>
            <a:r>
              <a:rPr lang="en-US" altLang="en-US" sz="3200" dirty="0">
                <a:solidFill>
                  <a:srgbClr val="C00000"/>
                </a:solidFill>
              </a:rPr>
              <a:t> keyword or ID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It will be treated it as a </a:t>
            </a:r>
            <a:r>
              <a:rPr lang="en-US" altLang="en-US" sz="3200" b="1" dirty="0">
                <a:solidFill>
                  <a:srgbClr val="C00000"/>
                </a:solidFill>
              </a:rPr>
              <a:t>valid id </a:t>
            </a:r>
            <a:r>
              <a:rPr lang="en-US" altLang="en-US" sz="3200" dirty="0">
                <a:solidFill>
                  <a:srgbClr val="C00000"/>
                </a:solidFill>
              </a:rPr>
              <a:t>by LA</a:t>
            </a:r>
          </a:p>
          <a:p>
            <a:pPr lvl="1"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lvl="1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33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53403" y="142875"/>
            <a:ext cx="9088545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LA: Error Recovery and Error handling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CD5330-C5D6-4EE1-AED2-3C12C71F9569}" type="slidenum">
              <a:rPr lang="en-US" altLang="en-US">
                <a:solidFill>
                  <a:srgbClr val="7B9899"/>
                </a:solidFill>
              </a:rPr>
              <a:pPr/>
              <a:t>13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861457"/>
            <a:ext cx="9035142" cy="423771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In case, </a:t>
            </a:r>
            <a:r>
              <a:rPr lang="en-US" altLang="en-US" sz="4000" b="1" u="sng" dirty="0"/>
              <a:t>no pattern </a:t>
            </a:r>
            <a:r>
              <a:rPr lang="en-US" altLang="en-US" sz="4000" dirty="0"/>
              <a:t>matches the current input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Deleting successive characters  from input till the LA finds the next well-formed token (panic mode)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Deleting an extraneous chars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Inserting a missing char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Replacing an incorrect char by corrected one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Transposing two adjacent char</a:t>
            </a:r>
          </a:p>
        </p:txBody>
      </p:sp>
    </p:spTree>
    <p:extLst>
      <p:ext uri="{BB962C8B-B14F-4D97-AF65-F5344CB8AC3E}">
        <p14:creationId xmlns:p14="http://schemas.microsoft.com/office/powerpoint/2010/main" val="2530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90878" y="24520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Input </a:t>
            </a:r>
            <a:r>
              <a:rPr lang="en-US" altLang="en-US" i="1" dirty="0"/>
              <a:t>Buffering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226965-1115-4A18-934F-6A0BF3B222F2}" type="slidenum">
              <a:rPr lang="en-US" altLang="en-US">
                <a:solidFill>
                  <a:srgbClr val="7B9899"/>
                </a:solidFill>
              </a:rPr>
              <a:pPr/>
              <a:t>14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86465"/>
            <a:ext cx="8504238" cy="42127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To find the end of token, LA may need to go one or more characters beyond the next lexeme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E.g., to find ID or  </a:t>
            </a:r>
            <a:r>
              <a:rPr lang="en-US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=&gt;, =, ==, :=</a:t>
            </a:r>
            <a:endParaRPr lang="en-US" altLang="en-US" sz="36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600" dirty="0"/>
              <a:t>Buffer Pairs?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Concerns with efficiency issues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Used with a </a:t>
            </a:r>
            <a:r>
              <a:rPr lang="en-US" altLang="en-US" sz="3600" b="1" i="1" dirty="0" err="1">
                <a:solidFill>
                  <a:srgbClr val="C00000"/>
                </a:solidFill>
              </a:rPr>
              <a:t>lookahead</a:t>
            </a:r>
            <a:r>
              <a:rPr lang="en-US" altLang="en-US" sz="3600" dirty="0">
                <a:solidFill>
                  <a:srgbClr val="C00000"/>
                </a:solidFill>
              </a:rPr>
              <a:t> on the input</a:t>
            </a:r>
          </a:p>
          <a:p>
            <a:pPr eaLnBrk="1" hangingPunct="1"/>
            <a:endParaRPr lang="en-US" altLang="en-US" sz="36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89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43975" cy="145952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6088126"/>
              </p:ext>
            </p:extLst>
          </p:nvPr>
        </p:nvGraphicFramePr>
        <p:xfrm>
          <a:off x="1182688" y="2017713"/>
          <a:ext cx="6665912" cy="731520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18DC25-804B-48C1-9445-29CC1271C7AB}" type="slidenum">
              <a:rPr lang="en-US" altLang="en-US">
                <a:solidFill>
                  <a:srgbClr val="7B9899"/>
                </a:solidFill>
              </a:rPr>
              <a:pPr/>
              <a:t>15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0766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101"/>
          <p:cNvSpPr>
            <a:spLocks noChangeShapeType="1"/>
          </p:cNvSpPr>
          <p:nvPr/>
        </p:nvSpPr>
        <p:spPr bwMode="auto">
          <a:xfrm flipH="1" flipV="1">
            <a:off x="4953000" y="2590800"/>
            <a:ext cx="6858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0769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0770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192551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05000" y="15621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57402" y="1478360"/>
            <a:ext cx="1677195" cy="35052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43434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430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43975" cy="1295399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72163381"/>
              </p:ext>
            </p:extLst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4181D4-DEEF-493E-ABAB-28A9176B99B7}" type="slidenum">
              <a:rPr lang="en-US" altLang="en-US">
                <a:solidFill>
                  <a:srgbClr val="7B9899"/>
                </a:solidFill>
              </a:rPr>
              <a:pPr/>
              <a:t>16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101"/>
          <p:cNvSpPr>
            <a:spLocks noChangeShapeType="1"/>
          </p:cNvSpPr>
          <p:nvPr/>
        </p:nvSpPr>
        <p:spPr bwMode="auto">
          <a:xfrm flipH="1" flipV="1">
            <a:off x="5257800" y="2590800"/>
            <a:ext cx="3810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1793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1794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751992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4867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76056" y="1770859"/>
            <a:ext cx="1639888" cy="3352800"/>
          </a:xfrm>
          <a:prstGeom prst="rightBrace">
            <a:avLst>
              <a:gd name="adj1" fmla="val 8333"/>
              <a:gd name="adj2" fmla="val 51079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0958" y="2627313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76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560512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4181D4-DEEF-493E-ABAB-28A9176B99B7}" type="slidenum">
              <a:rPr lang="en-US" altLang="en-US">
                <a:solidFill>
                  <a:srgbClr val="7B9899"/>
                </a:solidFill>
              </a:rPr>
              <a:pPr/>
              <a:t>17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101"/>
          <p:cNvSpPr>
            <a:spLocks noChangeShapeType="1"/>
          </p:cNvSpPr>
          <p:nvPr/>
        </p:nvSpPr>
        <p:spPr bwMode="auto">
          <a:xfrm flipH="1" flipV="1">
            <a:off x="5562600" y="2627312"/>
            <a:ext cx="76200" cy="32400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1793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1794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343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46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9"/>
          <p:cNvSpPr>
            <a:spLocks noGrp="1" noChangeArrowheads="1"/>
          </p:cNvSpPr>
          <p:nvPr>
            <p:ph type="title"/>
          </p:nvPr>
        </p:nvSpPr>
        <p:spPr>
          <a:xfrm>
            <a:off x="61546" y="214313"/>
            <a:ext cx="8882429" cy="1236418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6E923F-06BA-448F-A762-3DD47F1DFEFE}" type="slidenum">
              <a:rPr lang="en-US" altLang="en-US">
                <a:solidFill>
                  <a:srgbClr val="7B9899"/>
                </a:solidFill>
              </a:rPr>
              <a:pPr/>
              <a:t>18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2814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101"/>
          <p:cNvSpPr>
            <a:spLocks noChangeShapeType="1"/>
          </p:cNvSpPr>
          <p:nvPr/>
        </p:nvSpPr>
        <p:spPr bwMode="auto">
          <a:xfrm flipH="1" flipV="1">
            <a:off x="5257800" y="2590800"/>
            <a:ext cx="3810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2817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2818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43434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289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4763"/>
            <a:ext cx="9144000" cy="1563686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1BE8A6-DB8E-47A7-9B5D-743436135041}" type="slidenum">
              <a:rPr lang="en-US" altLang="en-US">
                <a:solidFill>
                  <a:srgbClr val="7B9899"/>
                </a:solidFill>
              </a:rPr>
              <a:pPr/>
              <a:t>19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3838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23622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101"/>
          <p:cNvSpPr>
            <a:spLocks noChangeShapeType="1"/>
          </p:cNvSpPr>
          <p:nvPr/>
        </p:nvSpPr>
        <p:spPr bwMode="auto">
          <a:xfrm flipH="1" flipV="1">
            <a:off x="5562600" y="2590800"/>
            <a:ext cx="762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3841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3842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37338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0" y="38100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91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50D4C9-D61C-48EC-B3CF-5CDF97D749CA}" type="slidenum">
              <a:rPr lang="en-US" altLang="en-US">
                <a:solidFill>
                  <a:srgbClr val="7B9899"/>
                </a:solidFill>
              </a:rPr>
              <a:pPr/>
              <a:t>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08" y="1929228"/>
            <a:ext cx="8942409" cy="4657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How to build Lexical analyzers</a:t>
            </a:r>
          </a:p>
          <a:p>
            <a:pPr eaLnBrk="1" hangingPunct="1"/>
            <a:r>
              <a:rPr lang="en-US" altLang="en-US" sz="2400" dirty="0"/>
              <a:t>Lexical vs. parser</a:t>
            </a:r>
          </a:p>
          <a:p>
            <a:r>
              <a:rPr lang="en-US" altLang="en-US" sz="2400" dirty="0"/>
              <a:t>methods to recognize </a:t>
            </a:r>
            <a:r>
              <a:rPr lang="en-US" altLang="en-US" sz="2400" b="1" dirty="0"/>
              <a:t>lexemes</a:t>
            </a:r>
            <a:r>
              <a:rPr lang="en-US" altLang="en-US" sz="2400" dirty="0"/>
              <a:t> in a stream of characters</a:t>
            </a:r>
          </a:p>
          <a:p>
            <a:pPr eaLnBrk="1" hangingPunct="1"/>
            <a:r>
              <a:rPr lang="en-US" altLang="en-US" sz="2400" dirty="0"/>
              <a:t>Input Buffering </a:t>
            </a:r>
          </a:p>
          <a:p>
            <a:pPr eaLnBrk="1" hangingPunct="1"/>
            <a:r>
              <a:rPr lang="en-US" altLang="en-US" sz="2400" dirty="0"/>
              <a:t>Regular expression (token specifications)</a:t>
            </a:r>
          </a:p>
          <a:p>
            <a:pPr eaLnBrk="1" hangingPunct="1"/>
            <a:r>
              <a:rPr lang="en-US" altLang="en-US" sz="2400" dirty="0"/>
              <a:t>State Transition Diagram (token recognizers)</a:t>
            </a:r>
          </a:p>
          <a:p>
            <a:pPr eaLnBrk="1" hangingPunct="1"/>
            <a:r>
              <a:rPr lang="en-US" altLang="en-US" sz="2400" dirty="0"/>
              <a:t>Implementing a State Transition Diagram(STD)</a:t>
            </a:r>
          </a:p>
          <a:p>
            <a:pPr eaLnBrk="1" hangingPunct="1"/>
            <a:r>
              <a:rPr lang="en-US" altLang="en-US" sz="2400" dirty="0"/>
              <a:t>Lexical analyzer tools (LEX)</a:t>
            </a:r>
          </a:p>
          <a:p>
            <a:pPr eaLnBrk="1" hangingPunct="1"/>
            <a:r>
              <a:rPr lang="en-US" altLang="en-US" sz="2400" dirty="0"/>
              <a:t>Finite Automata (FA)</a:t>
            </a:r>
          </a:p>
          <a:p>
            <a:pPr eaLnBrk="1" hangingPunct="1"/>
            <a:r>
              <a:rPr lang="en-US" altLang="en-US" sz="2400" dirty="0"/>
              <a:t>Conversion algorithms (e.g., from RE to DFA)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564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690689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The Chomsky Hierarchy of languages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1ACC85-32DD-40E4-8BD1-F534BCE26280}" type="slidenum">
              <a:rPr lang="en-US" altLang="en-US">
                <a:solidFill>
                  <a:srgbClr val="7B9899"/>
                </a:solidFill>
              </a:rPr>
              <a:pPr/>
              <a:t>20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8058"/>
              </p:ext>
            </p:extLst>
          </p:nvPr>
        </p:nvGraphicFramePr>
        <p:xfrm>
          <a:off x="273050" y="2301875"/>
          <a:ext cx="85852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Document" r:id="rId3" imgW="6210300" imgH="2921000" progId="Word.Document.8">
                  <p:embed/>
                </p:oleObj>
              </mc:Choice>
              <mc:Fallback>
                <p:oleObj name="Document" r:id="rId3" imgW="6210300" imgH="292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301875"/>
                        <a:ext cx="8585200" cy="402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49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D422-4CC4-A140-9519-02B65BE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73E7-5A82-1340-A84C-9E519E8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expressions arise from Chomsky type 3 grammars</a:t>
            </a:r>
          </a:p>
          <a:p>
            <a:r>
              <a:rPr lang="en-US" dirty="0"/>
              <a:t>A Chomsky type 3 grammar has production of the form: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A→⍺ or A→⍺B (A and B are non-terminals)</a:t>
            </a:r>
          </a:p>
          <a:p>
            <a:r>
              <a:rPr lang="en-US" dirty="0"/>
              <a:t>A regular expression is made up of symbols of the language being defined and some </a:t>
            </a:r>
            <a:r>
              <a:rPr lang="en-US" b="1" dirty="0"/>
              <a:t>operators</a:t>
            </a:r>
          </a:p>
          <a:p>
            <a:r>
              <a:rPr lang="en-US" dirty="0"/>
              <a:t>The regular expression notation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Simple yet powerful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Compact and precise</a:t>
            </a:r>
          </a:p>
        </p:txBody>
      </p:sp>
    </p:spTree>
    <p:extLst>
      <p:ext uri="{BB962C8B-B14F-4D97-AF65-F5344CB8AC3E}">
        <p14:creationId xmlns:p14="http://schemas.microsoft.com/office/powerpoint/2010/main" val="33197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Application of Regular Expressions to Specify Tokens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1820561"/>
            <a:ext cx="8984974" cy="42786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3200" dirty="0"/>
              <a:t>Regular Expression are used to specify forms or patterns of tokens</a:t>
            </a:r>
          </a:p>
          <a:p>
            <a:pPr eaLnBrk="1" hangingPunct="1"/>
            <a:r>
              <a:rPr lang="en-US" altLang="en-US" sz="3200" dirty="0"/>
              <a:t>Each pattern matches a set of strings 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Strings refers to finite sequence of symbols over alphabet denoted by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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ASCII and EBCDIC are two examples of Computer Alphabets</a:t>
            </a:r>
          </a:p>
          <a:p>
            <a:pPr eaLnBrk="1" hangingPunct="1"/>
            <a:r>
              <a:rPr lang="en-US" altLang="en-US" sz="3500" dirty="0"/>
              <a:t>Language? </a:t>
            </a:r>
            <a:r>
              <a:rPr lang="en-US" altLang="en-US" sz="3100" dirty="0"/>
              <a:t>Denotes any set of strings over some fixed alphabet  </a:t>
            </a:r>
          </a:p>
          <a:p>
            <a:pPr eaLnBrk="1" hangingPunct="1"/>
            <a:r>
              <a:rPr lang="en-US" altLang="en-US" sz="3300" dirty="0"/>
              <a:t>Alphabet denotes any finite set of symbols</a:t>
            </a:r>
          </a:p>
          <a:p>
            <a:r>
              <a:rPr lang="en-US" altLang="en-US" sz="3700" dirty="0"/>
              <a:t>E.g.1, BN = {0,1} represents the set of binary numbers</a:t>
            </a:r>
          </a:p>
          <a:p>
            <a:r>
              <a:rPr lang="en-US" altLang="en-US" sz="3700" dirty="0"/>
              <a:t>E.g.2, set of all </a:t>
            </a:r>
            <a:r>
              <a:rPr lang="en-US" altLang="en-US" sz="3700" b="1" dirty="0"/>
              <a:t>well-formed</a:t>
            </a:r>
            <a:r>
              <a:rPr lang="en-US" altLang="en-US" sz="3700" dirty="0"/>
              <a:t> C programs</a:t>
            </a:r>
          </a:p>
        </p:txBody>
      </p:sp>
    </p:spTree>
    <p:extLst>
      <p:ext uri="{BB962C8B-B14F-4D97-AF65-F5344CB8AC3E}">
        <p14:creationId xmlns:p14="http://schemas.microsoft.com/office/powerpoint/2010/main" val="186857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71450" y="15761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on Languages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4160CD-FD13-4D1B-84A7-6DFB6BF3D9A5}" type="slidenum">
              <a:rPr lang="en-US" altLang="en-US">
                <a:solidFill>
                  <a:srgbClr val="7B9899"/>
                </a:solidFill>
              </a:rPr>
              <a:pPr/>
              <a:t>23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0" y="1749287"/>
            <a:ext cx="9144000" cy="4969565"/>
          </a:xfrm>
        </p:spPr>
        <p:txBody>
          <a:bodyPr>
            <a:normAutofit fontScale="92500"/>
          </a:bodyPr>
          <a:lstStyle/>
          <a:p>
            <a:pPr marL="617220" lvl="1" indent="-3429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>
                <a:sym typeface="Symbol" pitchFamily="18" charset="2"/>
              </a:rPr>
              <a:t>Important </a:t>
            </a:r>
            <a:r>
              <a:rPr lang="en-US" sz="3200" b="1" dirty="0">
                <a:sym typeface="Symbol" pitchFamily="18" charset="2"/>
              </a:rPr>
              <a:t>operations</a:t>
            </a:r>
            <a:r>
              <a:rPr lang="en-US" sz="3200" dirty="0">
                <a:sym typeface="Symbol" pitchFamily="18" charset="2"/>
              </a:rPr>
              <a:t> that can be applied to languages are: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dirty="0">
                <a:sym typeface="Symbol" pitchFamily="18" charset="2"/>
              </a:rPr>
              <a:t>Union of R and S written as RS 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3200" dirty="0">
                <a:sym typeface="Symbol" pitchFamily="18" charset="2"/>
              </a:rPr>
              <a:t>RS = {x| x  R  x  S} (i.e., Language L(R) L(S))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Concatenation  of RS 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RS=R.S = {</a:t>
            </a:r>
            <a:r>
              <a:rPr lang="en-US" sz="3200" dirty="0" err="1">
                <a:solidFill>
                  <a:srgbClr val="C00000"/>
                </a:solidFill>
                <a:sym typeface="Symbol" pitchFamily="18" charset="2"/>
              </a:rPr>
              <a:t>xy|x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  R y S} (i.e. Language L(R)L(S))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dirty="0">
                <a:solidFill>
                  <a:srgbClr val="002060"/>
                </a:solidFill>
                <a:sym typeface="Symbol" pitchFamily="18" charset="2"/>
              </a:rPr>
              <a:t>Kleene Closure of R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3200" dirty="0">
                <a:solidFill>
                  <a:srgbClr val="002060"/>
                </a:solidFill>
                <a:sym typeface="Symbol" pitchFamily="18" charset="2"/>
              </a:rPr>
              <a:t>R* = { } | R | RR | RRR|…  (i.e., (L(R))*)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dirty="0">
                <a:solidFill>
                  <a:srgbClr val="009A44"/>
                </a:solidFill>
                <a:sym typeface="Symbol" pitchFamily="18" charset="2"/>
              </a:rPr>
              <a:t>Positive closure of R written R</a:t>
            </a:r>
            <a:r>
              <a:rPr lang="en-US" sz="3200" baseline="30000" dirty="0">
                <a:solidFill>
                  <a:srgbClr val="009A44"/>
                </a:solidFill>
                <a:sym typeface="Symbol" pitchFamily="18" charset="2"/>
              </a:rPr>
              <a:t>+   </a:t>
            </a:r>
            <a:r>
              <a:rPr lang="en-US" sz="3200" dirty="0">
                <a:solidFill>
                  <a:srgbClr val="009A44"/>
                </a:solidFill>
                <a:sym typeface="Symbol" pitchFamily="18" charset="2"/>
              </a:rPr>
              <a:t>(i.e., R</a:t>
            </a:r>
            <a:r>
              <a:rPr lang="en-US" sz="3200" baseline="30000" dirty="0">
                <a:solidFill>
                  <a:srgbClr val="009A44"/>
                </a:solidFill>
                <a:sym typeface="Symbol" pitchFamily="18" charset="2"/>
              </a:rPr>
              <a:t>+</a:t>
            </a:r>
            <a:r>
              <a:rPr lang="en-US" sz="3200" dirty="0">
                <a:solidFill>
                  <a:srgbClr val="009A44"/>
                </a:solidFill>
                <a:sym typeface="Symbol" pitchFamily="18" charset="2"/>
              </a:rPr>
              <a:t> =  R | RR | RRR|…)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endParaRPr lang="en-US" sz="3200" baseline="30000" dirty="0">
              <a:solidFill>
                <a:srgbClr val="009A44"/>
              </a:solidFill>
              <a:sym typeface="Symbol" pitchFamily="18" charset="2"/>
            </a:endParaRP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endParaRPr lang="en-US" sz="3200" baseline="30000" dirty="0"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Examples of operations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DA39C7-18D9-40E0-9C3C-20965E6CE2B1}" type="slidenum">
              <a:rPr lang="en-US" altLang="en-US">
                <a:solidFill>
                  <a:srgbClr val="7B9899"/>
                </a:solidFill>
              </a:rPr>
              <a:pPr/>
              <a:t>24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771134"/>
            <a:ext cx="8504238" cy="49609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Suppose: </a:t>
            </a:r>
            <a:r>
              <a:rPr lang="en-US" altLang="en-US" sz="3200" b="1" dirty="0"/>
              <a:t>L = { A, B,…</a:t>
            </a:r>
            <a:r>
              <a:rPr lang="en-US" altLang="en-US" sz="3200" b="1" dirty="0" err="1"/>
              <a:t>Z,a,b</a:t>
            </a:r>
            <a:r>
              <a:rPr lang="en-US" altLang="en-US" sz="3200" b="1" dirty="0"/>
              <a:t>,…z} and D = {0,1,…,9}</a:t>
            </a:r>
          </a:p>
          <a:p>
            <a:pPr eaLnBrk="1" hangingPunct="1"/>
            <a:r>
              <a:rPr lang="en-US" altLang="en-US" dirty="0"/>
              <a:t>New languages (sets of strings)) can be created from L and D by applying the operators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L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D = the set of letters and digits</a:t>
            </a:r>
          </a:p>
          <a:p>
            <a:pPr lvl="2" eaLnBrk="1" hangingPunct="1"/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E.g., a, A, 1, b, …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LD is the set of strings consisting of a letter followed by a digit</a:t>
            </a:r>
          </a:p>
          <a:p>
            <a:pPr lvl="2" eaLnBrk="1" hangingPunct="1"/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E.g., a1, a2, a3, b9, etc.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lang="en-US" altLang="en-US" sz="2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 is the set of all four-letter strings</a:t>
            </a:r>
          </a:p>
          <a:p>
            <a:pPr lvl="2"/>
            <a:r>
              <a:rPr lang="en-US" altLang="en-US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Aaaa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aadd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axcv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,…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25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examples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795849"/>
            <a:ext cx="8736358" cy="4303326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L* is a set of ALL strings of letters, including </a:t>
            </a:r>
            <a:r>
              <a:rPr lang="en-US" altLang="en-US" sz="3600" dirty="0">
                <a:sym typeface="Symbol" panose="05050102010706020507" pitchFamily="18" charset="2"/>
              </a:rPr>
              <a:t> (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L(LD)* is a set of ALL stings of letters and digits </a:t>
            </a:r>
            <a:r>
              <a:rPr lang="en-US" altLang="en-US" sz="3600" b="1" dirty="0">
                <a:sym typeface="Symbol" panose="05050102010706020507" pitchFamily="18" charset="2"/>
              </a:rPr>
              <a:t>beginning</a:t>
            </a:r>
            <a:r>
              <a:rPr lang="en-US" altLang="en-US" sz="3600" dirty="0">
                <a:sym typeface="Symbol" panose="05050102010706020507" pitchFamily="18" charset="2"/>
              </a:rPr>
              <a:t> with a letter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E.g., a, aa, a1, …,a211111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Digits</a:t>
            </a:r>
            <a:r>
              <a:rPr lang="en-US" altLang="en-US" sz="3600" baseline="30000" dirty="0">
                <a:sym typeface="Symbol" panose="05050102010706020507" pitchFamily="18" charset="2"/>
              </a:rPr>
              <a:t>+</a:t>
            </a:r>
            <a:r>
              <a:rPr lang="en-US" altLang="en-US" sz="3600" dirty="0">
                <a:sym typeface="Symbol" panose="05050102010706020507" pitchFamily="18" charset="2"/>
              </a:rPr>
              <a:t> is a set of all strings of one or more digits</a:t>
            </a:r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EBC251-F33E-4B62-B9B6-E31F091C3618}" type="slidenum">
              <a:rPr lang="en-US" altLang="en-US">
                <a:solidFill>
                  <a:srgbClr val="7B9899"/>
                </a:solidFill>
              </a:rPr>
              <a:pPr/>
              <a:t>25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72" y="22995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Regular Expression: Formal Definition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4B31BC-EFF2-462E-B651-0CFC94818608}" type="slidenum">
              <a:rPr lang="en-US" altLang="en-US">
                <a:solidFill>
                  <a:srgbClr val="7B9899"/>
                </a:solidFill>
              </a:rPr>
              <a:pPr/>
              <a:t>26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62897"/>
            <a:ext cx="9143999" cy="4954426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</a:t>
            </a:r>
            <a:r>
              <a:rPr lang="en-US" sz="2400" b="1" dirty="0"/>
              <a:t>regular expression </a:t>
            </a:r>
            <a:r>
              <a:rPr lang="en-US" sz="2400" dirty="0"/>
              <a:t>is a </a:t>
            </a:r>
            <a:r>
              <a:rPr lang="en-US" sz="2400" b="1" dirty="0"/>
              <a:t>formal expression </a:t>
            </a:r>
            <a:r>
              <a:rPr lang="en-US" sz="2400" dirty="0"/>
              <a:t>that can be specified according to following rules: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if  is a RE that denotes { } (i.e., the set containing the empty string)</a:t>
            </a:r>
          </a:p>
          <a:p>
            <a:pPr marL="731520" lvl="1" indent="-274320"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</a:rPr>
              <a:t>If “a” is a symbol  in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, then a is a regular expression and L(a) = {a}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>
                <a:sym typeface="Symbol" pitchFamily="18" charset="2"/>
              </a:rPr>
              <a:t>Induction: If r and s are REs denoting the language L(R) and L(s) then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(r)|(s) is RE denoting L(r)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L(s)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(r)(s) is a RE denoting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L(r)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L(s)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(r)* is a RE denoting (L(r))*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800" dirty="0">
                <a:solidFill>
                  <a:srgbClr val="C00000"/>
                </a:solidFill>
                <a:sym typeface="Symbol"/>
              </a:rPr>
              <a:t>(r) is a RE denoting L(r).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48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8077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Precedence rules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25144" y="6270237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7949DA-F0F4-424A-97E1-AD2176025538}" type="slidenum">
              <a:rPr lang="en-US" altLang="en-US">
                <a:solidFill>
                  <a:srgbClr val="7B9899"/>
                </a:solidFill>
              </a:rPr>
              <a:pPr/>
              <a:t>27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39940" name="Content Placeholder 2"/>
          <p:cNvSpPr>
            <a:spLocks noGrp="1"/>
          </p:cNvSpPr>
          <p:nvPr>
            <p:ph sz="quarter" idx="1"/>
          </p:nvPr>
        </p:nvSpPr>
        <p:spPr>
          <a:xfrm>
            <a:off x="73024" y="1861751"/>
            <a:ext cx="8911949" cy="423742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Unnecessary parentheses can be avoided  if we adopt the following  precedence rules:</a:t>
            </a:r>
          </a:p>
          <a:p>
            <a:pPr lvl="1" eaLnBrk="1" hangingPunct="1"/>
            <a:r>
              <a:rPr lang="en-US" altLang="en-US" sz="3200" dirty="0">
                <a:solidFill>
                  <a:srgbClr val="00B050"/>
                </a:solidFill>
              </a:rPr>
              <a:t>The unary operator * has the highest precedence and is left associate</a:t>
            </a:r>
          </a:p>
          <a:p>
            <a:pPr lvl="1" eaLnBrk="1" hangingPunct="1"/>
            <a:r>
              <a:rPr lang="en-US" altLang="en-US" sz="3200" dirty="0">
                <a:solidFill>
                  <a:srgbClr val="0070C0"/>
                </a:solidFill>
              </a:rPr>
              <a:t>Concatenation has second highest precedence and is left associative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Union has the lowest precedence and is left associative</a:t>
            </a:r>
          </a:p>
          <a:p>
            <a:r>
              <a:rPr lang="en-US" altLang="en-US" sz="3200" dirty="0"/>
              <a:t>Example, (a)|((b)*(c))  can be written as </a:t>
            </a:r>
            <a:r>
              <a:rPr lang="en-US" altLang="en-US" sz="3200" dirty="0" err="1"/>
              <a:t>a|b</a:t>
            </a:r>
            <a:r>
              <a:rPr lang="en-US" altLang="en-US" sz="3200" dirty="0"/>
              <a:t>*c</a:t>
            </a:r>
          </a:p>
          <a:p>
            <a:pPr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68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1220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Some examples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A0C3F2-BC91-49D6-895A-5EA1056ACD81}" type="slidenum">
              <a:rPr lang="en-US" altLang="en-US">
                <a:solidFill>
                  <a:srgbClr val="7B9899"/>
                </a:solidFill>
              </a:rPr>
              <a:pPr/>
              <a:t>28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096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20561"/>
            <a:ext cx="8504238" cy="42786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Example 3.4. Let </a:t>
            </a:r>
            <a:r>
              <a:rPr lang="en-US" altLang="en-US" sz="3200" dirty="0">
                <a:sym typeface="Symbol" panose="05050102010706020507" pitchFamily="18" charset="2"/>
              </a:rPr>
              <a:t>={a, b}</a:t>
            </a:r>
          </a:p>
          <a:p>
            <a:pPr lvl="1" eaLnBrk="1" hangingPunct="1"/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a|b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denotes the set {</a:t>
            </a:r>
            <a:r>
              <a:rPr lang="en-US" altLang="en-US" sz="2400" dirty="0" err="1">
                <a:solidFill>
                  <a:srgbClr val="7030A0"/>
                </a:solidFill>
                <a:sym typeface="Symbol" panose="05050102010706020507" pitchFamily="18" charset="2"/>
              </a:rPr>
              <a:t>a,b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 (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a|b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)(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a|b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) denotes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{aa, ab, </a:t>
            </a:r>
            <a:r>
              <a:rPr lang="en-US" altLang="en-US" sz="2400" dirty="0" err="1">
                <a:solidFill>
                  <a:srgbClr val="7030A0"/>
                </a:solidFill>
                <a:sym typeface="Symbol" panose="05050102010706020507" pitchFamily="18" charset="2"/>
              </a:rPr>
              <a:t>ba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 bb} (i.e., the set of all strings of a’s and b’s of length two)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a* denotes the set of all strings of zero or more a’s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{, </a:t>
            </a:r>
            <a:r>
              <a:rPr lang="en-US" altLang="en-US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a,aa,aaa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,…}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a|b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)* denotes the set of all strings  of zero or more instances of an a’s or  b’s: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{, </a:t>
            </a:r>
            <a:r>
              <a:rPr lang="en-US" altLang="en-US" sz="2400" dirty="0" err="1">
                <a:solidFill>
                  <a:srgbClr val="7030A0"/>
                </a:solidFill>
                <a:sym typeface="Symbol" panose="05050102010706020507" pitchFamily="18" charset="2"/>
              </a:rPr>
              <a:t>a,aa,aa,b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 bb, </a:t>
            </a:r>
            <a:r>
              <a:rPr lang="en-US" altLang="en-US" sz="2400" dirty="0" err="1">
                <a:solidFill>
                  <a:srgbClr val="7030A0"/>
                </a:solidFill>
                <a:sym typeface="Symbol" panose="05050102010706020507" pitchFamily="18" charset="2"/>
              </a:rPr>
              <a:t>ab,ba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,…}</a:t>
            </a:r>
          </a:p>
          <a:p>
            <a:pPr lvl="1" eaLnBrk="1" hangingPunct="1"/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a|a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*b generates this set: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{</a:t>
            </a:r>
            <a:r>
              <a:rPr lang="en-US" altLang="en-US" sz="2400" dirty="0" err="1">
                <a:solidFill>
                  <a:srgbClr val="7030A0"/>
                </a:solidFill>
                <a:sym typeface="Symbol" panose="05050102010706020507" pitchFamily="18" charset="2"/>
              </a:rPr>
              <a:t>a,b,ab,aab,aaaaaab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,…}</a:t>
            </a:r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95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CF63E7-716E-4CF2-9B72-24CB53EB769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8262" y="365126"/>
            <a:ext cx="8357088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</a:rPr>
              <a:t>More examples of 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8" y="1797428"/>
            <a:ext cx="9135552" cy="4222657"/>
          </a:xfrm>
        </p:spPr>
        <p:txBody>
          <a:bodyPr/>
          <a:lstStyle/>
          <a:p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we can specify the set of ASCII char</a:t>
            </a:r>
          </a:p>
          <a:p>
            <a:pPr lvl="1" eaLnBrk="1" hangingPunct="1"/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</a:rPr>
              <a:t>(b*(</a:t>
            </a:r>
            <a:r>
              <a:rPr lang="en-US" altLang="en-US" sz="3200" dirty="0" err="1">
                <a:solidFill>
                  <a:srgbClr val="FF0000"/>
                </a:solidFill>
                <a:latin typeface="Helvetica" panose="020B0604020202020204" pitchFamily="34" charset="0"/>
              </a:rPr>
              <a:t>abb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</a:rPr>
              <a:t>*)*(a|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)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Any strings of a’s and b’s with </a:t>
            </a:r>
            <a:r>
              <a:rPr lang="en-US" altLang="en-US" sz="3200" b="1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no consecutive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a’s</a:t>
            </a:r>
          </a:p>
          <a:p>
            <a:pPr lvl="1" eaLnBrk="1" hangingPunct="1"/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3200" dirty="0" err="1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)*</a:t>
            </a:r>
            <a:r>
              <a:rPr lang="en-US" altLang="en-US" sz="3200" dirty="0">
                <a:solidFill>
                  <a:srgbClr val="0070C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aa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3200" dirty="0" err="1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)*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Any strings of 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a’s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b’s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having </a:t>
            </a:r>
            <a:r>
              <a:rPr lang="en-US" altLang="en-US" sz="3200" b="1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two consecutive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a’s (aa)</a:t>
            </a:r>
          </a:p>
        </p:txBody>
      </p:sp>
    </p:spTree>
    <p:extLst>
      <p:ext uri="{BB962C8B-B14F-4D97-AF65-F5344CB8AC3E}">
        <p14:creationId xmlns:p14="http://schemas.microsoft.com/office/powerpoint/2010/main" val="39582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Lexical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209571-19EB-4C31-B1BD-E109138C175A}" type="slidenum">
              <a:rPr lang="en-US" altLang="en-US">
                <a:solidFill>
                  <a:srgbClr val="7B9899"/>
                </a:solidFill>
              </a:rPr>
              <a:pPr/>
              <a:t>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04085"/>
            <a:ext cx="8504238" cy="42950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i="1" dirty="0"/>
              <a:t>Lex-</a:t>
            </a:r>
            <a:r>
              <a:rPr lang="en-US" altLang="en-US" sz="3600" i="1" dirty="0" err="1"/>
              <a:t>i</a:t>
            </a:r>
            <a:r>
              <a:rPr lang="en-US" altLang="en-US" sz="3600" i="1" dirty="0"/>
              <a:t>-</a:t>
            </a:r>
            <a:r>
              <a:rPr lang="en-US" altLang="en-US" sz="3600" i="1" dirty="0" err="1"/>
              <a:t>cal</a:t>
            </a:r>
            <a:r>
              <a:rPr lang="en-US" altLang="en-US" sz="3600" i="1" dirty="0"/>
              <a:t>:</a:t>
            </a:r>
            <a:r>
              <a:rPr lang="en-US" altLang="en-US" sz="3600" dirty="0"/>
              <a:t> of or relating to words or the vocabulary of a language as distinguished from its grammar and construction</a:t>
            </a:r>
          </a:p>
          <a:p>
            <a:pPr lvl="1" eaLnBrk="1" hangingPunct="1"/>
            <a:r>
              <a:rPr lang="en-US" altLang="en-US" sz="3200" i="1" dirty="0">
                <a:solidFill>
                  <a:srgbClr val="C00000"/>
                </a:solidFill>
              </a:rPr>
              <a:t>Webster’s Dictionary</a:t>
            </a:r>
          </a:p>
        </p:txBody>
      </p:sp>
    </p:spTree>
    <p:extLst>
      <p:ext uri="{BB962C8B-B14F-4D97-AF65-F5344CB8AC3E}">
        <p14:creationId xmlns:p14="http://schemas.microsoft.com/office/powerpoint/2010/main" val="8050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More Examples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873EAE-CAA6-41AA-B8A3-A730489396DF}" type="slidenum">
              <a:rPr lang="en-US" altLang="en-US">
                <a:solidFill>
                  <a:srgbClr val="7B9899"/>
                </a:solidFill>
              </a:rPr>
              <a:pPr/>
              <a:t>30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" y="1961033"/>
            <a:ext cx="8504238" cy="440848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Helvetica" panose="020B0604020202020204" pitchFamily="34" charset="0"/>
              </a:rPr>
              <a:t>Examples</a:t>
            </a:r>
          </a:p>
          <a:p>
            <a:pPr lvl="1" eaLnBrk="1" hangingPunct="1"/>
            <a:r>
              <a:rPr lang="en-US" altLang="en-US" sz="2800" dirty="0">
                <a:latin typeface="Helvetica" panose="020B0604020202020204" pitchFamily="34" charset="0"/>
              </a:rPr>
              <a:t>L(</a:t>
            </a:r>
            <a:r>
              <a:rPr lang="en-US" altLang="en-US" sz="2800" b="1" dirty="0">
                <a:latin typeface="Helvetica" panose="020B0604020202020204" pitchFamily="34" charset="0"/>
              </a:rPr>
              <a:t>hello</a:t>
            </a:r>
            <a:r>
              <a:rPr lang="en-US" altLang="en-US" sz="2800" dirty="0">
                <a:latin typeface="Helvetica" panose="020B0604020202020204" pitchFamily="34" charset="0"/>
              </a:rPr>
              <a:t>) = {hello}</a:t>
            </a:r>
          </a:p>
          <a:p>
            <a:pPr lvl="1" eaLnBrk="1" hangingPunct="1"/>
            <a:r>
              <a:rPr lang="en-US" altLang="en-US" sz="2800" dirty="0">
                <a:latin typeface="Helvetica" panose="020B0604020202020204" pitchFamily="34" charset="0"/>
              </a:rPr>
              <a:t>L(</a:t>
            </a:r>
            <a:r>
              <a:rPr lang="en-US" altLang="en-US" sz="2800" b="1" dirty="0">
                <a:latin typeface="Helvetica" panose="020B0604020202020204" pitchFamily="34" charset="0"/>
              </a:rPr>
              <a:t>hello | Bye)= { Hello, Bye}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56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42875"/>
            <a:ext cx="8871857" cy="1325563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Helvetica" panose="020B0604020202020204" pitchFamily="34" charset="0"/>
              </a:rPr>
              <a:t>Regular Language?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43350" y="6118641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49DC3B-D743-47EF-B067-DF3453A9EFA8}" type="slidenum">
              <a:rPr lang="en-US" altLang="en-US">
                <a:solidFill>
                  <a:srgbClr val="7B9899"/>
                </a:solidFill>
              </a:rPr>
              <a:pPr/>
              <a:t>31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0" y="1809959"/>
            <a:ext cx="8946583" cy="44084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>
                <a:latin typeface="Helvetica" panose="020B0604020202020204" pitchFamily="34" charset="0"/>
              </a:rPr>
              <a:t>A language L is regular </a:t>
            </a:r>
            <a:r>
              <a:rPr lang="en-US" altLang="en-US" sz="3200" i="1" dirty="0" err="1">
                <a:latin typeface="Helvetica" panose="020B0604020202020204" pitchFamily="34" charset="0"/>
              </a:rPr>
              <a:t>iff</a:t>
            </a:r>
            <a:r>
              <a:rPr lang="en-US" altLang="en-US" sz="3200" i="1" dirty="0">
                <a:latin typeface="Helvetica" panose="020B0604020202020204" pitchFamily="34" charset="0"/>
              </a:rPr>
              <a:t>  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  <a:latin typeface="Helvetica" panose="020B0604020202020204" pitchFamily="34" charset="0"/>
              </a:rPr>
              <a:t>there exists a regular expression that specifies the strings in L</a:t>
            </a:r>
          </a:p>
          <a:p>
            <a:pPr eaLnBrk="1" hangingPunct="1"/>
            <a:r>
              <a:rPr lang="en-US" altLang="en-US" sz="3200" dirty="0">
                <a:latin typeface="Helvetica" panose="020B0604020202020204" pitchFamily="34" charset="0"/>
              </a:rPr>
              <a:t>If S and R regular expressions, then 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  <a:latin typeface="Helvetica" panose="020B0604020202020204" pitchFamily="34" charset="0"/>
              </a:rPr>
              <a:t>R and S define the Regular Language L(R) and L(S)</a:t>
            </a:r>
          </a:p>
          <a:p>
            <a:pPr eaLnBrk="1" hangingPunct="1"/>
            <a:r>
              <a:rPr lang="en-US" altLang="en-US" sz="3200" dirty="0">
                <a:latin typeface="Helvetica" panose="020B0604020202020204" pitchFamily="34" charset="0"/>
              </a:rPr>
              <a:t>A langue that can be defined by a RE is called a </a:t>
            </a:r>
            <a:r>
              <a:rPr lang="en-US" altLang="en-US" sz="3200" b="1" dirty="0">
                <a:latin typeface="Helvetica" panose="020B0604020202020204" pitchFamily="34" charset="0"/>
              </a:rPr>
              <a:t>regular set</a:t>
            </a:r>
          </a:p>
        </p:txBody>
      </p:sp>
    </p:spTree>
    <p:extLst>
      <p:ext uri="{BB962C8B-B14F-4D97-AF65-F5344CB8AC3E}">
        <p14:creationId xmlns:p14="http://schemas.microsoft.com/office/powerpoint/2010/main" val="28407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52E2-9965-004F-8AFD-6C93C715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Regular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C91C-0087-8043-888C-9F51DD0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93" y="1967339"/>
            <a:ext cx="7886700" cy="4222657"/>
          </a:xfrm>
        </p:spPr>
        <p:txBody>
          <a:bodyPr/>
          <a:lstStyle/>
          <a:p>
            <a:r>
              <a:rPr lang="en-US" altLang="en-US" sz="3200" dirty="0">
                <a:latin typeface="Helvetica" panose="020B0604020202020204" pitchFamily="34" charset="0"/>
              </a:rPr>
              <a:t>If two regular expressions r, and s denote the same regular set, we say they are </a:t>
            </a:r>
            <a:r>
              <a:rPr lang="en-US" altLang="en-US" sz="3200" b="1" dirty="0">
                <a:latin typeface="Helvetica" panose="020B0604020202020204" pitchFamily="34" charset="0"/>
              </a:rPr>
              <a:t>equivalent </a:t>
            </a:r>
            <a:r>
              <a:rPr lang="en-US" altLang="en-US" sz="3200" dirty="0">
                <a:latin typeface="Helvetica" panose="020B0604020202020204" pitchFamily="34" charset="0"/>
              </a:rPr>
              <a:t>and can be written as: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r = s</a:t>
            </a:r>
          </a:p>
          <a:p>
            <a:r>
              <a:rPr lang="en-US" altLang="en-US" sz="3600" dirty="0">
                <a:latin typeface="Helvetica" panose="020B0604020202020204" pitchFamily="34" charset="0"/>
              </a:rPr>
              <a:t>Example: (</a:t>
            </a:r>
            <a:r>
              <a:rPr lang="en-US" altLang="en-US" sz="3600" dirty="0" err="1">
                <a:latin typeface="Helvetica" panose="020B0604020202020204" pitchFamily="34" charset="0"/>
              </a:rPr>
              <a:t>a|b</a:t>
            </a:r>
            <a:r>
              <a:rPr lang="en-US" altLang="en-US" sz="3600" dirty="0">
                <a:latin typeface="Helvetica" panose="020B0604020202020204" pitchFamily="34" charset="0"/>
              </a:rPr>
              <a:t>) =(</a:t>
            </a:r>
            <a:r>
              <a:rPr lang="en-US" altLang="en-US" sz="3600" dirty="0" err="1">
                <a:latin typeface="Helvetica" panose="020B0604020202020204" pitchFamily="34" charset="0"/>
              </a:rPr>
              <a:t>b|a</a:t>
            </a:r>
            <a:r>
              <a:rPr lang="en-US" altLang="en-US" sz="3600" dirty="0">
                <a:latin typeface="Helvetica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12192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/>
              <a:t>Algebraic laws used to show two REs are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3BB8E0-BF06-45BD-A99B-23142F834658}" type="slidenum">
              <a:rPr lang="en-US" altLang="en-US">
                <a:solidFill>
                  <a:srgbClr val="7B9899"/>
                </a:solidFill>
              </a:rPr>
              <a:pPr/>
              <a:t>33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2051682"/>
            <a:ext cx="8504238" cy="4244975"/>
          </a:xfrm>
          <a:noFill/>
        </p:spPr>
      </p:pic>
    </p:spTree>
    <p:extLst>
      <p:ext uri="{BB962C8B-B14F-4D97-AF65-F5344CB8AC3E}">
        <p14:creationId xmlns:p14="http://schemas.microsoft.com/office/powerpoint/2010/main" val="256207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Regular Definitions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7263" y="6099174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B7D5B5-F90D-45E5-AF69-85EFE71B3110}" type="slidenum">
              <a:rPr lang="en-US" altLang="en-US">
                <a:solidFill>
                  <a:srgbClr val="7B9899"/>
                </a:solidFill>
              </a:rPr>
              <a:pPr/>
              <a:t>34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sz="quarter" idx="1"/>
          </p:nvPr>
        </p:nvSpPr>
        <p:spPr>
          <a:xfrm>
            <a:off x="0" y="1812323"/>
            <a:ext cx="9034463" cy="42868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For notational convenience, we may give </a:t>
            </a:r>
            <a:r>
              <a:rPr lang="en-US" altLang="en-US" sz="3200" b="1" dirty="0"/>
              <a:t>names</a:t>
            </a:r>
            <a:r>
              <a:rPr lang="en-US" altLang="en-US" sz="3200" dirty="0"/>
              <a:t> to </a:t>
            </a:r>
            <a:r>
              <a:rPr lang="en-US" altLang="en-US" sz="3200" b="1" dirty="0"/>
              <a:t>RE </a:t>
            </a:r>
            <a:r>
              <a:rPr lang="en-US" altLang="en-US" sz="3200" dirty="0"/>
              <a:t>and use those names in definition of subsequent rule using: </a:t>
            </a:r>
          </a:p>
          <a:p>
            <a:pPr lvl="1"/>
            <a:r>
              <a:rPr lang="en-US" altLang="en-US" sz="3200" dirty="0" err="1">
                <a:solidFill>
                  <a:srgbClr val="C00000"/>
                </a:solidFill>
              </a:rPr>
              <a:t>d</a:t>
            </a:r>
            <a:r>
              <a:rPr lang="en-US" altLang="en-US" sz="3200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r</a:t>
            </a:r>
            <a:r>
              <a:rPr lang="en-US" altLang="en-US" sz="3200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olidFill>
                  <a:srgbClr val="C00000"/>
                </a:solidFill>
                <a:sym typeface="Symbol" panose="05050102010706020507" pitchFamily="18" charset="2"/>
              </a:rPr>
              <a:t>Where</a:t>
            </a:r>
            <a:endParaRPr lang="en-US" altLang="en-US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2"/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d</a:t>
            </a:r>
            <a:r>
              <a:rPr lang="en-US" altLang="en-US" sz="32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 = a unique symbol; it would be defined by </a:t>
            </a:r>
            <a:r>
              <a:rPr lang="en-US" altLang="en-US" sz="3200" dirty="0" err="1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en-US" sz="36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6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,</a:t>
            </a:r>
            <a:r>
              <a:rPr lang="en-US" altLang="en-US" sz="36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altLang="en-US" sz="3200" dirty="0" err="1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en-US" sz="3200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 = an RE; it can be member of </a:t>
            </a:r>
          </a:p>
          <a:p>
            <a:pPr marL="914400" lvl="2" indent="0">
              <a:buNone/>
            </a:pPr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    {   {d</a:t>
            </a:r>
            <a:r>
              <a:rPr lang="en-US" altLang="en-US" sz="32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,…,d</a:t>
            </a:r>
            <a:r>
              <a:rPr lang="en-US" altLang="en-US" sz="3200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i-1</a:t>
            </a:r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} }</a:t>
            </a:r>
            <a:endParaRPr lang="en-US" altLang="en-US" sz="3200" dirty="0">
              <a:solidFill>
                <a:srgbClr val="0070C0"/>
              </a:solidFill>
            </a:endParaRP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47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416" y="365126"/>
            <a:ext cx="8610766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Example: C identifier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11112" y="1835108"/>
            <a:ext cx="9132888" cy="4196234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 identifiers are strings of letters, digits, and underscores</a:t>
            </a:r>
          </a:p>
          <a:p>
            <a:r>
              <a:rPr lang="en-US" altLang="en-US" sz="3200" dirty="0"/>
              <a:t>They can be defined by following regular definitions:</a:t>
            </a:r>
          </a:p>
          <a:p>
            <a:pPr lvl="1"/>
            <a:r>
              <a:rPr lang="en-US" altLang="en-US" sz="3200" i="1" dirty="0">
                <a:solidFill>
                  <a:srgbClr val="C00000"/>
                </a:solidFill>
              </a:rPr>
              <a:t>letters</a:t>
            </a:r>
            <a:r>
              <a:rPr lang="en-US" altLang="en-US" sz="3200" dirty="0">
                <a:solidFill>
                  <a:srgbClr val="C00000"/>
                </a:solidFill>
              </a:rPr>
              <a:t>   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 A|B|…|</a:t>
            </a:r>
            <a:r>
              <a:rPr lang="en-US" altLang="en-US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Z|a|b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|…|z|_</a:t>
            </a:r>
          </a:p>
          <a:p>
            <a:pPr lvl="1"/>
            <a:r>
              <a:rPr lang="en-US" altLang="en-US" sz="3200" i="1" dirty="0">
                <a:solidFill>
                  <a:srgbClr val="C00000"/>
                </a:solidFill>
                <a:sym typeface="Symbol" panose="05050102010706020507" pitchFamily="18" charset="2"/>
              </a:rPr>
              <a:t>digit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     0|1|…|9</a:t>
            </a:r>
          </a:p>
          <a:p>
            <a:pPr lvl="1"/>
            <a:r>
              <a:rPr lang="en-US" altLang="en-US" sz="3200" i="1" dirty="0">
                <a:solidFill>
                  <a:srgbClr val="C00000"/>
                </a:solidFill>
                <a:sym typeface="Symbol" panose="05050102010706020507" pitchFamily="18" charset="2"/>
              </a:rPr>
              <a:t>Id     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      </a:t>
            </a:r>
            <a:r>
              <a:rPr lang="en-US" altLang="en-US" sz="3200" i="1" dirty="0">
                <a:solidFill>
                  <a:srgbClr val="C00000"/>
                </a:solidFill>
                <a:sym typeface="Symbol" panose="05050102010706020507" pitchFamily="18" charset="2"/>
              </a:rPr>
              <a:t>letters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_ (</a:t>
            </a:r>
            <a:r>
              <a:rPr lang="en-US" altLang="en-US" sz="3200" i="1" dirty="0">
                <a:solidFill>
                  <a:srgbClr val="C00000"/>
                </a:solidFill>
                <a:sym typeface="Symbol" panose="05050102010706020507" pitchFamily="18" charset="2"/>
              </a:rPr>
              <a:t>letters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_ | </a:t>
            </a:r>
            <a:r>
              <a:rPr lang="en-US" altLang="en-US" sz="3200" i="1" dirty="0">
                <a:solidFill>
                  <a:srgbClr val="C00000"/>
                </a:solidFill>
                <a:sym typeface="Symbol" panose="05050102010706020507" pitchFamily="18" charset="2"/>
              </a:rPr>
              <a:t>digit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20115" y="6175761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FAABF4-9336-4EF9-91C5-9A960467D85C}" type="slidenum">
              <a:rPr lang="en-US" altLang="en-US">
                <a:solidFill>
                  <a:srgbClr val="7B9899"/>
                </a:solidFill>
              </a:rPr>
              <a:pPr/>
              <a:t>35</a:t>
            </a:fld>
            <a:endParaRPr lang="en-US" altLang="en-US" dirty="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6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Unsigned numbers in Pascal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04641" y="6243169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B02E37-5FEA-4453-9FF0-4A4C8E32125E}" type="slidenum">
              <a:rPr lang="en-US" altLang="en-US">
                <a:solidFill>
                  <a:srgbClr val="7B9899"/>
                </a:solidFill>
              </a:rPr>
              <a:pPr/>
              <a:t>36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813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93557"/>
            <a:ext cx="8504238" cy="410561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Unsigned numbers in Pascal are strings such as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5280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78.90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6.336E4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1.89E-4</a:t>
            </a:r>
          </a:p>
          <a:p>
            <a:pPr eaLnBrk="1" hangingPunct="1"/>
            <a:r>
              <a:rPr lang="en-US" altLang="en-US" dirty="0"/>
              <a:t> The following regular definitions is a precise </a:t>
            </a:r>
            <a:r>
              <a:rPr lang="en-US" altLang="en-US" b="1" i="1" dirty="0"/>
              <a:t>SPEC</a:t>
            </a:r>
            <a:r>
              <a:rPr lang="en-US" altLang="en-US" b="1" dirty="0"/>
              <a:t> </a:t>
            </a:r>
            <a:r>
              <a:rPr lang="en-US" altLang="en-US" dirty="0"/>
              <a:t>for them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digit 0|1|…|9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digits 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digitdigit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*</a:t>
            </a:r>
          </a:p>
          <a:p>
            <a:pPr lvl="1" eaLnBrk="1" hangingPunct="1"/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optional_fractions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. digits |</a:t>
            </a:r>
          </a:p>
          <a:p>
            <a:pPr lvl="1" eaLnBrk="1" hangingPunct="1"/>
            <a:r>
              <a:rPr lang="en-US" altLang="en-US" dirty="0" err="1">
                <a:solidFill>
                  <a:srgbClr val="7030A0"/>
                </a:solidFill>
                <a:sym typeface="Symbol" panose="05050102010706020507" pitchFamily="18" charset="2"/>
              </a:rPr>
              <a:t>optional_exp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(E(+|-| ) digits| 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number digits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optional_fraction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optional_exp</a:t>
            </a:r>
            <a:endParaRPr lang="en-US" altLang="en-US" dirty="0">
              <a:solidFill>
                <a:srgbClr val="C0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4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56454"/>
            <a:ext cx="8290063" cy="4222657"/>
          </a:xfrm>
        </p:spPr>
        <p:txBody>
          <a:bodyPr/>
          <a:lstStyle/>
          <a:p>
            <a:r>
              <a:rPr lang="en-US" dirty="0"/>
              <a:t>+: One or more instance using unary + operator </a:t>
            </a:r>
          </a:p>
          <a:p>
            <a:r>
              <a:rPr lang="en-US" dirty="0"/>
              <a:t>?: Zero or one instance using unary postfix ?</a:t>
            </a:r>
          </a:p>
          <a:p>
            <a:r>
              <a:rPr lang="en-US" dirty="0"/>
              <a:t>Shorthand: character classes using [</a:t>
            </a:r>
            <a:r>
              <a:rPr lang="en-US" dirty="0" err="1"/>
              <a:t>abc</a:t>
            </a:r>
            <a:r>
              <a:rPr lang="en-US" dirty="0"/>
              <a:t>] instead of </a:t>
            </a:r>
            <a:r>
              <a:rPr lang="en-US" dirty="0" err="1"/>
              <a:t>a|b|c</a:t>
            </a:r>
            <a:r>
              <a:rPr lang="en-US" dirty="0"/>
              <a:t> </a:t>
            </a:r>
          </a:p>
          <a:p>
            <a:r>
              <a:rPr lang="en-US" altLang="en-US" dirty="0"/>
              <a:t>Shorthand: [a-z] is shorthand for </a:t>
            </a:r>
            <a:r>
              <a:rPr lang="en-US" altLang="en-US" dirty="0" err="1"/>
              <a:t>a|b</a:t>
            </a:r>
            <a:r>
              <a:rPr lang="en-US" altLang="en-US" dirty="0"/>
              <a:t>|…|z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Simplified version of unsigned numbers using extended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2282"/>
            <a:ext cx="9067800" cy="4222657"/>
          </a:xfrm>
        </p:spPr>
        <p:txBody>
          <a:bodyPr/>
          <a:lstStyle/>
          <a:p>
            <a:r>
              <a:rPr lang="en-US" altLang="en-US" sz="3600" dirty="0"/>
              <a:t>The following Regular definitions is a precise SPEC of unsigned numbers using extensions of RE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digit [0-9]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digits digit</a:t>
            </a:r>
            <a:r>
              <a:rPr lang="en-US" altLang="en-US" sz="32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number digits (. digit)? (E[+-]? digits)?</a:t>
            </a:r>
          </a:p>
          <a:p>
            <a:pPr lvl="1"/>
            <a:r>
              <a:rPr lang="en-US" altLang="en-US" sz="3200" dirty="0"/>
              <a:t>Ex. 1.89E-4</a:t>
            </a:r>
          </a:p>
          <a:p>
            <a:pPr lvl="1"/>
            <a:endParaRPr lang="en-US" altLang="en-US" sz="3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82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41367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 &amp; Tokens Specification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32A645-3DE1-4AAE-BADC-5D7CD5EF3D21}" type="slidenum">
              <a:rPr lang="en-US" altLang="en-US">
                <a:solidFill>
                  <a:srgbClr val="7B9899"/>
                </a:solidFill>
              </a:rPr>
              <a:pPr/>
              <a:t>39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1204" name="Content Placeholder 2"/>
          <p:cNvSpPr>
            <a:spLocks noGrp="1"/>
          </p:cNvSpPr>
          <p:nvPr>
            <p:ph sz="quarter" idx="1"/>
          </p:nvPr>
        </p:nvSpPr>
        <p:spPr>
          <a:xfrm>
            <a:off x="71562" y="1884459"/>
            <a:ext cx="8734301" cy="421471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Pattern represents </a:t>
            </a:r>
            <a:r>
              <a:rPr lang="en-US" altLang="en-US" sz="3200" dirty="0"/>
              <a:t>an abstract description of the form that the </a:t>
            </a:r>
            <a:r>
              <a:rPr lang="en-US" altLang="en-US" sz="3200" b="1" dirty="0"/>
              <a:t>lexemes of a token </a:t>
            </a:r>
            <a:r>
              <a:rPr lang="en-US" altLang="en-US" sz="3200" dirty="0"/>
              <a:t>may take</a:t>
            </a:r>
          </a:p>
          <a:p>
            <a:r>
              <a:rPr lang="en-US" altLang="en-US" sz="3600" dirty="0"/>
              <a:t>A pattern could be simple or complex</a:t>
            </a:r>
          </a:p>
          <a:p>
            <a:r>
              <a:rPr lang="en-US" altLang="en-US" sz="3600" dirty="0"/>
              <a:t>simple patterns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E.g., keyword (IF, THEN, etc.), </a:t>
            </a:r>
          </a:p>
          <a:p>
            <a:r>
              <a:rPr lang="en-US" altLang="en-US" sz="3600" dirty="0"/>
              <a:t>Complex pattern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E.g., ID</a:t>
            </a:r>
          </a:p>
          <a:p>
            <a:pPr lvl="1"/>
            <a:endParaRPr lang="en-US" altLang="en-US" sz="3200" dirty="0">
              <a:solidFill>
                <a:srgbClr val="C00000"/>
              </a:solidFill>
            </a:endParaRPr>
          </a:p>
          <a:p>
            <a:pPr lvl="1"/>
            <a:endParaRPr lang="en-US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Lexical analyzers features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531D79-7926-42D4-8594-B67F1E875F13}" type="slidenum">
              <a:rPr lang="en-US" altLang="en-US">
                <a:solidFill>
                  <a:srgbClr val="7B9899"/>
                </a:solidFill>
              </a:rPr>
              <a:pPr/>
              <a:t>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0" y="1690689"/>
            <a:ext cx="9033669" cy="422094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Lexical  analyzer (or lex)?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Reads characters from the input file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Reduces them to manageable tokens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Strips out comments/white space from input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Interacts with parser (consumer/producer relationship)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Generates error messages</a:t>
            </a:r>
          </a:p>
          <a:p>
            <a:r>
              <a:rPr lang="en-US" altLang="en-US" sz="3200" dirty="0"/>
              <a:t>Main features of Lex include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Efficiency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Correctness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95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45574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Grammar for our running example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4C5453-402C-4C6E-AD4B-870FC5711CC2}" type="slidenum">
              <a:rPr lang="en-US" altLang="en-US">
                <a:solidFill>
                  <a:srgbClr val="7B9899"/>
                </a:solidFill>
              </a:rPr>
              <a:pPr/>
              <a:t>40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222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94703"/>
            <a:ext cx="8504238" cy="4204472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grammar</a:t>
            </a:r>
          </a:p>
          <a:p>
            <a:pPr lvl="1" eaLnBrk="1" hangingPunct="1"/>
            <a:r>
              <a:rPr lang="en-US" altLang="en-US" dirty="0" err="1">
                <a:solidFill>
                  <a:srgbClr val="C00000"/>
                </a:solidFill>
              </a:rPr>
              <a:t>Stmt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        |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else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        |</a:t>
            </a:r>
          </a:p>
          <a:p>
            <a:pPr lvl="1" eaLnBrk="1" hangingPunct="1"/>
            <a:r>
              <a:rPr lang="en-US" alt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term </a:t>
            </a:r>
            <a:r>
              <a:rPr lang="en-US" alt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relop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term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       | term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term 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id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         | </a:t>
            </a:r>
            <a:r>
              <a:rPr lang="en-US" altLang="en-US" b="1" dirty="0" err="1">
                <a:solidFill>
                  <a:srgbClr val="C00000"/>
                </a:solidFill>
                <a:sym typeface="Symbol" panose="05050102010706020507" pitchFamily="18" charset="2"/>
              </a:rPr>
              <a:t>num</a:t>
            </a:r>
            <a:endParaRPr lang="en-US" altLang="en-US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719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-1" y="361156"/>
            <a:ext cx="893196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REs used to specify terminals (tokens) for our little  grammar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43350" y="606824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6F9E8D-03AF-440C-B167-16C894F21AFE}" type="slidenum">
              <a:rPr lang="en-US" altLang="en-US">
                <a:solidFill>
                  <a:srgbClr val="7B9899"/>
                </a:solidFill>
              </a:rPr>
              <a:pPr/>
              <a:t>41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pic>
        <p:nvPicPr>
          <p:cNvPr id="53252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1905000"/>
            <a:ext cx="8504238" cy="3656013"/>
          </a:xfrm>
          <a:noFill/>
        </p:spPr>
      </p:pic>
    </p:spTree>
    <p:extLst>
      <p:ext uri="{BB962C8B-B14F-4D97-AF65-F5344CB8AC3E}">
        <p14:creationId xmlns:p14="http://schemas.microsoft.com/office/powerpoint/2010/main" val="1182260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LEXEMES, Token Names, attributes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582" y="1923143"/>
            <a:ext cx="751283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7194" y="26382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Recognizer of RE: State Transition Diagram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20544" y="633063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2A6D8D-A060-4685-9C68-63F24B0E1CD4}" type="slidenum">
              <a:rPr lang="en-US" altLang="en-US">
                <a:solidFill>
                  <a:srgbClr val="7B9899"/>
                </a:solidFill>
              </a:rPr>
              <a:pPr/>
              <a:t>43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56324" name="Content Placeholder 2"/>
          <p:cNvSpPr>
            <a:spLocks noGrp="1"/>
          </p:cNvSpPr>
          <p:nvPr>
            <p:ph sz="quarter" idx="1"/>
          </p:nvPr>
        </p:nvSpPr>
        <p:spPr>
          <a:xfrm>
            <a:off x="0" y="1820849"/>
            <a:ext cx="9144000" cy="42783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State Transition Diagram (STD)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Used as an </a:t>
            </a:r>
            <a:r>
              <a:rPr lang="en-US" altLang="en-US" sz="3200" b="1" dirty="0">
                <a:solidFill>
                  <a:srgbClr val="C00000"/>
                </a:solidFill>
              </a:rPr>
              <a:t>intermediate step </a:t>
            </a:r>
            <a:r>
              <a:rPr lang="en-US" altLang="en-US" sz="3200" dirty="0">
                <a:solidFill>
                  <a:srgbClr val="C00000"/>
                </a:solidFill>
              </a:rPr>
              <a:t>in implementing the lexical analyzer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Represents the actions  that must take place when a </a:t>
            </a:r>
            <a:r>
              <a:rPr lang="en-US" altLang="en-US" sz="3200" b="1" dirty="0">
                <a:solidFill>
                  <a:srgbClr val="C00000"/>
                </a:solidFill>
              </a:rPr>
              <a:t>Laxer </a:t>
            </a:r>
            <a:r>
              <a:rPr lang="en-US" altLang="en-US" sz="3200" dirty="0">
                <a:solidFill>
                  <a:srgbClr val="C00000"/>
                </a:solidFill>
              </a:rPr>
              <a:t>is being called by the </a:t>
            </a:r>
            <a:r>
              <a:rPr lang="en-US" altLang="en-US" sz="3200" b="1" dirty="0">
                <a:solidFill>
                  <a:srgbClr val="C00000"/>
                </a:solidFill>
              </a:rPr>
              <a:t>parser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Keeps track of information about characters as scanned by </a:t>
            </a:r>
            <a:r>
              <a:rPr lang="en-US" altLang="en-US" sz="3200" b="1" dirty="0">
                <a:solidFill>
                  <a:srgbClr val="C00000"/>
                </a:solidFill>
              </a:rPr>
              <a:t>forward pointer AND beginning pointer</a:t>
            </a:r>
          </a:p>
          <a:p>
            <a:r>
              <a:rPr lang="en-US" altLang="en-US" sz="3200" dirty="0"/>
              <a:t>STD can be constructed from REs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231677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B923-BDBF-BD43-947D-642B075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SDT to match “then”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F2F75-D567-D24F-915E-21F4F636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80262"/>
            <a:ext cx="7886700" cy="17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Transition Diagram to recognize  relational operators (</a:t>
            </a:r>
            <a:r>
              <a:rPr lang="en-US" dirty="0" err="1"/>
              <a:t>relop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947849"/>
            <a:ext cx="8197297" cy="43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3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18" y="365126"/>
            <a:ext cx="9032682" cy="1325563"/>
          </a:xfrm>
        </p:spPr>
        <p:txBody>
          <a:bodyPr/>
          <a:lstStyle/>
          <a:p>
            <a:r>
              <a:rPr lang="en-US" dirty="0"/>
              <a:t>Recognition of Reserved words and Identifies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7" y="1845136"/>
            <a:ext cx="8738733" cy="4794203"/>
          </a:xfrm>
        </p:spPr>
        <p:txBody>
          <a:bodyPr>
            <a:normAutofit/>
          </a:bodyPr>
          <a:lstStyle/>
          <a:p>
            <a:r>
              <a:rPr lang="en-US" sz="3200" dirty="0"/>
              <a:t>Recognizing </a:t>
            </a:r>
            <a:r>
              <a:rPr lang="en-US" sz="3200" b="1" dirty="0"/>
              <a:t>key words and IDs </a:t>
            </a:r>
            <a:r>
              <a:rPr lang="en-US" sz="3200" dirty="0"/>
              <a:t>can be a problem</a:t>
            </a:r>
          </a:p>
          <a:p>
            <a:r>
              <a:rPr lang="en-US" sz="3200" dirty="0"/>
              <a:t>STD can be used to recognize both </a:t>
            </a:r>
            <a:r>
              <a:rPr lang="en-US" sz="3200" b="1" dirty="0"/>
              <a:t>IDs and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" y="3693233"/>
            <a:ext cx="8038769" cy="212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FBF81-3E44-9247-88E5-22772FD96706}"/>
              </a:ext>
            </a:extLst>
          </p:cNvPr>
          <p:cNvSpPr txBox="1"/>
          <p:nvPr/>
        </p:nvSpPr>
        <p:spPr>
          <a:xfrm>
            <a:off x="6162261" y="3246783"/>
            <a:ext cx="100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token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AE9E-CEED-B64D-BF7C-C7014ACFDEE4}"/>
              </a:ext>
            </a:extLst>
          </p:cNvPr>
          <p:cNvSpPr txBox="1"/>
          <p:nvPr/>
        </p:nvSpPr>
        <p:spPr>
          <a:xfrm>
            <a:off x="7374835" y="3629823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attribute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F1D2C-5D69-CB49-9BB2-DC84ACEFD0F4}"/>
              </a:ext>
            </a:extLst>
          </p:cNvPr>
          <p:cNvCxnSpPr/>
          <p:nvPr/>
        </p:nvCxnSpPr>
        <p:spPr>
          <a:xfrm flipV="1">
            <a:off x="6003235" y="3893114"/>
            <a:ext cx="357808" cy="6921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8F790B-F7DE-4E4E-BB71-C4DFA7023AB6}"/>
              </a:ext>
            </a:extLst>
          </p:cNvPr>
          <p:cNvCxnSpPr/>
          <p:nvPr/>
        </p:nvCxnSpPr>
        <p:spPr>
          <a:xfrm flipV="1">
            <a:off x="6891130" y="4174435"/>
            <a:ext cx="583096" cy="4770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72" y="349224"/>
            <a:ext cx="7886700" cy="1325563"/>
          </a:xfrm>
        </p:spPr>
        <p:txBody>
          <a:bodyPr/>
          <a:lstStyle/>
          <a:p>
            <a:r>
              <a:rPr lang="en-US" dirty="0"/>
              <a:t>Approaches to handle 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0" y="2035967"/>
            <a:ext cx="9000379" cy="4222657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 simple method to handle served words from IDs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Install the reserved words in the </a:t>
            </a:r>
            <a:r>
              <a:rPr lang="en-US" sz="3200" b="1" dirty="0">
                <a:solidFill>
                  <a:srgbClr val="C00000"/>
                </a:solidFill>
              </a:rPr>
              <a:t>symbol table </a:t>
            </a:r>
            <a:r>
              <a:rPr lang="en-US" sz="3200" dirty="0">
                <a:solidFill>
                  <a:srgbClr val="C00000"/>
                </a:solidFill>
              </a:rPr>
              <a:t>initially</a:t>
            </a:r>
          </a:p>
          <a:p>
            <a:pPr lvl="2"/>
            <a:r>
              <a:rPr lang="en-US" sz="3200" dirty="0">
                <a:solidFill>
                  <a:srgbClr val="002060"/>
                </a:solidFill>
              </a:rPr>
              <a:t>A call to </a:t>
            </a:r>
            <a:r>
              <a:rPr lang="en-US" sz="3200" dirty="0" err="1">
                <a:solidFill>
                  <a:srgbClr val="002060"/>
                </a:solidFill>
              </a:rPr>
              <a:t>InstallID</a:t>
            </a:r>
            <a:r>
              <a:rPr lang="en-US" sz="3200" dirty="0">
                <a:solidFill>
                  <a:srgbClr val="002060"/>
                </a:solidFill>
              </a:rPr>
              <a:t>() </a:t>
            </a:r>
            <a:r>
              <a:rPr lang="en-US" sz="3200" b="1" dirty="0">
                <a:solidFill>
                  <a:srgbClr val="002060"/>
                </a:solidFill>
              </a:rPr>
              <a:t>insert</a:t>
            </a:r>
            <a:r>
              <a:rPr lang="en-US" sz="3200" dirty="0">
                <a:solidFill>
                  <a:srgbClr val="002060"/>
                </a:solidFill>
              </a:rPr>
              <a:t> the new ID into the table if it is not already there; returns </a:t>
            </a:r>
            <a:r>
              <a:rPr lang="en-US" sz="3200" dirty="0" err="1">
                <a:solidFill>
                  <a:srgbClr val="002060"/>
                </a:solidFill>
              </a:rPr>
              <a:t>ptr</a:t>
            </a:r>
            <a:r>
              <a:rPr lang="en-US" sz="3200" dirty="0">
                <a:solidFill>
                  <a:srgbClr val="002060"/>
                </a:solidFill>
              </a:rPr>
              <a:t> to the newly entry or existing one</a:t>
            </a:r>
          </a:p>
          <a:p>
            <a:pPr lvl="2"/>
            <a:r>
              <a:rPr lang="en-US" sz="3200" dirty="0">
                <a:solidFill>
                  <a:srgbClr val="002060"/>
                </a:solidFill>
              </a:rPr>
              <a:t>A call to </a:t>
            </a:r>
            <a:r>
              <a:rPr lang="en-US" sz="3200" dirty="0" err="1">
                <a:solidFill>
                  <a:srgbClr val="002060"/>
                </a:solidFill>
              </a:rPr>
              <a:t>GetTtoken</a:t>
            </a:r>
            <a:r>
              <a:rPr lang="en-US" sz="3200" dirty="0">
                <a:solidFill>
                  <a:srgbClr val="002060"/>
                </a:solidFill>
              </a:rPr>
              <a:t>() consults the symbol table and </a:t>
            </a:r>
            <a:r>
              <a:rPr lang="en-US" sz="3200" b="1" dirty="0">
                <a:solidFill>
                  <a:srgbClr val="002060"/>
                </a:solidFill>
              </a:rPr>
              <a:t>returns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TOKEN NAME </a:t>
            </a:r>
            <a:r>
              <a:rPr lang="en-US" sz="3200" dirty="0">
                <a:solidFill>
                  <a:srgbClr val="002060"/>
                </a:solidFill>
              </a:rPr>
              <a:t>for the lexeme (ID or Keyword)</a:t>
            </a:r>
          </a:p>
        </p:txBody>
      </p:sp>
    </p:spTree>
    <p:extLst>
      <p:ext uri="{BB962C8B-B14F-4D97-AF65-F5344CB8AC3E}">
        <p14:creationId xmlns:p14="http://schemas.microsoft.com/office/powerpoint/2010/main" val="39802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89" y="365126"/>
            <a:ext cx="8636253" cy="1325563"/>
          </a:xfrm>
        </p:spPr>
        <p:txBody>
          <a:bodyPr/>
          <a:lstStyle/>
          <a:p>
            <a:r>
              <a:rPr lang="en-US" dirty="0"/>
              <a:t>STD for unsigned numbers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943500"/>
            <a:ext cx="7886700" cy="2424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1782497"/>
            <a:ext cx="708991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digit 0|1|…|9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digits </a:t>
            </a:r>
            <a:r>
              <a:rPr lang="en-US" altLang="en-US" sz="2400" dirty="0" err="1">
                <a:sym typeface="Symbol" panose="05050102010706020507" pitchFamily="18" charset="2"/>
              </a:rPr>
              <a:t>digitdigit</a:t>
            </a:r>
            <a:r>
              <a:rPr lang="en-US" altLang="en-US" sz="2400" dirty="0"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optional_fractions</a:t>
            </a:r>
            <a:r>
              <a:rPr lang="en-US" altLang="en-US" sz="2400" dirty="0">
                <a:sym typeface="Symbol" panose="05050102010706020507" pitchFamily="18" charset="2"/>
              </a:rPr>
              <a:t> . digits |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optional_exp</a:t>
            </a:r>
            <a:r>
              <a:rPr lang="en-US" altLang="en-US" sz="2400" dirty="0">
                <a:sym typeface="Symbol" panose="05050102010706020507" pitchFamily="18" charset="2"/>
              </a:rPr>
              <a:t> (E(+|-| ) digits| 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number digits </a:t>
            </a:r>
            <a:r>
              <a:rPr lang="en-US" altLang="en-US" sz="2400" dirty="0" err="1">
                <a:sym typeface="Symbol" panose="05050102010706020507" pitchFamily="18" charset="2"/>
              </a:rPr>
              <a:t>optional_fraction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optional_exp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1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365126"/>
            <a:ext cx="8395607" cy="1325563"/>
          </a:xfrm>
        </p:spPr>
        <p:txBody>
          <a:bodyPr/>
          <a:lstStyle/>
          <a:p>
            <a:r>
              <a:rPr lang="en-US" dirty="0"/>
              <a:t>Transition Diagram to handle Whitespace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617120"/>
            <a:ext cx="7886700" cy="2120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1774334"/>
            <a:ext cx="7235687" cy="628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delim</a:t>
            </a:r>
            <a:r>
              <a:rPr lang="en-US" sz="3600" dirty="0">
                <a:solidFill>
                  <a:schemeClr val="tx1"/>
                </a:solidFill>
              </a:rPr>
              <a:t> = {blank, tab, newline}</a:t>
            </a:r>
          </a:p>
        </p:txBody>
      </p:sp>
    </p:spTree>
    <p:extLst>
      <p:ext uri="{BB962C8B-B14F-4D97-AF65-F5344CB8AC3E}">
        <p14:creationId xmlns:p14="http://schemas.microsoft.com/office/powerpoint/2010/main" val="41023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082454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Lexical Analysis vs. Syntax Analysis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A66575-708D-4EE4-9EB8-77A4DB831B90}" type="slidenum">
              <a:rPr lang="en-US" altLang="en-US">
                <a:solidFill>
                  <a:srgbClr val="7B9899"/>
                </a:solidFill>
              </a:rPr>
              <a:pPr/>
              <a:t>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7610"/>
            <a:ext cx="9144000" cy="473245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 reasons for separating the analysis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Simplicity of design (separation of concerns)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Efficiency (specialized buffering)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A large amount of time is dedicated for reading the source program and tokenization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Portability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Input peculiarities and device specific-anomalies can be limited to the lexical analyzers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Special symbols (e.g.,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) can be isolated  in the LA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sz="2400" dirty="0"/>
              <a:t>Lexical analysis can be fully automated (e.g. LEX, FLEX)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Specialized tools have been implemented  to automate the implementation of laxer and parser</a:t>
            </a:r>
          </a:p>
        </p:txBody>
      </p:sp>
    </p:spTree>
    <p:extLst>
      <p:ext uri="{BB962C8B-B14F-4D97-AF65-F5344CB8AC3E}">
        <p14:creationId xmlns:p14="http://schemas.microsoft.com/office/powerpoint/2010/main" val="32705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r>
              <a:rPr lang="en-US" dirty="0"/>
              <a:t>Simulation of STD for </a:t>
            </a:r>
            <a:r>
              <a:rPr lang="en-US" dirty="0" err="1"/>
              <a:t>relop</a:t>
            </a:r>
            <a:r>
              <a:rPr lang="en-US" dirty="0"/>
              <a:t>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41" y="2035314"/>
            <a:ext cx="8451740" cy="4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2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89" y="341272"/>
            <a:ext cx="8459691" cy="1325563"/>
          </a:xfrm>
        </p:spPr>
        <p:txBody>
          <a:bodyPr/>
          <a:lstStyle/>
          <a:p>
            <a:r>
              <a:rPr lang="en-US" dirty="0"/>
              <a:t>Simulation of STD for </a:t>
            </a:r>
            <a:r>
              <a:rPr lang="en-US" dirty="0" err="1"/>
              <a:t>relop</a:t>
            </a:r>
            <a:r>
              <a:rPr lang="en-US" dirty="0"/>
              <a:t>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31" y="1923995"/>
            <a:ext cx="7820611" cy="45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4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DEC4-077F-074B-8895-02D45F8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Lexical Analyzer: Implementation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F8AF-53F6-C743-B4B6-E15914A0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</a:rPr>
              <a:t>General Approach to implement Lexical Analyzer (LA)</a:t>
            </a:r>
          </a:p>
          <a:p>
            <a:pPr lvl="1"/>
            <a:r>
              <a:rPr lang="en-US" altLang="en-US" sz="3200" dirty="0">
                <a:solidFill>
                  <a:srgbClr val="009A44"/>
                </a:solidFill>
                <a:latin typeface="Times New Roman" panose="02020603050405020304" pitchFamily="18" charset="0"/>
              </a:rPr>
              <a:t>Tool such as Lex (easy)</a:t>
            </a:r>
          </a:p>
          <a:p>
            <a:pPr lvl="1"/>
            <a:r>
              <a:rPr lang="en-US" alt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Write the LA using Programming Language(moderate)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Write LA in assembly language (difficult)</a:t>
            </a: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34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DBE56A-FC82-4F7C-959A-CC324179F5F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11" y="17205"/>
            <a:ext cx="8831873" cy="132556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Main Approaches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2768"/>
            <a:ext cx="8458200" cy="537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274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1"/>
            <a:ext cx="51435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fld id="{A022C2E5-D9E3-4CB1-B5D0-3C01871FC326}" type="slidenum">
              <a:rPr lang="en-US" altLang="en-US" b="1"/>
              <a:pPr algn="ctr"/>
              <a:t>54</a:t>
            </a:fld>
            <a:endParaRPr lang="en-US" altLang="en-US" b="1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735" y="136526"/>
            <a:ext cx="8805496" cy="132556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Hand-written approach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089"/>
            <a:ext cx="90678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33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D8D723-F8F2-48AD-AC4E-A05A0AEED32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Option two: Using Tool to generate Lex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95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8D7A2D-324D-46DE-BF2B-FB09554EAA1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644650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More on Lexar generators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6386"/>
            <a:ext cx="8077200" cy="496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372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Lexical Analyzer using LEX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52" y="1955800"/>
            <a:ext cx="7692296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6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Lexical Analyzer LEX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04" y="1903047"/>
            <a:ext cx="7692296" cy="422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43" y="2897830"/>
            <a:ext cx="2377440" cy="180349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H="1">
            <a:off x="1049634" y="2596987"/>
            <a:ext cx="931566" cy="389329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" y="95416"/>
            <a:ext cx="8577639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0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Token, Pattern, Lexemes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9ADC6C-CD5C-4F08-B166-F3283672378C}" type="slidenum">
              <a:rPr lang="en-US" altLang="en-US">
                <a:solidFill>
                  <a:srgbClr val="7B9899"/>
                </a:solidFill>
              </a:rPr>
              <a:pPr/>
              <a:t>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91325"/>
            <a:ext cx="9144000" cy="496116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Three closely related concepts used in the discussion of LA are: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Token (syntactic category)?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Terminal symbols in the grammar of the source languages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A pair: &lt;</a:t>
            </a:r>
            <a:r>
              <a:rPr lang="en-US" altLang="en-US" sz="2000" dirty="0">
                <a:solidFill>
                  <a:srgbClr val="0070C0"/>
                </a:solidFill>
              </a:rPr>
              <a:t>token name, optional attribute value&gt;</a:t>
            </a:r>
          </a:p>
          <a:p>
            <a:pPr lvl="3"/>
            <a:r>
              <a:rPr lang="en-US" altLang="en-US" sz="2000" dirty="0">
                <a:solidFill>
                  <a:srgbClr val="7030A0"/>
                </a:solidFill>
              </a:rPr>
              <a:t>E.g., &lt; ID, </a:t>
            </a:r>
            <a:r>
              <a:rPr lang="en-US" altLang="en-US" sz="2000" dirty="0" err="1">
                <a:solidFill>
                  <a:srgbClr val="7030A0"/>
                </a:solidFill>
              </a:rPr>
              <a:t>Mycounter</a:t>
            </a:r>
            <a:r>
              <a:rPr lang="en-US" altLang="en-US" sz="2000" dirty="0">
                <a:solidFill>
                  <a:srgbClr val="7030A0"/>
                </a:solidFill>
              </a:rPr>
              <a:t>&gt;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Lexeme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An </a:t>
            </a:r>
            <a:r>
              <a:rPr lang="en-US" altLang="en-US" i="1" dirty="0">
                <a:solidFill>
                  <a:srgbClr val="0070C0"/>
                </a:solidFill>
              </a:rPr>
              <a:t>actual spelling </a:t>
            </a:r>
            <a:r>
              <a:rPr lang="en-US" altLang="en-US" dirty="0">
                <a:solidFill>
                  <a:srgbClr val="0070C0"/>
                </a:solidFill>
              </a:rPr>
              <a:t>or a sequence of characters in the source program</a:t>
            </a:r>
          </a:p>
          <a:p>
            <a:pPr lvl="3"/>
            <a:r>
              <a:rPr lang="en-US" altLang="en-US" sz="2000" dirty="0">
                <a:solidFill>
                  <a:srgbClr val="7030A0"/>
                </a:solidFill>
              </a:rPr>
              <a:t>E.g., </a:t>
            </a:r>
            <a:r>
              <a:rPr lang="en-US" altLang="en-US" sz="2000" dirty="0" err="1">
                <a:solidFill>
                  <a:srgbClr val="7030A0"/>
                </a:solidFill>
              </a:rPr>
              <a:t>MyCounter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Pattern</a:t>
            </a:r>
          </a:p>
          <a:p>
            <a:pPr lvl="2"/>
            <a:r>
              <a:rPr lang="en-US" altLang="en-US" i="1" dirty="0">
                <a:solidFill>
                  <a:srgbClr val="0070C0"/>
                </a:solidFill>
              </a:rPr>
              <a:t>possible forms </a:t>
            </a:r>
            <a:r>
              <a:rPr lang="en-US" altLang="en-US" dirty="0">
                <a:solidFill>
                  <a:srgbClr val="0070C0"/>
                </a:solidFill>
              </a:rPr>
              <a:t>that the lexemes of a token may take</a:t>
            </a:r>
          </a:p>
          <a:p>
            <a:pPr lvl="3"/>
            <a:r>
              <a:rPr lang="en-US" altLang="en-US" sz="2000" dirty="0">
                <a:solidFill>
                  <a:srgbClr val="7030A0"/>
                </a:solidFill>
              </a:rPr>
              <a:t>E.g., an identifier can be specified as a regular expression:  L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D</a:t>
            </a:r>
            <a:r>
              <a:rPr lang="en-US" altLang="en-US" sz="2000" baseline="30000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053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679013-01E5-44BE-AA4C-BE95C52B16C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Some comparison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8420"/>
            <a:ext cx="8305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836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F9E7-6EA6-C54A-A18D-66BA14555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176F9-AB27-9A4D-9528-CA1B56DA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Finite Automata: Recognizers</a:t>
            </a:r>
          </a:p>
        </p:txBody>
      </p:sp>
    </p:spTree>
    <p:extLst>
      <p:ext uri="{BB962C8B-B14F-4D97-AF65-F5344CB8AC3E}">
        <p14:creationId xmlns:p14="http://schemas.microsoft.com/office/powerpoint/2010/main" val="3505629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1" y="365126"/>
            <a:ext cx="8388129" cy="1325563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20" y="1868531"/>
            <a:ext cx="8911271" cy="4222657"/>
          </a:xfrm>
        </p:spPr>
        <p:txBody>
          <a:bodyPr>
            <a:normAutofit/>
          </a:bodyPr>
          <a:lstStyle/>
          <a:p>
            <a:r>
              <a:rPr lang="en-US" sz="3200" dirty="0"/>
              <a:t>LEX converts input program into a lexical analyzer using </a:t>
            </a:r>
            <a:r>
              <a:rPr lang="en-US" sz="3200" b="1" dirty="0"/>
              <a:t>finite automata </a:t>
            </a:r>
            <a:r>
              <a:rPr lang="en-US" sz="3200" dirty="0"/>
              <a:t>(FA)</a:t>
            </a:r>
          </a:p>
          <a:p>
            <a:r>
              <a:rPr lang="en-US" sz="3200" dirty="0"/>
              <a:t>FAs are recognizers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They ONLY say  “yes” or “no” to each possible input string</a:t>
            </a:r>
          </a:p>
          <a:p>
            <a:r>
              <a:rPr lang="en-US" sz="3200" dirty="0"/>
              <a:t>FA comes in two flavors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Nondeterministic finite automata (NFA)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Deterministic finite automata (DFA)</a:t>
            </a:r>
          </a:p>
        </p:txBody>
      </p:sp>
    </p:spTree>
    <p:extLst>
      <p:ext uri="{BB962C8B-B14F-4D97-AF65-F5344CB8AC3E}">
        <p14:creationId xmlns:p14="http://schemas.microsoft.com/office/powerpoint/2010/main" val="14966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r>
              <a:rPr lang="en-US" altLang="en-US" dirty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" y="1940551"/>
            <a:ext cx="8993304" cy="480859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For every language defined by a RE, there exists a DFA to recognize the same language</a:t>
            </a:r>
          </a:p>
          <a:p>
            <a:r>
              <a:rPr lang="en-US" altLang="en-US" sz="3200" dirty="0"/>
              <a:t>DFA can be defined as </a:t>
            </a:r>
            <a:r>
              <a:rPr lang="en-US" altLang="en-US" sz="2800" b="1" dirty="0"/>
              <a:t>M = (</a:t>
            </a:r>
            <a:r>
              <a:rPr lang="en-US" altLang="en-US" sz="2800" b="1" dirty="0">
                <a:sym typeface="Symbol" panose="05050102010706020507" pitchFamily="18" charset="2"/>
              </a:rPr>
              <a:t>,</a:t>
            </a:r>
            <a:r>
              <a:rPr lang="en-US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Q,T,q</a:t>
            </a:r>
            <a:r>
              <a:rPr lang="en-US" altLang="en-US" sz="28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, F), where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  <a:sym typeface="Symbol" panose="05050102010706020507" pitchFamily="18" charset="2"/>
              </a:rPr>
              <a:t>: alphabet</a:t>
            </a:r>
          </a:p>
          <a:p>
            <a:pPr lvl="1"/>
            <a:r>
              <a:rPr lang="en-US" altLang="en-US" sz="3200" b="1" dirty="0">
                <a:solidFill>
                  <a:srgbClr val="0070C0"/>
                </a:solidFill>
                <a:sym typeface="Symbol" panose="05050102010706020507" pitchFamily="18" charset="2"/>
              </a:rPr>
              <a:t>Q: a finite set of states</a:t>
            </a:r>
          </a:p>
          <a:p>
            <a:pPr lvl="1"/>
            <a:r>
              <a:rPr lang="en-US" altLang="en-US" sz="3200" b="1" dirty="0">
                <a:solidFill>
                  <a:srgbClr val="7030A0"/>
                </a:solidFill>
                <a:sym typeface="Symbol" panose="05050102010706020507" pitchFamily="18" charset="2"/>
              </a:rPr>
              <a:t>T:  QQ    (i.e., a finite set of transition rule {partial function})</a:t>
            </a:r>
          </a:p>
          <a:p>
            <a:pPr lvl="1"/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3200" b="1" baseline="-250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: start state</a:t>
            </a:r>
            <a:r>
              <a:rPr lang="en-US" altLang="en-US" sz="3200" b="1" baseline="-250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3200" b="1" dirty="0">
                <a:solidFill>
                  <a:srgbClr val="00B050"/>
                </a:solidFill>
              </a:rPr>
              <a:t>F: final state(s)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2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380"/>
            <a:ext cx="9144000" cy="981323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Simple DFA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105BD0-5B00-45D4-9A32-25E48C50F97C}" type="slidenum">
              <a:rPr lang="en-US" altLang="en-US">
                <a:solidFill>
                  <a:srgbClr val="7B9899"/>
                </a:solidFill>
              </a:rPr>
              <a:pPr/>
              <a:t>64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4267200" y="3429000"/>
            <a:ext cx="1066800" cy="838200"/>
          </a:xfrm>
          <a:prstGeom prst="ellipse">
            <a:avLst/>
          </a:prstGeom>
          <a:solidFill>
            <a:srgbClr val="009A44"/>
          </a:solidFill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905000" y="39624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Freeform 6"/>
          <p:cNvSpPr>
            <a:spLocks/>
          </p:cNvSpPr>
          <p:nvPr/>
        </p:nvSpPr>
        <p:spPr bwMode="auto">
          <a:xfrm>
            <a:off x="4572000" y="4267200"/>
            <a:ext cx="723900" cy="1066800"/>
          </a:xfrm>
          <a:custGeom>
            <a:avLst/>
            <a:gdLst>
              <a:gd name="T0" fmla="*/ 2147483647 w 504"/>
              <a:gd name="T1" fmla="*/ 0 h 720"/>
              <a:gd name="T2" fmla="*/ 2147483647 w 504"/>
              <a:gd name="T3" fmla="*/ 2147483647 h 720"/>
              <a:gd name="T4" fmla="*/ 0 w 504"/>
              <a:gd name="T5" fmla="*/ 0 h 720"/>
              <a:gd name="T6" fmla="*/ 0 60000 65536"/>
              <a:gd name="T7" fmla="*/ 0 60000 65536"/>
              <a:gd name="T8" fmla="*/ 0 60000 65536"/>
              <a:gd name="T9" fmla="*/ 0 w 504"/>
              <a:gd name="T10" fmla="*/ 0 h 720"/>
              <a:gd name="T11" fmla="*/ 504 w 5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720">
                <a:moveTo>
                  <a:pt x="432" y="0"/>
                </a:moveTo>
                <a:cubicBezTo>
                  <a:pt x="468" y="360"/>
                  <a:pt x="504" y="720"/>
                  <a:pt x="432" y="720"/>
                </a:cubicBezTo>
                <a:cubicBezTo>
                  <a:pt x="360" y="720"/>
                  <a:pt x="180" y="36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Freeform 7"/>
          <p:cNvSpPr>
            <a:spLocks/>
          </p:cNvSpPr>
          <p:nvPr/>
        </p:nvSpPr>
        <p:spPr bwMode="auto">
          <a:xfrm>
            <a:off x="4495800" y="2540000"/>
            <a:ext cx="1206500" cy="1270000"/>
          </a:xfrm>
          <a:custGeom>
            <a:avLst/>
            <a:gdLst>
              <a:gd name="T0" fmla="*/ 0 w 760"/>
              <a:gd name="T1" fmla="*/ 2147483647 h 800"/>
              <a:gd name="T2" fmla="*/ 2147483647 w 760"/>
              <a:gd name="T3" fmla="*/ 2147483647 h 800"/>
              <a:gd name="T4" fmla="*/ 2147483647 w 760"/>
              <a:gd name="T5" fmla="*/ 2147483647 h 800"/>
              <a:gd name="T6" fmla="*/ 0 60000 65536"/>
              <a:gd name="T7" fmla="*/ 0 60000 65536"/>
              <a:gd name="T8" fmla="*/ 0 60000 65536"/>
              <a:gd name="T9" fmla="*/ 0 w 760"/>
              <a:gd name="T10" fmla="*/ 0 h 800"/>
              <a:gd name="T11" fmla="*/ 760 w 76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800">
                <a:moveTo>
                  <a:pt x="0" y="608"/>
                </a:moveTo>
                <a:cubicBezTo>
                  <a:pt x="292" y="304"/>
                  <a:pt x="584" y="0"/>
                  <a:pt x="672" y="32"/>
                </a:cubicBezTo>
                <a:cubicBezTo>
                  <a:pt x="760" y="64"/>
                  <a:pt x="552" y="672"/>
                  <a:pt x="528" y="8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838200" y="3200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2806700" y="3595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4724400" y="2667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4876800" y="4572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705600" y="22860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7162800" y="19050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73152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7239000" y="1905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a	d</a:t>
            </a:r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6553200" y="2590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6629400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         B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6629400" y="3429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B         </a:t>
            </a:r>
            <a:r>
              <a:rPr lang="en-US" altLang="en-US" dirty="0" err="1">
                <a:latin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</a:rPr>
              <a:t>            </a:t>
            </a:r>
            <a:r>
              <a:rPr lang="en-US" altLang="en-US" dirty="0" err="1">
                <a:latin typeface="Arial" panose="020B0604020202020204" pitchFamily="34" charset="0"/>
              </a:rPr>
              <a:t>B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5200" y="1203294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Input symbols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5670550" y="2895601"/>
            <a:ext cx="10032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states</a:t>
            </a:r>
          </a:p>
        </p:txBody>
      </p:sp>
      <p:sp>
        <p:nvSpPr>
          <p:cNvPr id="2" name="Left Brace 1"/>
          <p:cNvSpPr/>
          <p:nvPr/>
        </p:nvSpPr>
        <p:spPr>
          <a:xfrm>
            <a:off x="6280278" y="2593731"/>
            <a:ext cx="664549" cy="1270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7898027" y="1147582"/>
            <a:ext cx="250640" cy="1416294"/>
          </a:xfrm>
          <a:prstGeom prst="leftBrace">
            <a:avLst>
              <a:gd name="adj1" fmla="val 8333"/>
              <a:gd name="adj2" fmla="val 515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/>
      <p:bldP spid="58379" grpId="0"/>
      <p:bldP spid="58380" grpId="0"/>
      <p:bldP spid="58381" grpId="0" animBg="1"/>
      <p:bldP spid="58382" grpId="0" animBg="1"/>
      <p:bldP spid="58383" grpId="0"/>
      <p:bldP spid="58384" grpId="0"/>
      <p:bldP spid="58385" grpId="0"/>
      <p:bldP spid="58386" grpId="0"/>
      <p:bldP spid="58387" grpId="0"/>
      <p:bldP spid="22" grpId="0" animBg="1"/>
      <p:bldP spid="23" grpId="0" animBg="1"/>
      <p:bldP spid="2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29" y="357175"/>
            <a:ext cx="7886700" cy="1325563"/>
          </a:xfrm>
        </p:spPr>
        <p:txBody>
          <a:bodyPr/>
          <a:lstStyle/>
          <a:p>
            <a:r>
              <a:rPr lang="en-US" dirty="0"/>
              <a:t>Simulating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" y="1940551"/>
            <a:ext cx="8993652" cy="4222657"/>
          </a:xfrm>
        </p:spPr>
        <p:txBody>
          <a:bodyPr>
            <a:noAutofit/>
          </a:bodyPr>
          <a:lstStyle/>
          <a:p>
            <a:r>
              <a:rPr lang="en-US" sz="3600" dirty="0"/>
              <a:t>INPUT: 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An input string x terminated by </a:t>
            </a:r>
            <a:r>
              <a:rPr lang="en-US" sz="3200" b="1" dirty="0" err="1">
                <a:solidFill>
                  <a:srgbClr val="C00000"/>
                </a:solidFill>
              </a:rPr>
              <a:t>eof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character. 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 A DFA D with start state </a:t>
            </a:r>
            <a:r>
              <a:rPr lang="en-US" sz="3200" b="1" dirty="0">
                <a:solidFill>
                  <a:srgbClr val="C00000"/>
                </a:solidFill>
              </a:rPr>
              <a:t>s</a:t>
            </a:r>
            <a:r>
              <a:rPr lang="en-US" sz="3200" b="1" baseline="-25000" dirty="0">
                <a:solidFill>
                  <a:srgbClr val="C00000"/>
                </a:solidFill>
              </a:rPr>
              <a:t>0</a:t>
            </a:r>
            <a:r>
              <a:rPr lang="en-US" sz="3200" dirty="0">
                <a:solidFill>
                  <a:srgbClr val="C00000"/>
                </a:solidFill>
              </a:rPr>
              <a:t>, accepting </a:t>
            </a:r>
            <a:r>
              <a:rPr lang="en-US" sz="3200" b="1" dirty="0">
                <a:solidFill>
                  <a:srgbClr val="C00000"/>
                </a:solidFill>
              </a:rPr>
              <a:t>F</a:t>
            </a:r>
            <a:r>
              <a:rPr lang="en-US" sz="3200" dirty="0">
                <a:solidFill>
                  <a:srgbClr val="C00000"/>
                </a:solidFill>
              </a:rPr>
              <a:t>, and    transition function </a:t>
            </a:r>
            <a:r>
              <a:rPr lang="en-US" sz="3200" b="1" dirty="0">
                <a:solidFill>
                  <a:srgbClr val="C00000"/>
                </a:solidFill>
              </a:rPr>
              <a:t>move</a:t>
            </a:r>
          </a:p>
          <a:p>
            <a:r>
              <a:rPr lang="en-US" sz="3600" dirty="0"/>
              <a:t>OUTPUT: 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Answer: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 “yes” if D accepts string x;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“no” otherwise</a:t>
            </a:r>
          </a:p>
        </p:txBody>
      </p:sp>
    </p:spTree>
    <p:extLst>
      <p:ext uri="{BB962C8B-B14F-4D97-AF65-F5344CB8AC3E}">
        <p14:creationId xmlns:p14="http://schemas.microsoft.com/office/powerpoint/2010/main" val="13861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" y="365126"/>
            <a:ext cx="8459691" cy="1325563"/>
          </a:xfrm>
        </p:spPr>
        <p:txBody>
          <a:bodyPr/>
          <a:lstStyle/>
          <a:p>
            <a:r>
              <a:rPr lang="en-US" dirty="0"/>
              <a:t>Simulating a DFA: Apply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53" y="1940035"/>
            <a:ext cx="7886700" cy="47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3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4" y="365126"/>
            <a:ext cx="8301166" cy="1325563"/>
          </a:xfrm>
        </p:spPr>
        <p:txBody>
          <a:bodyPr/>
          <a:lstStyle/>
          <a:p>
            <a:r>
              <a:rPr lang="en-US" dirty="0"/>
              <a:t>DFA accepting: 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err="1"/>
              <a:t>abb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17" y="3542576"/>
            <a:ext cx="7886700" cy="2875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04265"/>
            <a:ext cx="9144000" cy="16247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Input string: </a:t>
            </a:r>
            <a:r>
              <a:rPr lang="en-US" sz="2400" dirty="0" err="1">
                <a:solidFill>
                  <a:schemeClr val="bg1"/>
                </a:solidFill>
              </a:rPr>
              <a:t>aaabb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Processing: the machine enters the sequences of states:  0,1,1,1,2,3.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Output: The answer is “yes”</a:t>
            </a:r>
          </a:p>
        </p:txBody>
      </p:sp>
    </p:spTree>
    <p:extLst>
      <p:ext uri="{BB962C8B-B14F-4D97-AF65-F5344CB8AC3E}">
        <p14:creationId xmlns:p14="http://schemas.microsoft.com/office/powerpoint/2010/main" val="30333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B93A9E-601A-4176-8649-0C388E6159AF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Nondeterministic Finite Automata (NFA)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23" y="1956454"/>
            <a:ext cx="8871439" cy="422265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dirty="0"/>
              <a:t>NFA differs from deterministic model in two ways: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For any given state and input symbol, there may exist </a:t>
            </a:r>
            <a:r>
              <a:rPr lang="en-US" altLang="en-US" sz="3600" b="1" dirty="0">
                <a:solidFill>
                  <a:srgbClr val="C00000"/>
                </a:solidFill>
              </a:rPr>
              <a:t>more than one transition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State transition can occur </a:t>
            </a:r>
            <a:r>
              <a:rPr lang="en-US" altLang="en-US" sz="3600" b="1" dirty="0">
                <a:solidFill>
                  <a:srgbClr val="C00000"/>
                </a:solidFill>
              </a:rPr>
              <a:t>without</a:t>
            </a:r>
            <a:r>
              <a:rPr lang="en-US" altLang="en-US" sz="3600" dirty="0">
                <a:solidFill>
                  <a:srgbClr val="C00000"/>
                </a:solidFill>
              </a:rPr>
              <a:t> reading  any input token; this is called </a:t>
            </a:r>
            <a:r>
              <a:rPr lang="en-US" altLang="en-US" sz="3600" b="1" dirty="0">
                <a:solidFill>
                  <a:srgbClr val="C00000"/>
                </a:solidFill>
              </a:rPr>
              <a:t>empty transition</a:t>
            </a:r>
          </a:p>
          <a:p>
            <a:pPr marL="609600" indent="-609600" eaLnBrk="1" hangingPunct="1">
              <a:buFontTx/>
              <a:buNone/>
            </a:pPr>
            <a:endParaRPr lang="en-US" altLang="en-US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endParaRPr lang="en-US" altLang="en-US" sz="3600" dirty="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endParaRPr lang="en-US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134"/>
            <a:ext cx="9144000" cy="53870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9314"/>
            <a:ext cx="9144000" cy="14709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RE= (</a:t>
            </a:r>
            <a:r>
              <a:rPr lang="en-US" sz="4400" dirty="0" err="1"/>
              <a:t>a|b</a:t>
            </a:r>
            <a:r>
              <a:rPr lang="en-US" sz="4400" dirty="0"/>
              <a:t>)*</a:t>
            </a:r>
            <a:r>
              <a:rPr lang="en-US" sz="4400" dirty="0" err="1"/>
              <a:t>abb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581589" y="6033051"/>
            <a:ext cx="1176793" cy="445273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6464" y="3074896"/>
            <a:ext cx="1176793" cy="4452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11291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59961" y="365126"/>
            <a:ext cx="8575311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Token classes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88AD4B-C342-4870-BC97-BCE3BA744497}" type="slidenum">
              <a:rPr lang="en-US" altLang="en-US">
                <a:solidFill>
                  <a:srgbClr val="7B9899"/>
                </a:solidFill>
              </a:rPr>
              <a:pPr/>
              <a:t>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>
          <a:xfrm>
            <a:off x="-59961" y="1791325"/>
            <a:ext cx="8865824" cy="430784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The following classes cover most or all of the tokens: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</a:rPr>
              <a:t>tokens for each keyword </a:t>
            </a:r>
          </a:p>
          <a:p>
            <a:pPr lvl="2" eaLnBrk="1" hangingPunct="1"/>
            <a:r>
              <a:rPr lang="en-US" altLang="en-US" dirty="0">
                <a:solidFill>
                  <a:srgbClr val="0070C0"/>
                </a:solidFill>
              </a:rPr>
              <a:t> IF, THEN. WHILE, FOR, etc.</a:t>
            </a:r>
          </a:p>
          <a:p>
            <a:pPr lvl="1" eaLnBrk="1" hangingPunct="1"/>
            <a:r>
              <a:rPr lang="en-US" altLang="en-US" dirty="0">
                <a:solidFill>
                  <a:srgbClr val="7030A0"/>
                </a:solidFill>
              </a:rPr>
              <a:t>tokens for operators</a:t>
            </a:r>
          </a:p>
          <a:p>
            <a:pPr lvl="2" eaLnBrk="1" hangingPunct="1"/>
            <a:r>
              <a:rPr lang="en-US" altLang="en-US" dirty="0">
                <a:solidFill>
                  <a:srgbClr val="7030A0"/>
                </a:solidFill>
              </a:rPr>
              <a:t>+, -, /, *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O tokens for identifier</a:t>
            </a:r>
          </a:p>
          <a:p>
            <a:pPr lvl="2" eaLnBrk="1" hangingPunct="1"/>
            <a:r>
              <a:rPr lang="en-US" altLang="en-US" dirty="0" err="1">
                <a:solidFill>
                  <a:srgbClr val="C00000"/>
                </a:solidFill>
              </a:rPr>
              <a:t>Mycounter</a:t>
            </a:r>
            <a:r>
              <a:rPr lang="en-US" altLang="en-US" dirty="0">
                <a:solidFill>
                  <a:srgbClr val="C00000"/>
                </a:solidFill>
              </a:rPr>
              <a:t>, </a:t>
            </a:r>
            <a:r>
              <a:rPr lang="en-US" altLang="en-US" dirty="0" err="1">
                <a:solidFill>
                  <a:srgbClr val="C00000"/>
                </a:solidFill>
              </a:rPr>
              <a:t>Myclass</a:t>
            </a:r>
            <a:r>
              <a:rPr lang="en-US" altLang="en-US" dirty="0">
                <a:solidFill>
                  <a:srgbClr val="C00000"/>
                </a:solidFill>
              </a:rPr>
              <a:t>, x, y, p234, etc.</a:t>
            </a:r>
          </a:p>
          <a:p>
            <a:pPr lvl="1" eaLnBrk="1" hangingPunct="1"/>
            <a:r>
              <a:rPr lang="en-US" altLang="en-US" dirty="0"/>
              <a:t>Tokens for punctuation symbol</a:t>
            </a:r>
          </a:p>
          <a:p>
            <a:pPr lvl="2" eaLnBrk="1" hangingPunct="1"/>
            <a:r>
              <a:rPr lang="en-US" altLang="en-US" dirty="0"/>
              <a:t>@, #, $, etc.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One or more tokens representing constants (numbers) and strings literals</a:t>
            </a:r>
          </a:p>
          <a:p>
            <a:pPr lvl="2" eaLnBrk="1" hangingPunct="1"/>
            <a:r>
              <a:rPr lang="en-US" altLang="en-US" dirty="0">
                <a:solidFill>
                  <a:srgbClr val="00B050"/>
                </a:solidFill>
              </a:rPr>
              <a:t>“</a:t>
            </a:r>
            <a:r>
              <a:rPr lang="en-US" altLang="en-US" dirty="0" err="1">
                <a:solidFill>
                  <a:srgbClr val="00B050"/>
                </a:solidFill>
              </a:rPr>
              <a:t>mybook</a:t>
            </a:r>
            <a:r>
              <a:rPr lang="en-US" altLang="en-US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2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" y="3216835"/>
            <a:ext cx="6548041" cy="3147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9" y="665769"/>
            <a:ext cx="8189843" cy="2728061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5" name="Straight Connector 4"/>
          <p:cNvCxnSpPr/>
          <p:nvPr/>
        </p:nvCxnSpPr>
        <p:spPr>
          <a:xfrm>
            <a:off x="2743200" y="4561114"/>
            <a:ext cx="71845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9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0C9AAD-CDD4-4E66-A902-D4CD2E09FA81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8606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005145-7C83-40AD-8EE8-530E382F518C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All kind of Transformation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55835"/>
            <a:ext cx="7886700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There is all kind of transformation from 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Automata to grammars 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RE to grammars  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RE to automata</a:t>
            </a:r>
          </a:p>
        </p:txBody>
      </p:sp>
    </p:spTree>
    <p:extLst>
      <p:ext uri="{BB962C8B-B14F-4D97-AF65-F5344CB8AC3E}">
        <p14:creationId xmlns:p14="http://schemas.microsoft.com/office/powerpoint/2010/main" val="14292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2321" cy="1325563"/>
          </a:xfrm>
        </p:spPr>
        <p:txBody>
          <a:bodyPr/>
          <a:lstStyle/>
          <a:p>
            <a:r>
              <a:rPr lang="en-US" dirty="0"/>
              <a:t>The Cycle of construction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1" y="1969119"/>
            <a:ext cx="7886700" cy="43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0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RE to NFA using  Thompson’s construction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1905000"/>
            <a:ext cx="581297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72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Thompson’s Construction to create NFA of  </a:t>
            </a:r>
            <a:r>
              <a:rPr lang="en-US" dirty="0">
                <a:solidFill>
                  <a:srgbClr val="C00000"/>
                </a:solidFill>
              </a:rPr>
              <a:t>a(</a:t>
            </a:r>
            <a:r>
              <a:rPr lang="en-US" dirty="0" err="1">
                <a:solidFill>
                  <a:srgbClr val="C00000"/>
                </a:solidFill>
              </a:rPr>
              <a:t>b|c</a:t>
            </a:r>
            <a:r>
              <a:rPr lang="en-US" dirty="0">
                <a:solidFill>
                  <a:srgbClr val="C00000"/>
                </a:solidFill>
              </a:rPr>
              <a:t>)*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2001078"/>
            <a:ext cx="8556172" cy="47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65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" y="309467"/>
            <a:ext cx="7886700" cy="1325563"/>
          </a:xfrm>
        </p:spPr>
        <p:txBody>
          <a:bodyPr/>
          <a:lstStyle/>
          <a:p>
            <a:r>
              <a:rPr lang="en-US" dirty="0"/>
              <a:t>Transforming Grammars to Automata and vis versus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53087"/>
            <a:ext cx="8977023" cy="4222657"/>
          </a:xfrm>
        </p:spPr>
        <p:txBody>
          <a:bodyPr>
            <a:noAutofit/>
          </a:bodyPr>
          <a:lstStyle/>
          <a:p>
            <a:r>
              <a:rPr lang="en-US" sz="3600" dirty="0"/>
              <a:t>We write scanner using </a:t>
            </a:r>
            <a:r>
              <a:rPr lang="en-US" sz="3600" dirty="0">
                <a:solidFill>
                  <a:srgbClr val="7030A0"/>
                </a:solidFill>
              </a:rPr>
              <a:t>regular grammars</a:t>
            </a:r>
            <a:endParaRPr lang="en-US" sz="3600" dirty="0"/>
          </a:p>
          <a:p>
            <a:r>
              <a:rPr lang="en-US" sz="3600" dirty="0"/>
              <a:t>An NFA can be generated directly from the grammar using the following steps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the alphabet is the same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each nonterminal in the grammar maps to a state in the NFA with same name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goal symbol maps to S 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create a new state and make it the only final state</a:t>
            </a:r>
          </a:p>
        </p:txBody>
      </p:sp>
    </p:spTree>
    <p:extLst>
      <p:ext uri="{BB962C8B-B14F-4D97-AF65-F5344CB8AC3E}">
        <p14:creationId xmlns:p14="http://schemas.microsoft.com/office/powerpoint/2010/main" val="8740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15" y="285613"/>
            <a:ext cx="7886700" cy="1325563"/>
          </a:xfrm>
        </p:spPr>
        <p:txBody>
          <a:bodyPr/>
          <a:lstStyle/>
          <a:p>
            <a:r>
              <a:rPr lang="en-US" dirty="0"/>
              <a:t> Some Examples: Converting Grammar to NFA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03" y="1717914"/>
            <a:ext cx="8475594" cy="4222657"/>
          </a:xfrm>
        </p:spPr>
        <p:txBody>
          <a:bodyPr/>
          <a:lstStyle/>
          <a:p>
            <a:r>
              <a:rPr lang="en-US" sz="3200" dirty="0"/>
              <a:t>For each production of the form A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xB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Generate a transition in the NFA: </a:t>
            </a:r>
            <a:r>
              <a:rPr lang="el-GR" sz="3200" dirty="0">
                <a:solidFill>
                  <a:srgbClr val="C00000"/>
                </a:solidFill>
                <a:sym typeface="Wingdings" panose="05000000000000000000" pitchFamily="2" charset="2"/>
              </a:rPr>
              <a:t>ϕ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A,x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) =B</a:t>
            </a:r>
          </a:p>
          <a:p>
            <a:r>
              <a:rPr lang="en-US" sz="3200" dirty="0">
                <a:sym typeface="Wingdings" panose="05000000000000000000" pitchFamily="2" charset="2"/>
              </a:rPr>
              <a:t>For each production in the grammar A x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Generate a transition in the NFA: </a:t>
            </a:r>
            <a:r>
              <a:rPr lang="el-GR" sz="3200" dirty="0">
                <a:solidFill>
                  <a:srgbClr val="00B050"/>
                </a:solidFill>
                <a:sym typeface="Wingdings" panose="05000000000000000000" pitchFamily="2" charset="2"/>
              </a:rPr>
              <a:t>ϕ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A,x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) =F</a:t>
            </a:r>
          </a:p>
          <a:p>
            <a:r>
              <a:rPr lang="en-US" sz="3200" dirty="0">
                <a:sym typeface="Wingdings" panose="05000000000000000000" pitchFamily="2" charset="2"/>
              </a:rPr>
              <a:t>The resulting automation could be NFA 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it is possible to have two different productions in Regular grammar with same nonterminal on LHS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0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9"/>
          </a:xfrm>
        </p:spPr>
        <p:txBody>
          <a:bodyPr/>
          <a:lstStyle/>
          <a:p>
            <a:r>
              <a:rPr lang="en-US" dirty="0"/>
              <a:t>Transforming Regular Grammar to Regular expression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170987"/>
              </p:ext>
            </p:extLst>
          </p:nvPr>
        </p:nvGraphicFramePr>
        <p:xfrm>
          <a:off x="628650" y="1955800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Grammar Productions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  <a:r>
                        <a:rPr lang="en-US" baseline="0" dirty="0"/>
                        <a:t> Productions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R.1: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xB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;           B 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xy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R.2: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xA|y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* y = L(x*y)={y,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xxxy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,…}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R.3: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Ay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x|y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10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0C9AAD-CDD4-4E66-A902-D4CD2E09FA81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8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7"/>
          <p:cNvSpPr>
            <a:spLocks noGrp="1" noChangeArrowheads="1"/>
          </p:cNvSpPr>
          <p:nvPr>
            <p:ph type="title"/>
          </p:nvPr>
        </p:nvSpPr>
        <p:spPr>
          <a:xfrm>
            <a:off x="-14677" y="0"/>
            <a:ext cx="9158677" cy="1797970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Examples of tokens</a:t>
            </a:r>
          </a:p>
        </p:txBody>
      </p:sp>
      <p:graphicFrame>
        <p:nvGraphicFramePr>
          <p:cNvPr id="121904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0661394"/>
              </p:ext>
            </p:extLst>
          </p:nvPr>
        </p:nvGraphicFramePr>
        <p:xfrm>
          <a:off x="250372" y="2017713"/>
          <a:ext cx="8697685" cy="3924301"/>
        </p:xfrm>
        <a:graphic>
          <a:graphicData uri="http://schemas.openxmlformats.org/drawingml/2006/table">
            <a:tbl>
              <a:tblPr/>
              <a:tblGrid>
                <a:gridCol w="266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Token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Description or pattern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Sample lexemes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If_symbol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Characters I follows by 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Else_symbol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e, l, s, 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else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Letterer followed  by letters or digits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D2,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MyCounter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Number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Any numeric number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377.1400, 1234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Relational _OP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&lt;, &lt;=, &lt;&gt;,…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&lt;, &lt;=, or &lt;&gt;,…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6D9B80-740B-4FC7-B03B-AB7F0843BBFD}" type="slidenum">
              <a:rPr lang="en-US" altLang="en-US">
                <a:solidFill>
                  <a:srgbClr val="7B9899"/>
                </a:solidFill>
              </a:rPr>
              <a:pPr/>
              <a:t>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91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4AD6F3-9525-43DB-A546-4D7BB82E3E73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18" y="365126"/>
            <a:ext cx="8404032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Implementing FSA on a Computer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318" y="1956454"/>
            <a:ext cx="9032682" cy="422265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Compilers are implemented as programs</a:t>
            </a:r>
          </a:p>
          <a:p>
            <a:pPr eaLnBrk="1" hangingPunct="1"/>
            <a:r>
              <a:rPr lang="en-US" altLang="en-US" sz="2400" dirty="0"/>
              <a:t>How to implement FSA as program? One Possible way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One variable of enumerated type to list all possible states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Use table representation of FSA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Store table as an array with state and symbol as indexes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Use a Boolean variable to signal termination of the FSA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Use Temporary variables to keep track of the current state and input</a:t>
            </a:r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95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Limitation of RE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43350" y="6155704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D74216-FA0A-4CD1-86E7-8332B0F51FE9}" type="slidenum">
              <a:rPr lang="en-US" altLang="en-US">
                <a:solidFill>
                  <a:srgbClr val="7B9899"/>
                </a:solidFill>
              </a:rPr>
              <a:pPr/>
              <a:t>81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50180" name="Content Placeholder 2"/>
          <p:cNvSpPr>
            <a:spLocks noGrp="1"/>
          </p:cNvSpPr>
          <p:nvPr>
            <p:ph sz="quarter" idx="1"/>
          </p:nvPr>
        </p:nvSpPr>
        <p:spPr>
          <a:xfrm>
            <a:off x="0" y="1869989"/>
            <a:ext cx="9207610" cy="422918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000" dirty="0"/>
              <a:t>RE cannot be used to describe some programming constructs such as balanced parentheses or define/usage semantics</a:t>
            </a:r>
          </a:p>
          <a:p>
            <a:r>
              <a:rPr lang="en-US" altLang="en-US" sz="3000" dirty="0"/>
              <a:t>RE can be used for fixed or unspecified number of repetitions (arbitrary)</a:t>
            </a:r>
          </a:p>
          <a:p>
            <a:r>
              <a:rPr lang="en-US" altLang="en-US" sz="3600" dirty="0"/>
              <a:t>Repeating strings</a:t>
            </a:r>
          </a:p>
          <a:p>
            <a:pPr lvl="1"/>
            <a:r>
              <a:rPr lang="en-US" altLang="en-US" sz="3400" dirty="0">
                <a:solidFill>
                  <a:srgbClr val="C00000"/>
                </a:solidFill>
              </a:rPr>
              <a:t>L1= {</a:t>
            </a:r>
            <a:r>
              <a:rPr lang="en-US" altLang="en-US" sz="3400" dirty="0" err="1">
                <a:solidFill>
                  <a:srgbClr val="C00000"/>
                </a:solidFill>
              </a:rPr>
              <a:t>wcw|w</a:t>
            </a:r>
            <a:r>
              <a:rPr lang="en-US" altLang="en-US" sz="3400" dirty="0">
                <a:solidFill>
                  <a:srgbClr val="C00000"/>
                </a:solidFill>
              </a:rPr>
              <a:t> is a string of a’s and b’s(or (</a:t>
            </a:r>
            <a:r>
              <a:rPr lang="en-US" altLang="en-US" sz="3400" dirty="0" err="1">
                <a:solidFill>
                  <a:srgbClr val="C00000"/>
                </a:solidFill>
              </a:rPr>
              <a:t>a|b</a:t>
            </a:r>
            <a:r>
              <a:rPr lang="en-US" altLang="en-US" sz="3400" dirty="0">
                <a:solidFill>
                  <a:srgbClr val="C00000"/>
                </a:solidFill>
              </a:rPr>
              <a:t>)*)}</a:t>
            </a:r>
          </a:p>
          <a:p>
            <a:pPr lvl="2"/>
            <a:r>
              <a:rPr lang="en-US" altLang="en-US" sz="3000" dirty="0">
                <a:solidFill>
                  <a:srgbClr val="0070C0"/>
                </a:solidFill>
              </a:rPr>
              <a:t>L1 consists of all words composed of a repeated strings of a’s and b’s separated by a “c”, such as </a:t>
            </a:r>
            <a:r>
              <a:rPr lang="en-US" altLang="en-US" sz="3000" b="1" dirty="0" err="1">
                <a:solidFill>
                  <a:srgbClr val="C00000"/>
                </a:solidFill>
              </a:rPr>
              <a:t>aab</a:t>
            </a:r>
            <a:r>
              <a:rPr lang="en-US" altLang="en-US" sz="3000" dirty="0" err="1">
                <a:solidFill>
                  <a:srgbClr val="0070C0"/>
                </a:solidFill>
              </a:rPr>
              <a:t>c</a:t>
            </a:r>
            <a:r>
              <a:rPr lang="en-US" altLang="en-US" sz="3000" b="1" dirty="0" err="1">
                <a:solidFill>
                  <a:srgbClr val="C00000"/>
                </a:solidFill>
              </a:rPr>
              <a:t>aab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lvl="2"/>
            <a:r>
              <a:rPr lang="en-US" altLang="en-US" sz="3000" dirty="0">
                <a:solidFill>
                  <a:srgbClr val="0070C0"/>
                </a:solidFill>
              </a:rPr>
              <a:t>The language abstracts the semantics of define/usage</a:t>
            </a:r>
          </a:p>
        </p:txBody>
      </p:sp>
    </p:spTree>
    <p:extLst>
      <p:ext uri="{BB962C8B-B14F-4D97-AF65-F5344CB8AC3E}">
        <p14:creationId xmlns:p14="http://schemas.microsoft.com/office/powerpoint/2010/main" val="1879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0461FA-C4F3-4C83-ACDD-BEBEF4C4A321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1621972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484"/>
            <a:ext cx="8534400" cy="503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6386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B57243-1DCB-450F-8671-27EAF2330BC8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RE: Review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8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199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247A87-678E-4312-B5F9-7ABF6FD64ED8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4112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Shorthand notations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9" y="1423973"/>
            <a:ext cx="7764908" cy="54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0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D85278-33EB-4D10-AFD7-474B55B09E5A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96779"/>
          </a:xfrm>
          <a:solidFill>
            <a:srgbClr val="009A44"/>
          </a:solidFill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More Examples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33303"/>
            <a:ext cx="8077200" cy="532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62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04" y="2527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</a:t>
            </a:r>
            <a:r>
              <a:rPr lang="en-US" altLang="en-US" dirty="0">
                <a:latin typeface="Helvetica" panose="020B0604020202020204" pitchFamily="34" charset="0"/>
              </a:rPr>
              <a:t>xamples of Non-Tokens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716CDA-F96E-45E7-A22B-326083C4A65B}" type="slidenum">
              <a:rPr lang="en-US" altLang="en-US">
                <a:solidFill>
                  <a:srgbClr val="7B9899"/>
                </a:solidFill>
              </a:rPr>
              <a:pPr/>
              <a:t>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99562"/>
            <a:ext cx="8504238" cy="4262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>
                <a:latin typeface="Helvetica" panose="020B0604020202020204" pitchFamily="34" charset="0"/>
              </a:rPr>
              <a:t>Examples of non-tokens</a:t>
            </a:r>
          </a:p>
          <a:p>
            <a:pPr lvl="1" eaLnBrk="1" hangingPunct="1"/>
            <a:r>
              <a:rPr lang="en-US" altLang="en-US" sz="3200" dirty="0">
                <a:latin typeface="Helvetica" panose="020B0604020202020204" pitchFamily="34" charset="0"/>
              </a:rPr>
              <a:t>Comment: /* do not change */</a:t>
            </a:r>
          </a:p>
          <a:p>
            <a:pPr lvl="1" eaLnBrk="1" hangingPunct="1"/>
            <a:r>
              <a:rPr lang="en-US" altLang="en-US" sz="3200" dirty="0">
                <a:latin typeface="Helvetica" panose="020B0604020202020204" pitchFamily="34" charset="0"/>
              </a:rPr>
              <a:t>Preprocessor directive</a:t>
            </a:r>
          </a:p>
          <a:p>
            <a:pPr lvl="2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 #include &lt;</a:t>
            </a:r>
            <a:r>
              <a:rPr lang="en-US" altLang="en-US" sz="3200" dirty="0" err="1">
                <a:solidFill>
                  <a:srgbClr val="C00000"/>
                </a:solidFill>
                <a:latin typeface="Helvetica" panose="020B0604020202020204" pitchFamily="34" charset="0"/>
              </a:rPr>
              <a:t>stdio.h</a:t>
            </a:r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&gt;</a:t>
            </a:r>
          </a:p>
          <a:p>
            <a:pPr lvl="2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 #define NUM 5</a:t>
            </a:r>
          </a:p>
          <a:p>
            <a:pPr lvl="1" eaLnBrk="1" hangingPunct="1"/>
            <a:r>
              <a:rPr lang="en-US" altLang="en-US" sz="3200" dirty="0">
                <a:latin typeface="Helvetica" panose="020B0604020202020204" pitchFamily="34" charset="0"/>
              </a:rPr>
              <a:t>White space</a:t>
            </a:r>
          </a:p>
          <a:p>
            <a:pPr lvl="2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blanks </a:t>
            </a:r>
          </a:p>
          <a:p>
            <a:pPr lvl="2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tabs</a:t>
            </a:r>
          </a:p>
          <a:p>
            <a:pPr lvl="2"/>
            <a:r>
              <a:rPr lang="en-US" altLang="en-US" sz="3200" dirty="0">
                <a:solidFill>
                  <a:srgbClr val="C00000"/>
                </a:solidFill>
                <a:latin typeface="Helvetica" panose="020B0604020202020204" pitchFamily="34" charset="0"/>
              </a:rPr>
              <a:t>newlines</a:t>
            </a:r>
          </a:p>
        </p:txBody>
      </p:sp>
    </p:spTree>
    <p:extLst>
      <p:ext uri="{BB962C8B-B14F-4D97-AF65-F5344CB8AC3E}">
        <p14:creationId xmlns:p14="http://schemas.microsoft.com/office/powerpoint/2010/main" val="32337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22050</TotalTime>
  <Words>3634</Words>
  <Application>Microsoft Macintosh PowerPoint</Application>
  <PresentationFormat>On-screen Show (4:3)</PresentationFormat>
  <Paragraphs>557</Paragraphs>
  <Slides>85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Calibri Light</vt:lpstr>
      <vt:lpstr>Helvetica</vt:lpstr>
      <vt:lpstr>Tahoma</vt:lpstr>
      <vt:lpstr>Times New Roman</vt:lpstr>
      <vt:lpstr>Wingdings</vt:lpstr>
      <vt:lpstr>Wingdings 2</vt:lpstr>
      <vt:lpstr>Office Theme</vt:lpstr>
      <vt:lpstr>Document</vt:lpstr>
      <vt:lpstr>Chapter 3: Lexical Analysis</vt:lpstr>
      <vt:lpstr>Objectives</vt:lpstr>
      <vt:lpstr>Lexical </vt:lpstr>
      <vt:lpstr>Lexical analyzers features</vt:lpstr>
      <vt:lpstr>Lexical Analysis vs. Syntax Analysis</vt:lpstr>
      <vt:lpstr>Token, Pattern, Lexemes</vt:lpstr>
      <vt:lpstr>Token classes</vt:lpstr>
      <vt:lpstr>Examples of tokens</vt:lpstr>
      <vt:lpstr>Examples of Non-Tokens</vt:lpstr>
      <vt:lpstr>Attributes for Token</vt:lpstr>
      <vt:lpstr>Example: tokens and related attributes</vt:lpstr>
      <vt:lpstr>Lexical Analyzer (LA) and source code errors</vt:lpstr>
      <vt:lpstr>LA: Error Recovery and Error handling</vt:lpstr>
      <vt:lpstr>Input Buffering</vt:lpstr>
      <vt:lpstr>Using a pair of input buffers</vt:lpstr>
      <vt:lpstr>Using a pair of input buffers</vt:lpstr>
      <vt:lpstr>Using a pair of input buffers</vt:lpstr>
      <vt:lpstr>Using a pair of input buffers</vt:lpstr>
      <vt:lpstr>Using a pair of input buffers</vt:lpstr>
      <vt:lpstr>The Chomsky Hierarchy of languages</vt:lpstr>
      <vt:lpstr>Regular expressions</vt:lpstr>
      <vt:lpstr>Application of Regular Expressions to Specify Tokens</vt:lpstr>
      <vt:lpstr>Operations on Languages</vt:lpstr>
      <vt:lpstr>Some Examples of operations</vt:lpstr>
      <vt:lpstr>More examples </vt:lpstr>
      <vt:lpstr>Regular Expression: Formal Definition </vt:lpstr>
      <vt:lpstr>Precedence rules</vt:lpstr>
      <vt:lpstr>Some examples</vt:lpstr>
      <vt:lpstr>More examples of RE</vt:lpstr>
      <vt:lpstr>More Examples</vt:lpstr>
      <vt:lpstr>Regular Language?</vt:lpstr>
      <vt:lpstr>More on Regular Language</vt:lpstr>
      <vt:lpstr>Algebraic laws used to show two REs are equivalent</vt:lpstr>
      <vt:lpstr>Regular Definitions</vt:lpstr>
      <vt:lpstr>Example: C identifier</vt:lpstr>
      <vt:lpstr>Example: Unsigned numbers in Pascal</vt:lpstr>
      <vt:lpstr>Extension to RE</vt:lpstr>
      <vt:lpstr>Simplified version of unsigned numbers using extended notations</vt:lpstr>
      <vt:lpstr>RE &amp; Tokens Specification</vt:lpstr>
      <vt:lpstr>Grammar for our running example</vt:lpstr>
      <vt:lpstr>REs used to specify terminals (tokens) for our little  grammar</vt:lpstr>
      <vt:lpstr>LEXEMES, Token Names, attributes value</vt:lpstr>
      <vt:lpstr>Recognizer of RE: State Transition Diagram</vt:lpstr>
      <vt:lpstr>Simple SDT to match “then”</vt:lpstr>
      <vt:lpstr>Transition Diagram to recognize  relational operators (relop)</vt:lpstr>
      <vt:lpstr>Recognition of Reserved words and Identifies</vt:lpstr>
      <vt:lpstr>Approaches to handle reserved words</vt:lpstr>
      <vt:lpstr>STD for unsigned numbers</vt:lpstr>
      <vt:lpstr>Transition Diagram to handle Whitespace</vt:lpstr>
      <vt:lpstr>Simulation of STD for relop in C++</vt:lpstr>
      <vt:lpstr>Simulation of STD for relop in C++</vt:lpstr>
      <vt:lpstr>Lexical Analyzer: Implementation Approaches</vt:lpstr>
      <vt:lpstr>Main Approaches</vt:lpstr>
      <vt:lpstr>Hand-written approach</vt:lpstr>
      <vt:lpstr>Option two: Using Tool to generate Lex</vt:lpstr>
      <vt:lpstr>More on Lexar generators</vt:lpstr>
      <vt:lpstr>Generating the Lexical Analyzer using LEX</vt:lpstr>
      <vt:lpstr>The Lexical Analyzer LEX</vt:lpstr>
      <vt:lpstr>PowerPoint Presentation</vt:lpstr>
      <vt:lpstr>Some comparison</vt:lpstr>
      <vt:lpstr>Part 2</vt:lpstr>
      <vt:lpstr>Finite Automata</vt:lpstr>
      <vt:lpstr>Deterministic Finite Automata (DFA)</vt:lpstr>
      <vt:lpstr>Simple DFA</vt:lpstr>
      <vt:lpstr>Simulating a DFA</vt:lpstr>
      <vt:lpstr>Simulating a DFA: Apply algorithm</vt:lpstr>
      <vt:lpstr>DFA accepting: (a|b)*abb</vt:lpstr>
      <vt:lpstr>Nondeterministic Finite Automata (NFA)</vt:lpstr>
      <vt:lpstr>PowerPoint Presentation</vt:lpstr>
      <vt:lpstr>PowerPoint Presentation</vt:lpstr>
      <vt:lpstr>More</vt:lpstr>
      <vt:lpstr>All kind of Transformation</vt:lpstr>
      <vt:lpstr>The Cycle of construction</vt:lpstr>
      <vt:lpstr>Converting RE to NFA using  Thompson’s construction</vt:lpstr>
      <vt:lpstr>Applying Thompson’s Construction to create NFA of  a(b|c)*</vt:lpstr>
      <vt:lpstr>Transforming Grammars to Automata and vis versus</vt:lpstr>
      <vt:lpstr> Some Examples: Converting Grammar to NFA </vt:lpstr>
      <vt:lpstr>Transforming Regular Grammar to Regular expression</vt:lpstr>
      <vt:lpstr>More</vt:lpstr>
      <vt:lpstr>Implementing FSA on a Computer</vt:lpstr>
      <vt:lpstr>Limitation of RE</vt:lpstr>
      <vt:lpstr>Summary</vt:lpstr>
      <vt:lpstr>RE: Review</vt:lpstr>
      <vt:lpstr>Shorthand notations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Reza, Hassan</cp:lastModifiedBy>
  <cp:revision>195</cp:revision>
  <dcterms:created xsi:type="dcterms:W3CDTF">2015-08-12T16:59:57Z</dcterms:created>
  <dcterms:modified xsi:type="dcterms:W3CDTF">2020-09-22T22:57:50Z</dcterms:modified>
</cp:coreProperties>
</file>