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0"/>
  </p:notesMasterIdLst>
  <p:sldIdLst>
    <p:sldId id="260" r:id="rId2"/>
    <p:sldId id="399" r:id="rId3"/>
    <p:sldId id="400" r:id="rId4"/>
    <p:sldId id="419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548" r:id="rId14"/>
    <p:sldId id="409" r:id="rId15"/>
    <p:sldId id="553" r:id="rId16"/>
    <p:sldId id="463" r:id="rId17"/>
    <p:sldId id="464" r:id="rId18"/>
    <p:sldId id="416" r:id="rId19"/>
    <p:sldId id="413" r:id="rId20"/>
    <p:sldId id="411" r:id="rId21"/>
    <p:sldId id="412" r:id="rId22"/>
    <p:sldId id="414" r:id="rId23"/>
    <p:sldId id="415" r:id="rId24"/>
    <p:sldId id="417" r:id="rId25"/>
    <p:sldId id="262" r:id="rId26"/>
    <p:sldId id="263" r:id="rId27"/>
    <p:sldId id="264" r:id="rId28"/>
    <p:sldId id="545" r:id="rId29"/>
    <p:sldId id="544" r:id="rId30"/>
    <p:sldId id="265" r:id="rId31"/>
    <p:sldId id="546" r:id="rId32"/>
    <p:sldId id="550" r:id="rId33"/>
    <p:sldId id="460" r:id="rId34"/>
    <p:sldId id="267" r:id="rId35"/>
    <p:sldId id="268" r:id="rId36"/>
    <p:sldId id="270" r:id="rId37"/>
    <p:sldId id="271" r:id="rId38"/>
    <p:sldId id="272" r:id="rId39"/>
    <p:sldId id="273" r:id="rId40"/>
    <p:sldId id="274" r:id="rId41"/>
    <p:sldId id="276" r:id="rId42"/>
    <p:sldId id="277" r:id="rId43"/>
    <p:sldId id="420" r:id="rId44"/>
    <p:sldId id="279" r:id="rId45"/>
    <p:sldId id="461" r:id="rId46"/>
    <p:sldId id="280" r:id="rId47"/>
    <p:sldId id="281" r:id="rId48"/>
    <p:sldId id="282" r:id="rId49"/>
    <p:sldId id="472" r:id="rId50"/>
    <p:sldId id="471" r:id="rId51"/>
    <p:sldId id="465" r:id="rId52"/>
    <p:sldId id="286" r:id="rId53"/>
    <p:sldId id="547" r:id="rId54"/>
    <p:sldId id="288" r:id="rId55"/>
    <p:sldId id="289" r:id="rId56"/>
    <p:sldId id="290" r:id="rId57"/>
    <p:sldId id="474" r:id="rId58"/>
    <p:sldId id="473" r:id="rId59"/>
    <p:sldId id="291" r:id="rId60"/>
    <p:sldId id="410" r:id="rId61"/>
    <p:sldId id="551" r:id="rId62"/>
    <p:sldId id="295" r:id="rId63"/>
    <p:sldId id="296" r:id="rId64"/>
    <p:sldId id="297" r:id="rId65"/>
    <p:sldId id="466" r:id="rId66"/>
    <p:sldId id="476" r:id="rId67"/>
    <p:sldId id="477" r:id="rId68"/>
    <p:sldId id="478" r:id="rId69"/>
    <p:sldId id="479" r:id="rId70"/>
    <p:sldId id="299" r:id="rId71"/>
    <p:sldId id="300" r:id="rId72"/>
    <p:sldId id="302" r:id="rId73"/>
    <p:sldId id="475" r:id="rId74"/>
    <p:sldId id="303" r:id="rId75"/>
    <p:sldId id="304" r:id="rId76"/>
    <p:sldId id="305" r:id="rId77"/>
    <p:sldId id="306" r:id="rId78"/>
    <p:sldId id="307" r:id="rId79"/>
    <p:sldId id="532" r:id="rId80"/>
    <p:sldId id="308" r:id="rId81"/>
    <p:sldId id="309" r:id="rId82"/>
    <p:sldId id="310" r:id="rId83"/>
    <p:sldId id="311" r:id="rId84"/>
    <p:sldId id="536" r:id="rId85"/>
    <p:sldId id="312" r:id="rId86"/>
    <p:sldId id="533" r:id="rId87"/>
    <p:sldId id="313" r:id="rId88"/>
    <p:sldId id="534" r:id="rId89"/>
    <p:sldId id="535" r:id="rId90"/>
    <p:sldId id="552" r:id="rId91"/>
    <p:sldId id="316" r:id="rId92"/>
    <p:sldId id="317" r:id="rId93"/>
    <p:sldId id="318" r:id="rId94"/>
    <p:sldId id="319" r:id="rId95"/>
    <p:sldId id="320" r:id="rId96"/>
    <p:sldId id="321" r:id="rId97"/>
    <p:sldId id="322" r:id="rId98"/>
    <p:sldId id="323" r:id="rId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9" autoAdjust="0"/>
    <p:restoredTop sz="82109" autoAdjust="0"/>
  </p:normalViewPr>
  <p:slideViewPr>
    <p:cSldViewPr snapToGrid="0">
      <p:cViewPr varScale="1">
        <p:scale>
          <a:sx n="104" d="100"/>
          <a:sy n="104" d="100"/>
        </p:scale>
        <p:origin x="119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2065-D077-4E32-86B1-106B8E0B2C97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FC48A-A97A-465E-941E-13E0956B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63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The grammar is LL(1) because a deterministic top-down PDA can</a:t>
            </a:r>
            <a:r>
              <a:rPr lang="en-US" altLang="en-US" baseline="0" dirty="0"/>
              <a:t> be</a:t>
            </a:r>
            <a:r>
              <a:rPr lang="en-US" altLang="en-US" dirty="0"/>
              <a:t> constructed using </a:t>
            </a:r>
            <a:r>
              <a:rPr lang="en-US" altLang="en-US" dirty="0">
                <a:solidFill>
                  <a:srgbClr val="00B050"/>
                </a:solidFill>
              </a:rPr>
              <a:t>one lookahead symbol</a:t>
            </a:r>
          </a:p>
          <a:p>
            <a:endParaRPr lang="en-US" altLang="en-US" dirty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7763F1-8FE6-4C29-A8E6-054E44C63600}" type="slidenum">
              <a:rPr lang="en-US" altLang="en-US">
                <a:latin typeface="Calibri" panose="020F0502020204030204" pitchFamily="34" charset="0"/>
              </a:rPr>
              <a:pPr eaLnBrk="1" hangingPunct="1"/>
              <a:t>57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50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The grammar is LL(1) because a deterministic top-down PDA can</a:t>
            </a:r>
            <a:r>
              <a:rPr lang="en-US" altLang="en-US" baseline="0" dirty="0"/>
              <a:t> be</a:t>
            </a:r>
            <a:r>
              <a:rPr lang="en-US" altLang="en-US" dirty="0"/>
              <a:t> constructed using </a:t>
            </a:r>
            <a:r>
              <a:rPr lang="en-US" altLang="en-US" dirty="0">
                <a:solidFill>
                  <a:srgbClr val="00B050"/>
                </a:solidFill>
              </a:rPr>
              <a:t>one lookahead symbol</a:t>
            </a:r>
          </a:p>
          <a:p>
            <a:endParaRPr lang="en-US" altLang="en-US" dirty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7763F1-8FE6-4C29-A8E6-054E44C63600}" type="slidenum">
              <a:rPr lang="en-US" altLang="en-US">
                <a:latin typeface="Calibri" panose="020F0502020204030204" pitchFamily="34" charset="0"/>
              </a:rPr>
              <a:pPr eaLnBrk="1" hangingPunct="1"/>
              <a:t>58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75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FIRST(E)=</a:t>
            </a:r>
            <a:r>
              <a:rPr lang="en-US" baseline="0" dirty="0"/>
              <a:t> { (, id}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29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FIRST(E)=</a:t>
            </a:r>
            <a:r>
              <a:rPr lang="en-US" baseline="0" dirty="0"/>
              <a:t> { (, id}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7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FIRST(E)=</a:t>
            </a:r>
            <a:r>
              <a:rPr lang="en-US" baseline="0"/>
              <a:t> { (, id}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64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FIRST(E)=</a:t>
            </a:r>
            <a:r>
              <a:rPr lang="en-US" baseline="0" dirty="0"/>
              <a:t> { (, id}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09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FIRST(E)=</a:t>
            </a:r>
            <a:r>
              <a:rPr lang="en-US" baseline="0" dirty="0"/>
              <a:t> { (, id}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48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1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PDA RECONGNIZES ALL THE STRINGS GENERATED BY THE GRAMMAR { 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aSb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Sc</a:t>
            </a:r>
            <a:r>
              <a:rPr lang="en-US" dirty="0">
                <a:sym typeface="Wingdings" panose="05000000000000000000" pitchFamily="2" charset="2"/>
              </a:rPr>
              <a:t>} (i.e., an equal number of a’s and b’s, separated by a single c. It starts in State A with an ‘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’ on the top of the stack.</a:t>
            </a:r>
            <a:r>
              <a:rPr lang="en-US" baseline="0" dirty="0">
                <a:sym typeface="Wingdings" panose="05000000000000000000" pitchFamily="2" charset="2"/>
              </a:rPr>
              <a:t> PDA </a:t>
            </a:r>
            <a:r>
              <a:rPr lang="en-US" dirty="0">
                <a:sym typeface="Wingdings" panose="05000000000000000000" pitchFamily="2" charset="2"/>
              </a:rPr>
              <a:t>halts on an empty stacks.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0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configuration of the machine (PDA) is a triple (q, string, stack).</a:t>
            </a:r>
          </a:p>
          <a:p>
            <a:r>
              <a:rPr lang="en-US" dirty="0"/>
              <a:t>When pushing symbol x, the configuration changes from (q, </a:t>
            </a:r>
            <a:r>
              <a:rPr lang="en-US" dirty="0" err="1"/>
              <a:t>a.w</a:t>
            </a:r>
            <a:r>
              <a:rPr lang="en-US" dirty="0"/>
              <a:t>, </a:t>
            </a:r>
            <a:r>
              <a:rPr lang="el-GR" dirty="0"/>
              <a:t>ε.</a:t>
            </a:r>
            <a:r>
              <a:rPr lang="en-US" dirty="0"/>
              <a:t>t) to (qi, w, </a:t>
            </a:r>
            <a:r>
              <a:rPr lang="en-US" dirty="0" err="1"/>
              <a:t>x.t</a:t>
            </a:r>
            <a:r>
              <a:rPr lang="en-US" dirty="0"/>
              <a:t>). </a:t>
            </a:r>
          </a:p>
          <a:p>
            <a:r>
              <a:rPr lang="en-US" dirty="0"/>
              <a:t> When popping symbol x, the configuration changes from(q, </a:t>
            </a:r>
            <a:r>
              <a:rPr lang="en-US" dirty="0" err="1"/>
              <a:t>a.w</a:t>
            </a:r>
            <a:r>
              <a:rPr lang="en-US" dirty="0"/>
              <a:t>, </a:t>
            </a:r>
            <a:r>
              <a:rPr lang="en-US" dirty="0" err="1"/>
              <a:t>x.t</a:t>
            </a:r>
            <a:r>
              <a:rPr lang="en-US" dirty="0"/>
              <a:t>) to (</a:t>
            </a:r>
            <a:r>
              <a:rPr lang="en-US" dirty="0" err="1"/>
              <a:t>qi,w</a:t>
            </a:r>
            <a:r>
              <a:rPr lang="en-US" dirty="0"/>
              <a:t>, t). </a:t>
            </a:r>
          </a:p>
          <a:p>
            <a:r>
              <a:rPr lang="en-US" dirty="0"/>
              <a:t> When we don’t wish the stack to change at all in a computation step, the machine moves from a configuration (q, </a:t>
            </a:r>
            <a:r>
              <a:rPr lang="en-US" dirty="0" err="1"/>
              <a:t>a·w</a:t>
            </a:r>
            <a:r>
              <a:rPr lang="en-US" dirty="0"/>
              <a:t>, </a:t>
            </a:r>
            <a:r>
              <a:rPr lang="el-GR" dirty="0"/>
              <a:t>ε·</a:t>
            </a:r>
            <a:r>
              <a:rPr lang="en-US" dirty="0"/>
              <a:t>t) to (</a:t>
            </a:r>
            <a:r>
              <a:rPr lang="en-US" dirty="0" err="1"/>
              <a:t>qi,w</a:t>
            </a:r>
            <a:r>
              <a:rPr lang="en-US" dirty="0"/>
              <a:t>, </a:t>
            </a:r>
            <a:r>
              <a:rPr lang="el-GR" dirty="0"/>
              <a:t>ε.</a:t>
            </a:r>
            <a:r>
              <a:rPr lang="en-US" dirty="0"/>
              <a:t>t). </a:t>
            </a:r>
          </a:p>
          <a:p>
            <a:r>
              <a:rPr lang="en-US" dirty="0"/>
              <a:t> Finally, on the occasion that we actually do wish to change the symbol c at the top of stack with symbol d, the configuration (q, </a:t>
            </a:r>
            <a:r>
              <a:rPr lang="en-US" dirty="0" err="1"/>
              <a:t>a.w</a:t>
            </a:r>
            <a:r>
              <a:rPr lang="en-US" dirty="0"/>
              <a:t>, </a:t>
            </a:r>
            <a:r>
              <a:rPr lang="en-US" dirty="0" err="1"/>
              <a:t>c.t</a:t>
            </a:r>
            <a:r>
              <a:rPr lang="en-US" dirty="0"/>
              <a:t>) changes to (</a:t>
            </a:r>
            <a:r>
              <a:rPr lang="en-US" dirty="0" err="1"/>
              <a:t>qi,w</a:t>
            </a:r>
            <a:r>
              <a:rPr lang="en-US" dirty="0"/>
              <a:t>, </a:t>
            </a:r>
            <a:r>
              <a:rPr lang="en-US" dirty="0" err="1"/>
              <a:t>d.t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1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Selection</a:t>
            </a:r>
            <a:r>
              <a:rPr lang="en-US" baseline="0" dirty="0"/>
              <a:t> set?  A set containing the prefixes of length K of strings that can be derived from a nonterminal A in Select</a:t>
            </a:r>
            <a:r>
              <a:rPr lang="en-US" baseline="-25000" dirty="0"/>
              <a:t>k</a:t>
            </a:r>
            <a:r>
              <a:rPr lang="en-US" baseline="0" dirty="0"/>
              <a:t> (A </a:t>
            </a:r>
            <a:r>
              <a:rPr lang="en-US" baseline="0" dirty="0">
                <a:sym typeface="Wingdings" panose="05000000000000000000" pitchFamily="2" charset="2"/>
              </a:rPr>
              <a:t> w). 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Also called a look-ahead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0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5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Apply the following rules</a:t>
            </a:r>
            <a:r>
              <a:rPr lang="en-US" altLang="en-US" baseline="0" dirty="0">
                <a:sym typeface="Symbol" panose="05050102010706020507" pitchFamily="18" charset="2"/>
              </a:rPr>
              <a:t> to compute Follow set.</a:t>
            </a:r>
            <a:endParaRPr lang="en-US" altLang="en-US" dirty="0">
              <a:sym typeface="Symbol" panose="05050102010706020507" pitchFamily="18" charset="2"/>
            </a:endParaRPr>
          </a:p>
          <a:p>
            <a:pPr marL="800100" lvl="1" indent="-342900"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the FIRST of everything to the right of the A, including the Follow(B), where B is the non-terminal on  L.H.S //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B</a:t>
            </a:r>
            <a:r>
              <a:rPr lang="en-US" altLang="en-US" sz="2800" dirty="0" err="1">
                <a:solidFill>
                  <a:srgbClr val="C00000"/>
                </a:solidFill>
                <a:sym typeface="Symbol" panose="05050102010706020507" pitchFamily="18" charset="2"/>
              </a:rPr>
              <a:t>uAv</a:t>
            </a:r>
            <a:endParaRPr lang="en-US" altLang="en-US" sz="2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marL="800100" lvl="1" indent="-342900"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solidFill>
                  <a:srgbClr val="00B050"/>
                </a:solidFill>
                <a:sym typeface="Symbol" panose="05050102010706020507" pitchFamily="18" charset="2"/>
              </a:rPr>
              <a:t>If A is the start symbol, then put $ in Follow (A)</a:t>
            </a:r>
          </a:p>
          <a:p>
            <a:pPr marL="800100" lvl="1" indent="-342900"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solidFill>
                  <a:srgbClr val="3399FF"/>
                </a:solidFill>
                <a:sym typeface="Symbol" panose="05050102010706020507" pitchFamily="18" charset="2"/>
              </a:rPr>
              <a:t>If v is 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nonterminal</a:t>
            </a:r>
            <a:r>
              <a:rPr lang="en-US" altLang="en-US" sz="2800" dirty="0">
                <a:solidFill>
                  <a:srgbClr val="3399FF"/>
                </a:solidFill>
                <a:sym typeface="Symbol" panose="05050102010706020507" pitchFamily="18" charset="2"/>
              </a:rPr>
              <a:t>, then everything in FIRST(v) </a:t>
            </a:r>
            <a:r>
              <a:rPr lang="en-US" altLang="en-US" sz="2800" dirty="0">
                <a:sym typeface="Symbol" panose="05050102010706020507" pitchFamily="18" charset="2"/>
              </a:rPr>
              <a:t>except for  </a:t>
            </a:r>
            <a:r>
              <a:rPr lang="en-US" altLang="en-US" sz="2800" dirty="0">
                <a:solidFill>
                  <a:srgbClr val="3399FF"/>
                </a:solidFill>
                <a:sym typeface="Symbol" panose="05050102010706020507" pitchFamily="18" charset="2"/>
              </a:rPr>
              <a:t>is in Follow(A)</a:t>
            </a:r>
          </a:p>
          <a:p>
            <a:pPr marL="800100" lvl="1" indent="-342900"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solidFill>
                  <a:srgbClr val="CC66FF"/>
                </a:solidFill>
                <a:sym typeface="Symbol" panose="05050102010706020507" pitchFamily="18" charset="2"/>
              </a:rPr>
              <a:t>If v derives  (i.e., v* ), then Follow(A) = Follow(B)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7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FC48A-A97A-465E-941E-13E0956BF56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8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The grammar is LL(1) because a deterministic top-down PDA can</a:t>
            </a:r>
            <a:r>
              <a:rPr lang="en-US" altLang="en-US" baseline="0" dirty="0"/>
              <a:t> be</a:t>
            </a:r>
            <a:r>
              <a:rPr lang="en-US" altLang="en-US" dirty="0"/>
              <a:t> constructed using </a:t>
            </a:r>
            <a:r>
              <a:rPr lang="en-US" altLang="en-US" dirty="0">
                <a:solidFill>
                  <a:srgbClr val="00B050"/>
                </a:solidFill>
              </a:rPr>
              <a:t>one lookahead symbol</a:t>
            </a:r>
          </a:p>
          <a:p>
            <a:endParaRPr lang="en-US" altLang="en-US" dirty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7763F1-8FE6-4C29-A8E6-054E44C63600}" type="slidenum">
              <a:rPr lang="en-US" altLang="en-US">
                <a:latin typeface="Calibri" panose="020F0502020204030204" pitchFamily="34" charset="0"/>
              </a:rPr>
              <a:pPr eaLnBrk="1" hangingPunct="1"/>
              <a:t>56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1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257800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1353" y="2160494"/>
            <a:ext cx="7597588" cy="1662206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UND POWERPOINT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1352" y="4014114"/>
            <a:ext cx="5876365" cy="450310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for </a:t>
            </a:r>
            <a:r>
              <a:rPr lang="en-US" dirty="0" err="1"/>
              <a:t>powerpoint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84" y="5565077"/>
            <a:ext cx="5931832" cy="10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9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Csci465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8A83F-B7E7-4134-BDB6-1A76C1CEF7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389099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1757082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6454"/>
            <a:ext cx="7886700" cy="42226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60" y="6304586"/>
            <a:ext cx="2424290" cy="4259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319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780-AD28-42C9-8C39-35D3210842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2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9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947A-B0F1-4856-8620-313D6908E2D5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930" y="3485323"/>
            <a:ext cx="7650087" cy="1447084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580"/>
              </a:spcBef>
              <a:defRPr/>
            </a:pPr>
            <a:r>
              <a:rPr lang="en-US" b="1" dirty="0"/>
              <a:t>UND School of  Electrical Engineering and Computer Science</a:t>
            </a:r>
          </a:p>
          <a:p>
            <a:pPr>
              <a:spcBef>
                <a:spcPts val="580"/>
              </a:spcBef>
              <a:defRPr/>
            </a:pPr>
            <a:endParaRPr lang="en-US" b="1" dirty="0"/>
          </a:p>
          <a:p>
            <a:pPr>
              <a:spcBef>
                <a:spcPts val="580"/>
              </a:spcBef>
              <a:defRPr/>
            </a:pPr>
            <a:r>
              <a:rPr lang="en-US" b="1" dirty="0"/>
              <a:t>Dr. Hassan Reza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F4E2E06-605B-4A85-963E-7490A5BA43F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98084"/>
            <a:ext cx="8229600" cy="1615602"/>
          </a:xfrm>
        </p:spPr>
        <p:txBody>
          <a:bodyPr>
            <a:normAutofit/>
          </a:bodyPr>
          <a:lstStyle/>
          <a:p>
            <a:pPr eaLnBrk="1" hangingPunct="1"/>
            <a:r>
              <a:rPr altLang="en-US" dirty="0"/>
              <a:t>Csci465:  Principals of Translations</a:t>
            </a:r>
            <a:r>
              <a:rPr lang="en-US" altLang="en-US" dirty="0"/>
              <a:t> (Chapter 4)</a:t>
            </a:r>
            <a:br>
              <a:rPr lang="en-US" altLang="en-US" dirty="0"/>
            </a:br>
            <a:endParaRPr altLang="en-US" sz="2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217" y="2162396"/>
            <a:ext cx="8139165" cy="1252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80"/>
              </a:spcBef>
              <a:buFont typeface="Wingdings 2"/>
              <a:buNone/>
              <a:defRPr/>
            </a:pPr>
            <a:endParaRPr lang="en-US" dirty="0"/>
          </a:p>
          <a:p>
            <a:pPr>
              <a:spcBef>
                <a:spcPts val="580"/>
              </a:spcBef>
              <a:defRPr/>
            </a:pPr>
            <a:r>
              <a:rPr lang="en-US" altLang="en-US" dirty="0"/>
              <a:t>Part 1: Top-Down parsing</a:t>
            </a:r>
          </a:p>
          <a:p>
            <a:pPr>
              <a:spcBef>
                <a:spcPts val="580"/>
              </a:spcBef>
              <a:defRPr/>
            </a:pPr>
            <a:endParaRPr lang="en-US" dirty="0"/>
          </a:p>
          <a:p>
            <a:pPr>
              <a:spcBef>
                <a:spcPts val="580"/>
              </a:spcBef>
              <a:defRPr/>
            </a:pPr>
            <a:endParaRPr lang="en-US" dirty="0"/>
          </a:p>
          <a:p>
            <a:pPr>
              <a:spcBef>
                <a:spcPts val="580"/>
              </a:spcBef>
              <a:defRPr/>
            </a:pPr>
            <a:endParaRPr lang="en-US" dirty="0"/>
          </a:p>
          <a:p>
            <a:pPr>
              <a:spcBef>
                <a:spcPts val="58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4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Types of Parser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16270" y="1901275"/>
            <a:ext cx="9027729" cy="4222657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Universal Parsing methods</a:t>
            </a:r>
          </a:p>
          <a:p>
            <a:pPr lvl="1"/>
            <a:r>
              <a:rPr lang="en-US" altLang="en-US" sz="3200" dirty="0" err="1">
                <a:solidFill>
                  <a:srgbClr val="C00000"/>
                </a:solidFill>
              </a:rPr>
              <a:t>Cocke-Younger_Kasami</a:t>
            </a:r>
            <a:r>
              <a:rPr lang="en-US" altLang="en-US" sz="3200" dirty="0">
                <a:solidFill>
                  <a:srgbClr val="C00000"/>
                </a:solidFill>
              </a:rPr>
              <a:t> Algorithm</a:t>
            </a:r>
          </a:p>
          <a:p>
            <a:pPr lvl="1"/>
            <a:r>
              <a:rPr lang="en-US" altLang="en-US" sz="3600" dirty="0">
                <a:solidFill>
                  <a:srgbClr val="C00000"/>
                </a:solidFill>
              </a:rPr>
              <a:t>Parse any grammar</a:t>
            </a:r>
          </a:p>
          <a:p>
            <a:pPr lvl="1"/>
            <a:r>
              <a:rPr lang="en-US" altLang="en-US" sz="3600" dirty="0">
                <a:solidFill>
                  <a:srgbClr val="C00000"/>
                </a:solidFill>
              </a:rPr>
              <a:t>Not very efficient to use </a:t>
            </a:r>
            <a:r>
              <a:rPr lang="en-US" altLang="en-US" sz="3600" b="1" dirty="0">
                <a:solidFill>
                  <a:srgbClr val="C00000"/>
                </a:solidFill>
              </a:rPr>
              <a:t>production compilers</a:t>
            </a:r>
          </a:p>
          <a:p>
            <a:r>
              <a:rPr lang="en-US" altLang="en-US" sz="3200" dirty="0"/>
              <a:t>Top-down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LL parsers (hand-written)</a:t>
            </a:r>
          </a:p>
          <a:p>
            <a:r>
              <a:rPr lang="en-US" altLang="en-US" sz="3200" dirty="0"/>
              <a:t>Bottom-up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LR parsers (automated parser)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B7DC89-4114-46BE-A8B2-332E357D3B40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95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C040B6-E864-4591-9689-1CFF146B9FCF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Context-Free Grammars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39" y="1856628"/>
            <a:ext cx="8988315" cy="422265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3200" dirty="0"/>
              <a:t>Grammar can be used to describe </a:t>
            </a:r>
            <a:r>
              <a:rPr lang="en-US" altLang="en-US" sz="3200" b="1" dirty="0"/>
              <a:t>syntax of PLs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PLs allow sentence construction with </a:t>
            </a:r>
            <a:r>
              <a:rPr lang="en-US" altLang="en-US" sz="3200" b="1" dirty="0">
                <a:solidFill>
                  <a:srgbClr val="C00000"/>
                </a:solidFill>
              </a:rPr>
              <a:t>nested</a:t>
            </a:r>
            <a:r>
              <a:rPr lang="en-US" altLang="en-US" sz="3200" dirty="0">
                <a:solidFill>
                  <a:srgbClr val="C00000"/>
                </a:solidFill>
              </a:rPr>
              <a:t> and </a:t>
            </a:r>
            <a:r>
              <a:rPr lang="en-US" altLang="en-US" sz="3200" b="1" dirty="0">
                <a:solidFill>
                  <a:srgbClr val="C00000"/>
                </a:solidFill>
              </a:rPr>
              <a:t>matched parentheses</a:t>
            </a:r>
          </a:p>
          <a:p>
            <a:pPr eaLnBrk="1" hangingPunct="1"/>
            <a:r>
              <a:rPr lang="en-US" altLang="en-US" sz="3200" dirty="0"/>
              <a:t>Some PLs constructs cannot be defined by Grammar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E.g., define/use</a:t>
            </a:r>
          </a:p>
          <a:p>
            <a:pPr eaLnBrk="1" hangingPunct="1"/>
            <a:r>
              <a:rPr lang="en-US" altLang="en-US" sz="3200" dirty="0"/>
              <a:t>These languages are specified by CFG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Every language defined by CFG can be </a:t>
            </a:r>
            <a:r>
              <a:rPr lang="en-US" altLang="en-US" sz="3200" b="1" dirty="0">
                <a:solidFill>
                  <a:srgbClr val="C00000"/>
                </a:solidFill>
              </a:rPr>
              <a:t>recognized</a:t>
            </a:r>
            <a:r>
              <a:rPr lang="en-US" altLang="en-US" sz="3200" dirty="0">
                <a:solidFill>
                  <a:srgbClr val="C00000"/>
                </a:solidFill>
              </a:rPr>
              <a:t> by </a:t>
            </a:r>
            <a:r>
              <a:rPr lang="en-US" altLang="en-US" sz="3200" b="1" dirty="0">
                <a:solidFill>
                  <a:srgbClr val="C00000"/>
                </a:solidFill>
              </a:rPr>
              <a:t>Push Down Automata </a:t>
            </a:r>
            <a:r>
              <a:rPr lang="en-US" altLang="en-US" sz="3200" dirty="0">
                <a:solidFill>
                  <a:srgbClr val="C00000"/>
                </a:solidFill>
              </a:rPr>
              <a:t>(PDA)  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Or, any language accepted by PDA is CFG</a:t>
            </a:r>
          </a:p>
          <a:p>
            <a:pPr eaLnBrk="1" hangingPunct="1"/>
            <a:endParaRPr lang="en-US" altLang="en-US" sz="3200" dirty="0"/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9204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Csci465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AB48A9-884D-41F5-B936-496D2E192AE3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CFG and PDA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33597"/>
            <a:ext cx="9144000" cy="42226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The focus here is on Context Free Language (CFL) that are accepted by  PDAs</a:t>
            </a:r>
          </a:p>
          <a:p>
            <a:pPr eaLnBrk="1" hangingPunct="1"/>
            <a:r>
              <a:rPr lang="en-US" altLang="en-US" sz="3600" dirty="0"/>
              <a:t> Context Free Language? </a:t>
            </a:r>
          </a:p>
          <a:p>
            <a:pPr lvl="1"/>
            <a:r>
              <a:rPr lang="en-US" altLang="en-US" sz="3600" dirty="0">
                <a:solidFill>
                  <a:srgbClr val="C00000"/>
                </a:solidFill>
              </a:rPr>
              <a:t>Languages defined by </a:t>
            </a:r>
            <a:r>
              <a:rPr lang="en-US" altLang="en-US" sz="3600" b="1" dirty="0">
                <a:solidFill>
                  <a:srgbClr val="C00000"/>
                </a:solidFill>
              </a:rPr>
              <a:t>LL(K)</a:t>
            </a:r>
            <a:r>
              <a:rPr lang="en-US" altLang="en-US" sz="3600" dirty="0">
                <a:solidFill>
                  <a:srgbClr val="C00000"/>
                </a:solidFill>
              </a:rPr>
              <a:t> is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4172639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BC70-B43F-2346-BD79-9D3DD2B2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LL(K) Parser</a:t>
            </a:r>
          </a:p>
        </p:txBody>
      </p:sp>
      <p:pic>
        <p:nvPicPr>
          <p:cNvPr id="1026" name="Picture 2" descr="LL Parser">
            <a:extLst>
              <a:ext uri="{FF2B5EF4-FFF2-40B4-BE49-F238E27FC236}">
                <a16:creationId xmlns:a16="http://schemas.microsoft.com/office/drawing/2014/main" id="{84DABC37-313D-6942-B372-52BFAEC632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22" y="3649859"/>
            <a:ext cx="6190735" cy="236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7B9027-8A67-EC4B-98F2-6EA5DEA6A107}"/>
              </a:ext>
            </a:extLst>
          </p:cNvPr>
          <p:cNvSpPr/>
          <p:nvPr/>
        </p:nvSpPr>
        <p:spPr>
          <a:xfrm>
            <a:off x="-1" y="1659285"/>
            <a:ext cx="87732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Parsing methods that </a:t>
            </a:r>
            <a:r>
              <a:rPr lang="en-US" altLang="en-US" sz="3200" b="1" dirty="0">
                <a:solidFill>
                  <a:srgbClr val="C00000"/>
                </a:solidFill>
              </a:rPr>
              <a:t>read </a:t>
            </a:r>
            <a:r>
              <a:rPr lang="en-US" altLang="en-US" sz="3200" dirty="0">
                <a:solidFill>
                  <a:srgbClr val="C00000"/>
                </a:solidFill>
              </a:rPr>
              <a:t>the input from </a:t>
            </a:r>
            <a:r>
              <a:rPr lang="en-US" altLang="en-US" sz="3200" b="1" dirty="0">
                <a:solidFill>
                  <a:srgbClr val="C00000"/>
                </a:solidFill>
              </a:rPr>
              <a:t>L</a:t>
            </a:r>
            <a:r>
              <a:rPr lang="en-US" altLang="en-US" sz="3200" dirty="0">
                <a:solidFill>
                  <a:srgbClr val="C00000"/>
                </a:solidFill>
              </a:rPr>
              <a:t>eft-to-Right, and constructs a </a:t>
            </a:r>
            <a:r>
              <a:rPr lang="en-US" altLang="en-US" sz="3200" b="1" dirty="0">
                <a:solidFill>
                  <a:srgbClr val="C00000"/>
                </a:solidFill>
              </a:rPr>
              <a:t>L</a:t>
            </a:r>
            <a:r>
              <a:rPr lang="en-US" altLang="en-US" sz="3200" dirty="0">
                <a:solidFill>
                  <a:srgbClr val="C00000"/>
                </a:solidFill>
              </a:rPr>
              <a:t>eftmost-derivation of the sentence and uses </a:t>
            </a:r>
            <a:r>
              <a:rPr lang="en-US" altLang="en-US" sz="3200" b="1" dirty="0">
                <a:solidFill>
                  <a:srgbClr val="C00000"/>
                </a:solidFill>
              </a:rPr>
              <a:t>K-lookahead</a:t>
            </a:r>
            <a:r>
              <a:rPr lang="en-US" altLang="en-US" sz="3200" dirty="0">
                <a:solidFill>
                  <a:srgbClr val="C00000"/>
                </a:solidFill>
              </a:rPr>
              <a:t> symbols</a:t>
            </a:r>
          </a:p>
        </p:txBody>
      </p:sp>
    </p:spTree>
    <p:extLst>
      <p:ext uri="{BB962C8B-B14F-4D97-AF65-F5344CB8AC3E}">
        <p14:creationId xmlns:p14="http://schemas.microsoft.com/office/powerpoint/2010/main" val="7862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43708E-F43E-4565-85F3-21D37A0DE65D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209" y="318714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LL (K) Parsing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08" y="1833422"/>
            <a:ext cx="8980259" cy="422265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 </a:t>
            </a:r>
            <a:r>
              <a:rPr lang="en-US" altLang="en-US" sz="3600" dirty="0"/>
              <a:t>What is LL(K) grammar?</a:t>
            </a:r>
          </a:p>
          <a:p>
            <a:pPr lvl="1" eaLnBrk="1" hangingPunct="1"/>
            <a:r>
              <a:rPr lang="en-US" altLang="en-US" sz="3600" b="1" dirty="0">
                <a:solidFill>
                  <a:srgbClr val="C00000"/>
                </a:solidFill>
              </a:rPr>
              <a:t>A grammar </a:t>
            </a:r>
            <a:r>
              <a:rPr lang="en-US" altLang="en-US" sz="3600" dirty="0">
                <a:solidFill>
                  <a:srgbClr val="C00000"/>
                </a:solidFill>
              </a:rPr>
              <a:t>from which we can construct a deterministic, top-down PDA </a:t>
            </a:r>
          </a:p>
          <a:p>
            <a:pPr lvl="1" eaLnBrk="1" hangingPunct="1"/>
            <a:r>
              <a:rPr lang="en-US" altLang="en-US" sz="3600" dirty="0">
                <a:solidFill>
                  <a:srgbClr val="C00000"/>
                </a:solidFill>
              </a:rPr>
              <a:t>Looks a head at most </a:t>
            </a:r>
            <a:r>
              <a:rPr lang="en-US" altLang="en-US" sz="3600" b="1" dirty="0">
                <a:solidFill>
                  <a:srgbClr val="C00000"/>
                </a:solidFill>
              </a:rPr>
              <a:t>k-symbols</a:t>
            </a:r>
            <a:r>
              <a:rPr lang="en-US" altLang="en-US" sz="3600" dirty="0">
                <a:solidFill>
                  <a:srgbClr val="C00000"/>
                </a:solidFill>
              </a:rPr>
              <a:t> on the input tape</a:t>
            </a:r>
          </a:p>
          <a:p>
            <a:pPr eaLnBrk="1" hangingPunct="1"/>
            <a:r>
              <a:rPr lang="en-US" altLang="en-US" sz="3600" dirty="0"/>
              <a:t>What is LL(1) grammar?</a:t>
            </a:r>
          </a:p>
          <a:p>
            <a:pPr lvl="1" eaLnBrk="1" hangingPunct="1"/>
            <a:r>
              <a:rPr lang="en-US" altLang="en-US" sz="3600" dirty="0">
                <a:solidFill>
                  <a:srgbClr val="C00000"/>
                </a:solidFill>
              </a:rPr>
              <a:t>The most common form of LL(K) grammar</a:t>
            </a:r>
          </a:p>
          <a:p>
            <a:pPr lvl="1" eaLnBrk="1" hangingPunct="1"/>
            <a:r>
              <a:rPr lang="en-US" altLang="en-US" sz="3600" dirty="0">
                <a:solidFill>
                  <a:srgbClr val="C00000"/>
                </a:solidFill>
              </a:rPr>
              <a:t>Looks a head </a:t>
            </a:r>
            <a:r>
              <a:rPr lang="en-US" altLang="en-US" sz="3600" b="1" dirty="0">
                <a:solidFill>
                  <a:srgbClr val="C00000"/>
                </a:solidFill>
              </a:rPr>
              <a:t>at most one symbol</a:t>
            </a:r>
          </a:p>
          <a:p>
            <a:pPr lvl="1" eaLnBrk="1" hangingPunct="1"/>
            <a:r>
              <a:rPr lang="en-US" altLang="en-US" sz="3600" dirty="0">
                <a:solidFill>
                  <a:srgbClr val="C00000"/>
                </a:solidFill>
              </a:rPr>
              <a:t>The easiest one to convert into PDA</a:t>
            </a:r>
          </a:p>
        </p:txBody>
      </p:sp>
    </p:spTree>
    <p:extLst>
      <p:ext uri="{BB962C8B-B14F-4D97-AF65-F5344CB8AC3E}">
        <p14:creationId xmlns:p14="http://schemas.microsoft.com/office/powerpoint/2010/main" val="2266796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B01B-6B81-2E46-9396-3E1F5374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78A18-FAB6-1840-BB05-DABAEDD5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There are several  processes by which a grammar defines a languages: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Graphical view (parse tree)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Derivational views (a textual descriptions of top-down)</a:t>
            </a:r>
          </a:p>
        </p:txBody>
      </p:sp>
    </p:spTree>
    <p:extLst>
      <p:ext uri="{BB962C8B-B14F-4D97-AF65-F5344CB8AC3E}">
        <p14:creationId xmlns:p14="http://schemas.microsoft.com/office/powerpoint/2010/main" val="184597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4" y="365126"/>
            <a:ext cx="8359486" cy="1325563"/>
          </a:xfrm>
        </p:spPr>
        <p:txBody>
          <a:bodyPr/>
          <a:lstStyle/>
          <a:p>
            <a:r>
              <a:rPr lang="en-US" dirty="0"/>
              <a:t>Derivations (Left Most)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007754"/>
            <a:ext cx="7865918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7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Derivations: Notations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66" y="1835822"/>
            <a:ext cx="8122330" cy="493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30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49C245-BAB5-4485-85F8-D14D63326CE9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87" y="325063"/>
            <a:ext cx="8854309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Push Down Automata (PDA): Implementation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42" y="1856628"/>
            <a:ext cx="8925253" cy="422265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3600" dirty="0"/>
              <a:t>PDA used to implement top-down parser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Starts with the </a:t>
            </a:r>
            <a:r>
              <a:rPr lang="en-US" altLang="en-US" sz="2800" b="1" dirty="0">
                <a:solidFill>
                  <a:srgbClr val="C00000"/>
                </a:solidFill>
              </a:rPr>
              <a:t>goal symbol </a:t>
            </a:r>
            <a:r>
              <a:rPr lang="en-US" altLang="en-US" sz="2800" dirty="0">
                <a:solidFill>
                  <a:srgbClr val="C00000"/>
                </a:solidFill>
              </a:rPr>
              <a:t>on the </a:t>
            </a:r>
            <a:r>
              <a:rPr lang="en-US" altLang="en-US" sz="2800" b="1" dirty="0">
                <a:solidFill>
                  <a:srgbClr val="C00000"/>
                </a:solidFill>
              </a:rPr>
              <a:t>stack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Rewrites the </a:t>
            </a:r>
            <a:r>
              <a:rPr lang="en-US" altLang="en-US" sz="2800" b="1" dirty="0">
                <a:solidFill>
                  <a:srgbClr val="C00000"/>
                </a:solidFill>
              </a:rPr>
              <a:t>leftmost non-terminal </a:t>
            </a:r>
            <a:r>
              <a:rPr lang="en-US" altLang="en-US" sz="2800" dirty="0">
                <a:solidFill>
                  <a:srgbClr val="C00000"/>
                </a:solidFill>
              </a:rPr>
              <a:t>until the leftmost symbol is a </a:t>
            </a:r>
            <a:r>
              <a:rPr lang="en-US" altLang="en-US" sz="2800" b="1" dirty="0">
                <a:solidFill>
                  <a:srgbClr val="C00000"/>
                </a:solidFill>
              </a:rPr>
              <a:t>termina</a:t>
            </a:r>
            <a:r>
              <a:rPr lang="en-US" altLang="en-US" sz="2800" dirty="0">
                <a:solidFill>
                  <a:srgbClr val="C00000"/>
                </a:solidFill>
              </a:rPr>
              <a:t>l, which is the </a:t>
            </a:r>
            <a:r>
              <a:rPr lang="en-US" altLang="en-US" sz="2800" b="1" dirty="0">
                <a:solidFill>
                  <a:srgbClr val="C00000"/>
                </a:solidFill>
              </a:rPr>
              <a:t>first token of the input string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Takes the </a:t>
            </a:r>
            <a:r>
              <a:rPr lang="en-US" altLang="en-US" sz="2800" b="1" dirty="0">
                <a:solidFill>
                  <a:srgbClr val="C00000"/>
                </a:solidFill>
              </a:rPr>
              <a:t>transition</a:t>
            </a:r>
            <a:r>
              <a:rPr lang="en-US" altLang="en-US" sz="2800" dirty="0">
                <a:solidFill>
                  <a:srgbClr val="C00000"/>
                </a:solidFill>
              </a:rPr>
              <a:t> that </a:t>
            </a:r>
            <a:r>
              <a:rPr lang="en-US" altLang="en-US" sz="2800" b="1" dirty="0">
                <a:solidFill>
                  <a:srgbClr val="C00000"/>
                </a:solidFill>
              </a:rPr>
              <a:t>reads</a:t>
            </a:r>
            <a:r>
              <a:rPr lang="en-US" altLang="en-US" sz="2800" dirty="0">
                <a:solidFill>
                  <a:srgbClr val="C00000"/>
                </a:solidFill>
              </a:rPr>
              <a:t> that token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Repeats the process until </a:t>
            </a:r>
          </a:p>
          <a:p>
            <a:pPr lvl="2"/>
            <a:r>
              <a:rPr lang="en-US" altLang="en-US" sz="2800" dirty="0">
                <a:solidFill>
                  <a:srgbClr val="009A44"/>
                </a:solidFill>
              </a:rPr>
              <a:t>Either the entire </a:t>
            </a:r>
            <a:r>
              <a:rPr lang="en-US" altLang="en-US" sz="2800" b="1" dirty="0">
                <a:solidFill>
                  <a:srgbClr val="009A44"/>
                </a:solidFill>
              </a:rPr>
              <a:t>input</a:t>
            </a:r>
            <a:r>
              <a:rPr lang="en-US" altLang="en-US" sz="2800" dirty="0">
                <a:solidFill>
                  <a:srgbClr val="009A44"/>
                </a:solidFill>
              </a:rPr>
              <a:t> has been </a:t>
            </a:r>
            <a:r>
              <a:rPr lang="en-US" altLang="en-US" sz="2800" b="1" dirty="0">
                <a:solidFill>
                  <a:srgbClr val="009A44"/>
                </a:solidFill>
              </a:rPr>
              <a:t>read</a:t>
            </a:r>
            <a:r>
              <a:rPr lang="en-US" altLang="en-US" sz="2800" dirty="0">
                <a:solidFill>
                  <a:srgbClr val="009A44"/>
                </a:solidFill>
              </a:rPr>
              <a:t> and no more input left</a:t>
            </a:r>
          </a:p>
          <a:p>
            <a:pPr lvl="2"/>
            <a:r>
              <a:rPr lang="en-US" altLang="en-US" sz="2800" dirty="0">
                <a:solidFill>
                  <a:srgbClr val="009A44"/>
                </a:solidFill>
              </a:rPr>
              <a:t>Or,  </a:t>
            </a:r>
            <a:r>
              <a:rPr lang="en-US" altLang="en-US" sz="2800" b="1" dirty="0">
                <a:solidFill>
                  <a:srgbClr val="009A44"/>
                </a:solidFill>
              </a:rPr>
              <a:t>PDA blocks (error!)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3221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8E5211-79EF-4537-88AE-14101545EC6F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pic>
        <p:nvPicPr>
          <p:cNvPr id="19459" name="Picture 2" descr="File:Pushdown-overview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14" y="2218122"/>
            <a:ext cx="7576458" cy="432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1"/>
            <a:ext cx="9144000" cy="1808704"/>
          </a:xfrm>
          <a:prstGeom prst="rect">
            <a:avLst/>
          </a:prstGeom>
          <a:solidFill>
            <a:srgbClr val="009A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5400" dirty="0">
                <a:solidFill>
                  <a:schemeClr val="bg1"/>
                </a:solidFill>
              </a:rPr>
              <a:t>Model of PDA</a:t>
            </a:r>
          </a:p>
        </p:txBody>
      </p:sp>
    </p:spTree>
    <p:extLst>
      <p:ext uri="{BB962C8B-B14F-4D97-AF65-F5344CB8AC3E}">
        <p14:creationId xmlns:p14="http://schemas.microsoft.com/office/powerpoint/2010/main" val="79052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2BDE5A-7731-4DCA-93EE-2C8ADCA4CEA6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98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Objectives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80" y="1808173"/>
            <a:ext cx="7886700" cy="468311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Parser and its role in the design of compiler</a:t>
            </a:r>
          </a:p>
          <a:p>
            <a:r>
              <a:rPr lang="en-US" altLang="en-US" sz="3200" dirty="0"/>
              <a:t>Techniques used to build hand implementation parses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Top-down parsing 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LL parser</a:t>
            </a:r>
          </a:p>
          <a:p>
            <a:r>
              <a:rPr lang="en-US" altLang="en-US" sz="3200" dirty="0"/>
              <a:t>CFG and Leftmost Derivations </a:t>
            </a:r>
          </a:p>
          <a:p>
            <a:pPr>
              <a:lnSpc>
                <a:spcPct val="100000"/>
              </a:lnSpc>
            </a:pPr>
            <a:r>
              <a:rPr lang="en-US" altLang="en-US" sz="3200" dirty="0"/>
              <a:t>First set  </a:t>
            </a:r>
          </a:p>
          <a:p>
            <a:pPr>
              <a:lnSpc>
                <a:spcPct val="100000"/>
              </a:lnSpc>
            </a:pPr>
            <a:r>
              <a:rPr lang="en-US" altLang="en-US" sz="3200" dirty="0"/>
              <a:t>Follow set</a:t>
            </a:r>
          </a:p>
          <a:p>
            <a:pPr eaLnBrk="1" hangingPunct="1"/>
            <a:r>
              <a:rPr lang="en-US" altLang="en-US" sz="3200" dirty="0"/>
              <a:t>Error Recovery Handling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38472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0234D9-F45B-47FF-8E33-E82E04460277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5063"/>
            <a:ext cx="8878888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Push-down automaton (</a:t>
            </a:r>
            <a:r>
              <a:rPr lang="en-US" dirty="0"/>
              <a:t>PDA): 1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08" y="1856628"/>
            <a:ext cx="9020453" cy="47551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/>
              <a:t>A push-down automaton is formally defined as a </a:t>
            </a:r>
            <a:r>
              <a:rPr lang="en-US" altLang="en-US" sz="3600" b="1" dirty="0"/>
              <a:t>7-tuple</a:t>
            </a:r>
            <a:r>
              <a:rPr lang="en-US" altLang="en-US" sz="3600" dirty="0"/>
              <a:t> as follows: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C00000"/>
                </a:solidFill>
              </a:rPr>
              <a:t>P = (</a:t>
            </a:r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, Q, </a:t>
            </a:r>
            <a:r>
              <a:rPr lang="en-US" altLang="en-US" sz="32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▲, H, h</a:t>
            </a:r>
            <a:r>
              <a:rPr lang="en-US" altLang="en-US" sz="3200" baseline="-250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lang="en-US" altLang="en-US" sz="3200" baseline="-250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F)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: Alphabet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Q: states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b="1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▲: transition functions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H: finite stack alphabet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h</a:t>
            </a:r>
            <a:r>
              <a:rPr lang="en-US" altLang="en-US" sz="2800" baseline="-25000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0: </a:t>
            </a:r>
            <a:r>
              <a:rPr lang="en-US" altLang="en-US" sz="2800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initial symbol in H (stack)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q</a:t>
            </a:r>
            <a:r>
              <a:rPr lang="en-US" altLang="en-US" sz="2800" baseline="-25000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0: </a:t>
            </a:r>
            <a:r>
              <a:rPr lang="en-US" altLang="en-US" sz="2800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Initial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F: finite set of final states</a:t>
            </a:r>
          </a:p>
        </p:txBody>
      </p:sp>
    </p:spTree>
    <p:extLst>
      <p:ext uri="{BB962C8B-B14F-4D97-AF65-F5344CB8AC3E}">
        <p14:creationId xmlns:p14="http://schemas.microsoft.com/office/powerpoint/2010/main" val="976168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492939-9B5C-4985-AC89-F2F85159EDE7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push-down automaton (</a:t>
            </a:r>
            <a:r>
              <a:rPr lang="en-US" dirty="0"/>
              <a:t>PDA): 2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43" y="1856628"/>
            <a:ext cx="9026170" cy="4634660"/>
          </a:xfrm>
        </p:spPr>
        <p:txBody>
          <a:bodyPr/>
          <a:lstStyle/>
          <a:p>
            <a:r>
              <a:rPr lang="en-US" altLang="en-US" sz="3600" dirty="0">
                <a:cs typeface="Arial" panose="020B0604020202020204" pitchFamily="34" charset="0"/>
              </a:rPr>
              <a:t>▲ has the following behavior (</a:t>
            </a:r>
            <a:r>
              <a:rPr lang="en-US" altLang="en-US" sz="3600" dirty="0">
                <a:cs typeface="Arial" panose="020B0604020202020204" pitchFamily="34" charset="0"/>
                <a:sym typeface="Symbol" panose="05050102010706020507" pitchFamily="18" charset="2"/>
              </a:rPr>
              <a:t>i.e., every transition is defined for a particular state)</a:t>
            </a:r>
            <a:endParaRPr lang="en-US" altLang="en-US" sz="3600" dirty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  <a:cs typeface="Arial" panose="020B0604020202020204" pitchFamily="34" charset="0"/>
              </a:rPr>
              <a:t>T:Q</a:t>
            </a:r>
            <a:r>
              <a:rPr lang="en-US" altLang="en-US" sz="3200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()HQH*</a:t>
            </a:r>
          </a:p>
          <a:p>
            <a:pPr lvl="2"/>
            <a:r>
              <a:rPr lang="en-US" altLang="en-US" sz="2800" b="1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READS</a:t>
            </a:r>
            <a:r>
              <a:rPr lang="en-US" altLang="en-US" sz="2800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one input token or nothing</a:t>
            </a:r>
          </a:p>
          <a:p>
            <a:pPr lvl="2"/>
            <a:r>
              <a:rPr lang="en-US" altLang="en-US" sz="2800" b="1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POPS</a:t>
            </a:r>
            <a:r>
              <a:rPr lang="en-US" altLang="en-US" sz="2800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one symbol off the stack</a:t>
            </a:r>
          </a:p>
          <a:p>
            <a:pPr lvl="2"/>
            <a:r>
              <a:rPr lang="en-US" altLang="en-US" sz="2800" b="1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MOVES</a:t>
            </a:r>
            <a:r>
              <a:rPr lang="en-US" altLang="en-US" sz="2800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to a new state </a:t>
            </a:r>
          </a:p>
          <a:p>
            <a:pPr lvl="2"/>
            <a:r>
              <a:rPr lang="en-US" altLang="en-US" sz="2800" b="1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PUSHES</a:t>
            </a:r>
            <a:r>
              <a:rPr lang="en-US" altLang="en-US" sz="2800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a string of zero or more symbols back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2441254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5DDBD7-04FA-4DA9-B469-DF10A3DC59B3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1: PDA on input </a:t>
            </a:r>
            <a:r>
              <a:rPr lang="en-US" dirty="0" err="1"/>
              <a:t>aacbb</a:t>
            </a:r>
            <a:r>
              <a:rPr lang="en-US" dirty="0"/>
              <a:t>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733597"/>
            <a:ext cx="8986345" cy="5061341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en-US" dirty="0"/>
              <a:t>Let P</a:t>
            </a:r>
            <a:r>
              <a:rPr lang="en-US" altLang="en-US" baseline="-25000" dirty="0"/>
              <a:t>0</a:t>
            </a:r>
            <a:r>
              <a:rPr lang="en-US" altLang="en-US" dirty="0"/>
              <a:t> = PDA and input be </a:t>
            </a:r>
            <a:r>
              <a:rPr lang="en-US" altLang="en-US" dirty="0" err="1">
                <a:solidFill>
                  <a:srgbClr val="00B050"/>
                </a:solidFill>
              </a:rPr>
              <a:t>aacbb</a:t>
            </a:r>
            <a:endParaRPr lang="en-US" altLang="en-US" dirty="0">
              <a:solidFill>
                <a:srgbClr val="00B05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en-US" altLang="en-US" b="1" dirty="0">
                <a:solidFill>
                  <a:srgbClr val="C00000"/>
                </a:solidFill>
              </a:rPr>
              <a:t>   </a:t>
            </a:r>
            <a:r>
              <a:rPr lang="en-US" altLang="en-US" b="1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=</a:t>
            </a:r>
            <a:r>
              <a:rPr lang="en-US" altLang="en-US" b="1" dirty="0">
                <a:solidFill>
                  <a:srgbClr val="C00000"/>
                </a:solidFill>
              </a:rPr>
              <a:t>{a, b, c} 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>
                <a:solidFill>
                  <a:srgbClr val="C00000"/>
                </a:solidFill>
              </a:rPr>
              <a:t>   Q={A,B,C}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>
                <a:solidFill>
                  <a:srgbClr val="C00000"/>
                </a:solidFill>
                <a:cs typeface="Arial" panose="020B0604020202020204" pitchFamily="34" charset="0"/>
              </a:rPr>
              <a:t>  ▲ T:Q</a:t>
            </a:r>
            <a:r>
              <a:rPr lang="en-US" altLang="en-US" dirty="0">
                <a:solidFill>
                  <a:srgbClr val="C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()HQH*  ( 5 transitions)</a:t>
            </a:r>
            <a:endParaRPr lang="en-US" altLang="en-US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</a:rPr>
              <a:t>T(A, a, </a:t>
            </a:r>
            <a:r>
              <a:rPr lang="en-US" altLang="en-US" dirty="0" err="1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</a:rPr>
              <a:t>) =  (B, h)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</a:rPr>
              <a:t>T(B, a, h) = (B, </a:t>
            </a:r>
            <a:r>
              <a:rPr lang="en-US" altLang="en-US" dirty="0" err="1">
                <a:solidFill>
                  <a:srgbClr val="0070C0"/>
                </a:solidFill>
                <a:cs typeface="Arial" panose="020B0604020202020204" pitchFamily="34" charset="0"/>
              </a:rPr>
              <a:t>hh</a:t>
            </a: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</a:rPr>
              <a:t>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</a:rPr>
              <a:t>T(C, b, h) = (C,</a:t>
            </a: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</a:rPr>
              <a:t>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</a:rPr>
              <a:t>T(A, c, </a:t>
            </a:r>
            <a:r>
              <a:rPr lang="en-US" altLang="en-US" dirty="0" err="1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</a:rPr>
              <a:t>) =  (A, </a:t>
            </a: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</a:rPr>
              <a:t>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</a:rPr>
              <a:t>T(B, c, h) = (C, h)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b="1" dirty="0">
                <a:solidFill>
                  <a:srgbClr val="C00000"/>
                </a:solidFill>
                <a:cs typeface="Arial" panose="020B0604020202020204" pitchFamily="34" charset="0"/>
              </a:rPr>
              <a:t>   H={</a:t>
            </a:r>
            <a:r>
              <a:rPr lang="en-US" altLang="en-US" b="1" dirty="0" err="1">
                <a:solidFill>
                  <a:srgbClr val="C00000"/>
                </a:solidFill>
                <a:cs typeface="Arial" panose="020B0604020202020204" pitchFamily="34" charset="0"/>
              </a:rPr>
              <a:t>h,i</a:t>
            </a:r>
            <a:r>
              <a:rPr lang="en-US" altLang="en-US" b="1" dirty="0">
                <a:solidFill>
                  <a:srgbClr val="C00000"/>
                </a:solidFill>
                <a:cs typeface="Arial" panose="020B0604020202020204" pitchFamily="34" charset="0"/>
              </a:rPr>
              <a:t>}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>
                <a:solidFill>
                  <a:srgbClr val="C00000"/>
                </a:solidFill>
                <a:cs typeface="Arial" panose="020B0604020202020204" pitchFamily="34" charset="0"/>
              </a:rPr>
              <a:t>   h</a:t>
            </a:r>
            <a:r>
              <a:rPr lang="en-US" altLang="en-US" baseline="-25000" dirty="0">
                <a:solidFill>
                  <a:srgbClr val="C00000"/>
                </a:solidFill>
                <a:cs typeface="Arial" panose="020B0604020202020204" pitchFamily="34" charset="0"/>
              </a:rPr>
              <a:t>0</a:t>
            </a:r>
            <a:r>
              <a:rPr lang="en-US" altLang="en-US" dirty="0">
                <a:solidFill>
                  <a:srgbClr val="C00000"/>
                </a:solidFill>
                <a:cs typeface="Arial" panose="020B0604020202020204" pitchFamily="34" charset="0"/>
              </a:rPr>
              <a:t>= </a:t>
            </a:r>
            <a:r>
              <a:rPr lang="en-US" altLang="en-US" dirty="0" err="1">
                <a:solidFill>
                  <a:srgbClr val="C00000"/>
                </a:solidFill>
                <a:cs typeface="Arial" panose="020B0604020202020204" pitchFamily="34" charset="0"/>
              </a:rPr>
              <a:t>i</a:t>
            </a:r>
            <a:endParaRPr lang="en-US" altLang="en-US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en-US" dirty="0">
                <a:solidFill>
                  <a:srgbClr val="C00000"/>
                </a:solidFill>
                <a:cs typeface="Arial" panose="020B0604020202020204" pitchFamily="34" charset="0"/>
              </a:rPr>
              <a:t>   q</a:t>
            </a:r>
            <a:r>
              <a:rPr lang="en-US" altLang="en-US" baseline="-25000" dirty="0">
                <a:solidFill>
                  <a:srgbClr val="C00000"/>
                </a:solidFill>
                <a:cs typeface="Arial" panose="020B0604020202020204" pitchFamily="34" charset="0"/>
              </a:rPr>
              <a:t>0</a:t>
            </a:r>
            <a:r>
              <a:rPr lang="en-US" altLang="en-US" dirty="0">
                <a:solidFill>
                  <a:srgbClr val="C00000"/>
                </a:solidFill>
                <a:cs typeface="Arial" panose="020B0604020202020204" pitchFamily="34" charset="0"/>
              </a:rPr>
              <a:t>=A 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>
                <a:solidFill>
                  <a:srgbClr val="C00000"/>
                </a:solidFill>
                <a:cs typeface="Arial" panose="020B0604020202020204" pitchFamily="34" charset="0"/>
              </a:rPr>
              <a:t>   F={ }</a:t>
            </a:r>
            <a:endParaRPr lang="en-US" altLang="en-US" i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lvl="1" eaLnBrk="1" hangingPunct="1"/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0164" y="3788229"/>
            <a:ext cx="4688724" cy="14432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PDA RECONGNIZES ALL THE STRINGS GENERATED BY THE GRAMMAR: S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aSb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Sc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. (i.e., an equal number of a’s and b’s,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separated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by a single c. </a:t>
            </a:r>
          </a:p>
        </p:txBody>
      </p:sp>
    </p:spTree>
    <p:extLst>
      <p:ext uri="{BB962C8B-B14F-4D97-AF65-F5344CB8AC3E}">
        <p14:creationId xmlns:p14="http://schemas.microsoft.com/office/powerpoint/2010/main" val="1843122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009A44"/>
          </a:solidFill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Table: PDA on input </a:t>
            </a:r>
            <a:r>
              <a:rPr lang="en-US" dirty="0" err="1">
                <a:solidFill>
                  <a:schemeClr val="bg1"/>
                </a:solidFill>
              </a:rPr>
              <a:t>aacbb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C5D2F6-35B9-45EC-B919-1C36603B49C0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72324"/>
              </p:ext>
            </p:extLst>
          </p:nvPr>
        </p:nvGraphicFramePr>
        <p:xfrm>
          <a:off x="370703" y="1396722"/>
          <a:ext cx="8662765" cy="495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0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734">
                <a:tc>
                  <a:txBody>
                    <a:bodyPr/>
                    <a:lstStyle/>
                    <a:p>
                      <a:r>
                        <a:rPr lang="en-US" sz="1800" dirty="0"/>
                        <a:t>Configurations</a:t>
                      </a:r>
                    </a:p>
                  </a:txBody>
                  <a:tcPr marT="45723" marB="45723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Transitions</a:t>
                      </a:r>
                    </a:p>
                  </a:txBody>
                  <a:tcPr marT="45723" marB="45723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Actions</a:t>
                      </a:r>
                    </a:p>
                  </a:txBody>
                  <a:tcPr marT="45723" marB="45723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816">
                <a:tc>
                  <a:txBody>
                    <a:bodyPr/>
                    <a:lstStyle/>
                    <a:p>
                      <a:r>
                        <a:rPr lang="en-US" sz="1800" dirty="0"/>
                        <a:t>(A, </a:t>
                      </a:r>
                      <a:r>
                        <a:rPr lang="en-US" sz="1800" dirty="0" err="1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en-US" sz="1800" dirty="0" err="1"/>
                        <a:t>acbb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) </a:t>
                      </a:r>
                    </a:p>
                  </a:txBody>
                  <a:tcPr marT="45723" marB="4572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cs typeface="Arial" charset="0"/>
                        </a:rPr>
                        <a:t> T(A, a, </a:t>
                      </a:r>
                      <a:r>
                        <a:rPr lang="en-US" sz="1800" dirty="0" err="1">
                          <a:cs typeface="Arial" charset="0"/>
                        </a:rPr>
                        <a:t>i</a:t>
                      </a:r>
                      <a:r>
                        <a:rPr lang="en-US" sz="1800" dirty="0">
                          <a:cs typeface="Arial" charset="0"/>
                        </a:rPr>
                        <a:t>) = (B, h)</a:t>
                      </a:r>
                    </a:p>
                    <a:p>
                      <a:endParaRPr lang="en-US" sz="1800" dirty="0"/>
                    </a:p>
                  </a:txBody>
                  <a:tcPr marT="45723" marB="4572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read a, pop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, push h, go  to B</a:t>
                      </a:r>
                    </a:p>
                  </a:txBody>
                  <a:tcPr marT="45723" marB="45723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816">
                <a:tc>
                  <a:txBody>
                    <a:bodyPr/>
                    <a:lstStyle/>
                    <a:p>
                      <a:r>
                        <a:rPr lang="en-US" sz="1800" dirty="0"/>
                        <a:t>(B, </a:t>
                      </a:r>
                      <a:r>
                        <a:rPr lang="en-US" sz="1800" dirty="0" err="1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en-US" sz="1800" dirty="0" err="1"/>
                        <a:t>cbb</a:t>
                      </a:r>
                      <a:r>
                        <a:rPr lang="en-US" sz="1800" dirty="0"/>
                        <a:t>, h)</a:t>
                      </a:r>
                    </a:p>
                  </a:txBody>
                  <a:tcPr marT="45723" marB="4572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cs typeface="Arial" charset="0"/>
                        </a:rPr>
                        <a:t>T(B, a, h) = (B, </a:t>
                      </a:r>
                      <a:r>
                        <a:rPr lang="en-US" sz="1800" dirty="0" err="1">
                          <a:cs typeface="Arial" charset="0"/>
                        </a:rPr>
                        <a:t>hh</a:t>
                      </a:r>
                      <a:r>
                        <a:rPr lang="en-US" sz="1800" dirty="0">
                          <a:cs typeface="Arial" charset="0"/>
                        </a:rPr>
                        <a:t>)</a:t>
                      </a:r>
                    </a:p>
                    <a:p>
                      <a:endParaRPr lang="en-US" sz="1800" dirty="0"/>
                    </a:p>
                  </a:txBody>
                  <a:tcPr marT="45723" marB="4572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read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a, pop h, push </a:t>
                      </a:r>
                      <a:r>
                        <a:rPr lang="en-US" sz="1800" dirty="0" err="1"/>
                        <a:t>hh</a:t>
                      </a:r>
                      <a:r>
                        <a:rPr lang="en-US" sz="1800" dirty="0"/>
                        <a:t>, go to B</a:t>
                      </a:r>
                    </a:p>
                  </a:txBody>
                  <a:tcPr marT="45723" marB="45723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816">
                <a:tc>
                  <a:txBody>
                    <a:bodyPr/>
                    <a:lstStyle/>
                    <a:p>
                      <a:r>
                        <a:rPr lang="en-US" sz="1800" dirty="0"/>
                        <a:t>(B, </a:t>
                      </a:r>
                      <a:r>
                        <a:rPr lang="en-US" sz="1800" dirty="0" err="1">
                          <a:solidFill>
                            <a:srgbClr val="7030A0"/>
                          </a:solidFill>
                        </a:rPr>
                        <a:t>c</a:t>
                      </a:r>
                      <a:r>
                        <a:rPr lang="en-US" sz="1800" dirty="0" err="1"/>
                        <a:t>bb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hh</a:t>
                      </a:r>
                      <a:r>
                        <a:rPr lang="en-US" sz="1800" dirty="0"/>
                        <a:t>) </a:t>
                      </a:r>
                    </a:p>
                  </a:txBody>
                  <a:tcPr marT="45723" marB="4572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cs typeface="Arial" charset="0"/>
                        </a:rPr>
                        <a:t>T(B, c, h) = (C, h)</a:t>
                      </a:r>
                    </a:p>
                    <a:p>
                      <a:endParaRPr lang="en-US" sz="1800" dirty="0"/>
                    </a:p>
                  </a:txBody>
                  <a:tcPr marT="45723" marB="4572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read c, pop h, push h, go  to C</a:t>
                      </a:r>
                    </a:p>
                  </a:txBody>
                  <a:tcPr marT="45723" marB="45723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816">
                <a:tc>
                  <a:txBody>
                    <a:bodyPr/>
                    <a:lstStyle/>
                    <a:p>
                      <a:r>
                        <a:rPr lang="en-US" sz="1800" dirty="0"/>
                        <a:t>(C, </a:t>
                      </a:r>
                      <a:r>
                        <a:rPr lang="en-US" sz="1800" dirty="0">
                          <a:solidFill>
                            <a:srgbClr val="7030A0"/>
                          </a:solidFill>
                        </a:rPr>
                        <a:t>b</a:t>
                      </a:r>
                      <a:r>
                        <a:rPr lang="en-US" sz="1800" dirty="0"/>
                        <a:t>b, </a:t>
                      </a:r>
                      <a:r>
                        <a:rPr lang="en-US" sz="1800" dirty="0" err="1"/>
                        <a:t>hh</a:t>
                      </a:r>
                      <a:r>
                        <a:rPr lang="en-US" sz="1800" dirty="0"/>
                        <a:t>) </a:t>
                      </a:r>
                    </a:p>
                  </a:txBody>
                  <a:tcPr marT="45723" marB="4572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cs typeface="Arial" charset="0"/>
                        </a:rPr>
                        <a:t>T(C, b, h) = (C,</a:t>
                      </a:r>
                      <a:r>
                        <a:rPr lang="en-US" sz="1800" dirty="0">
                          <a:cs typeface="Arial" charset="0"/>
                          <a:sym typeface="Symbol" pitchFamily="18" charset="2"/>
                        </a:rPr>
                        <a:t></a:t>
                      </a:r>
                      <a:r>
                        <a:rPr lang="en-US" sz="1800" dirty="0">
                          <a:cs typeface="Arial" charset="0"/>
                        </a:rPr>
                        <a:t>)</a:t>
                      </a:r>
                    </a:p>
                    <a:p>
                      <a:endParaRPr lang="en-US" sz="1800" dirty="0"/>
                    </a:p>
                  </a:txBody>
                  <a:tcPr marT="45723" marB="4572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read b, pop h, go to C</a:t>
                      </a:r>
                    </a:p>
                  </a:txBody>
                  <a:tcPr marT="45723" marB="45723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816">
                <a:tc>
                  <a:txBody>
                    <a:bodyPr/>
                    <a:lstStyle/>
                    <a:p>
                      <a:r>
                        <a:rPr lang="en-US" sz="1800" dirty="0"/>
                        <a:t>(C, </a:t>
                      </a:r>
                      <a:r>
                        <a:rPr lang="en-US" sz="1800" dirty="0">
                          <a:solidFill>
                            <a:srgbClr val="7030A0"/>
                          </a:solidFill>
                        </a:rPr>
                        <a:t>b</a:t>
                      </a:r>
                      <a:r>
                        <a:rPr lang="en-US" sz="1800" dirty="0"/>
                        <a:t>, h) </a:t>
                      </a:r>
                    </a:p>
                  </a:txBody>
                  <a:tcPr marT="45723" marB="4572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cs typeface="Arial" charset="0"/>
                        </a:rPr>
                        <a:t>T(C, b, h) = (C,</a:t>
                      </a:r>
                      <a:r>
                        <a:rPr lang="en-US" sz="1800" dirty="0">
                          <a:cs typeface="Arial" charset="0"/>
                          <a:sym typeface="Symbol" pitchFamily="18" charset="2"/>
                        </a:rPr>
                        <a:t></a:t>
                      </a:r>
                      <a:r>
                        <a:rPr lang="en-US" sz="1800" dirty="0">
                          <a:cs typeface="Arial" charset="0"/>
                        </a:rPr>
                        <a:t>)</a:t>
                      </a:r>
                    </a:p>
                    <a:p>
                      <a:endParaRPr lang="en-US" sz="1800" dirty="0"/>
                    </a:p>
                  </a:txBody>
                  <a:tcPr marT="45723" marB="4572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read b, pop h, go to C</a:t>
                      </a:r>
                    </a:p>
                  </a:txBody>
                  <a:tcPr marT="45723" marB="45723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3816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9A44"/>
                          </a:solidFill>
                        </a:rPr>
                        <a:t>(C,</a:t>
                      </a:r>
                      <a:r>
                        <a:rPr lang="en-US" sz="2800" b="1" dirty="0">
                          <a:solidFill>
                            <a:srgbClr val="009A44"/>
                          </a:solidFill>
                          <a:sym typeface="Symbol" pitchFamily="18" charset="2"/>
                        </a:rPr>
                        <a:t>, ) </a:t>
                      </a:r>
                      <a:endParaRPr lang="en-US" sz="2800" b="1" dirty="0">
                        <a:solidFill>
                          <a:srgbClr val="009A44"/>
                        </a:solidFill>
                      </a:endParaRPr>
                    </a:p>
                  </a:txBody>
                  <a:tcPr marT="45723" marB="4572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9A44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HALTS!</a:t>
                      </a:r>
                      <a:endParaRPr lang="en-US" sz="1800" b="1" kern="1200" dirty="0">
                        <a:solidFill>
                          <a:srgbClr val="009A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dirty="0">
                        <a:solidFill>
                          <a:srgbClr val="009A44"/>
                        </a:solidFill>
                      </a:endParaRPr>
                    </a:p>
                  </a:txBody>
                  <a:tcPr marT="45723" marB="45723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9A44"/>
                          </a:solidFill>
                          <a:latin typeface="+mn-lt"/>
                          <a:ea typeface="+mn-ea"/>
                          <a:cs typeface="+mn-cs"/>
                        </a:rPr>
                        <a:t>String is successfully parsed</a:t>
                      </a:r>
                    </a:p>
                  </a:txBody>
                  <a:tcPr marT="45723" marB="45723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E85F48-7997-134D-8802-83AFC55748A3}"/>
              </a:ext>
            </a:extLst>
          </p:cNvPr>
          <p:cNvCxnSpPr/>
          <p:nvPr/>
        </p:nvCxnSpPr>
        <p:spPr>
          <a:xfrm>
            <a:off x="0" y="2051221"/>
            <a:ext cx="358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FB4621-F4E6-E749-9531-6A022DDC2A2E}"/>
              </a:ext>
            </a:extLst>
          </p:cNvPr>
          <p:cNvCxnSpPr/>
          <p:nvPr/>
        </p:nvCxnSpPr>
        <p:spPr>
          <a:xfrm>
            <a:off x="0" y="2747319"/>
            <a:ext cx="358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C74AB7-2F72-854D-93C2-65E4D42803EA}"/>
              </a:ext>
            </a:extLst>
          </p:cNvPr>
          <p:cNvCxnSpPr/>
          <p:nvPr/>
        </p:nvCxnSpPr>
        <p:spPr>
          <a:xfrm>
            <a:off x="12357" y="3433118"/>
            <a:ext cx="358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C17E45-7956-D448-9146-1AF3A400BED0}"/>
              </a:ext>
            </a:extLst>
          </p:cNvPr>
          <p:cNvCxnSpPr/>
          <p:nvPr/>
        </p:nvCxnSpPr>
        <p:spPr>
          <a:xfrm>
            <a:off x="0" y="4254842"/>
            <a:ext cx="358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F095BA-B931-974C-B21D-78BA821A9684}"/>
              </a:ext>
            </a:extLst>
          </p:cNvPr>
          <p:cNvCxnSpPr/>
          <p:nvPr/>
        </p:nvCxnSpPr>
        <p:spPr>
          <a:xfrm>
            <a:off x="0" y="4983892"/>
            <a:ext cx="358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3AD45C-481D-A441-8C36-FB77D14A5305}"/>
              </a:ext>
            </a:extLst>
          </p:cNvPr>
          <p:cNvCxnSpPr>
            <a:cxnSpLocks/>
          </p:cNvCxnSpPr>
          <p:nvPr/>
        </p:nvCxnSpPr>
        <p:spPr>
          <a:xfrm>
            <a:off x="0" y="5885934"/>
            <a:ext cx="3459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7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7" y="294182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Top-Down Parsing (revisited)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1798798"/>
            <a:ext cx="9144000" cy="4222657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Top down parsing</a:t>
            </a:r>
          </a:p>
          <a:p>
            <a:pPr lvl="1"/>
            <a:r>
              <a:rPr lang="en-US" altLang="en-US" sz="3600" dirty="0">
                <a:solidFill>
                  <a:srgbClr val="C00000"/>
                </a:solidFill>
              </a:rPr>
              <a:t>Build a parse tree for input string</a:t>
            </a:r>
          </a:p>
          <a:p>
            <a:pPr lvl="2"/>
            <a:r>
              <a:rPr lang="en-US" altLang="en-US" sz="3600" dirty="0">
                <a:solidFill>
                  <a:srgbClr val="009A44"/>
                </a:solidFill>
              </a:rPr>
              <a:t>Start from the root </a:t>
            </a:r>
          </a:p>
          <a:p>
            <a:pPr lvl="2"/>
            <a:r>
              <a:rPr lang="en-US" altLang="en-US" sz="3600" dirty="0">
                <a:solidFill>
                  <a:srgbClr val="009A44"/>
                </a:solidFill>
              </a:rPr>
              <a:t>Create the nodes for the tree in </a:t>
            </a:r>
            <a:r>
              <a:rPr lang="en-US" altLang="en-US" sz="3600" b="1" dirty="0">
                <a:solidFill>
                  <a:srgbClr val="009A44"/>
                </a:solidFill>
              </a:rPr>
              <a:t>preorder</a:t>
            </a:r>
            <a:r>
              <a:rPr lang="en-US" altLang="en-US" sz="3600" dirty="0">
                <a:solidFill>
                  <a:srgbClr val="009A44"/>
                </a:solidFill>
              </a:rPr>
              <a:t> (depth first) fashion</a:t>
            </a:r>
          </a:p>
          <a:p>
            <a:pPr lvl="1"/>
            <a:r>
              <a:rPr lang="en-US" altLang="en-US" sz="3600" dirty="0">
                <a:solidFill>
                  <a:srgbClr val="C00000"/>
                </a:solidFill>
              </a:rPr>
              <a:t>Find a </a:t>
            </a:r>
            <a:r>
              <a:rPr lang="en-US" altLang="en-US" sz="3600" b="1" dirty="0">
                <a:solidFill>
                  <a:srgbClr val="C00000"/>
                </a:solidFill>
              </a:rPr>
              <a:t>leftmost derivation </a:t>
            </a:r>
            <a:r>
              <a:rPr lang="en-US" altLang="en-US" sz="3600" dirty="0">
                <a:solidFill>
                  <a:srgbClr val="C00000"/>
                </a:solidFill>
              </a:rPr>
              <a:t>for an input</a:t>
            </a:r>
          </a:p>
          <a:p>
            <a:pPr lvl="2">
              <a:buFontTx/>
              <a:buNone/>
            </a:pPr>
            <a:endParaRPr lang="en-US" altLang="en-US" sz="3600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1821A9-5917-4CF3-B9B6-BE3841F9893C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43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BEE88A-D8E4-402E-B82C-EC78997640A0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14300"/>
            <a:ext cx="8974137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628650" y="788988"/>
            <a:ext cx="1222375" cy="483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821B5D-012B-1445-9D2B-9CF4B7BBC079}"/>
              </a:ext>
            </a:extLst>
          </p:cNvPr>
          <p:cNvCxnSpPr>
            <a:cxnSpLocks/>
          </p:cNvCxnSpPr>
          <p:nvPr/>
        </p:nvCxnSpPr>
        <p:spPr>
          <a:xfrm>
            <a:off x="97310" y="365126"/>
            <a:ext cx="86402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F18FCD-AF90-4B4F-8D4C-D8631FAC6AB0}"/>
              </a:ext>
            </a:extLst>
          </p:cNvPr>
          <p:cNvCxnSpPr>
            <a:cxnSpLocks/>
          </p:cNvCxnSpPr>
          <p:nvPr/>
        </p:nvCxnSpPr>
        <p:spPr>
          <a:xfrm>
            <a:off x="-73582" y="2173331"/>
            <a:ext cx="86402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3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86E643-A00E-41BE-8F7D-F2FC10F9D60E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14300"/>
            <a:ext cx="8974137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943100" y="1050925"/>
            <a:ext cx="936625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CF096E-81B5-DF4E-A363-5B0E96CD64B6}"/>
              </a:ext>
            </a:extLst>
          </p:cNvPr>
          <p:cNvCxnSpPr>
            <a:cxnSpLocks/>
          </p:cNvCxnSpPr>
          <p:nvPr/>
        </p:nvCxnSpPr>
        <p:spPr>
          <a:xfrm>
            <a:off x="0" y="455742"/>
            <a:ext cx="86402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9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0AF436-C3A9-4B4F-AD1E-E8A03B934EA1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14300"/>
            <a:ext cx="8974137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143250" y="1497013"/>
            <a:ext cx="936625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545827-25D2-AF44-90AF-37E097DD0847}"/>
              </a:ext>
            </a:extLst>
          </p:cNvPr>
          <p:cNvCxnSpPr>
            <a:cxnSpLocks/>
          </p:cNvCxnSpPr>
          <p:nvPr/>
        </p:nvCxnSpPr>
        <p:spPr>
          <a:xfrm>
            <a:off x="-986" y="376025"/>
            <a:ext cx="86402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0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0AF436-C3A9-4B4F-AD1E-E8A03B934EA1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14300"/>
            <a:ext cx="8974137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625571" y="1125224"/>
            <a:ext cx="936625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696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1357DC-ABC3-43CF-8200-FAA193F356BD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14300"/>
            <a:ext cx="8974137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6216964" y="770732"/>
            <a:ext cx="330200" cy="51435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4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Syntax Analysis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6710" y="1852448"/>
            <a:ext cx="8600090" cy="5005552"/>
          </a:xfrm>
        </p:spPr>
        <p:txBody>
          <a:bodyPr>
            <a:normAutofit/>
          </a:bodyPr>
          <a:lstStyle/>
          <a:p>
            <a:r>
              <a:rPr lang="en-US" altLang="en-US" dirty="0"/>
              <a:t>Every Programming Language (PL) has a set of rules prescribing the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</a:rPr>
              <a:t>syntactic structure </a:t>
            </a:r>
            <a:r>
              <a:rPr lang="en-US" altLang="en-US" dirty="0"/>
              <a:t>of the programs written in that language</a:t>
            </a:r>
          </a:p>
          <a:p>
            <a:r>
              <a:rPr lang="en-US" altLang="en-US" sz="3200" dirty="0"/>
              <a:t>E.g., Pascal Programming Language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Made out of </a:t>
            </a:r>
            <a:r>
              <a:rPr lang="en-US" altLang="en-US" sz="3200" b="1" dirty="0">
                <a:solidFill>
                  <a:srgbClr val="C00000"/>
                </a:solidFill>
              </a:rPr>
              <a:t>Blocks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A block made out of </a:t>
            </a:r>
            <a:r>
              <a:rPr lang="en-US" altLang="en-US" sz="3200" b="1" dirty="0">
                <a:solidFill>
                  <a:srgbClr val="C00000"/>
                </a:solidFill>
              </a:rPr>
              <a:t>statements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A statement is made out of </a:t>
            </a:r>
            <a:r>
              <a:rPr lang="en-US" altLang="en-US" sz="3200" b="1" dirty="0">
                <a:solidFill>
                  <a:srgbClr val="C00000"/>
                </a:solidFill>
              </a:rPr>
              <a:t>expressions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An expression is made out of </a:t>
            </a:r>
            <a:r>
              <a:rPr lang="en-US" altLang="en-US" sz="3200" b="1" dirty="0">
                <a:solidFill>
                  <a:srgbClr val="C00000"/>
                </a:solidFill>
              </a:rPr>
              <a:t>tokens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A token is made out of characters specified by </a:t>
            </a:r>
            <a:r>
              <a:rPr lang="en-US" altLang="en-US" sz="3200" b="1" dirty="0">
                <a:solidFill>
                  <a:srgbClr val="C00000"/>
                </a:solidFill>
              </a:rPr>
              <a:t>REs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1CA90E-5CDF-4463-80D5-376503BE4D67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28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1357DC-ABC3-43CF-8200-FAA193F356BD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14300"/>
            <a:ext cx="8974137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521575" y="1131888"/>
            <a:ext cx="330200" cy="51435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243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1357DC-ABC3-43CF-8200-FAA193F356BD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14300"/>
            <a:ext cx="8974137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1396721" y="3318565"/>
            <a:ext cx="566720" cy="33517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65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CAB1-3DEF-FA49-81C9-75F913D4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B0FB-C216-5A4F-B28F-836E95A8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parsing method consists of </a:t>
            </a:r>
            <a:r>
              <a:rPr lang="en-US" sz="3600" b="1" dirty="0"/>
              <a:t>a set of procedures: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Defines one for each non-terminals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Executes the procedure implementing goal or start symbol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Halts and announces success if its procedure body scans the entire input string</a:t>
            </a:r>
          </a:p>
        </p:txBody>
      </p:sp>
    </p:spTree>
    <p:extLst>
      <p:ext uri="{BB962C8B-B14F-4D97-AF65-F5344CB8AC3E}">
        <p14:creationId xmlns:p14="http://schemas.microsoft.com/office/powerpoint/2010/main" val="32614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a typical nonterminal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83117"/>
            <a:ext cx="9053565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43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465" y="318714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FIRST () and FOLLOW() sets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7932" y="1821373"/>
            <a:ext cx="9066068" cy="4669915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The construction of both </a:t>
            </a:r>
            <a:r>
              <a:rPr lang="en-US" altLang="en-US" sz="3200" b="1" dirty="0"/>
              <a:t>top-down and bottom-up </a:t>
            </a:r>
            <a:r>
              <a:rPr lang="en-US" altLang="en-US" sz="3200" dirty="0"/>
              <a:t>parsers require two functions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FIRST()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FOLLOW()</a:t>
            </a:r>
          </a:p>
          <a:p>
            <a:r>
              <a:rPr lang="en-US" altLang="en-US" sz="3200" dirty="0"/>
              <a:t>These two functions help </a:t>
            </a:r>
          </a:p>
          <a:p>
            <a:pPr lvl="1"/>
            <a:r>
              <a:rPr lang="en-US" altLang="en-US" sz="2800" dirty="0">
                <a:solidFill>
                  <a:srgbClr val="C00000"/>
                </a:solidFill>
              </a:rPr>
              <a:t>to </a:t>
            </a:r>
            <a:r>
              <a:rPr lang="en-US" altLang="en-US" sz="2800" b="1" dirty="0">
                <a:solidFill>
                  <a:srgbClr val="C00000"/>
                </a:solidFill>
              </a:rPr>
              <a:t>select</a:t>
            </a:r>
            <a:r>
              <a:rPr lang="en-US" altLang="en-US" sz="2800" dirty="0">
                <a:solidFill>
                  <a:srgbClr val="C00000"/>
                </a:solidFill>
              </a:rPr>
              <a:t> the appropriate production rules for recursive parsing</a:t>
            </a:r>
          </a:p>
          <a:p>
            <a:pPr lvl="1"/>
            <a:r>
              <a:rPr lang="en-US" altLang="en-US" sz="2800" dirty="0">
                <a:solidFill>
                  <a:srgbClr val="C00000"/>
                </a:solidFill>
              </a:rPr>
              <a:t>To </a:t>
            </a:r>
            <a:r>
              <a:rPr lang="en-US" altLang="en-US" sz="2800" b="1" dirty="0">
                <a:solidFill>
                  <a:srgbClr val="C00000"/>
                </a:solidFill>
              </a:rPr>
              <a:t>fill in the entries  </a:t>
            </a:r>
            <a:r>
              <a:rPr lang="en-US" altLang="en-US" sz="2800" dirty="0">
                <a:solidFill>
                  <a:srgbClr val="C00000"/>
                </a:solidFill>
              </a:rPr>
              <a:t>of a non-recursive predictive parsing using table (discussed later)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EF0CAD-739A-43B5-B6CE-6353A98B8B56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01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Csci465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85FA8F-6C98-4218-8B15-D4A350771A9D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-74612" y="263548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FIRST and Follow Sets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48413"/>
            <a:ext cx="9043516" cy="452614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To show a grammar is LL(K), perform the following steps</a:t>
            </a:r>
          </a:p>
          <a:p>
            <a:pPr lvl="1" eaLnBrk="1" hangingPunct="1"/>
            <a:r>
              <a:rPr lang="en-US" altLang="en-US" sz="3200" dirty="0" err="1">
                <a:solidFill>
                  <a:srgbClr val="C00000"/>
                </a:solidFill>
              </a:rPr>
              <a:t>Buid</a:t>
            </a:r>
            <a:r>
              <a:rPr lang="en-US" altLang="en-US" sz="3200" dirty="0">
                <a:solidFill>
                  <a:srgbClr val="C00000"/>
                </a:solidFill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</a:rPr>
              <a:t>First</a:t>
            </a:r>
            <a:r>
              <a:rPr lang="en-US" altLang="en-US" sz="3200" b="1" baseline="-25000" dirty="0" err="1">
                <a:solidFill>
                  <a:srgbClr val="C00000"/>
                </a:solidFill>
              </a:rPr>
              <a:t>k</a:t>
            </a:r>
            <a:r>
              <a:rPr lang="en-US" altLang="en-US" sz="3200" b="1" dirty="0">
                <a:solidFill>
                  <a:srgbClr val="C00000"/>
                </a:solidFill>
              </a:rPr>
              <a:t>(w)</a:t>
            </a:r>
            <a:r>
              <a:rPr lang="en-US" altLang="en-US" sz="3200" dirty="0">
                <a:solidFill>
                  <a:srgbClr val="C00000"/>
                </a:solidFill>
              </a:rPr>
              <a:t> for all </a:t>
            </a:r>
            <a:r>
              <a:rPr lang="en-US" altLang="en-US" sz="3200" b="1" dirty="0">
                <a:solidFill>
                  <a:srgbClr val="C00000"/>
                </a:solidFill>
              </a:rPr>
              <a:t>right-hand sides </a:t>
            </a:r>
            <a:r>
              <a:rPr lang="en-US" altLang="en-US" sz="3200" dirty="0">
                <a:solidFill>
                  <a:srgbClr val="C00000"/>
                </a:solidFill>
              </a:rPr>
              <a:t>string </a:t>
            </a:r>
            <a:r>
              <a:rPr lang="en-US" altLang="en-US" sz="3200" b="1" dirty="0">
                <a:solidFill>
                  <a:srgbClr val="C00000"/>
                </a:solidFill>
              </a:rPr>
              <a:t>w</a:t>
            </a:r>
            <a:r>
              <a:rPr lang="en-US" altLang="en-US" sz="3200" dirty="0">
                <a:solidFill>
                  <a:srgbClr val="C00000"/>
                </a:solidFill>
              </a:rPr>
              <a:t> in the grammar’s production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</a:rPr>
              <a:t>Build </a:t>
            </a:r>
            <a:r>
              <a:rPr lang="en-US" altLang="en-US" sz="3200" b="1" dirty="0" err="1">
                <a:solidFill>
                  <a:srgbClr val="C00000"/>
                </a:solidFill>
              </a:rPr>
              <a:t>Follow</a:t>
            </a:r>
            <a:r>
              <a:rPr lang="en-US" altLang="en-US" sz="3200" b="1" baseline="-25000" dirty="0" err="1">
                <a:solidFill>
                  <a:srgbClr val="C00000"/>
                </a:solidFill>
              </a:rPr>
              <a:t>k</a:t>
            </a:r>
            <a:r>
              <a:rPr lang="en-US" altLang="en-US" sz="3200" b="1" dirty="0">
                <a:solidFill>
                  <a:srgbClr val="C00000"/>
                </a:solidFill>
              </a:rPr>
              <a:t>(N)</a:t>
            </a:r>
            <a:r>
              <a:rPr lang="en-US" altLang="en-US" sz="3200" dirty="0">
                <a:solidFill>
                  <a:srgbClr val="C00000"/>
                </a:solidFill>
              </a:rPr>
              <a:t> for all </a:t>
            </a:r>
            <a:r>
              <a:rPr lang="en-US" altLang="en-US" sz="3200" b="1" dirty="0">
                <a:solidFill>
                  <a:srgbClr val="C00000"/>
                </a:solidFill>
              </a:rPr>
              <a:t>non-terminals</a:t>
            </a:r>
            <a:r>
              <a:rPr lang="en-US" altLang="en-US" sz="3200" dirty="0">
                <a:solidFill>
                  <a:srgbClr val="C00000"/>
                </a:solidFill>
              </a:rPr>
              <a:t> </a:t>
            </a:r>
            <a:r>
              <a:rPr lang="en-US" altLang="en-US" sz="3200" b="1" dirty="0">
                <a:solidFill>
                  <a:srgbClr val="C00000"/>
                </a:solidFill>
              </a:rPr>
              <a:t>N</a:t>
            </a:r>
            <a:r>
              <a:rPr lang="en-US" altLang="en-US" sz="3200" dirty="0">
                <a:solidFill>
                  <a:srgbClr val="C00000"/>
                </a:solidFill>
              </a:rPr>
              <a:t> in the grammar</a:t>
            </a:r>
          </a:p>
          <a:p>
            <a:r>
              <a:rPr lang="en-US" altLang="en-US" sz="3200" dirty="0"/>
              <a:t>First() and Follow() sets help to fill in the entries of the </a:t>
            </a:r>
            <a:r>
              <a:rPr lang="en-US" altLang="en-US" sz="3200" b="1" dirty="0"/>
              <a:t>parsing tab</a:t>
            </a:r>
            <a:r>
              <a:rPr lang="en-US" altLang="en-US" sz="3200" dirty="0"/>
              <a:t>le</a:t>
            </a:r>
          </a:p>
        </p:txBody>
      </p:sp>
    </p:spTree>
    <p:extLst>
      <p:ext uri="{BB962C8B-B14F-4D97-AF65-F5344CB8AC3E}">
        <p14:creationId xmlns:p14="http://schemas.microsoft.com/office/powerpoint/2010/main" val="4180158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92CFEC-AD2E-411E-A685-0EC48CA63F50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973" y="365126"/>
            <a:ext cx="8446377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FIRST</a:t>
            </a:r>
            <a:r>
              <a:rPr lang="en-US" baseline="-25000" dirty="0" err="1"/>
              <a:t>k</a:t>
            </a:r>
            <a:r>
              <a:rPr lang="en-US" dirty="0"/>
              <a:t>(w)</a:t>
            </a:r>
            <a:endParaRPr lang="en-US" baseline="-25000" dirty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73" y="1856628"/>
            <a:ext cx="9075027" cy="486484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The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FIRST</a:t>
            </a:r>
            <a:r>
              <a:rPr lang="en-US" baseline="-25000" dirty="0"/>
              <a:t>K</a:t>
            </a:r>
            <a:r>
              <a:rPr lang="en-US" dirty="0"/>
              <a:t> of any </a:t>
            </a:r>
            <a:r>
              <a:rPr lang="en-US" b="1" dirty="0"/>
              <a:t>string w</a:t>
            </a:r>
            <a:r>
              <a:rPr lang="en-US" dirty="0"/>
              <a:t> is the set of all </a:t>
            </a:r>
            <a:r>
              <a:rPr lang="en-US" b="1" dirty="0"/>
              <a:t>terminal</a:t>
            </a:r>
            <a:r>
              <a:rPr lang="en-US" dirty="0"/>
              <a:t> strings of </a:t>
            </a:r>
            <a:r>
              <a:rPr lang="en-US" b="1" dirty="0"/>
              <a:t>K-tokens</a:t>
            </a:r>
            <a:r>
              <a:rPr lang="en-US" dirty="0"/>
              <a:t> or </a:t>
            </a:r>
            <a:r>
              <a:rPr lang="en-US" b="1" dirty="0"/>
              <a:t>fewer</a:t>
            </a:r>
            <a:r>
              <a:rPr lang="en-US" dirty="0"/>
              <a:t> that can be derived from </a:t>
            </a:r>
            <a:r>
              <a:rPr lang="en-US" b="1" dirty="0"/>
              <a:t>string w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800" b="1" dirty="0" err="1">
                <a:solidFill>
                  <a:srgbClr val="00B050"/>
                </a:solidFill>
              </a:rPr>
              <a:t>First</a:t>
            </a:r>
            <a:r>
              <a:rPr lang="en-US" sz="2800" b="1" baseline="-25000" dirty="0" err="1">
                <a:solidFill>
                  <a:srgbClr val="00B050"/>
                </a:solidFill>
              </a:rPr>
              <a:t>k</a:t>
            </a:r>
            <a:r>
              <a:rPr lang="en-US" sz="2800" b="1" dirty="0">
                <a:solidFill>
                  <a:srgbClr val="00B050"/>
                </a:solidFill>
              </a:rPr>
              <a:t>(</a:t>
            </a:r>
            <a:r>
              <a:rPr lang="en-US" sz="2800" b="1" dirty="0" err="1">
                <a:solidFill>
                  <a:srgbClr val="00B050"/>
                </a:solidFill>
              </a:rPr>
              <a:t>uv</a:t>
            </a:r>
            <a:r>
              <a:rPr lang="en-US" sz="2800" b="1" dirty="0">
                <a:solidFill>
                  <a:srgbClr val="00B050"/>
                </a:solidFill>
              </a:rPr>
              <a:t>) = </a:t>
            </a:r>
            <a:r>
              <a:rPr lang="en-US" sz="2800" b="1" dirty="0" err="1">
                <a:solidFill>
                  <a:srgbClr val="00B050"/>
                </a:solidFill>
              </a:rPr>
              <a:t>First</a:t>
            </a:r>
            <a:r>
              <a:rPr lang="en-US" sz="2800" b="1" baseline="-25000" dirty="0" err="1">
                <a:solidFill>
                  <a:srgbClr val="00B050"/>
                </a:solidFill>
              </a:rPr>
              <a:t>K</a:t>
            </a:r>
            <a:r>
              <a:rPr lang="en-US" sz="2800" b="1" dirty="0">
                <a:solidFill>
                  <a:srgbClr val="00B050"/>
                </a:solidFill>
              </a:rPr>
              <a:t>(</a:t>
            </a:r>
            <a:r>
              <a:rPr lang="en-US" sz="2800" b="1" dirty="0" err="1">
                <a:solidFill>
                  <a:srgbClr val="00B050"/>
                </a:solidFill>
              </a:rPr>
              <a:t>First</a:t>
            </a:r>
            <a:r>
              <a:rPr lang="en-US" sz="2800" b="1" baseline="-25000" dirty="0" err="1">
                <a:solidFill>
                  <a:srgbClr val="00B050"/>
                </a:solidFill>
              </a:rPr>
              <a:t>K</a:t>
            </a:r>
            <a:r>
              <a:rPr lang="en-US" sz="2800" b="1" dirty="0">
                <a:solidFill>
                  <a:srgbClr val="00B050"/>
                </a:solidFill>
              </a:rPr>
              <a:t>(u)</a:t>
            </a:r>
            <a:r>
              <a:rPr lang="en-US" sz="2800" b="1" dirty="0" err="1">
                <a:solidFill>
                  <a:srgbClr val="00B050"/>
                </a:solidFill>
              </a:rPr>
              <a:t>First</a:t>
            </a:r>
            <a:r>
              <a:rPr lang="en-US" sz="2800" b="1" baseline="-25000" dirty="0" err="1">
                <a:solidFill>
                  <a:srgbClr val="00B050"/>
                </a:solidFill>
              </a:rPr>
              <a:t>K</a:t>
            </a:r>
            <a:r>
              <a:rPr lang="en-US" sz="2800" b="1" dirty="0">
                <a:solidFill>
                  <a:srgbClr val="00B050"/>
                </a:solidFill>
              </a:rPr>
              <a:t>(v)) </a:t>
            </a:r>
          </a:p>
          <a:p>
            <a:pPr marL="914400" lvl="2" indent="0" eaLnBrk="1" hangingPunct="1">
              <a:buNone/>
              <a:defRPr/>
            </a:pPr>
            <a:r>
              <a:rPr lang="en-US" sz="2800" b="1" dirty="0">
                <a:solidFill>
                  <a:srgbClr val="00B050"/>
                </a:solidFill>
              </a:rPr>
              <a:t> (i.e., first of u concatenated with first of v)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800" b="1" dirty="0" err="1">
                <a:solidFill>
                  <a:srgbClr val="C00000"/>
                </a:solidFill>
              </a:rPr>
              <a:t>First</a:t>
            </a:r>
            <a:r>
              <a:rPr lang="en-US" sz="2800" b="1" baseline="-25000" dirty="0" err="1">
                <a:solidFill>
                  <a:srgbClr val="C00000"/>
                </a:solidFill>
              </a:rPr>
              <a:t>k</a:t>
            </a:r>
            <a:r>
              <a:rPr lang="en-US" sz="2800" b="1" dirty="0">
                <a:solidFill>
                  <a:srgbClr val="C00000"/>
                </a:solidFill>
              </a:rPr>
              <a:t>(N) =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(</a:t>
            </a:r>
            <a:r>
              <a:rPr lang="en-US" sz="2800" b="1" dirty="0" err="1">
                <a:solidFill>
                  <a:srgbClr val="C00000"/>
                </a:solidFill>
              </a:rPr>
              <a:t>First</a:t>
            </a:r>
            <a:r>
              <a:rPr lang="en-US" sz="2800" b="1" baseline="-25000" dirty="0" err="1">
                <a:solidFill>
                  <a:srgbClr val="C00000"/>
                </a:solidFill>
              </a:rPr>
              <a:t>K</a:t>
            </a:r>
            <a:r>
              <a:rPr lang="en-US" sz="2800" b="1" dirty="0">
                <a:solidFill>
                  <a:srgbClr val="C00000"/>
                </a:solidFill>
              </a:rPr>
              <a:t>(w))  </a:t>
            </a:r>
          </a:p>
          <a:p>
            <a:pPr marL="914400" lvl="2" indent="0" eaLnBrk="1" hangingPunct="1">
              <a:buNone/>
              <a:defRPr/>
            </a:pPr>
            <a:r>
              <a:rPr lang="en-US" sz="2800" b="1" dirty="0">
                <a:solidFill>
                  <a:srgbClr val="C00000"/>
                </a:solidFill>
              </a:rPr>
              <a:t>(i.e., the union of  all first of N such that </a:t>
            </a:r>
            <a:r>
              <a:rPr lang="en-US" sz="2800" b="1" dirty="0" err="1">
                <a:solidFill>
                  <a:srgbClr val="C00000"/>
                </a:solidFill>
              </a:rPr>
              <a:t>N</a:t>
            </a:r>
            <a:r>
              <a:rPr lang="en-US" sz="2800" b="1" dirty="0" err="1">
                <a:solidFill>
                  <a:srgbClr val="C00000"/>
                </a:solidFill>
                <a:sym typeface="Symbol" pitchFamily="18" charset="2"/>
              </a:rPr>
              <a:t>w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 is a production)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800" b="1" dirty="0" err="1">
                <a:solidFill>
                  <a:srgbClr val="0070C0"/>
                </a:solidFill>
              </a:rPr>
              <a:t>First</a:t>
            </a:r>
            <a:r>
              <a:rPr lang="en-US" sz="2800" b="1" baseline="-25000" dirty="0" err="1">
                <a:solidFill>
                  <a:srgbClr val="0070C0"/>
                </a:solidFill>
              </a:rPr>
              <a:t>k</a:t>
            </a:r>
            <a:r>
              <a:rPr lang="en-US" sz="2800" b="1" dirty="0">
                <a:solidFill>
                  <a:srgbClr val="0070C0"/>
                </a:solidFill>
              </a:rPr>
              <a:t>(x) = {x}  </a:t>
            </a:r>
          </a:p>
          <a:p>
            <a:pPr marL="914400" lvl="2" indent="0" eaLnBrk="1" hangingPunct="1">
              <a:buNone/>
              <a:defRPr/>
            </a:pPr>
            <a:r>
              <a:rPr lang="en-US" sz="2800" b="1" dirty="0">
                <a:solidFill>
                  <a:srgbClr val="0070C0"/>
                </a:solidFill>
              </a:rPr>
              <a:t>(i.e., for any terminal x</a:t>
            </a:r>
            <a:r>
              <a:rPr lang="en-US" sz="2800" b="1" dirty="0">
                <a:solidFill>
                  <a:srgbClr val="0070C0"/>
                </a:solidFill>
                <a:sym typeface="Symbol" pitchFamily="18" charset="2"/>
              </a:rPr>
              <a:t>, then first of x  is itself)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800" b="1" dirty="0" err="1"/>
              <a:t>First</a:t>
            </a:r>
            <a:r>
              <a:rPr lang="en-US" sz="2800" b="1" baseline="-25000" dirty="0" err="1"/>
              <a:t>k</a:t>
            </a:r>
            <a:r>
              <a:rPr lang="en-US" sz="2800" b="1" dirty="0"/>
              <a:t>(</a:t>
            </a:r>
            <a:r>
              <a:rPr lang="en-US" sz="2800" b="1" dirty="0">
                <a:sym typeface="Symbol" pitchFamily="18" charset="2"/>
              </a:rPr>
              <a:t></a:t>
            </a:r>
            <a:r>
              <a:rPr lang="en-US" sz="2800" b="1" dirty="0"/>
              <a:t>) = {</a:t>
            </a:r>
            <a:r>
              <a:rPr lang="en-US" sz="2800" b="1" dirty="0">
                <a:sym typeface="Symbol" pitchFamily="18" charset="2"/>
              </a:rPr>
              <a:t>} </a:t>
            </a:r>
          </a:p>
          <a:p>
            <a:pPr marL="914400" lvl="2" indent="0" eaLnBrk="1" hangingPunct="1">
              <a:buNone/>
              <a:defRPr/>
            </a:pPr>
            <a:r>
              <a:rPr lang="en-US" sz="2800" b="1" dirty="0">
                <a:sym typeface="Symbol" pitchFamily="18" charset="2"/>
              </a:rPr>
              <a:t>(i.e., for empty string</a:t>
            </a:r>
            <a:r>
              <a:rPr lang="en-US" sz="2800" b="1" dirty="0">
                <a:solidFill>
                  <a:srgbClr val="7030A0"/>
                </a:solidFill>
                <a:sym typeface="Symbol" pitchFamily="18" charset="2"/>
              </a:rPr>
              <a:t>)</a:t>
            </a:r>
          </a:p>
          <a:p>
            <a:pPr lvl="2" eaLnBrk="1" hangingPunct="1">
              <a:defRPr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8875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DE21CA-DFC9-4EB0-AE8B-557C7DF3B108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249382" y="365126"/>
            <a:ext cx="8265968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Example 1: Compute the FIRST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856628"/>
            <a:ext cx="9019309" cy="4864847"/>
          </a:xfrm>
        </p:spPr>
        <p:txBody>
          <a:bodyPr>
            <a:noAutofit/>
          </a:bodyPr>
          <a:lstStyle/>
          <a:p>
            <a:pPr marL="342900" lvl="3" indent="-342900" eaLnBrk="1" hangingPunct="1">
              <a:buFontTx/>
              <a:buChar char="•"/>
              <a:defRPr/>
            </a:pPr>
            <a:r>
              <a:rPr lang="en-US" sz="2400" dirty="0"/>
              <a:t>First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dirty="0" err="1"/>
              <a:t>uv</a:t>
            </a:r>
            <a:r>
              <a:rPr lang="en-US" sz="2400" dirty="0"/>
              <a:t>) = First</a:t>
            </a:r>
            <a:r>
              <a:rPr lang="en-US" sz="2400" baseline="-25000" dirty="0"/>
              <a:t>2</a:t>
            </a:r>
            <a:r>
              <a:rPr lang="en-US" sz="2400" dirty="0"/>
              <a:t>(First</a:t>
            </a:r>
            <a:r>
              <a:rPr lang="en-US" sz="2400" baseline="-25000" dirty="0"/>
              <a:t>2</a:t>
            </a:r>
            <a:r>
              <a:rPr lang="en-US" sz="2400" dirty="0"/>
              <a:t>(u)First</a:t>
            </a:r>
            <a:r>
              <a:rPr lang="en-US" sz="2400" baseline="-25000" dirty="0"/>
              <a:t>2</a:t>
            </a:r>
            <a:r>
              <a:rPr lang="en-US" sz="2400" dirty="0"/>
              <a:t>(v))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/>
              <a:t>Where 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First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(u)={</a:t>
            </a:r>
            <a:r>
              <a:rPr lang="en-US" dirty="0" err="1">
                <a:solidFill>
                  <a:srgbClr val="C00000"/>
                </a:solidFill>
              </a:rPr>
              <a:t>ab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cd</a:t>
            </a:r>
            <a:r>
              <a:rPr lang="en-US" dirty="0">
                <a:solidFill>
                  <a:srgbClr val="C00000"/>
                </a:solidFill>
              </a:rPr>
              <a:t>, d, </a:t>
            </a:r>
            <a:r>
              <a:rPr lang="en-US" dirty="0" err="1">
                <a:solidFill>
                  <a:srgbClr val="C00000"/>
                </a:solidFill>
              </a:rPr>
              <a:t>dd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}  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First</a:t>
            </a:r>
            <a:r>
              <a:rPr lang="en-US" baseline="-250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(v)={cc, d, }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therefore</a:t>
            </a:r>
          </a:p>
          <a:p>
            <a:pPr lvl="2">
              <a:defRPr/>
            </a:pPr>
            <a:r>
              <a:rPr lang="en-US" sz="2400" dirty="0">
                <a:solidFill>
                  <a:srgbClr val="00B050"/>
                </a:solidFill>
              </a:rPr>
              <a:t>First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uv</a:t>
            </a:r>
            <a:r>
              <a:rPr lang="en-US" sz="2400" dirty="0">
                <a:solidFill>
                  <a:srgbClr val="00B050"/>
                </a:solidFill>
              </a:rPr>
              <a:t>) is formed by concatenating each of the First(u) with First (v )</a:t>
            </a:r>
          </a:p>
          <a:p>
            <a:pPr lvl="2">
              <a:defRPr/>
            </a:pPr>
            <a:r>
              <a:rPr lang="en-US" sz="2400" dirty="0">
                <a:solidFill>
                  <a:srgbClr val="00B050"/>
                </a:solidFill>
              </a:rPr>
              <a:t>{</a:t>
            </a:r>
            <a:r>
              <a:rPr lang="en-US" sz="2400" dirty="0" err="1">
                <a:solidFill>
                  <a:srgbClr val="00B050"/>
                </a:solidFill>
              </a:rPr>
              <a:t>abcc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abd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ab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cdcc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cdd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cd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dcc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dd</a:t>
            </a:r>
            <a:r>
              <a:rPr lang="en-US" sz="2400" dirty="0">
                <a:solidFill>
                  <a:srgbClr val="00B050"/>
                </a:solidFill>
              </a:rPr>
              <a:t>, d, </a:t>
            </a:r>
            <a:r>
              <a:rPr lang="en-US" sz="2400" dirty="0" err="1">
                <a:solidFill>
                  <a:srgbClr val="00B050"/>
                </a:solidFill>
              </a:rPr>
              <a:t>ddcc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ddd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dd</a:t>
            </a:r>
            <a:r>
              <a:rPr lang="en-US" sz="2400" dirty="0">
                <a:solidFill>
                  <a:srgbClr val="00B050"/>
                </a:solidFill>
              </a:rPr>
              <a:t>, cc, d, 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} 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Take the first two chars </a:t>
            </a:r>
          </a:p>
          <a:p>
            <a:pPr lvl="2">
              <a:defRPr/>
            </a:pP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{</a:t>
            </a:r>
            <a:r>
              <a:rPr lang="en-US" sz="2400" dirty="0" err="1">
                <a:solidFill>
                  <a:srgbClr val="00B050"/>
                </a:solidFill>
                <a:sym typeface="Symbol" pitchFamily="18" charset="2"/>
              </a:rPr>
              <a:t>ab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, </a:t>
            </a:r>
            <a:r>
              <a:rPr lang="en-US" sz="2400" dirty="0" err="1">
                <a:solidFill>
                  <a:srgbClr val="00B050"/>
                </a:solidFill>
                <a:sym typeface="Symbol" pitchFamily="18" charset="2"/>
              </a:rPr>
              <a:t>ab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, </a:t>
            </a:r>
            <a:r>
              <a:rPr lang="en-US" sz="2400" dirty="0" err="1">
                <a:solidFill>
                  <a:srgbClr val="00B050"/>
                </a:solidFill>
                <a:sym typeface="Symbol" pitchFamily="18" charset="2"/>
              </a:rPr>
              <a:t>ab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, </a:t>
            </a:r>
            <a:r>
              <a:rPr lang="en-US" sz="2400" dirty="0" err="1">
                <a:solidFill>
                  <a:srgbClr val="00B050"/>
                </a:solidFill>
                <a:sym typeface="Symbol" pitchFamily="18" charset="2"/>
              </a:rPr>
              <a:t>cd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, </a:t>
            </a:r>
            <a:r>
              <a:rPr lang="en-US" sz="2400" dirty="0" err="1">
                <a:solidFill>
                  <a:srgbClr val="00B050"/>
                </a:solidFill>
                <a:sym typeface="Symbol" pitchFamily="18" charset="2"/>
              </a:rPr>
              <a:t>cd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, </a:t>
            </a:r>
            <a:r>
              <a:rPr lang="en-US" sz="2400" dirty="0" err="1">
                <a:solidFill>
                  <a:srgbClr val="00B050"/>
                </a:solidFill>
                <a:sym typeface="Symbol" pitchFamily="18" charset="2"/>
              </a:rPr>
              <a:t>cd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, dc, </a:t>
            </a:r>
            <a:r>
              <a:rPr lang="en-US" sz="2400" dirty="0" err="1">
                <a:solidFill>
                  <a:srgbClr val="00B050"/>
                </a:solidFill>
                <a:sym typeface="Symbol" pitchFamily="18" charset="2"/>
              </a:rPr>
              <a:t>dd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, d, </a:t>
            </a:r>
            <a:r>
              <a:rPr lang="en-US" sz="2400" dirty="0" err="1">
                <a:solidFill>
                  <a:srgbClr val="00B050"/>
                </a:solidFill>
                <a:sym typeface="Symbol" pitchFamily="18" charset="2"/>
              </a:rPr>
              <a:t>dd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, </a:t>
            </a:r>
            <a:r>
              <a:rPr lang="en-US" sz="2400" dirty="0" err="1">
                <a:solidFill>
                  <a:srgbClr val="00B050"/>
                </a:solidFill>
                <a:sym typeface="Symbol" pitchFamily="18" charset="2"/>
              </a:rPr>
              <a:t>dd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, </a:t>
            </a:r>
            <a:r>
              <a:rPr lang="en-US" sz="2400" dirty="0" err="1">
                <a:solidFill>
                  <a:srgbClr val="00B050"/>
                </a:solidFill>
                <a:sym typeface="Symbol" pitchFamily="18" charset="2"/>
              </a:rPr>
              <a:t>dd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, cc, d, }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The duplicates have been removed</a:t>
            </a:r>
          </a:p>
          <a:p>
            <a:pPr lvl="2">
              <a:defRPr/>
            </a:pPr>
            <a:r>
              <a:rPr lang="en-US" sz="2400" b="1" dirty="0">
                <a:solidFill>
                  <a:srgbClr val="00B050"/>
                </a:solidFill>
              </a:rPr>
              <a:t>First</a:t>
            </a:r>
            <a:r>
              <a:rPr lang="en-US" sz="2400" b="1" baseline="-25000" dirty="0">
                <a:solidFill>
                  <a:srgbClr val="00B050"/>
                </a:solidFill>
              </a:rPr>
              <a:t>2</a:t>
            </a:r>
            <a:r>
              <a:rPr lang="en-US" sz="2400" b="1" dirty="0">
                <a:solidFill>
                  <a:srgbClr val="00B050"/>
                </a:solidFill>
              </a:rPr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uv</a:t>
            </a:r>
            <a:r>
              <a:rPr lang="en-US" sz="2400" b="1" dirty="0">
                <a:solidFill>
                  <a:srgbClr val="00B050"/>
                </a:solidFill>
              </a:rPr>
              <a:t>)=</a:t>
            </a:r>
            <a:r>
              <a:rPr lang="en-US" sz="2400" b="1" dirty="0">
                <a:solidFill>
                  <a:srgbClr val="00B050"/>
                </a:solidFill>
                <a:sym typeface="Symbol" pitchFamily="18" charset="2"/>
              </a:rPr>
              <a:t>{</a:t>
            </a:r>
            <a:r>
              <a:rPr lang="en-US" sz="2400" b="1" dirty="0" err="1">
                <a:solidFill>
                  <a:srgbClr val="00B050"/>
                </a:solidFill>
                <a:sym typeface="Symbol" pitchFamily="18" charset="2"/>
              </a:rPr>
              <a:t>ab,cd,dc,dd,d,cc</a:t>
            </a:r>
            <a:r>
              <a:rPr lang="en-US" sz="2400" b="1" dirty="0">
                <a:solidFill>
                  <a:srgbClr val="00B050"/>
                </a:solidFill>
                <a:sym typeface="Symbol" pitchFamily="18" charset="2"/>
              </a:rPr>
              <a:t>, }</a:t>
            </a:r>
          </a:p>
          <a:p>
            <a:pPr eaLnBrk="1" hangingPunct="1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5657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3775BC-B8F6-4EA9-B0C8-695F64A9DE53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209" y="365126"/>
            <a:ext cx="8462141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Example 2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09" y="1790916"/>
            <a:ext cx="8980432" cy="4930559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200" dirty="0"/>
              <a:t>Consider the simple grammar 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 err="1">
                <a:solidFill>
                  <a:srgbClr val="C00000"/>
                </a:solidFill>
              </a:rPr>
              <a:t>A</a:t>
            </a:r>
            <a:r>
              <a:rPr lang="en-US" altLang="en-US" sz="2800" dirty="0" err="1">
                <a:solidFill>
                  <a:srgbClr val="C00000"/>
                </a:solidFill>
                <a:sym typeface="Symbol" panose="05050102010706020507" pitchFamily="18" charset="2"/>
              </a:rPr>
              <a:t>Ba</a:t>
            </a:r>
            <a:endParaRPr lang="en-US" altLang="en-US" sz="2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 err="1">
                <a:solidFill>
                  <a:srgbClr val="C00000"/>
                </a:solidFill>
              </a:rPr>
              <a:t>B</a:t>
            </a:r>
            <a:r>
              <a:rPr lang="en-US" altLang="en-US" sz="2800" dirty="0" err="1">
                <a:solidFill>
                  <a:srgbClr val="C00000"/>
                </a:solidFill>
                <a:sym typeface="Symbol" panose="05050102010706020507" pitchFamily="18" charset="2"/>
              </a:rPr>
              <a:t>b</a:t>
            </a:r>
            <a:endParaRPr lang="en-US" altLang="en-US" sz="2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 err="1">
                <a:solidFill>
                  <a:srgbClr val="C00000"/>
                </a:solidFill>
              </a:rPr>
              <a:t>B</a:t>
            </a:r>
            <a:r>
              <a:rPr lang="en-US" altLang="en-US" sz="2800" dirty="0" err="1">
                <a:solidFill>
                  <a:srgbClr val="C00000"/>
                </a:solidFill>
                <a:sym typeface="Symbol" panose="05050102010706020507" pitchFamily="18" charset="2"/>
              </a:rPr>
              <a:t>c</a:t>
            </a:r>
            <a:endParaRPr lang="en-US" altLang="en-US" sz="2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800" i="1" dirty="0">
                <a:solidFill>
                  <a:srgbClr val="0070C0"/>
                </a:solidFill>
                <a:sym typeface="Symbol" panose="05050102010706020507" pitchFamily="18" charset="2"/>
              </a:rPr>
              <a:t>Where</a:t>
            </a:r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70C0"/>
                </a:solidFill>
                <a:sym typeface="Symbol" panose="05050102010706020507" pitchFamily="18" charset="2"/>
              </a:rPr>
              <a:t>First(b)={b}, First(c)={c}, First(a)={a}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Find the First</a:t>
            </a:r>
            <a:r>
              <a:rPr lang="en-US" altLang="en-US" sz="3200" baseline="-25000" dirty="0"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ym typeface="Symbol" panose="05050102010706020507" pitchFamily="18" charset="2"/>
              </a:rPr>
              <a:t>(A)?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=First</a:t>
            </a:r>
            <a:r>
              <a:rPr lang="en-US" altLang="en-US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(First</a:t>
            </a:r>
            <a:r>
              <a:rPr lang="en-US" altLang="en-US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(B)First</a:t>
            </a:r>
            <a:r>
              <a:rPr lang="en-US" altLang="en-US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(a))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=First((First(b)</a:t>
            </a:r>
            <a:r>
              <a:rPr lang="en-US" alt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First(c))</a:t>
            </a:r>
            <a:r>
              <a:rPr lang="en-US" alt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First(a))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=First</a:t>
            </a:r>
            <a:r>
              <a:rPr lang="en-US" altLang="en-US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( {b, c}{a}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=First</a:t>
            </a:r>
            <a:r>
              <a:rPr lang="en-US" altLang="en-US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( {</a:t>
            </a:r>
            <a:r>
              <a:rPr lang="en-US" altLang="en-US" sz="2800" dirty="0" err="1">
                <a:solidFill>
                  <a:srgbClr val="C00000"/>
                </a:solidFill>
                <a:sym typeface="Symbol" panose="05050102010706020507" pitchFamily="18" charset="2"/>
              </a:rPr>
              <a:t>ba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, ca}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={</a:t>
            </a:r>
            <a:r>
              <a:rPr lang="en-US" altLang="en-US" sz="2800" dirty="0" err="1">
                <a:solidFill>
                  <a:srgbClr val="C00000"/>
                </a:solidFill>
                <a:sym typeface="Symbol" panose="05050102010706020507" pitchFamily="18" charset="2"/>
              </a:rPr>
              <a:t>b,c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7122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81E679-9A66-4493-8DE5-5AF520D4AB50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Follow</a:t>
            </a:r>
            <a:r>
              <a:rPr lang="en-US" baseline="-25000" dirty="0" err="1"/>
              <a:t>k</a:t>
            </a:r>
            <a:r>
              <a:rPr lang="en-US" dirty="0"/>
              <a:t>(A)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8" y="1787526"/>
            <a:ext cx="904125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600" b="1" dirty="0"/>
              <a:t>Follow Set  </a:t>
            </a:r>
            <a:r>
              <a:rPr lang="en-US" altLang="en-US" sz="3600" dirty="0"/>
              <a:t>of a nonterminal A?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600" dirty="0"/>
              <a:t>The set of terminals that can </a:t>
            </a:r>
            <a:r>
              <a:rPr lang="en-US" altLang="en-US" sz="3600" b="1" dirty="0"/>
              <a:t>follow</a:t>
            </a:r>
            <a:r>
              <a:rPr lang="en-US" altLang="en-US" sz="3600" dirty="0"/>
              <a:t> a nonterminal A in some </a:t>
            </a:r>
            <a:r>
              <a:rPr lang="en-US" altLang="en-US" sz="3600" b="1" dirty="0"/>
              <a:t>sentential form</a:t>
            </a:r>
          </a:p>
          <a:p>
            <a:pPr lvl="2">
              <a:lnSpc>
                <a:spcPct val="80000"/>
              </a:lnSpc>
            </a:pPr>
            <a:r>
              <a:rPr lang="en-US" altLang="en-US" sz="3600" dirty="0"/>
              <a:t>Follow(A) = {</a:t>
            </a:r>
            <a:r>
              <a:rPr lang="en-US" altLang="en-US" sz="3600" b="1" dirty="0">
                <a:solidFill>
                  <a:srgbClr val="FF0000"/>
                </a:solidFill>
              </a:rPr>
              <a:t>b</a:t>
            </a:r>
            <a:r>
              <a:rPr lang="az-Cyrl-AZ" altLang="en-US" sz="3600" dirty="0"/>
              <a:t>ϵ</a:t>
            </a:r>
            <a:r>
              <a:rPr lang="en-US" altLang="en-US" sz="3600" dirty="0"/>
              <a:t>∑| S ==&gt;</a:t>
            </a:r>
            <a:r>
              <a:rPr lang="en-US" altLang="en-US" sz="3600" baseline="30000" dirty="0"/>
              <a:t>+</a:t>
            </a:r>
            <a:r>
              <a:rPr lang="el-GR" altLang="en-US" sz="3600" dirty="0"/>
              <a:t>α</a:t>
            </a:r>
            <a:r>
              <a:rPr lang="en-US" altLang="en-US" sz="3600" dirty="0"/>
              <a:t>A</a:t>
            </a:r>
            <a:r>
              <a:rPr lang="en-US" altLang="en-US" sz="3600" b="1" dirty="0">
                <a:solidFill>
                  <a:srgbClr val="FF0000"/>
                </a:solidFill>
              </a:rPr>
              <a:t>b</a:t>
            </a:r>
            <a:r>
              <a:rPr lang="el-GR" altLang="en-US" sz="3600" dirty="0"/>
              <a:t>β</a:t>
            </a:r>
            <a:r>
              <a:rPr lang="en-US" altLang="en-US" sz="3600" dirty="0"/>
              <a:t>}</a:t>
            </a:r>
          </a:p>
          <a:p>
            <a:pPr>
              <a:lnSpc>
                <a:spcPct val="80000"/>
              </a:lnSpc>
            </a:pPr>
            <a:r>
              <a:rPr lang="en-US" altLang="en-US" sz="3600" dirty="0">
                <a:sym typeface="Symbol" panose="05050102010706020507" pitchFamily="18" charset="2"/>
              </a:rPr>
              <a:t>Provides the </a:t>
            </a:r>
            <a:r>
              <a:rPr lang="en-US" altLang="en-US" sz="3600" b="1" dirty="0">
                <a:solidFill>
                  <a:srgbClr val="7030A0"/>
                </a:solidFill>
                <a:sym typeface="Symbol" panose="05050102010706020507" pitchFamily="18" charset="2"/>
              </a:rPr>
              <a:t>proper context </a:t>
            </a:r>
            <a:r>
              <a:rPr lang="en-US" altLang="en-US" sz="3600" dirty="0">
                <a:sym typeface="Symbol" panose="05050102010706020507" pitchFamily="18" charset="2"/>
              </a:rPr>
              <a:t>for nonterminal A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36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3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4849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56" y="1869744"/>
            <a:ext cx="8996805" cy="4892797"/>
          </a:xfrm>
        </p:spPr>
        <p:txBody>
          <a:bodyPr>
            <a:noAutofit/>
          </a:bodyPr>
          <a:lstStyle/>
          <a:p>
            <a:pPr marL="228600" lvl="3">
              <a:spcBef>
                <a:spcPts val="1000"/>
              </a:spcBef>
            </a:pPr>
            <a:r>
              <a:rPr lang="en-US" sz="3200" i="1" dirty="0"/>
              <a:t>Wikipedia definition</a:t>
            </a:r>
          </a:p>
          <a:p>
            <a:pPr marL="685800" lvl="4">
              <a:spcBef>
                <a:spcPts val="1000"/>
              </a:spcBef>
            </a:pPr>
            <a:r>
              <a:rPr lang="en-US" sz="3200" dirty="0">
                <a:solidFill>
                  <a:srgbClr val="C00000"/>
                </a:solidFill>
              </a:rPr>
              <a:t>In linguistics, </a:t>
            </a:r>
            <a:r>
              <a:rPr lang="en-US" sz="3200" b="1" dirty="0">
                <a:solidFill>
                  <a:srgbClr val="C00000"/>
                </a:solidFill>
              </a:rPr>
              <a:t>grammar</a:t>
            </a:r>
            <a:r>
              <a:rPr lang="en-US" sz="3200" dirty="0">
                <a:solidFill>
                  <a:srgbClr val="C00000"/>
                </a:solidFill>
              </a:rPr>
              <a:t> is the set of </a:t>
            </a:r>
            <a:r>
              <a:rPr lang="en-US" sz="3200" b="1" dirty="0">
                <a:solidFill>
                  <a:srgbClr val="C00000"/>
                </a:solidFill>
              </a:rPr>
              <a:t>structural rules </a:t>
            </a:r>
            <a:r>
              <a:rPr lang="en-US" sz="3200" dirty="0">
                <a:solidFill>
                  <a:srgbClr val="C00000"/>
                </a:solidFill>
              </a:rPr>
              <a:t>governing </a:t>
            </a:r>
            <a:r>
              <a:rPr lang="en-US" sz="3200" b="1" dirty="0">
                <a:solidFill>
                  <a:srgbClr val="C00000"/>
                </a:solidFill>
              </a:rPr>
              <a:t>composition</a:t>
            </a:r>
            <a:r>
              <a:rPr lang="en-US" sz="3200" dirty="0">
                <a:solidFill>
                  <a:srgbClr val="C00000"/>
                </a:solidFill>
              </a:rPr>
              <a:t> of clauses, phrases, and words in any given natural language. </a:t>
            </a:r>
          </a:p>
          <a:p>
            <a:pPr marL="228600" lvl="3">
              <a:spcBef>
                <a:spcPts val="1000"/>
              </a:spcBef>
            </a:pPr>
            <a:r>
              <a:rPr lang="en-US" sz="3200" dirty="0"/>
              <a:t>The Grammar also refers to the study of such rules: </a:t>
            </a:r>
          </a:p>
          <a:p>
            <a:pPr marL="685800" lvl="4">
              <a:spcBef>
                <a:spcPts val="1000"/>
              </a:spcBef>
            </a:pPr>
            <a:r>
              <a:rPr lang="en-US" sz="3200" dirty="0">
                <a:solidFill>
                  <a:srgbClr val="C00000"/>
                </a:solidFill>
              </a:rPr>
              <a:t>Including </a:t>
            </a:r>
            <a:r>
              <a:rPr lang="en-US" sz="3200" b="1" dirty="0">
                <a:solidFill>
                  <a:srgbClr val="C00000"/>
                </a:solidFill>
              </a:rPr>
              <a:t>syntax</a:t>
            </a:r>
            <a:r>
              <a:rPr lang="en-US" sz="3200" dirty="0">
                <a:solidFill>
                  <a:srgbClr val="C00000"/>
                </a:solidFill>
              </a:rPr>
              <a:t> and </a:t>
            </a:r>
            <a:r>
              <a:rPr lang="en-US" sz="3200" b="1" dirty="0">
                <a:solidFill>
                  <a:srgbClr val="C00000"/>
                </a:solidFill>
              </a:rPr>
              <a:t>phonology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</a:p>
          <a:p>
            <a:pPr marL="685800" lvl="4">
              <a:spcBef>
                <a:spcPts val="1000"/>
              </a:spcBef>
            </a:pPr>
            <a:r>
              <a:rPr lang="en-US" sz="3200" dirty="0">
                <a:solidFill>
                  <a:srgbClr val="C00000"/>
                </a:solidFill>
              </a:rPr>
              <a:t>Can be complemented by </a:t>
            </a:r>
            <a:r>
              <a:rPr lang="en-US" sz="3200" b="1" dirty="0">
                <a:solidFill>
                  <a:srgbClr val="C00000"/>
                </a:solidFill>
              </a:rPr>
              <a:t>semantics</a:t>
            </a:r>
            <a:r>
              <a:rPr lang="en-US" sz="3200" dirty="0">
                <a:solidFill>
                  <a:srgbClr val="C00000"/>
                </a:solidFill>
              </a:rPr>
              <a:t>, and pragmatics</a:t>
            </a:r>
          </a:p>
        </p:txBody>
      </p:sp>
    </p:spTree>
    <p:extLst>
      <p:ext uri="{BB962C8B-B14F-4D97-AF65-F5344CB8AC3E}">
        <p14:creationId xmlns:p14="http://schemas.microsoft.com/office/powerpoint/2010/main" val="426926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686117-84B1-440A-B46F-27FC85F9A874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1091" y="73464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To Compute Follow set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98799"/>
            <a:ext cx="9144000" cy="4973790"/>
          </a:xfrm>
        </p:spPr>
        <p:txBody>
          <a:bodyPr>
            <a:noAutofit/>
          </a:bodyPr>
          <a:lstStyle/>
          <a:p>
            <a:r>
              <a:rPr lang="en-US" altLang="en-US" dirty="0"/>
              <a:t>For all production </a:t>
            </a:r>
            <a:r>
              <a:rPr lang="en-US" altLang="en-US" dirty="0" err="1">
                <a:solidFill>
                  <a:srgbClr val="00B050"/>
                </a:solidFill>
              </a:rPr>
              <a:t>B</a:t>
            </a:r>
            <a:r>
              <a:rPr lang="en-US" altLang="en-US" dirty="0" err="1">
                <a:sym typeface="Symbol" panose="05050102010706020507" pitchFamily="18" charset="2"/>
              </a:rPr>
              <a:t>uA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, the </a:t>
            </a:r>
            <a:r>
              <a:rPr lang="en-US" altLang="en-US" dirty="0" err="1">
                <a:sym typeface="Symbol" panose="05050102010706020507" pitchFamily="18" charset="2"/>
              </a:rPr>
              <a:t>Follow</a:t>
            </a:r>
            <a:r>
              <a:rPr lang="en-US" altLang="en-US" baseline="-25000" dirty="0" err="1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(A) can be built </a:t>
            </a:r>
          </a:p>
          <a:p>
            <a:pPr lvl="1"/>
            <a:r>
              <a:rPr lang="en-US" altLang="en-US" b="1" dirty="0" err="1">
                <a:sym typeface="Symbol" panose="05050102010706020507" pitchFamily="18" charset="2"/>
              </a:rPr>
              <a:t>Follow</a:t>
            </a:r>
            <a:r>
              <a:rPr lang="en-US" altLang="en-US" b="1" baseline="-25000" dirty="0" err="1">
                <a:sym typeface="Symbol" panose="05050102010706020507" pitchFamily="18" charset="2"/>
              </a:rPr>
              <a:t>k</a:t>
            </a:r>
            <a:r>
              <a:rPr lang="en-US" altLang="en-US" b="1" dirty="0">
                <a:sym typeface="Symbol" panose="05050102010706020507" pitchFamily="18" charset="2"/>
              </a:rPr>
              <a:t>(A) = (</a:t>
            </a:r>
            <a:r>
              <a:rPr lang="en-US" altLang="en-US" b="1" dirty="0" err="1">
                <a:sym typeface="Symbol" panose="05050102010706020507" pitchFamily="18" charset="2"/>
              </a:rPr>
              <a:t>First</a:t>
            </a:r>
            <a:r>
              <a:rPr lang="en-US" altLang="en-US" b="1" baseline="-25000" dirty="0" err="1">
                <a:sym typeface="Symbol" panose="05050102010706020507" pitchFamily="18" charset="2"/>
              </a:rPr>
              <a:t>k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b="1" dirty="0" err="1">
                <a:sym typeface="Symbol" panose="05050102010706020507" pitchFamily="18" charset="2"/>
              </a:rPr>
              <a:t>First</a:t>
            </a:r>
            <a:r>
              <a:rPr lang="en-US" altLang="en-US" b="1" baseline="-25000" dirty="0" err="1">
                <a:sym typeface="Symbol" panose="05050102010706020507" pitchFamily="18" charset="2"/>
              </a:rPr>
              <a:t>k</a:t>
            </a:r>
            <a:r>
              <a:rPr lang="en-US" altLang="en-US" b="1" dirty="0">
                <a:sym typeface="Symbol" panose="05050102010706020507" pitchFamily="18" charset="2"/>
              </a:rPr>
              <a:t>(v)</a:t>
            </a:r>
            <a:r>
              <a:rPr lang="en-US" altLang="en-US" b="1" dirty="0" err="1">
                <a:sym typeface="Symbol" panose="05050102010706020507" pitchFamily="18" charset="2"/>
              </a:rPr>
              <a:t>Follow</a:t>
            </a:r>
            <a:r>
              <a:rPr lang="en-US" altLang="en-US" b="1" baseline="-25000" dirty="0" err="1">
                <a:sym typeface="Symbol" panose="05050102010706020507" pitchFamily="18" charset="2"/>
              </a:rPr>
              <a:t>k</a:t>
            </a:r>
            <a:r>
              <a:rPr lang="en-US" altLang="en-US" b="1" dirty="0">
                <a:sym typeface="Symbol" panose="05050102010706020507" pitchFamily="18" charset="2"/>
              </a:rPr>
              <a:t>(B))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To compute the Follow(A), look in the grammar for all productions in which A occurs in the </a:t>
            </a:r>
            <a:r>
              <a:rPr lang="en-US" altLang="en-US" sz="2400" b="1" dirty="0">
                <a:sym typeface="Symbol" panose="05050102010706020507" pitchFamily="18" charset="2"/>
              </a:rPr>
              <a:t>Right-hand-side (RHS)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Apply the following rules:</a:t>
            </a:r>
          </a:p>
          <a:p>
            <a:pPr marL="1257300" lvl="2" indent="-342900"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the FIRST of everything to the right of the A, including the Follow(B), where B is the non-terminal on  Left-Hand-Side (LHS): </a:t>
            </a:r>
            <a:r>
              <a:rPr lang="en-US" altLang="en-US" sz="2200" dirty="0">
                <a:solidFill>
                  <a:srgbClr val="C00000"/>
                </a:solidFill>
              </a:rPr>
              <a:t> </a:t>
            </a:r>
            <a:r>
              <a:rPr lang="en-US" altLang="en-US" sz="2200" dirty="0" err="1">
                <a:solidFill>
                  <a:srgbClr val="C00000"/>
                </a:solidFill>
              </a:rPr>
              <a:t>B</a:t>
            </a:r>
            <a:r>
              <a:rPr lang="en-US" altLang="en-US" sz="2200" dirty="0" err="1">
                <a:solidFill>
                  <a:srgbClr val="C00000"/>
                </a:solidFill>
                <a:sym typeface="Symbol" panose="05050102010706020507" pitchFamily="18" charset="2"/>
              </a:rPr>
              <a:t>uAv</a:t>
            </a:r>
            <a:endParaRPr lang="en-US" altLang="en-US" sz="22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marL="1257300" lvl="2" indent="-342900"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solidFill>
                  <a:srgbClr val="00B050"/>
                </a:solidFill>
                <a:sym typeface="Symbol" panose="05050102010706020507" pitchFamily="18" charset="2"/>
              </a:rPr>
              <a:t>If A is the start symbol, then put </a:t>
            </a:r>
            <a:r>
              <a:rPr lang="en-US" altLang="en-US" sz="2400" b="1" dirty="0">
                <a:solidFill>
                  <a:srgbClr val="009A44"/>
                </a:solidFill>
                <a:sym typeface="Symbol" panose="05050102010706020507" pitchFamily="18" charset="2"/>
              </a:rPr>
              <a:t>$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sym typeface="Symbol" panose="05050102010706020507" pitchFamily="18" charset="2"/>
              </a:rPr>
              <a:t>in Follow (A)</a:t>
            </a:r>
          </a:p>
          <a:p>
            <a:pPr marL="1257300" lvl="2" indent="-342900"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If v is nonterminal, then everything in FIRST(v) except for empty () is in Follow(A)</a:t>
            </a:r>
          </a:p>
          <a:p>
            <a:pPr marL="1257300" lvl="2" indent="-342900"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sym typeface="Symbol" panose="05050102010706020507" pitchFamily="18" charset="2"/>
              </a:rPr>
              <a:t>If v derives  (i.e., v* ), then Follow(A) = Follow(B)</a:t>
            </a:r>
          </a:p>
        </p:txBody>
      </p:sp>
    </p:spTree>
    <p:extLst>
      <p:ext uri="{BB962C8B-B14F-4D97-AF65-F5344CB8AC3E}">
        <p14:creationId xmlns:p14="http://schemas.microsoft.com/office/powerpoint/2010/main" val="3703245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0C157C-D397-4F36-8A1A-0F6E254BB609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Follow(): Example 1 (solution) 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27" y="1956454"/>
            <a:ext cx="8946931" cy="466963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000" dirty="0"/>
              <a:t>Consider the following grammar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en-US" sz="3000" dirty="0" err="1"/>
              <a:t>S</a:t>
            </a:r>
            <a:r>
              <a:rPr lang="en-US" altLang="en-US" sz="3000" dirty="0" err="1">
                <a:sym typeface="Symbol" panose="05050102010706020507" pitchFamily="18" charset="2"/>
              </a:rPr>
              <a:t>Bx</a:t>
            </a:r>
            <a:endParaRPr lang="en-US" altLang="en-US" sz="3000" dirty="0">
              <a:sym typeface="Symbol" panose="05050102010706020507" pitchFamily="18" charset="2"/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en-US" sz="3000" dirty="0" err="1"/>
              <a:t>A</a:t>
            </a:r>
            <a:r>
              <a:rPr lang="en-US" altLang="en-US" sz="3000" dirty="0" err="1">
                <a:sym typeface="Symbol" panose="05050102010706020507" pitchFamily="18" charset="2"/>
              </a:rPr>
              <a:t>a</a:t>
            </a:r>
            <a:r>
              <a:rPr lang="en-US" altLang="en-US" sz="3000" dirty="0" err="1">
                <a:solidFill>
                  <a:srgbClr val="33CC33"/>
                </a:solidFill>
                <a:sym typeface="Symbol" panose="05050102010706020507" pitchFamily="18" charset="2"/>
              </a:rPr>
              <a:t>A</a:t>
            </a:r>
            <a:endParaRPr lang="en-US" altLang="en-US" sz="3000" dirty="0">
              <a:solidFill>
                <a:srgbClr val="33CC33"/>
              </a:solidFill>
              <a:sym typeface="Symbol" panose="05050102010706020507" pitchFamily="18" charset="2"/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en-US" sz="3000" dirty="0" err="1"/>
              <a:t>A</a:t>
            </a:r>
            <a:r>
              <a:rPr lang="en-US" altLang="en-US" sz="3000" dirty="0" err="1">
                <a:sym typeface="Symbol" panose="05050102010706020507" pitchFamily="18" charset="2"/>
              </a:rPr>
              <a:t>b</a:t>
            </a:r>
            <a:endParaRPr lang="en-US" altLang="en-US" sz="3000" dirty="0">
              <a:sym typeface="Symbol" panose="05050102010706020507" pitchFamily="18" charset="2"/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en-US" sz="3000" dirty="0" err="1"/>
              <a:t>B</a:t>
            </a:r>
            <a:r>
              <a:rPr lang="en-US" altLang="en-US" sz="3000" dirty="0" err="1">
                <a:sym typeface="Symbol" panose="05050102010706020507" pitchFamily="18" charset="2"/>
              </a:rPr>
              <a:t>y</a:t>
            </a:r>
            <a:r>
              <a:rPr lang="en-US" altLang="en-US" sz="30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3000" dirty="0" err="1">
                <a:sym typeface="Symbol" panose="05050102010706020507" pitchFamily="18" charset="2"/>
              </a:rPr>
              <a:t>z</a:t>
            </a:r>
            <a:r>
              <a:rPr lang="en-US" altLang="en-US" sz="3000" dirty="0" err="1">
                <a:solidFill>
                  <a:srgbClr val="0066FF"/>
                </a:solidFill>
                <a:sym typeface="Symbol" panose="05050102010706020507" pitchFamily="18" charset="2"/>
              </a:rPr>
              <a:t>A</a:t>
            </a:r>
            <a:endParaRPr lang="en-US" altLang="en-US" sz="3000" dirty="0">
              <a:solidFill>
                <a:srgbClr val="0066FF"/>
              </a:solidFill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en-US" sz="3400" dirty="0">
                <a:sym typeface="Symbol" panose="05050102010706020507" pitchFamily="18" charset="2"/>
              </a:rPr>
              <a:t>Compute the Follow</a:t>
            </a:r>
            <a:r>
              <a:rPr lang="en-US" altLang="en-US" sz="3400" baseline="-25000" dirty="0">
                <a:sym typeface="Symbol" panose="05050102010706020507" pitchFamily="18" charset="2"/>
              </a:rPr>
              <a:t>1</a:t>
            </a:r>
            <a:r>
              <a:rPr lang="en-US" altLang="en-US" sz="3400" dirty="0">
                <a:sym typeface="Symbol" panose="05050102010706020507" pitchFamily="18" charset="2"/>
              </a:rPr>
              <a:t>(A)?</a:t>
            </a:r>
          </a:p>
          <a:p>
            <a:pPr lvl="1">
              <a:lnSpc>
                <a:spcPct val="80000"/>
              </a:lnSpc>
            </a:pPr>
            <a:r>
              <a:rPr lang="en-US" altLang="en-US" sz="3400" dirty="0">
                <a:solidFill>
                  <a:srgbClr val="C00000"/>
                </a:solidFill>
                <a:sym typeface="Symbol" panose="05050102010706020507" pitchFamily="18" charset="2"/>
              </a:rPr>
              <a:t>Find All As on the R.H.S</a:t>
            </a:r>
          </a:p>
          <a:p>
            <a:pPr lvl="2">
              <a:lnSpc>
                <a:spcPct val="80000"/>
              </a:lnSpc>
            </a:pPr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there are 3 As</a:t>
            </a:r>
          </a:p>
          <a:p>
            <a:pPr lvl="1">
              <a:lnSpc>
                <a:spcPct val="80000"/>
              </a:lnSpc>
            </a:pPr>
            <a:r>
              <a:rPr lang="en-US" altLang="en-US" sz="3400" dirty="0">
                <a:solidFill>
                  <a:srgbClr val="009A44"/>
                </a:solidFill>
                <a:sym typeface="Symbol" panose="05050102010706020507" pitchFamily="18" charset="2"/>
              </a:rPr>
              <a:t>Find any terminal right after A</a:t>
            </a:r>
          </a:p>
          <a:p>
            <a:pPr lvl="2">
              <a:lnSpc>
                <a:spcPct val="80000"/>
              </a:lnSpc>
            </a:pPr>
            <a:r>
              <a:rPr lang="en-US" altLang="en-US" sz="3200" dirty="0">
                <a:solidFill>
                  <a:srgbClr val="009A44"/>
                </a:solidFill>
                <a:sym typeface="Symbol" panose="05050102010706020507" pitchFamily="18" charset="2"/>
              </a:rPr>
              <a:t>Add  the terminal z, to the set = {z}</a:t>
            </a:r>
          </a:p>
          <a:p>
            <a:pPr lvl="1">
              <a:lnSpc>
                <a:spcPct val="80000"/>
              </a:lnSpc>
            </a:pPr>
            <a:r>
              <a:rPr lang="en-US" altLang="en-US" sz="3400" dirty="0">
                <a:solidFill>
                  <a:srgbClr val="7030A0"/>
                </a:solidFill>
                <a:sym typeface="Symbol" panose="05050102010706020507" pitchFamily="18" charset="2"/>
              </a:rPr>
              <a:t>Find Follow of the non-terminal on L.H.S of A (i.e., A, and B)</a:t>
            </a:r>
          </a:p>
          <a:p>
            <a:pPr lvl="2">
              <a:lnSpc>
                <a:spcPct val="80000"/>
              </a:lnSpc>
            </a:pPr>
            <a:r>
              <a:rPr lang="en-US" altLang="en-US" sz="3200" dirty="0">
                <a:solidFill>
                  <a:srgbClr val="7030A0"/>
                </a:solidFill>
                <a:sym typeface="Symbol" panose="05050102010706020507" pitchFamily="18" charset="2"/>
              </a:rPr>
              <a:t>Get Follow(B)=First(x)= {x}</a:t>
            </a:r>
          </a:p>
          <a:p>
            <a:pPr lvl="2">
              <a:lnSpc>
                <a:spcPct val="80000"/>
              </a:lnSpc>
            </a:pPr>
            <a:r>
              <a:rPr lang="en-US" altLang="en-US" sz="3000" dirty="0">
                <a:solidFill>
                  <a:srgbClr val="FF0000"/>
                </a:solidFill>
                <a:sym typeface="Symbol" panose="05050102010706020507" pitchFamily="18" charset="2"/>
              </a:rPr>
              <a:t>Ignore the Follow(A) in L.H.S ? recursion</a:t>
            </a:r>
          </a:p>
          <a:p>
            <a:pPr>
              <a:lnSpc>
                <a:spcPct val="80000"/>
              </a:lnSpc>
            </a:pPr>
            <a:r>
              <a:rPr lang="en-US" altLang="en-US" sz="3400" dirty="0">
                <a:sym typeface="Symbol" panose="05050102010706020507" pitchFamily="18" charset="2"/>
              </a:rPr>
              <a:t>Follow</a:t>
            </a:r>
            <a:r>
              <a:rPr lang="en-US" altLang="en-US" sz="3400" baseline="-25000" dirty="0">
                <a:sym typeface="Symbol" panose="05050102010706020507" pitchFamily="18" charset="2"/>
              </a:rPr>
              <a:t> </a:t>
            </a:r>
            <a:r>
              <a:rPr lang="en-US" altLang="en-US" sz="3400" dirty="0">
                <a:sym typeface="Symbol" panose="05050102010706020507" pitchFamily="18" charset="2"/>
              </a:rPr>
              <a:t>(A)= {z} U{x} = {z, x}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7724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EBF691-27BF-4713-ACCE-A70E3DC1B340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007" y="365126"/>
            <a:ext cx="8381343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Example 4.30: First and Follow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90916"/>
            <a:ext cx="8984974" cy="4222657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Consider the following the non-left-recursive grammar</a:t>
            </a:r>
          </a:p>
          <a:p>
            <a:pPr lvl="1" eaLnBrk="1" hangingPunct="1"/>
            <a:r>
              <a:rPr lang="en-US" altLang="en-US" sz="4400" dirty="0"/>
              <a:t>E</a:t>
            </a:r>
            <a:r>
              <a:rPr lang="en-US" altLang="en-US" sz="4400" dirty="0">
                <a:sym typeface="Symbol" panose="05050102010706020507" pitchFamily="18" charset="2"/>
              </a:rPr>
              <a:t>TE’</a:t>
            </a:r>
          </a:p>
          <a:p>
            <a:pPr lvl="1" eaLnBrk="1" hangingPunct="1"/>
            <a:r>
              <a:rPr lang="en-US" altLang="en-US" sz="4400" dirty="0"/>
              <a:t>E’</a:t>
            </a:r>
            <a:r>
              <a:rPr lang="en-US" altLang="en-US" sz="4400" dirty="0">
                <a:sym typeface="Symbol" panose="05050102010706020507" pitchFamily="18" charset="2"/>
              </a:rPr>
              <a:t></a:t>
            </a:r>
            <a:r>
              <a:rPr lang="en-US" altLang="en-US" sz="4400" dirty="0">
                <a:solidFill>
                  <a:srgbClr val="7030A0"/>
                </a:solidFill>
                <a:sym typeface="Symbol" panose="05050102010706020507" pitchFamily="18" charset="2"/>
              </a:rPr>
              <a:t>+</a:t>
            </a:r>
            <a:r>
              <a:rPr lang="en-US" altLang="en-US" sz="4400" dirty="0">
                <a:sym typeface="Symbol" panose="05050102010706020507" pitchFamily="18" charset="2"/>
              </a:rPr>
              <a:t>TE’ |</a:t>
            </a:r>
            <a:r>
              <a:rPr lang="en-US" altLang="en-US" sz="4400" dirty="0">
                <a:solidFill>
                  <a:srgbClr val="7030A0"/>
                </a:solidFill>
                <a:sym typeface="Symbol" panose="05050102010706020507" pitchFamily="18" charset="2"/>
              </a:rPr>
              <a:t></a:t>
            </a:r>
          </a:p>
          <a:p>
            <a:pPr lvl="1" eaLnBrk="1" hangingPunct="1"/>
            <a:r>
              <a:rPr lang="en-US" altLang="en-US" sz="4400" dirty="0"/>
              <a:t>T</a:t>
            </a:r>
            <a:r>
              <a:rPr lang="en-US" altLang="en-US" sz="4400" dirty="0">
                <a:sym typeface="Symbol" panose="05050102010706020507" pitchFamily="18" charset="2"/>
              </a:rPr>
              <a:t>FT’</a:t>
            </a:r>
          </a:p>
          <a:p>
            <a:pPr lvl="1" eaLnBrk="1" hangingPunct="1"/>
            <a:r>
              <a:rPr lang="en-US" altLang="en-US" sz="4400" dirty="0"/>
              <a:t>T’</a:t>
            </a:r>
            <a:r>
              <a:rPr lang="en-US" altLang="en-US" sz="4400" dirty="0">
                <a:sym typeface="Symbol" panose="05050102010706020507" pitchFamily="18" charset="2"/>
              </a:rPr>
              <a:t></a:t>
            </a:r>
            <a:r>
              <a:rPr lang="en-US" altLang="en-US" sz="44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en-US" sz="4400" dirty="0">
                <a:sym typeface="Symbol" panose="05050102010706020507" pitchFamily="18" charset="2"/>
              </a:rPr>
              <a:t>FT’| </a:t>
            </a:r>
            <a:r>
              <a:rPr lang="en-US" altLang="en-US" sz="4400" dirty="0">
                <a:solidFill>
                  <a:srgbClr val="7030A0"/>
                </a:solidFill>
                <a:sym typeface="Symbol" panose="05050102010706020507" pitchFamily="18" charset="2"/>
              </a:rPr>
              <a:t></a:t>
            </a:r>
          </a:p>
          <a:p>
            <a:pPr lvl="1" eaLnBrk="1" hangingPunct="1"/>
            <a:r>
              <a:rPr lang="en-US" altLang="en-US" sz="4400" dirty="0"/>
              <a:t>F</a:t>
            </a:r>
            <a:r>
              <a:rPr lang="en-US" altLang="en-US" sz="4400" dirty="0">
                <a:sym typeface="Symbol" panose="05050102010706020507" pitchFamily="18" charset="2"/>
              </a:rPr>
              <a:t></a:t>
            </a:r>
            <a:r>
              <a:rPr lang="en-US" altLang="en-US" sz="4400" dirty="0">
                <a:solidFill>
                  <a:srgbClr val="7030A0"/>
                </a:solidFill>
                <a:sym typeface="Symbol" panose="05050102010706020507" pitchFamily="18" charset="2"/>
              </a:rPr>
              <a:t>(</a:t>
            </a:r>
            <a:r>
              <a:rPr lang="en-US" altLang="en-US" sz="4400" dirty="0">
                <a:sym typeface="Symbol" panose="05050102010706020507" pitchFamily="18" charset="2"/>
              </a:rPr>
              <a:t>E</a:t>
            </a:r>
            <a:r>
              <a:rPr lang="en-US" altLang="en-US" sz="4400" dirty="0">
                <a:solidFill>
                  <a:srgbClr val="7030A0"/>
                </a:solidFill>
                <a:sym typeface="Symbol" panose="05050102010706020507" pitchFamily="18" charset="2"/>
              </a:rPr>
              <a:t>)</a:t>
            </a:r>
            <a:r>
              <a:rPr lang="en-US" altLang="en-US" sz="4400" dirty="0">
                <a:sym typeface="Symbol" panose="05050102010706020507" pitchFamily="18" charset="2"/>
              </a:rPr>
              <a:t>|</a:t>
            </a:r>
            <a:r>
              <a:rPr lang="en-US" altLang="en-US" sz="4400" b="1" dirty="0">
                <a:solidFill>
                  <a:srgbClr val="CC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4400" b="1" dirty="0">
                <a:solidFill>
                  <a:srgbClr val="7030A0"/>
                </a:solidFill>
                <a:sym typeface="Symbol" panose="05050102010706020507" pitchFamily="18" charset="2"/>
              </a:rPr>
              <a:t>id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84169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EBF691-27BF-4713-ACCE-A70E3DC1B340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Compute First and Follow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6505"/>
            <a:ext cx="8971722" cy="494497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3900" dirty="0"/>
              <a:t>Consider the following grammar</a:t>
            </a:r>
          </a:p>
          <a:p>
            <a:pPr lvl="1" eaLnBrk="1" hangingPunct="1"/>
            <a:r>
              <a:rPr lang="en-US" altLang="en-US" sz="2600" dirty="0"/>
              <a:t>E</a:t>
            </a:r>
            <a:r>
              <a:rPr lang="en-US" altLang="en-US" sz="2600" dirty="0">
                <a:sym typeface="Symbol" panose="05050102010706020507" pitchFamily="18" charset="2"/>
              </a:rPr>
              <a:t>TE’</a:t>
            </a:r>
          </a:p>
          <a:p>
            <a:pPr lvl="1" eaLnBrk="1" hangingPunct="1"/>
            <a:r>
              <a:rPr lang="en-US" altLang="en-US" sz="2600" dirty="0"/>
              <a:t>E’</a:t>
            </a:r>
            <a:r>
              <a:rPr lang="en-US" altLang="en-US" sz="2600" dirty="0">
                <a:sym typeface="Symbol" panose="05050102010706020507" pitchFamily="18" charset="2"/>
              </a:rPr>
              <a:t></a:t>
            </a:r>
            <a:r>
              <a:rPr lang="en-US" altLang="en-US" sz="26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600" dirty="0">
                <a:sym typeface="Symbol" panose="05050102010706020507" pitchFamily="18" charset="2"/>
              </a:rPr>
              <a:t>TE’ |</a:t>
            </a:r>
          </a:p>
          <a:p>
            <a:pPr lvl="1" eaLnBrk="1" hangingPunct="1"/>
            <a:r>
              <a:rPr lang="en-US" altLang="en-US" sz="2600" dirty="0"/>
              <a:t>T</a:t>
            </a:r>
            <a:r>
              <a:rPr lang="en-US" altLang="en-US" sz="2600" dirty="0">
                <a:sym typeface="Symbol" panose="05050102010706020507" pitchFamily="18" charset="2"/>
              </a:rPr>
              <a:t>FT’</a:t>
            </a:r>
          </a:p>
          <a:p>
            <a:pPr lvl="1" eaLnBrk="1" hangingPunct="1"/>
            <a:r>
              <a:rPr lang="en-US" altLang="en-US" sz="2600" dirty="0"/>
              <a:t>T’</a:t>
            </a:r>
            <a:r>
              <a:rPr lang="en-US" altLang="en-US" sz="2600" dirty="0">
                <a:sym typeface="Symbol" panose="05050102010706020507" pitchFamily="18" charset="2"/>
              </a:rPr>
              <a:t></a:t>
            </a:r>
            <a:r>
              <a:rPr lang="en-US" altLang="en-US" sz="26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en-US" sz="2600" dirty="0">
                <a:sym typeface="Symbol" panose="05050102010706020507" pitchFamily="18" charset="2"/>
              </a:rPr>
              <a:t>FT’| </a:t>
            </a:r>
          </a:p>
          <a:p>
            <a:pPr lvl="1" eaLnBrk="1" hangingPunct="1"/>
            <a:r>
              <a:rPr lang="en-US" altLang="en-US" sz="2600" dirty="0"/>
              <a:t>F</a:t>
            </a:r>
            <a:r>
              <a:rPr lang="en-US" altLang="en-US" sz="2600" dirty="0">
                <a:sym typeface="Symbol" panose="05050102010706020507" pitchFamily="18" charset="2"/>
              </a:rPr>
              <a:t></a:t>
            </a:r>
            <a:r>
              <a:rPr lang="en-US" altLang="en-US" sz="26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600" dirty="0">
                <a:sym typeface="Symbol" panose="05050102010706020507" pitchFamily="18" charset="2"/>
              </a:rPr>
              <a:t>E</a:t>
            </a:r>
            <a:r>
              <a:rPr lang="en-US" altLang="en-US" sz="26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600" dirty="0">
                <a:sym typeface="Symbol" panose="05050102010706020507" pitchFamily="18" charset="2"/>
              </a:rPr>
              <a:t>|</a:t>
            </a:r>
            <a:r>
              <a:rPr lang="en-US" altLang="en-US" sz="2600" b="1" dirty="0">
                <a:solidFill>
                  <a:srgbClr val="CC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600" b="1" dirty="0">
                <a:solidFill>
                  <a:srgbClr val="FF0000"/>
                </a:solidFill>
                <a:sym typeface="Symbol" panose="05050102010706020507" pitchFamily="18" charset="2"/>
              </a:rPr>
              <a:t>id</a:t>
            </a:r>
          </a:p>
          <a:p>
            <a:r>
              <a:rPr lang="en-US" altLang="en-US" sz="3900" dirty="0">
                <a:sym typeface="Symbol" panose="05050102010706020507" pitchFamily="18" charset="2"/>
              </a:rPr>
              <a:t>Solution: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FIRST (E)=FISRT (T)=FIRST (F)={(,id}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FIRST(T)= FIRST(F)= {(,id}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FIRST(F)= {(,id}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FIRST(T’)= {*, }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FIRST(E’)={+, }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9365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Csci465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89714C-39A2-4F7B-B80A-20970D0F1A31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789" y="365126"/>
            <a:ext cx="8214561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To compute Follow for the Grammar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45" y="1815548"/>
            <a:ext cx="8970579" cy="490592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Consider the following grammar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TE’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E’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ym typeface="Symbol" panose="05050102010706020507" pitchFamily="18" charset="2"/>
              </a:rPr>
              <a:t>TE’ |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</a:t>
            </a:r>
            <a:r>
              <a:rPr lang="en-US" altLang="en-US" sz="2000" dirty="0">
                <a:sym typeface="Symbol" panose="05050102010706020507" pitchFamily="18" charset="2"/>
              </a:rPr>
              <a:t>FT’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T’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en-US" sz="2000" dirty="0">
                <a:sym typeface="Symbol" panose="05050102010706020507" pitchFamily="18" charset="2"/>
              </a:rPr>
              <a:t>FT’| 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 dirty="0"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|</a:t>
            </a:r>
            <a:r>
              <a:rPr lang="en-US" altLang="en-US" sz="2000" b="1" dirty="0">
                <a:solidFill>
                  <a:srgbClr val="CC0000"/>
                </a:solidFill>
                <a:sym typeface="Symbol" panose="05050102010706020507" pitchFamily="18" charset="2"/>
              </a:rPr>
              <a:t> id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FOLLOW(E)= </a:t>
            </a:r>
            <a:r>
              <a:rPr lang="en-US" altLang="en-US" sz="2000" b="1" dirty="0"/>
              <a:t>{</a:t>
            </a:r>
            <a:r>
              <a:rPr lang="en-US" altLang="en-US" sz="2000" b="1" dirty="0">
                <a:solidFill>
                  <a:srgbClr val="FF0000"/>
                </a:solidFill>
              </a:rPr>
              <a:t>)</a:t>
            </a:r>
            <a:r>
              <a:rPr lang="en-US" altLang="en-US" sz="2000" b="1" dirty="0"/>
              <a:t>, 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$</a:t>
            </a:r>
            <a:r>
              <a:rPr lang="en-US" altLang="en-US" sz="2000" b="1" dirty="0">
                <a:sym typeface="Symbol" panose="05050102010706020507" pitchFamily="18" charset="2"/>
              </a:rPr>
              <a:t>}</a:t>
            </a:r>
            <a:r>
              <a:rPr lang="en-US" altLang="en-US" sz="2000" dirty="0">
                <a:sym typeface="Symbol" panose="05050102010706020507" pitchFamily="18" charset="2"/>
              </a:rPr>
              <a:t>                                                        </a:t>
            </a:r>
            <a:r>
              <a:rPr lang="en-US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//applied rules 1, 2// </a:t>
            </a:r>
          </a:p>
          <a:p>
            <a:r>
              <a:rPr lang="en-US" altLang="en-US" sz="2000" dirty="0"/>
              <a:t>FOLLOW(E’)= </a:t>
            </a:r>
            <a:r>
              <a:rPr lang="en-US" altLang="en-US" sz="2000" b="1" dirty="0"/>
              <a:t>{</a:t>
            </a:r>
            <a:r>
              <a:rPr lang="en-US" altLang="en-US" sz="2000" b="1" dirty="0">
                <a:solidFill>
                  <a:srgbClr val="FF0000"/>
                </a:solidFill>
              </a:rPr>
              <a:t>)</a:t>
            </a:r>
            <a:r>
              <a:rPr lang="en-US" altLang="en-US" sz="2000" b="1" dirty="0"/>
              <a:t>, 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$</a:t>
            </a:r>
            <a:r>
              <a:rPr lang="en-US" altLang="en-US" sz="2000" b="1" dirty="0">
                <a:sym typeface="Symbol" panose="05050102010706020507" pitchFamily="18" charset="2"/>
              </a:rPr>
              <a:t>}</a:t>
            </a:r>
            <a:r>
              <a:rPr lang="en-US" alt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                                                       </a:t>
            </a:r>
            <a:r>
              <a:rPr lang="en-US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//applied rules 1, 2// 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FOLLOW(T)= First(E’) U Follow(E)= </a:t>
            </a:r>
            <a:r>
              <a:rPr lang="en-US" altLang="en-US" sz="2000" b="1" dirty="0">
                <a:sym typeface="Symbol" panose="05050102010706020507" pitchFamily="18" charset="2"/>
              </a:rPr>
              <a:t>{</a:t>
            </a:r>
            <a:r>
              <a:rPr lang="en-US" alt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b="1" dirty="0">
                <a:sym typeface="Symbol" panose="05050102010706020507" pitchFamily="18" charset="2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b="1" dirty="0">
                <a:sym typeface="Symbol" panose="05050102010706020507" pitchFamily="18" charset="2"/>
              </a:rPr>
              <a:t>, 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$</a:t>
            </a:r>
            <a:r>
              <a:rPr lang="en-US" altLang="en-US" sz="2000" b="1" dirty="0">
                <a:sym typeface="Symbol" panose="05050102010706020507" pitchFamily="18" charset="2"/>
              </a:rPr>
              <a:t>}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FOLLOW(T’)= FOLLOW(T)= </a:t>
            </a:r>
            <a:r>
              <a:rPr lang="en-US" altLang="en-US" sz="2000" b="1" dirty="0">
                <a:sym typeface="Symbol" panose="05050102010706020507" pitchFamily="18" charset="2"/>
              </a:rPr>
              <a:t>{</a:t>
            </a:r>
            <a:r>
              <a:rPr lang="en-US" alt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b="1" dirty="0">
                <a:sym typeface="Symbol" panose="05050102010706020507" pitchFamily="18" charset="2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b="1" dirty="0">
                <a:sym typeface="Symbol" panose="05050102010706020507" pitchFamily="18" charset="2"/>
              </a:rPr>
              <a:t>, 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$</a:t>
            </a:r>
            <a:r>
              <a:rPr lang="en-US" altLang="en-US" sz="2000" b="1" dirty="0">
                <a:sym typeface="Symbol" panose="05050102010706020507" pitchFamily="18" charset="2"/>
              </a:rPr>
              <a:t>}                         </a:t>
            </a:r>
            <a:r>
              <a:rPr lang="en-US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// applied rules 3, 4//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FOLLOW(F) = Follow (T’) U First (T’)= </a:t>
            </a:r>
            <a:r>
              <a:rPr lang="en-US" altLang="en-US" sz="2000" b="1" dirty="0">
                <a:sym typeface="Symbol" panose="05050102010706020507" pitchFamily="18" charset="2"/>
              </a:rPr>
              <a:t>{</a:t>
            </a:r>
            <a:r>
              <a:rPr lang="en-US" altLang="en-US" sz="2000" b="1" dirty="0">
                <a:solidFill>
                  <a:srgbClr val="3399FF"/>
                </a:solidFill>
                <a:sym typeface="Symbol" panose="05050102010706020507" pitchFamily="18" charset="2"/>
              </a:rPr>
              <a:t>*</a:t>
            </a:r>
            <a:r>
              <a:rPr lang="en-US" altLang="en-US" sz="2000" b="1" dirty="0">
                <a:sym typeface="Symbol" panose="05050102010706020507" pitchFamily="18" charset="2"/>
              </a:rPr>
              <a:t>, </a:t>
            </a:r>
            <a:r>
              <a:rPr lang="en-US" alt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b="1" dirty="0">
                <a:sym typeface="Symbol" panose="05050102010706020507" pitchFamily="18" charset="2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b="1" dirty="0">
                <a:sym typeface="Symbol" panose="05050102010706020507" pitchFamily="18" charset="2"/>
              </a:rPr>
              <a:t>, 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rPr>
              <a:t>$</a:t>
            </a:r>
            <a:r>
              <a:rPr lang="en-US" altLang="en-US" sz="2000" b="1" dirty="0">
                <a:sym typeface="Symbol" panose="05050102010706020507" pitchFamily="18" charset="2"/>
              </a:rPr>
              <a:t>} </a:t>
            </a:r>
            <a:r>
              <a:rPr lang="en-US" alt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  </a:t>
            </a:r>
            <a:r>
              <a:rPr lang="en-US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// applied rules 3, 4//</a:t>
            </a:r>
          </a:p>
        </p:txBody>
      </p:sp>
    </p:spTree>
    <p:extLst>
      <p:ext uri="{BB962C8B-B14F-4D97-AF65-F5344CB8AC3E}">
        <p14:creationId xmlns:p14="http://schemas.microsoft.com/office/powerpoint/2010/main" val="2731146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64" y="897364"/>
            <a:ext cx="8769927" cy="489037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906126" y="2225842"/>
            <a:ext cx="36095" cy="32725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658678" y="2225842"/>
            <a:ext cx="13252" cy="3200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8305" y="2454442"/>
            <a:ext cx="7700211" cy="721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5800" y="3200400"/>
            <a:ext cx="8037095" cy="1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33926" y="3717758"/>
            <a:ext cx="7844590" cy="60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800" y="4259179"/>
            <a:ext cx="7892716" cy="3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33926" y="4740442"/>
            <a:ext cx="7844590" cy="96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8305" y="5354053"/>
            <a:ext cx="7700211" cy="144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10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518EF0-F4CA-46B6-8BC7-6E09D2BDC48A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86390" y="325063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Selection Sets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90" y="1856628"/>
            <a:ext cx="8972550" cy="422265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The selection set of </a:t>
            </a:r>
            <a:r>
              <a:rPr lang="en-US" altLang="en-US" sz="3600" dirty="0">
                <a:solidFill>
                  <a:srgbClr val="0070C0"/>
                </a:solidFill>
              </a:rPr>
              <a:t>Select</a:t>
            </a:r>
            <a:r>
              <a:rPr lang="en-US" altLang="en-US" sz="3600" baseline="-25000" dirty="0">
                <a:solidFill>
                  <a:srgbClr val="0070C0"/>
                </a:solidFill>
              </a:rPr>
              <a:t>k</a:t>
            </a:r>
            <a:r>
              <a:rPr lang="en-US" altLang="en-US" sz="3600" dirty="0"/>
              <a:t> of a production is the </a:t>
            </a:r>
            <a:r>
              <a:rPr lang="en-US" altLang="en-US" sz="3600" u="sng" dirty="0">
                <a:solidFill>
                  <a:srgbClr val="0070C0"/>
                </a:solidFill>
              </a:rPr>
              <a:t>set of lookahead strings of K-tokens </a:t>
            </a:r>
          </a:p>
          <a:p>
            <a:pPr eaLnBrk="1" hangingPunct="1"/>
            <a:r>
              <a:rPr lang="en-US" altLang="en-US" sz="3600" dirty="0"/>
              <a:t>The set helps the selection of a production</a:t>
            </a:r>
            <a:r>
              <a:rPr lang="en-US" altLang="en-US" sz="3600" dirty="0">
                <a:solidFill>
                  <a:srgbClr val="00B0F0"/>
                </a:solidFill>
              </a:rPr>
              <a:t> </a:t>
            </a:r>
            <a:r>
              <a:rPr lang="en-US" altLang="en-US" sz="3600" dirty="0"/>
              <a:t>in a </a:t>
            </a:r>
            <a:r>
              <a:rPr lang="en-US" altLang="en-US" sz="3600" u="sng" dirty="0">
                <a:solidFill>
                  <a:srgbClr val="C00000"/>
                </a:solidFill>
              </a:rPr>
              <a:t>deterministic top-down parser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66FF"/>
              </a:solidFill>
              <a:sym typeface="Symbol" panose="05050102010706020507" pitchFamily="18" charset="2"/>
            </a:endParaRP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979071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518"/>
            <a:ext cx="91440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How to compute Selection Set?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0" y="1807598"/>
            <a:ext cx="8995144" cy="4222657"/>
          </a:xfrm>
        </p:spPr>
        <p:txBody>
          <a:bodyPr/>
          <a:lstStyle/>
          <a:p>
            <a:pPr eaLnBrk="1" hangingPunct="1"/>
            <a:r>
              <a:rPr lang="en-US" altLang="en-US" dirty="0"/>
              <a:t>For each production in a grammar of the form </a:t>
            </a:r>
            <a:r>
              <a:rPr lang="en-US" altLang="en-US" dirty="0" err="1"/>
              <a:t>A</a:t>
            </a:r>
            <a:r>
              <a:rPr lang="en-US" altLang="en-US" dirty="0" err="1">
                <a:sym typeface="Symbol" panose="05050102010706020507" pitchFamily="18" charset="2"/>
              </a:rPr>
              <a:t>w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 err="1">
                <a:sym typeface="Symbol" panose="05050102010706020507" pitchFamily="18" charset="2"/>
              </a:rPr>
              <a:t>Select</a:t>
            </a:r>
            <a:r>
              <a:rPr lang="en-US" altLang="en-US" sz="2800" baseline="-25000" dirty="0" err="1">
                <a:sym typeface="Symbol" panose="05050102010706020507" pitchFamily="18" charset="2"/>
              </a:rPr>
              <a:t>k</a:t>
            </a:r>
            <a:r>
              <a:rPr lang="en-US" altLang="en-US" sz="2800" dirty="0">
                <a:sym typeface="Symbol" panose="05050102010706020507" pitchFamily="18" charset="2"/>
              </a:rPr>
              <a:t>(</a:t>
            </a:r>
            <a:r>
              <a:rPr lang="en-US" altLang="en-US" sz="2800" dirty="0" err="1"/>
              <a:t>A</a:t>
            </a:r>
            <a:r>
              <a:rPr lang="en-US" altLang="en-US" sz="2800" dirty="0" err="1">
                <a:sym typeface="Symbol" panose="05050102010706020507" pitchFamily="18" charset="2"/>
              </a:rPr>
              <a:t>w</a:t>
            </a:r>
            <a:r>
              <a:rPr lang="en-US" altLang="en-US" sz="2800" dirty="0">
                <a:sym typeface="Symbol" panose="05050102010706020507" pitchFamily="18" charset="2"/>
              </a:rPr>
              <a:t>)=</a:t>
            </a:r>
            <a:r>
              <a:rPr lang="en-US" altLang="en-US" sz="2800" dirty="0" err="1">
                <a:solidFill>
                  <a:srgbClr val="C00000"/>
                </a:solidFill>
                <a:sym typeface="Symbol" panose="05050102010706020507" pitchFamily="18" charset="2"/>
              </a:rPr>
              <a:t>First</a:t>
            </a:r>
            <a:r>
              <a:rPr lang="en-US" altLang="en-US" sz="2800" baseline="-25000" dirty="0" err="1">
                <a:solidFill>
                  <a:srgbClr val="C00000"/>
                </a:solidFill>
                <a:sym typeface="Symbol" panose="05050102010706020507" pitchFamily="18" charset="2"/>
              </a:rPr>
              <a:t>k</a:t>
            </a:r>
            <a:r>
              <a:rPr lang="en-US" altLang="en-US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800" dirty="0" err="1">
                <a:solidFill>
                  <a:srgbClr val="C00000"/>
                </a:solidFill>
                <a:sym typeface="Symbol" panose="05050102010706020507" pitchFamily="18" charset="2"/>
              </a:rPr>
              <a:t>First</a:t>
            </a:r>
            <a:r>
              <a:rPr lang="en-US" altLang="en-US" sz="2800" baseline="-25000" dirty="0" err="1">
                <a:solidFill>
                  <a:srgbClr val="C00000"/>
                </a:solidFill>
                <a:sym typeface="Symbol" panose="05050102010706020507" pitchFamily="18" charset="2"/>
              </a:rPr>
              <a:t>k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(w) </a:t>
            </a:r>
            <a:r>
              <a:rPr lang="en-US" altLang="en-US" sz="2800" dirty="0" err="1">
                <a:solidFill>
                  <a:srgbClr val="C00000"/>
                </a:solidFill>
                <a:sym typeface="Symbol" panose="05050102010706020507" pitchFamily="18" charset="2"/>
              </a:rPr>
              <a:t>Follow</a:t>
            </a:r>
            <a:r>
              <a:rPr lang="en-US" altLang="en-US" sz="2800" baseline="-25000" dirty="0" err="1">
                <a:solidFill>
                  <a:srgbClr val="C00000"/>
                </a:solidFill>
                <a:sym typeface="Symbol" panose="05050102010706020507" pitchFamily="18" charset="2"/>
              </a:rPr>
              <a:t>k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(A))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A nonterminal A in a grammar is LL(K) </a:t>
            </a:r>
            <a:r>
              <a:rPr lang="en-US" altLang="en-US" dirty="0" err="1">
                <a:sym typeface="Symbol" panose="05050102010706020507" pitchFamily="18" charset="2"/>
              </a:rPr>
              <a:t>iff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For </a:t>
            </a:r>
            <a:r>
              <a:rPr lang="en-US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any  two selection sets S</a:t>
            </a:r>
            <a:r>
              <a:rPr lang="en-US" altLang="en-US" sz="2800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 and S</a:t>
            </a:r>
            <a:r>
              <a:rPr lang="en-US" altLang="en-US" sz="2800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  </a:t>
            </a:r>
            <a:r>
              <a:rPr lang="en-US" altLang="en-US" sz="2800" dirty="0">
                <a:sym typeface="Symbol" panose="05050102010706020507" pitchFamily="18" charset="2"/>
              </a:rPr>
              <a:t>of the productions </a:t>
            </a:r>
            <a:r>
              <a:rPr lang="en-US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A </a:t>
            </a:r>
            <a:r>
              <a:rPr lang="en-US" altLang="en-US" sz="2800" dirty="0">
                <a:sym typeface="Symbol" panose="05050102010706020507" pitchFamily="18" charset="2"/>
              </a:rPr>
              <a:t>the following condition holds</a:t>
            </a:r>
          </a:p>
          <a:p>
            <a:pPr lvl="2" eaLnBrk="1" hangingPunct="1"/>
            <a:r>
              <a:rPr lang="en-US" altLang="en-US" sz="2800" dirty="0">
                <a:sym typeface="Symbol" panose="05050102010706020507" pitchFamily="18" charset="2"/>
              </a:rPr>
              <a:t>S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S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= </a:t>
            </a: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{}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 grammar is LL(K) if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EVERY non-terminal </a:t>
            </a:r>
            <a:r>
              <a:rPr lang="en-US" altLang="en-US" dirty="0">
                <a:sym typeface="Symbol" panose="05050102010706020507" pitchFamily="18" charset="2"/>
              </a:rPr>
              <a:t>in that grammar is LL(K) (i.e., S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S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{})</a:t>
            </a:r>
          </a:p>
          <a:p>
            <a:pPr eaLnBrk="1" hangingPunct="1"/>
            <a:endParaRPr lang="en-US" altLang="en-US" sz="2800" dirty="0"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909786-4421-4ACA-AA61-F3B9D0727814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3588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596F62-C1A0-45F2-9052-97D431272EBD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9162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Example of Selection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796902"/>
            <a:ext cx="9048307" cy="4382209"/>
          </a:xfrm>
        </p:spPr>
        <p:txBody>
          <a:bodyPr/>
          <a:lstStyle/>
          <a:p>
            <a:pPr marL="571500" indent="-571500" eaLnBrk="1" hangingPunct="1"/>
            <a:r>
              <a:rPr lang="en-US" altLang="en-US" dirty="0"/>
              <a:t>Consider the simple grammar G</a:t>
            </a:r>
          </a:p>
          <a:p>
            <a:pPr marL="839788" lvl="1" indent="-382588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 err="1"/>
              <a:t>S</a:t>
            </a:r>
            <a:r>
              <a:rPr lang="en-US" altLang="en-US" dirty="0" err="1">
                <a:sym typeface="Symbol" panose="05050102010706020507" pitchFamily="18" charset="2"/>
              </a:rPr>
              <a:t>aSb</a:t>
            </a:r>
            <a:endParaRPr lang="en-US" altLang="en-US" dirty="0">
              <a:sym typeface="Symbol" panose="05050102010706020507" pitchFamily="18" charset="2"/>
            </a:endParaRPr>
          </a:p>
          <a:p>
            <a:pPr marL="839788" lvl="1" indent="-382588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/>
              <a:t>S</a:t>
            </a:r>
            <a:r>
              <a:rPr lang="en-US" altLang="en-US" dirty="0">
                <a:sym typeface="Symbol" panose="05050102010706020507" pitchFamily="18" charset="2"/>
              </a:rPr>
              <a:t> </a:t>
            </a:r>
          </a:p>
          <a:p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4770" y="3423450"/>
            <a:ext cx="8721145" cy="306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00B050"/>
                </a:solidFill>
              </a:rPr>
              <a:t>1. S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aSb</a:t>
            </a:r>
          </a:p>
          <a:p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Select</a:t>
            </a:r>
            <a:r>
              <a:rPr lang="en-US" altLang="en-US" baseline="-25000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(</a:t>
            </a:r>
            <a:r>
              <a:rPr lang="en-US" altLang="en-US" dirty="0">
                <a:solidFill>
                  <a:srgbClr val="00B050"/>
                </a:solidFill>
              </a:rPr>
              <a:t>S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aSb ) = First</a:t>
            </a:r>
            <a:r>
              <a:rPr lang="en-US" altLang="en-US" baseline="-25000" dirty="0">
                <a:solidFill>
                  <a:srgbClr val="00B050"/>
                </a:solidFill>
                <a:sym typeface="Symbol" panose="05050102010706020507" pitchFamily="18" charset="2"/>
              </a:rPr>
              <a:t>1 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(First</a:t>
            </a:r>
            <a:r>
              <a:rPr lang="en-US" altLang="en-US" baseline="-25000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(</a:t>
            </a:r>
            <a:r>
              <a:rPr lang="en-US" altLang="en-US" dirty="0" err="1">
                <a:solidFill>
                  <a:srgbClr val="00B050"/>
                </a:solidFill>
                <a:sym typeface="Symbol" panose="05050102010706020507" pitchFamily="18" charset="2"/>
              </a:rPr>
              <a:t>aSb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) Follow</a:t>
            </a:r>
            <a:r>
              <a:rPr lang="en-US" altLang="en-US" baseline="-25000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(S))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First</a:t>
            </a:r>
            <a:r>
              <a:rPr lang="en-US" altLang="en-US" baseline="-25000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({a} </a:t>
            </a:r>
            <a:r>
              <a:rPr lang="en-US" altLang="en-US" sz="3200" dirty="0">
                <a:solidFill>
                  <a:srgbClr val="00B050"/>
                </a:solidFill>
                <a:sym typeface="Symbol" panose="05050102010706020507" pitchFamily="18" charset="2"/>
              </a:rPr>
              <a:t> 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{$,b})   // S is a goal symbol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First</a:t>
            </a:r>
            <a:r>
              <a:rPr lang="en-US" altLang="en-US" baseline="-25000" dirty="0">
                <a:solidFill>
                  <a:srgbClr val="00B05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 ({a$, ab}) 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 {a}</a:t>
            </a:r>
          </a:p>
          <a:p>
            <a:endParaRPr lang="en-US" altLang="en-US" dirty="0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35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596F62-C1A0-45F2-9052-97D431272EBD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9162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Example of Selection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796902"/>
            <a:ext cx="9048307" cy="4382209"/>
          </a:xfrm>
        </p:spPr>
        <p:txBody>
          <a:bodyPr/>
          <a:lstStyle/>
          <a:p>
            <a:pPr marL="571500" indent="-571500" eaLnBrk="1" hangingPunct="1"/>
            <a:r>
              <a:rPr lang="en-US" altLang="en-US" dirty="0"/>
              <a:t>Consider the simple grammar G</a:t>
            </a:r>
          </a:p>
          <a:p>
            <a:pPr marL="839788" lvl="1" indent="-382588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 err="1"/>
              <a:t>S</a:t>
            </a:r>
            <a:r>
              <a:rPr lang="en-US" altLang="en-US" dirty="0" err="1">
                <a:sym typeface="Symbol" panose="05050102010706020507" pitchFamily="18" charset="2"/>
              </a:rPr>
              <a:t>aSb</a:t>
            </a:r>
            <a:endParaRPr lang="en-US" altLang="en-US" dirty="0">
              <a:sym typeface="Symbol" panose="05050102010706020507" pitchFamily="18" charset="2"/>
            </a:endParaRPr>
          </a:p>
          <a:p>
            <a:pPr marL="839788" lvl="1" indent="-382588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/>
              <a:t>S</a:t>
            </a:r>
            <a:r>
              <a:rPr lang="en-US" altLang="en-US" dirty="0">
                <a:sym typeface="Symbol" panose="05050102010706020507" pitchFamily="18" charset="2"/>
              </a:rPr>
              <a:t>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80474" y="3128211"/>
            <a:ext cx="6966284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9230" y="3382016"/>
            <a:ext cx="84096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2. </a:t>
            </a:r>
            <a:r>
              <a:rPr lang="en-US" altLang="en-US" sz="2800" dirty="0">
                <a:solidFill>
                  <a:srgbClr val="C00000"/>
                </a:solidFill>
              </a:rPr>
              <a:t>S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</a:t>
            </a:r>
          </a:p>
          <a:p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Select</a:t>
            </a:r>
            <a:r>
              <a:rPr lang="en-US" altLang="en-US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C00000"/>
                </a:solidFill>
              </a:rPr>
              <a:t>S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) =First</a:t>
            </a:r>
            <a:r>
              <a:rPr lang="en-US" altLang="en-US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(First</a:t>
            </a:r>
            <a:r>
              <a:rPr lang="en-US" altLang="en-US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()Follow</a:t>
            </a:r>
            <a:r>
              <a:rPr lang="en-US" altLang="en-US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(S))</a:t>
            </a:r>
          </a:p>
          <a:p>
            <a:pPr lvl="1"/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=First</a:t>
            </a:r>
            <a:r>
              <a:rPr lang="en-US" altLang="en-US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({} Follow</a:t>
            </a:r>
            <a:r>
              <a:rPr lang="en-US" altLang="en-US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(S)) </a:t>
            </a:r>
          </a:p>
          <a:p>
            <a:pPr lvl="1"/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=First</a:t>
            </a:r>
            <a:r>
              <a:rPr lang="en-US" altLang="en-US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 ({} X{$,b})= {$,b} </a:t>
            </a:r>
          </a:p>
        </p:txBody>
      </p:sp>
    </p:spTree>
    <p:extLst>
      <p:ext uri="{BB962C8B-B14F-4D97-AF65-F5344CB8AC3E}">
        <p14:creationId xmlns:p14="http://schemas.microsoft.com/office/powerpoint/2010/main" val="171805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8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Formal Grammars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-74612" y="1979660"/>
            <a:ext cx="9118128" cy="4222657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Formal Grammars?</a:t>
            </a:r>
          </a:p>
          <a:p>
            <a:pPr marL="742950" lvl="2" indent="-342900">
              <a:defRPr/>
            </a:pPr>
            <a:r>
              <a:rPr lang="en-US" sz="3600" dirty="0">
                <a:solidFill>
                  <a:srgbClr val="C00000"/>
                </a:solidFill>
              </a:rPr>
              <a:t>A set of production rules for  composing strings (words) in a formal language.</a:t>
            </a:r>
          </a:p>
          <a:p>
            <a:pPr marL="742950" lvl="2" indent="-342900">
              <a:defRPr/>
            </a:pPr>
            <a:r>
              <a:rPr lang="en-US" sz="3600" dirty="0">
                <a:solidFill>
                  <a:srgbClr val="C00000"/>
                </a:solidFill>
              </a:rPr>
              <a:t>Rules describe how to put the words together in a sense that the sentence meets the proper syntactical form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CBD792-043F-47F4-B286-869663605FE1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13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596F62-C1A0-45F2-9052-97D431272EBD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9162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Example of Selection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796902"/>
            <a:ext cx="9048307" cy="4382209"/>
          </a:xfrm>
        </p:spPr>
        <p:txBody>
          <a:bodyPr/>
          <a:lstStyle/>
          <a:p>
            <a:pPr marL="571500" indent="-571500" eaLnBrk="1" hangingPunct="1"/>
            <a:r>
              <a:rPr lang="en-US" altLang="en-US" dirty="0"/>
              <a:t>Consider the simple grammar G</a:t>
            </a:r>
          </a:p>
          <a:p>
            <a:pPr marL="839788" lvl="1" indent="-382588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 err="1"/>
              <a:t>S</a:t>
            </a:r>
            <a:r>
              <a:rPr lang="en-US" altLang="en-US" dirty="0" err="1">
                <a:sym typeface="Symbol" panose="05050102010706020507" pitchFamily="18" charset="2"/>
              </a:rPr>
              <a:t>aSb</a:t>
            </a:r>
            <a:endParaRPr lang="en-US" altLang="en-US" dirty="0">
              <a:sym typeface="Symbol" panose="05050102010706020507" pitchFamily="18" charset="2"/>
            </a:endParaRPr>
          </a:p>
          <a:p>
            <a:pPr marL="839788" lvl="1" indent="-382588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/>
              <a:t>S</a:t>
            </a:r>
            <a:r>
              <a:rPr lang="en-US" altLang="en-US" dirty="0">
                <a:sym typeface="Symbol" panose="05050102010706020507" pitchFamily="18" charset="2"/>
              </a:rPr>
              <a:t>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80474" y="3128211"/>
            <a:ext cx="6966284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5694" y="3488514"/>
            <a:ext cx="90483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7030A0"/>
                </a:solidFill>
                <a:sym typeface="Symbol" panose="05050102010706020507" pitchFamily="18" charset="2"/>
              </a:rPr>
              <a:t>{$,b} {a} = </a:t>
            </a:r>
            <a:r>
              <a:rPr lang="en-US" altLang="en-US" sz="3200" dirty="0">
                <a:solidFill>
                  <a:srgbClr val="7030A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{}  //</a:t>
            </a:r>
            <a:r>
              <a:rPr lang="en-US" altLang="en-US" sz="3200" dirty="0">
                <a:solidFill>
                  <a:srgbClr val="7030A0"/>
                </a:solidFill>
                <a:sym typeface="Symbol" panose="05050102010706020507" pitchFamily="18" charset="2"/>
              </a:rPr>
              <a:t>i.e., means they have no elements in   		      //common for two selections</a:t>
            </a:r>
          </a:p>
          <a:p>
            <a:r>
              <a:rPr lang="en-US" altLang="en-US" sz="3200" dirty="0">
                <a:solidFill>
                  <a:srgbClr val="7030A0"/>
                </a:solidFill>
                <a:sym typeface="Symbol" panose="05050102010706020507" pitchFamily="18" charset="2"/>
              </a:rPr>
              <a:t>		      //therefore, the G is LL(1)</a:t>
            </a:r>
          </a:p>
        </p:txBody>
      </p:sp>
    </p:spTree>
    <p:extLst>
      <p:ext uri="{BB962C8B-B14F-4D97-AF65-F5344CB8AC3E}">
        <p14:creationId xmlns:p14="http://schemas.microsoft.com/office/powerpoint/2010/main" val="127980319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RE to FA to CFG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841499"/>
            <a:ext cx="8038273" cy="477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96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3D7E0D-1C1E-4DF5-823D-9089B8D5E70F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325063"/>
            <a:ext cx="851535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Converting CFG to PDA:1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124" y="1856628"/>
            <a:ext cx="9078876" cy="4222657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PDA can be constructed from a CFG as follows: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PDA. ==  CFG. 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PDA.H == N   //finite stack alphabet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PDA.h</a:t>
            </a:r>
            <a:r>
              <a:rPr lang="en-US" altLang="en-US" sz="32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0</a:t>
            </a:r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 == Goal of CFG</a:t>
            </a:r>
          </a:p>
          <a:p>
            <a:pPr lvl="1" eaLnBrk="1" hangingPunct="1"/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PDA.Q  ==  One state; it halts on empty stack</a:t>
            </a:r>
          </a:p>
          <a:p>
            <a:pPr lvl="2" eaLnBrk="1" hangingPunct="1"/>
            <a:endParaRPr lang="en-US" altLang="en-US" sz="3200" dirty="0">
              <a:solidFill>
                <a:srgbClr val="0066FF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8657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35" y="365126"/>
            <a:ext cx="8424915" cy="1325563"/>
          </a:xfrm>
        </p:spPr>
        <p:txBody>
          <a:bodyPr/>
          <a:lstStyle/>
          <a:p>
            <a:r>
              <a:rPr lang="en-US" dirty="0"/>
              <a:t>Converting CFG to PDA: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34" y="1845923"/>
            <a:ext cx="9053565" cy="4222657"/>
          </a:xfrm>
        </p:spPr>
        <p:txBody>
          <a:bodyPr/>
          <a:lstStyle/>
          <a:p>
            <a:r>
              <a:rPr lang="en-US" sz="3600" dirty="0"/>
              <a:t>Two Rules:</a:t>
            </a:r>
          </a:p>
          <a:p>
            <a:pPr lvl="1"/>
            <a:r>
              <a:rPr lang="en-US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 T(q, x, x) = (q, )  (i.e., for every terminal x)</a:t>
            </a:r>
          </a:p>
          <a:p>
            <a:pPr lvl="1"/>
            <a:r>
              <a:rPr lang="en-US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 T(q, , A) = (q, ) (i.e., replace A on LHS by RHS )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0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24EC1B-E8C2-4389-965C-A9485C74B231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Example: From CFG to PDA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929" y="1856628"/>
            <a:ext cx="9152747" cy="50013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Consider the following Grammar </a:t>
            </a:r>
            <a:r>
              <a:rPr lang="en-US" altLang="en-US" sz="3600" b="1" dirty="0"/>
              <a:t>G1</a:t>
            </a:r>
            <a:r>
              <a:rPr lang="en-US" altLang="en-US" sz="3600" dirty="0"/>
              <a:t> that generates </a:t>
            </a:r>
            <a:r>
              <a:rPr lang="en-US" altLang="en-US" sz="3600" b="1" dirty="0"/>
              <a:t>all equal numbers of a’s followed by an equal number of b’s </a:t>
            </a:r>
          </a:p>
          <a:p>
            <a:pPr lvl="1"/>
            <a:r>
              <a:rPr lang="en-US" altLang="en-US" sz="3200" dirty="0">
                <a:solidFill>
                  <a:srgbClr val="C00000"/>
                </a:solidFill>
              </a:rPr>
              <a:t>L(G) ={</a:t>
            </a:r>
            <a:r>
              <a:rPr lang="en-US" altLang="en-US" sz="3200" dirty="0" err="1">
                <a:solidFill>
                  <a:srgbClr val="C00000"/>
                </a:solidFill>
              </a:rPr>
              <a:t>aabb</a:t>
            </a:r>
            <a:r>
              <a:rPr lang="en-US" altLang="en-US" sz="3200" dirty="0">
                <a:solidFill>
                  <a:srgbClr val="C00000"/>
                </a:solidFill>
              </a:rPr>
              <a:t>, </a:t>
            </a:r>
            <a:r>
              <a:rPr lang="en-US" altLang="en-US" sz="3200" dirty="0" err="1">
                <a:solidFill>
                  <a:srgbClr val="C00000"/>
                </a:solidFill>
              </a:rPr>
              <a:t>aaabbb</a:t>
            </a:r>
            <a:r>
              <a:rPr lang="en-US" altLang="en-US" sz="3200" dirty="0">
                <a:solidFill>
                  <a:srgbClr val="C00000"/>
                </a:solidFill>
              </a:rPr>
              <a:t>, …}</a:t>
            </a:r>
          </a:p>
          <a:p>
            <a:pPr lvl="2"/>
            <a:r>
              <a:rPr lang="en-US" altLang="en-US" sz="2800" dirty="0">
                <a:solidFill>
                  <a:srgbClr val="0070C0"/>
                </a:solidFill>
              </a:rPr>
              <a:t>S</a:t>
            </a:r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aSb |</a:t>
            </a:r>
          </a:p>
          <a:p>
            <a:pPr lvl="2"/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First (S) = {a, }</a:t>
            </a:r>
          </a:p>
          <a:p>
            <a:pPr lvl="2"/>
            <a:r>
              <a:rPr lang="en-US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Follow (S) = {b}</a:t>
            </a:r>
          </a:p>
        </p:txBody>
      </p:sp>
    </p:spTree>
    <p:extLst>
      <p:ext uri="{BB962C8B-B14F-4D97-AF65-F5344CB8AC3E}">
        <p14:creationId xmlns:p14="http://schemas.microsoft.com/office/powerpoint/2010/main" val="1501994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EEF697-27FD-41D4-9716-C4BAEC28E9E4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 2: Transitions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322" y="1979660"/>
            <a:ext cx="9055678" cy="422265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571500" indent="-571500" eaLnBrk="1" hangingPunct="1"/>
            <a:r>
              <a:rPr lang="en-US" altLang="en-US" dirty="0"/>
              <a:t>Convert G1 to PDA</a:t>
            </a:r>
          </a:p>
          <a:p>
            <a:pPr marL="1239838" lvl="2" indent="-382588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solidFill>
                  <a:srgbClr val="C00000"/>
                </a:solidFill>
              </a:rPr>
              <a:t>T(q,</a:t>
            </a: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, S) = (q, </a:t>
            </a:r>
            <a:r>
              <a:rPr lang="en-US" altLang="en-US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aSb</a:t>
            </a: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) 	 &lt; apply rule 2 for nonterminal&gt;</a:t>
            </a:r>
          </a:p>
          <a:p>
            <a:pPr marL="1239838" lvl="2" indent="-382588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solidFill>
                  <a:srgbClr val="C00000"/>
                </a:solidFill>
              </a:rPr>
              <a:t>T(q,</a:t>
            </a: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, S) = (q, )  	&lt;apply rule 2 for nonterminal&gt;</a:t>
            </a:r>
          </a:p>
          <a:p>
            <a:pPr marL="1239838" lvl="2" indent="-382588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solidFill>
                  <a:srgbClr val="C00000"/>
                </a:solidFill>
              </a:rPr>
              <a:t>T(q, </a:t>
            </a: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a, a) = (q, )  	&lt; apply rule 1 for terminal&gt;</a:t>
            </a:r>
          </a:p>
          <a:p>
            <a:pPr marL="1239838" lvl="2" indent="-382588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solidFill>
                  <a:srgbClr val="C00000"/>
                </a:solidFill>
              </a:rPr>
              <a:t>T(q, </a:t>
            </a:r>
            <a:r>
              <a:rPr lang="en-US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b, b) = (q, )  	&lt; apply rule 1 for terminal&gt;</a:t>
            </a:r>
          </a:p>
          <a:p>
            <a:pPr marL="839788" lvl="1" indent="-382588" eaLnBrk="1" hangingPunct="1"/>
            <a:endParaRPr lang="en-US" altLang="en-US" dirty="0">
              <a:sym typeface="Symbol" panose="05050102010706020507" pitchFamily="18" charset="2"/>
            </a:endParaRPr>
          </a:p>
          <a:p>
            <a:pPr marL="839788" lvl="1" indent="-382588" eaLnBrk="1" hangingPunct="1"/>
            <a:endParaRPr lang="en-US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820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build="p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542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5D2E61-78A3-4E93-80AB-1275D7D47AC5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224096"/>
          </a:xfrm>
          <a:solidFill>
            <a:srgbClr val="009A44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Example2: Parsing using follow and first sets 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935513" y="2050898"/>
            <a:ext cx="3028950" cy="2006831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000" b="1" dirty="0">
                <a:solidFill>
                  <a:srgbClr val="00B050"/>
                </a:solidFill>
              </a:rPr>
              <a:t>Input string: </a:t>
            </a:r>
            <a:r>
              <a:rPr lang="en-US" altLang="en-US" sz="2000" b="1" dirty="0" err="1">
                <a:solidFill>
                  <a:srgbClr val="00B050"/>
                </a:solidFill>
              </a:rPr>
              <a:t>aabb</a:t>
            </a:r>
            <a:endParaRPr lang="en-US" altLang="en-US" sz="2000" b="1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sz="1800" b="1" dirty="0"/>
              <a:t>Cnfg</a:t>
            </a:r>
            <a:r>
              <a:rPr lang="en-US" altLang="en-US" sz="1800" b="1" baseline="-25000" dirty="0"/>
              <a:t>0</a:t>
            </a:r>
            <a:r>
              <a:rPr lang="en-US" altLang="en-US" sz="1800" b="1" dirty="0"/>
              <a:t>: (q, </a:t>
            </a:r>
            <a:r>
              <a:rPr lang="en-US" altLang="en-US" sz="1800" b="1" dirty="0" err="1"/>
              <a:t>aabb,S</a:t>
            </a:r>
            <a:r>
              <a:rPr lang="en-US" altLang="en-US" sz="1800" b="1" dirty="0"/>
              <a:t>)</a:t>
            </a:r>
          </a:p>
          <a:p>
            <a:pPr eaLnBrk="1" hangingPunct="1"/>
            <a:r>
              <a:rPr lang="en-US" altLang="en-US" sz="1800" b="1" dirty="0"/>
              <a:t>Transitions:</a:t>
            </a:r>
          </a:p>
          <a:p>
            <a:pPr marL="782638" lvl="1" indent="-382588">
              <a:buFont typeface="Wingdings" panose="05000000000000000000" pitchFamily="2" charset="2"/>
              <a:buAutoNum type="arabicPeriod"/>
            </a:pP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T(q,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sym typeface="Symbol" panose="05050102010706020507" pitchFamily="18" charset="2"/>
              </a:rPr>
              <a:t>, S) = (q, </a:t>
            </a:r>
            <a:r>
              <a:rPr lang="en-US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sym typeface="Symbol" panose="05050102010706020507" pitchFamily="18" charset="2"/>
              </a:rPr>
              <a:t>aSb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sym typeface="Symbol" panose="05050102010706020507" pitchFamily="18" charset="2"/>
              </a:rPr>
              <a:t>)</a:t>
            </a:r>
          </a:p>
          <a:p>
            <a:pPr marL="782638" lvl="1" indent="-382588">
              <a:buFont typeface="Wingdings" panose="05000000000000000000" pitchFamily="2" charset="2"/>
              <a:buAutoNum type="arabicPeriod"/>
            </a:pPr>
            <a:r>
              <a:rPr lang="en-US" altLang="en-US" sz="1800" b="1" dirty="0"/>
              <a:t>T(q,</a:t>
            </a:r>
            <a:r>
              <a:rPr lang="en-US" altLang="en-US" sz="1800" b="1" dirty="0">
                <a:sym typeface="Symbol" panose="05050102010706020507" pitchFamily="18" charset="2"/>
              </a:rPr>
              <a:t>, S) = (q, )</a:t>
            </a:r>
          </a:p>
          <a:p>
            <a:pPr marL="782638" lvl="1" indent="-382588">
              <a:buFont typeface="Wingdings" panose="05000000000000000000" pitchFamily="2" charset="2"/>
              <a:buAutoNum type="arabicPeriod"/>
            </a:pPr>
            <a:r>
              <a:rPr lang="en-US" altLang="en-US" sz="1800" b="1" dirty="0"/>
              <a:t>T(</a:t>
            </a:r>
            <a:r>
              <a:rPr lang="en-US" altLang="en-US" sz="1800" b="1" dirty="0" err="1"/>
              <a:t>q,</a:t>
            </a:r>
            <a:r>
              <a:rPr lang="en-US" altLang="en-US" sz="1800" b="1" dirty="0" err="1">
                <a:sym typeface="Symbol" panose="05050102010706020507" pitchFamily="18" charset="2"/>
              </a:rPr>
              <a:t>a</a:t>
            </a:r>
            <a:r>
              <a:rPr lang="en-US" altLang="en-US" sz="1800" b="1" dirty="0">
                <a:sym typeface="Symbol" panose="05050102010706020507" pitchFamily="18" charset="2"/>
              </a:rPr>
              <a:t>, a) = (q, )</a:t>
            </a:r>
          </a:p>
          <a:p>
            <a:pPr marL="782638" lvl="1" indent="-382588">
              <a:buFont typeface="Wingdings" panose="05000000000000000000" pitchFamily="2" charset="2"/>
              <a:buAutoNum type="arabicPeriod"/>
            </a:pPr>
            <a:r>
              <a:rPr lang="en-US" altLang="en-US" sz="1800" b="1" dirty="0"/>
              <a:t>T(</a:t>
            </a:r>
            <a:r>
              <a:rPr lang="en-US" altLang="en-US" sz="1800" b="1" dirty="0" err="1"/>
              <a:t>q,</a:t>
            </a:r>
            <a:r>
              <a:rPr lang="en-US" altLang="en-US" sz="1800" b="1" dirty="0" err="1">
                <a:sym typeface="Symbol" panose="05050102010706020507" pitchFamily="18" charset="2"/>
              </a:rPr>
              <a:t>b</a:t>
            </a:r>
            <a:r>
              <a:rPr lang="en-US" altLang="en-US" sz="1800" b="1" dirty="0">
                <a:sym typeface="Symbol" panose="05050102010706020507" pitchFamily="18" charset="2"/>
              </a:rPr>
              <a:t>, b) = (q, )</a:t>
            </a:r>
          </a:p>
          <a:p>
            <a:pPr lvl="1"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endParaRPr lang="en-US" altLang="en-US" sz="2800" dirty="0"/>
          </a:p>
        </p:txBody>
      </p:sp>
      <p:graphicFrame>
        <p:nvGraphicFramePr>
          <p:cNvPr id="63726" name="Group 23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8918693"/>
              </p:ext>
            </p:extLst>
          </p:nvPr>
        </p:nvGraphicFramePr>
        <p:xfrm>
          <a:off x="457201" y="2017713"/>
          <a:ext cx="5478312" cy="2118276"/>
        </p:xfrm>
        <a:graphic>
          <a:graphicData uri="http://schemas.openxmlformats.org/drawingml/2006/table">
            <a:tbl>
              <a:tblPr/>
              <a:tblGrid>
                <a:gridCol w="126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Step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+mn-cs"/>
                        </a:rPr>
                        <a:t>Stack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+mn-cs"/>
                        </a:rPr>
                        <a:t>Transition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.aabb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aabb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a.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abb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a.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abb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ahoma" pitchFamily="34" charset="0"/>
                          <a:ea typeface="+mn-ea"/>
                          <a:cs typeface="+mn-cs"/>
                        </a:rPr>
                        <a:t>aSb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aa.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bb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bb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788568" y="1501096"/>
            <a:ext cx="649706" cy="201264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2067697" y="2644346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262014" y="3712817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241420" y="3357225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98452" y="4024544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113518" y="3007925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01098" y="1224097"/>
            <a:ext cx="3214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sym typeface="Symbol" panose="05050102010706020507" pitchFamily="18" charset="2"/>
              </a:rPr>
              <a:t>Apply 1 using First (S) = {a, }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346170" y="4057729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788568" y="3076851"/>
            <a:ext cx="1487454" cy="43689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972439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542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5D2E61-78A3-4E93-80AB-1275D7D47AC5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"/>
            <a:ext cx="9063612" cy="1037172"/>
          </a:xfrm>
          <a:solidFill>
            <a:srgbClr val="009A44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Example2: Parsing 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115050" y="2017713"/>
            <a:ext cx="3028950" cy="254167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600" dirty="0"/>
              <a:t>Input string: </a:t>
            </a:r>
            <a:r>
              <a:rPr lang="en-US" altLang="en-US" sz="1600" b="1" dirty="0" err="1"/>
              <a:t>aabb</a:t>
            </a:r>
            <a:endParaRPr lang="en-US" altLang="en-US" sz="1600" b="1" dirty="0"/>
          </a:p>
          <a:p>
            <a:pPr eaLnBrk="1" hangingPunct="1"/>
            <a:r>
              <a:rPr lang="en-US" altLang="en-US" sz="1600" dirty="0"/>
              <a:t>Cnfg</a:t>
            </a:r>
            <a:r>
              <a:rPr lang="en-US" altLang="en-US" sz="1600" baseline="-25000" dirty="0"/>
              <a:t>0</a:t>
            </a:r>
            <a:r>
              <a:rPr lang="en-US" altLang="en-US" sz="1600" dirty="0"/>
              <a:t>: (q, </a:t>
            </a:r>
            <a:r>
              <a:rPr lang="en-US" altLang="en-US" sz="1600" b="1" dirty="0" err="1"/>
              <a:t>aabb</a:t>
            </a:r>
            <a:r>
              <a:rPr lang="en-US" altLang="en-US" sz="1600" dirty="0" err="1"/>
              <a:t>,S</a:t>
            </a:r>
            <a:r>
              <a:rPr lang="en-US" altLang="en-US" sz="1600" dirty="0"/>
              <a:t>)</a:t>
            </a:r>
          </a:p>
          <a:p>
            <a:pPr eaLnBrk="1" hangingPunct="1"/>
            <a:r>
              <a:rPr lang="en-US" altLang="en-US" sz="1600" dirty="0"/>
              <a:t>Transitions:</a:t>
            </a:r>
          </a:p>
          <a:p>
            <a:pPr marL="782638" lvl="1" indent="-382588">
              <a:buFont typeface="Wingdings" panose="05000000000000000000" pitchFamily="2" charset="2"/>
              <a:buAutoNum type="arabicPeriod"/>
            </a:pPr>
            <a:r>
              <a:rPr lang="en-US" altLang="en-US" sz="1100" b="1" dirty="0">
                <a:solidFill>
                  <a:srgbClr val="FF0000"/>
                </a:solidFill>
              </a:rPr>
              <a:t>T(q,</a:t>
            </a:r>
            <a:r>
              <a:rPr lang="en-US" altLang="en-US" sz="1100" b="1" dirty="0">
                <a:solidFill>
                  <a:srgbClr val="FF0000"/>
                </a:solidFill>
                <a:sym typeface="Symbol" panose="05050102010706020507" pitchFamily="18" charset="2"/>
              </a:rPr>
              <a:t>, S) = (q, </a:t>
            </a:r>
            <a:r>
              <a:rPr lang="en-US" altLang="en-US" sz="1100" b="1" dirty="0" err="1">
                <a:solidFill>
                  <a:srgbClr val="FF0000"/>
                </a:solidFill>
                <a:sym typeface="Symbol" panose="05050102010706020507" pitchFamily="18" charset="2"/>
              </a:rPr>
              <a:t>aSb</a:t>
            </a:r>
            <a:r>
              <a:rPr lang="en-US" altLang="en-US" sz="11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 marL="782638" lvl="1" indent="-382588">
              <a:buFont typeface="Wingdings" panose="05000000000000000000" pitchFamily="2" charset="2"/>
              <a:buAutoNum type="arabicPeriod"/>
            </a:pPr>
            <a:r>
              <a:rPr lang="en-US" altLang="en-US" sz="1100" b="1" dirty="0"/>
              <a:t>T(q,</a:t>
            </a:r>
            <a:r>
              <a:rPr lang="en-US" altLang="en-US" sz="1100" b="1" dirty="0">
                <a:sym typeface="Symbol" panose="05050102010706020507" pitchFamily="18" charset="2"/>
              </a:rPr>
              <a:t>, S) = (q, )</a:t>
            </a:r>
          </a:p>
          <a:p>
            <a:pPr marL="782638" lvl="1" indent="-382588">
              <a:buFont typeface="Wingdings" panose="05000000000000000000" pitchFamily="2" charset="2"/>
              <a:buAutoNum type="arabicPeriod"/>
            </a:pPr>
            <a:r>
              <a:rPr lang="en-US" altLang="en-US" sz="1100" b="1" dirty="0"/>
              <a:t>T(</a:t>
            </a:r>
            <a:r>
              <a:rPr lang="en-US" altLang="en-US" sz="1100" b="1" dirty="0" err="1"/>
              <a:t>q,</a:t>
            </a:r>
            <a:r>
              <a:rPr lang="en-US" altLang="en-US" sz="1100" b="1" dirty="0" err="1">
                <a:sym typeface="Symbol" panose="05050102010706020507" pitchFamily="18" charset="2"/>
              </a:rPr>
              <a:t>a</a:t>
            </a:r>
            <a:r>
              <a:rPr lang="en-US" altLang="en-US" sz="1100" b="1" dirty="0">
                <a:sym typeface="Symbol" panose="05050102010706020507" pitchFamily="18" charset="2"/>
              </a:rPr>
              <a:t>, a) = (q, )</a:t>
            </a:r>
          </a:p>
          <a:p>
            <a:pPr marL="782638" lvl="1" indent="-382588">
              <a:buFont typeface="Wingdings" panose="05000000000000000000" pitchFamily="2" charset="2"/>
              <a:buAutoNum type="arabicPeriod"/>
            </a:pPr>
            <a:r>
              <a:rPr lang="en-US" altLang="en-US" sz="1100" b="1" dirty="0"/>
              <a:t>T(</a:t>
            </a:r>
            <a:r>
              <a:rPr lang="en-US" altLang="en-US" sz="1100" b="1" dirty="0" err="1"/>
              <a:t>q,</a:t>
            </a:r>
            <a:r>
              <a:rPr lang="en-US" altLang="en-US" sz="1100" b="1" dirty="0" err="1">
                <a:sym typeface="Symbol" panose="05050102010706020507" pitchFamily="18" charset="2"/>
              </a:rPr>
              <a:t>b</a:t>
            </a:r>
            <a:r>
              <a:rPr lang="en-US" altLang="en-US" sz="1100" b="1" dirty="0">
                <a:sym typeface="Symbol" panose="05050102010706020507" pitchFamily="18" charset="2"/>
              </a:rPr>
              <a:t>, b) = (q, </a:t>
            </a:r>
            <a:r>
              <a:rPr lang="en-US" altLang="en-US" sz="1600" b="1" dirty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endParaRPr lang="en-US" altLang="en-US" sz="2800" dirty="0"/>
          </a:p>
        </p:txBody>
      </p:sp>
      <p:graphicFrame>
        <p:nvGraphicFramePr>
          <p:cNvPr id="63726" name="Group 23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7495201"/>
              </p:ext>
            </p:extLst>
          </p:nvPr>
        </p:nvGraphicFramePr>
        <p:xfrm>
          <a:off x="1052513" y="2017713"/>
          <a:ext cx="4776787" cy="2575462"/>
        </p:xfrm>
        <a:graphic>
          <a:graphicData uri="http://schemas.openxmlformats.org/drawingml/2006/table">
            <a:tbl>
              <a:tblPr/>
              <a:tblGrid>
                <a:gridCol w="10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pitchFamily="34" charset="0"/>
                        </a:rPr>
                        <a:t>Step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pitchFamily="34" charset="0"/>
                        </a:rPr>
                        <a:t>Input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pitchFamily="34" charset="0"/>
                        </a:rPr>
                        <a:t>Stack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pitchFamily="34" charset="0"/>
                        </a:rPr>
                        <a:t>Transition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.aabb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aabb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a.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abb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a.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abb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Sbb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aa.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bb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bb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aa.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bb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aSb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bb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 (No match!!!)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2067697" y="2644346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262014" y="3712817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241420" y="3357225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98452" y="4024544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398452" y="4395378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113518" y="3007925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764505" y="1193880"/>
            <a:ext cx="4186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Apply 1 using First (S) = {a, } won’t work!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364129" y="4402873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00045" y="1563214"/>
            <a:ext cx="1777481" cy="261784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900045" y="3164444"/>
            <a:ext cx="1652772" cy="101661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545911"/>
      </p:ext>
    </p:extLst>
  </p:cSld>
  <p:clrMapOvr>
    <a:masterClrMapping/>
  </p:clrMapOvr>
  <p:transition>
    <p:pull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542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5D2E61-78A3-4E93-80AB-1275D7D47AC5}" type="slidenum">
              <a:rPr lang="en-US" altLang="en-US"/>
              <a:pPr eaLnBrk="1" hangingPunct="1"/>
              <a:t>58</a:t>
            </a:fld>
            <a:endParaRPr lang="en-US" alt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676400"/>
          </a:xfrm>
          <a:solidFill>
            <a:srgbClr val="009A44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Example2: Parsing 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807075" y="2017713"/>
            <a:ext cx="3136900" cy="25341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800" dirty="0"/>
              <a:t>Input string: </a:t>
            </a:r>
            <a:r>
              <a:rPr lang="en-US" altLang="en-US" sz="1800" b="1" dirty="0" err="1"/>
              <a:t>aabb</a:t>
            </a:r>
            <a:endParaRPr lang="en-US" altLang="en-US" sz="1800" b="1" dirty="0"/>
          </a:p>
          <a:p>
            <a:pPr eaLnBrk="1" hangingPunct="1"/>
            <a:r>
              <a:rPr lang="en-US" altLang="en-US" sz="1800" dirty="0"/>
              <a:t>Cnfg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: (q, </a:t>
            </a:r>
            <a:r>
              <a:rPr lang="en-US" altLang="en-US" sz="1800" b="1" dirty="0" err="1"/>
              <a:t>aabb</a:t>
            </a:r>
            <a:r>
              <a:rPr lang="en-US" altLang="en-US" sz="1800" dirty="0" err="1"/>
              <a:t>,S</a:t>
            </a:r>
            <a:r>
              <a:rPr lang="en-US" altLang="en-US" sz="1800" dirty="0"/>
              <a:t>)</a:t>
            </a:r>
          </a:p>
          <a:p>
            <a:pPr eaLnBrk="1" hangingPunct="1"/>
            <a:r>
              <a:rPr lang="en-US" altLang="en-US" sz="1600" dirty="0"/>
              <a:t>Transitions:</a:t>
            </a:r>
          </a:p>
          <a:p>
            <a:pPr marL="1239838" lvl="2" indent="-382588" eaLnBrk="1" hangingPunct="1">
              <a:buFont typeface="Wingdings" panose="05000000000000000000" pitchFamily="2" charset="2"/>
              <a:buAutoNum type="arabicPeriod"/>
            </a:pPr>
            <a:r>
              <a:rPr lang="en-US" altLang="en-US" sz="1600" b="1" dirty="0"/>
              <a:t>T(q,</a:t>
            </a:r>
            <a:r>
              <a:rPr lang="en-US" altLang="en-US" sz="1600" b="1" dirty="0">
                <a:sym typeface="Symbol" panose="05050102010706020507" pitchFamily="18" charset="2"/>
              </a:rPr>
              <a:t>, S) = (q, </a:t>
            </a:r>
            <a:r>
              <a:rPr lang="en-US" altLang="en-US" sz="1600" b="1" dirty="0" err="1">
                <a:sym typeface="Symbol" panose="05050102010706020507" pitchFamily="18" charset="2"/>
              </a:rPr>
              <a:t>aSb</a:t>
            </a:r>
            <a:r>
              <a:rPr lang="en-US" altLang="en-US" sz="1600" b="1" dirty="0">
                <a:sym typeface="Symbol" panose="05050102010706020507" pitchFamily="18" charset="2"/>
              </a:rPr>
              <a:t>)</a:t>
            </a:r>
          </a:p>
          <a:p>
            <a:pPr marL="1239838" lvl="2" indent="-382588" eaLnBrk="1" hangingPunct="1">
              <a:buFont typeface="Wingdings" panose="05000000000000000000" pitchFamily="2" charset="2"/>
              <a:buAutoNum type="arabicPeriod"/>
            </a:pPr>
            <a:r>
              <a:rPr lang="en-US" altLang="en-US" sz="1600" b="1" dirty="0"/>
              <a:t>T(q,</a:t>
            </a:r>
            <a:r>
              <a:rPr lang="en-US" altLang="en-US" sz="1600" b="1" dirty="0">
                <a:sym typeface="Symbol" panose="05050102010706020507" pitchFamily="18" charset="2"/>
              </a:rPr>
              <a:t>, S) = (q, )</a:t>
            </a:r>
          </a:p>
          <a:p>
            <a:pPr marL="1239838" lvl="2" indent="-382588" eaLnBrk="1" hangingPunct="1">
              <a:buFont typeface="Wingdings" panose="05000000000000000000" pitchFamily="2" charset="2"/>
              <a:buAutoNum type="arabicPeriod"/>
            </a:pPr>
            <a:r>
              <a:rPr lang="en-US" altLang="en-US" sz="1600" b="1" dirty="0"/>
              <a:t>T(</a:t>
            </a:r>
            <a:r>
              <a:rPr lang="en-US" altLang="en-US" sz="1600" b="1" dirty="0" err="1"/>
              <a:t>q,</a:t>
            </a:r>
            <a:r>
              <a:rPr lang="en-US" altLang="en-US" sz="1600" b="1" dirty="0" err="1">
                <a:sym typeface="Symbol" panose="05050102010706020507" pitchFamily="18" charset="2"/>
              </a:rPr>
              <a:t>a</a:t>
            </a:r>
            <a:r>
              <a:rPr lang="en-US" altLang="en-US" sz="1600" b="1" dirty="0">
                <a:sym typeface="Symbol" panose="05050102010706020507" pitchFamily="18" charset="2"/>
              </a:rPr>
              <a:t>, a) = (q, )</a:t>
            </a:r>
          </a:p>
          <a:p>
            <a:pPr marL="1239838" lvl="2" indent="-382588" eaLnBrk="1" hangingPunct="1">
              <a:buFont typeface="Wingdings" panose="05000000000000000000" pitchFamily="2" charset="2"/>
              <a:buAutoNum type="arabicPeriod"/>
            </a:pPr>
            <a:r>
              <a:rPr lang="en-US" altLang="en-US" sz="1600" b="1" dirty="0"/>
              <a:t>T(</a:t>
            </a:r>
            <a:r>
              <a:rPr lang="en-US" altLang="en-US" sz="1600" b="1" dirty="0" err="1"/>
              <a:t>q,</a:t>
            </a:r>
            <a:r>
              <a:rPr lang="en-US" altLang="en-US" sz="1600" b="1" dirty="0" err="1">
                <a:sym typeface="Symbol" panose="05050102010706020507" pitchFamily="18" charset="2"/>
              </a:rPr>
              <a:t>b</a:t>
            </a:r>
            <a:r>
              <a:rPr lang="en-US" altLang="en-US" sz="1600" b="1" dirty="0">
                <a:sym typeface="Symbol" panose="05050102010706020507" pitchFamily="18" charset="2"/>
              </a:rPr>
              <a:t>, b) = (q, )</a:t>
            </a:r>
          </a:p>
          <a:p>
            <a:pPr lvl="1"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endParaRPr lang="en-US" altLang="en-US" sz="2800" dirty="0"/>
          </a:p>
        </p:txBody>
      </p:sp>
      <p:graphicFrame>
        <p:nvGraphicFramePr>
          <p:cNvPr id="63726" name="Group 23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7421120"/>
              </p:ext>
            </p:extLst>
          </p:nvPr>
        </p:nvGraphicFramePr>
        <p:xfrm>
          <a:off x="1052513" y="2017713"/>
          <a:ext cx="4776787" cy="3169794"/>
        </p:xfrm>
        <a:graphic>
          <a:graphicData uri="http://schemas.openxmlformats.org/drawingml/2006/table">
            <a:tbl>
              <a:tblPr/>
              <a:tblGrid>
                <a:gridCol w="10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pitchFamily="34" charset="0"/>
                        </a:rPr>
                        <a:t>Step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pitchFamily="34" charset="0"/>
                        </a:rPr>
                        <a:t>Input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pitchFamily="34" charset="0"/>
                        </a:rPr>
                        <a:t>Stack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pitchFamily="34" charset="0"/>
                        </a:rPr>
                        <a:t>Transition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.aabb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 move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aabb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a.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abb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a.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abb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Sbb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aa.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bb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bb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aa.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bb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aab.</a:t>
                      </a:r>
                      <a:r>
                        <a:rPr kumimoji="0" 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CC66FF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empty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empty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832183" y="4365889"/>
            <a:ext cx="1282867" cy="749180"/>
          </a:xfrm>
          <a:prstGeom prst="straightConnector1">
            <a:avLst/>
          </a:prstGeom>
          <a:ln w="57150">
            <a:solidFill>
              <a:srgbClr val="009A4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2067697" y="2644346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262014" y="3712817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241420" y="3357225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88040" y="4042512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398452" y="4395378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564967" y="4738115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113518" y="3007925"/>
            <a:ext cx="189471" cy="156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142121" y="4953707"/>
            <a:ext cx="2801854" cy="340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00B050"/>
                </a:solidFill>
                <a:sym typeface="Symbol" panose="05050102010706020507" pitchFamily="18" charset="2"/>
              </a:rPr>
              <a:t>Apply 2 using Follow (S) = {b}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819849" y="3513744"/>
            <a:ext cx="1984343" cy="840246"/>
          </a:xfrm>
          <a:prstGeom prst="straightConnector1">
            <a:avLst/>
          </a:prstGeom>
          <a:ln w="57150">
            <a:solidFill>
              <a:srgbClr val="009A4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067026"/>
      </p:ext>
    </p:extLst>
  </p:cSld>
  <p:clrMapOvr>
    <a:masterClrMapping/>
  </p:clrMapOvr>
  <p:transition>
    <p:pull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Csci465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2E7DD4-C281-4579-8E27-537237676170}" type="slidenum">
              <a:rPr lang="en-US" altLang="en-US"/>
              <a:pPr eaLnBrk="1" hangingPunct="1"/>
              <a:t>59</a:t>
            </a:fld>
            <a:endParaRPr lang="en-US" altLang="en-US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Note on example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56628"/>
            <a:ext cx="9144000" cy="422265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The grammar is LL(1) because non-determinism is resolved only </a:t>
            </a:r>
            <a:r>
              <a:rPr lang="en-US" altLang="en-US" sz="3200" b="1" dirty="0"/>
              <a:t>by looking at one symbol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C00000"/>
                </a:solidFill>
              </a:rPr>
              <a:t>Applied 1 using FIRST() (i.e., S</a:t>
            </a:r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3200" dirty="0">
                <a:solidFill>
                  <a:srgbClr val="C00000"/>
                </a:solidFill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</a:rPr>
              <a:t>aSb</a:t>
            </a:r>
            <a:r>
              <a:rPr lang="en-US" altLang="en-US" sz="3200" dirty="0">
                <a:solidFill>
                  <a:srgbClr val="C00000"/>
                </a:solidFill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C00000"/>
                </a:solidFill>
              </a:rPr>
              <a:t>the string is ‘</a:t>
            </a:r>
            <a:r>
              <a:rPr lang="en-US" altLang="en-US" sz="3200" dirty="0" err="1">
                <a:solidFill>
                  <a:srgbClr val="C00000"/>
                </a:solidFill>
              </a:rPr>
              <a:t>abb</a:t>
            </a:r>
            <a:r>
              <a:rPr lang="en-US" altLang="en-US" sz="3200" dirty="0">
                <a:solidFill>
                  <a:srgbClr val="C00000"/>
                </a:solidFill>
              </a:rPr>
              <a:t>’ and  ‘a’ is the first token in S on R.H.S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C00000"/>
                </a:solidFill>
              </a:rPr>
              <a:t>Applied 2 using Follow() (i.e., S</a:t>
            </a:r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</a:t>
            </a:r>
            <a:r>
              <a:rPr lang="en-US" altLang="en-US" sz="3200" dirty="0">
                <a:solidFill>
                  <a:srgbClr val="C00000"/>
                </a:solidFill>
              </a:rPr>
              <a:t>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C00000"/>
                </a:solidFill>
              </a:rPr>
              <a:t>the current input string is a ‘b’, which matches  the token that follows S in the  </a:t>
            </a:r>
            <a:r>
              <a:rPr lang="en-US" altLang="en-US" sz="3200" dirty="0" err="1">
                <a:solidFill>
                  <a:srgbClr val="C00000"/>
                </a:solidFill>
              </a:rPr>
              <a:t>S</a:t>
            </a:r>
            <a:r>
              <a:rPr lang="en-US" altLang="en-US" sz="3200" dirty="0" err="1">
                <a:solidFill>
                  <a:srgbClr val="C00000"/>
                </a:solidFill>
                <a:sym typeface="Symbol" panose="05050102010706020507" pitchFamily="18" charset="2"/>
              </a:rPr>
              <a:t>aSb</a:t>
            </a:r>
            <a:endParaRPr lang="en-US" altLang="en-US" sz="3200" dirty="0">
              <a:solidFill>
                <a:srgbClr val="C00000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6637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1890" y="365126"/>
            <a:ext cx="865724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Significant of Grammars</a:t>
            </a:r>
            <a:br>
              <a:rPr lang="en-US" dirty="0"/>
            </a:b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08387" y="1917040"/>
            <a:ext cx="8945177" cy="4222657"/>
          </a:xfrm>
        </p:spPr>
        <p:txBody>
          <a:bodyPr>
            <a:normAutofit lnSpcReduction="10000"/>
          </a:bodyPr>
          <a:lstStyle/>
          <a:p>
            <a:r>
              <a:rPr lang="en-US" altLang="en-US" sz="3600" dirty="0"/>
              <a:t>Significant of Grammars</a:t>
            </a:r>
          </a:p>
          <a:p>
            <a:pPr lvl="1"/>
            <a:r>
              <a:rPr lang="en-US" altLang="en-US" sz="3600" dirty="0">
                <a:solidFill>
                  <a:srgbClr val="C00000"/>
                </a:solidFill>
              </a:rPr>
              <a:t>Provides a </a:t>
            </a:r>
            <a:r>
              <a:rPr lang="en-US" altLang="en-US" sz="3600" b="1" dirty="0">
                <a:solidFill>
                  <a:srgbClr val="C00000"/>
                </a:solidFill>
              </a:rPr>
              <a:t>precise</a:t>
            </a:r>
            <a:r>
              <a:rPr lang="en-US" altLang="en-US" sz="3600" dirty="0">
                <a:solidFill>
                  <a:srgbClr val="C00000"/>
                </a:solidFill>
              </a:rPr>
              <a:t>, easy-to-understand syntactic specifications</a:t>
            </a:r>
          </a:p>
          <a:p>
            <a:pPr lvl="1"/>
            <a:r>
              <a:rPr lang="en-US" altLang="en-US" sz="3600" b="1" dirty="0">
                <a:solidFill>
                  <a:srgbClr val="C00000"/>
                </a:solidFill>
              </a:rPr>
              <a:t>Automates </a:t>
            </a:r>
            <a:r>
              <a:rPr lang="en-US" altLang="en-US" sz="3600" dirty="0">
                <a:solidFill>
                  <a:srgbClr val="C00000"/>
                </a:solidFill>
              </a:rPr>
              <a:t>the construction of an efficient parser</a:t>
            </a:r>
          </a:p>
          <a:p>
            <a:pPr lvl="1"/>
            <a:r>
              <a:rPr lang="en-US" altLang="en-US" sz="3600" dirty="0">
                <a:solidFill>
                  <a:srgbClr val="C00000"/>
                </a:solidFill>
              </a:rPr>
              <a:t>Supports  </a:t>
            </a:r>
            <a:r>
              <a:rPr lang="en-US" altLang="en-US" sz="3600" b="1" dirty="0">
                <a:solidFill>
                  <a:srgbClr val="C00000"/>
                </a:solidFill>
              </a:rPr>
              <a:t>maintainabilit</a:t>
            </a:r>
            <a:r>
              <a:rPr lang="en-US" altLang="en-US" sz="3600" dirty="0">
                <a:solidFill>
                  <a:srgbClr val="C00000"/>
                </a:solidFill>
              </a:rPr>
              <a:t>y of an existing language implementation by </a:t>
            </a:r>
            <a:r>
              <a:rPr lang="en-US" altLang="en-US" sz="3600" b="1" dirty="0">
                <a:solidFill>
                  <a:srgbClr val="C00000"/>
                </a:solidFill>
              </a:rPr>
              <a:t>adding new programming constructs (rules)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0776F1-A39E-492F-B548-6021CCFAEBD9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9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4FE2C8-30A2-4947-96C4-36132477264C}" type="slidenum">
              <a:rPr lang="en-US" altLang="en-US"/>
              <a:pPr eaLnBrk="1" hangingPunct="1"/>
              <a:t>60</a:t>
            </a:fld>
            <a:endParaRPr lang="en-US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57" y="28575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Predicative Parsing</a:t>
            </a:r>
          </a:p>
        </p:txBody>
      </p:sp>
      <p:pic>
        <p:nvPicPr>
          <p:cNvPr id="1638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11314"/>
            <a:ext cx="9264580" cy="5246686"/>
          </a:xfrm>
        </p:spPr>
      </p:pic>
    </p:spTree>
    <p:extLst>
      <p:ext uri="{BB962C8B-B14F-4D97-AF65-F5344CB8AC3E}">
        <p14:creationId xmlns:p14="http://schemas.microsoft.com/office/powerpoint/2010/main" val="3062662704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7EF4-79DA-F44C-85C9-A9348BCC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First() and Follow() to build predictive parsing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1F2B-4801-AE45-95F7-D5085F1A0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 information provided by First() and Follow()  sets will be used to build a predictive parsing table (a 2-D array)  </a:t>
            </a:r>
            <a:r>
              <a:rPr lang="en-US" sz="3600" i="1" dirty="0"/>
              <a:t>where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Row represents non-terminals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Columns input symbols (</a:t>
            </a:r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{$} )</a:t>
            </a:r>
            <a:endParaRPr lang="en-US" sz="3200" dirty="0">
              <a:solidFill>
                <a:srgbClr val="C00000"/>
              </a:solidFill>
            </a:endParaRP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Cells </a:t>
            </a:r>
            <a:r>
              <a:rPr lang="en-US" sz="3200" dirty="0" err="1">
                <a:solidFill>
                  <a:srgbClr val="C00000"/>
                </a:solidFill>
              </a:rPr>
              <a:t>represnt</a:t>
            </a:r>
            <a:r>
              <a:rPr lang="en-US" sz="3200" dirty="0">
                <a:solidFill>
                  <a:srgbClr val="C00000"/>
                </a:solidFill>
              </a:rPr>
              <a:t> applicable production rules or blanks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9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5371"/>
            <a:ext cx="9144000" cy="1325563"/>
          </a:xfrm>
          <a:solidFill>
            <a:srgbClr val="009A44"/>
          </a:solidFill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Parsing Table Algorithm</a:t>
            </a:r>
          </a:p>
        </p:txBody>
      </p:sp>
      <p:sp>
        <p:nvSpPr>
          <p:cNvPr id="593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6ABBBD-5334-419F-981A-E6468B9A0503}" type="slidenum">
              <a:rPr lang="en-US" altLang="en-US"/>
              <a:pPr eaLnBrk="1" hangingPunct="1"/>
              <a:t>62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409950" y="3295650"/>
            <a:ext cx="2200275" cy="17094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Algorithms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162175" y="4010026"/>
            <a:ext cx="1247775" cy="14036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5610225" y="3971926"/>
            <a:ext cx="1095375" cy="178468"/>
          </a:xfrm>
          <a:prstGeom prst="straightConnector1">
            <a:avLst/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0075" y="3552825"/>
            <a:ext cx="1619250" cy="10287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Grammar</a:t>
            </a:r>
          </a:p>
        </p:txBody>
      </p:sp>
      <p:sp>
        <p:nvSpPr>
          <p:cNvPr id="11" name="Oval 10"/>
          <p:cNvSpPr/>
          <p:nvPr/>
        </p:nvSpPr>
        <p:spPr>
          <a:xfrm>
            <a:off x="6677025" y="3486149"/>
            <a:ext cx="1381125" cy="100012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Parsing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07535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127" y="365126"/>
            <a:ext cx="8598477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Algorithm 4.31 (pp 224)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0" y="1956454"/>
            <a:ext cx="9144000" cy="4781230"/>
          </a:xfrm>
        </p:spPr>
        <p:txBody>
          <a:bodyPr/>
          <a:lstStyle/>
          <a:p>
            <a:r>
              <a:rPr lang="en-US" altLang="en-US" b="1" dirty="0"/>
              <a:t>INPUT: G (Grammar)</a:t>
            </a:r>
          </a:p>
          <a:p>
            <a:r>
              <a:rPr lang="en-US" altLang="en-US" b="1" dirty="0">
                <a:solidFill>
                  <a:srgbClr val="00B050"/>
                </a:solidFill>
              </a:rPr>
              <a:t>OUTPUT: Parsing table M</a:t>
            </a:r>
          </a:p>
          <a:p>
            <a:r>
              <a:rPr lang="en-US" altLang="en-US" dirty="0">
                <a:solidFill>
                  <a:srgbClr val="7030A0"/>
                </a:solidFill>
              </a:rPr>
              <a:t>METHOD: </a:t>
            </a:r>
          </a:p>
          <a:p>
            <a:pPr lvl="1"/>
            <a:r>
              <a:rPr lang="en-US" altLang="en-US" dirty="0">
                <a:solidFill>
                  <a:srgbClr val="7030A0"/>
                </a:solidFill>
              </a:rPr>
              <a:t>For each production A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  of G, do the following</a:t>
            </a:r>
            <a:r>
              <a:rPr lang="en-US" altLang="en-US" dirty="0">
                <a:sym typeface="Symbol" panose="05050102010706020507" pitchFamily="18" charset="2"/>
              </a:rPr>
              <a:t>:</a:t>
            </a:r>
          </a:p>
          <a:p>
            <a:pPr marL="1371600" lvl="2" indent="-457200"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For each terminal a ɛ </a:t>
            </a:r>
            <a:r>
              <a:rPr lang="en-US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FIRST(A)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add </a:t>
            </a:r>
            <a:r>
              <a:rPr lang="en-US" altLang="en-US" sz="2400" b="1" dirty="0">
                <a:solidFill>
                  <a:srgbClr val="7030A0"/>
                </a:solidFill>
              </a:rPr>
              <a:t>A</a:t>
            </a:r>
            <a:r>
              <a:rPr lang="en-US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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  to </a:t>
            </a:r>
            <a:r>
              <a:rPr lang="en-US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M[A, a]</a:t>
            </a:r>
          </a:p>
          <a:p>
            <a:pPr marL="1371600" lvl="2" indent="-457200"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If FIRST() =  , then for each terminal b  </a:t>
            </a:r>
            <a:r>
              <a:rPr lang="en-US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FOLLOW(A)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add </a:t>
            </a:r>
            <a:r>
              <a:rPr lang="en-US" altLang="en-US" sz="2400" b="1" dirty="0">
                <a:solidFill>
                  <a:srgbClr val="7030A0"/>
                </a:solidFill>
              </a:rPr>
              <a:t>A</a:t>
            </a:r>
            <a:r>
              <a:rPr lang="en-US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  to M[</a:t>
            </a:r>
            <a:r>
              <a:rPr lang="en-US" altLang="en-US" sz="2400" b="1" dirty="0" err="1">
                <a:solidFill>
                  <a:srgbClr val="7030A0"/>
                </a:solidFill>
                <a:sym typeface="Symbol" panose="05050102010706020507" pitchFamily="18" charset="2"/>
              </a:rPr>
              <a:t>A,b</a:t>
            </a:r>
            <a:r>
              <a:rPr lang="en-US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]</a:t>
            </a:r>
          </a:p>
          <a:p>
            <a:pPr marL="1371600" lvl="2" indent="-457200"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If </a:t>
            </a:r>
            <a:r>
              <a:rPr lang="en-US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FIRST()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 =  and </a:t>
            </a:r>
            <a:r>
              <a:rPr lang="en-US" altLang="en-US" sz="2400" dirty="0">
                <a:sym typeface="Symbol" panose="05050102010706020507" pitchFamily="18" charset="2"/>
              </a:rPr>
              <a:t>$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 ɛ </a:t>
            </a:r>
            <a:r>
              <a:rPr lang="en-US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FOLLOW(A)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add </a:t>
            </a:r>
            <a:r>
              <a:rPr lang="en-US" altLang="en-US" sz="2400" b="1" dirty="0">
                <a:solidFill>
                  <a:srgbClr val="7030A0"/>
                </a:solidFill>
              </a:rPr>
              <a:t>A</a:t>
            </a:r>
            <a:r>
              <a:rPr lang="en-US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 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to </a:t>
            </a:r>
            <a:r>
              <a:rPr lang="en-US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M[A,$]</a:t>
            </a:r>
          </a:p>
          <a:p>
            <a:pPr marL="1371600" lvl="2" indent="-457200">
              <a:buFont typeface="Calibri" panose="020F0502020204030204" pitchFamily="34" charset="0"/>
              <a:buAutoNum type="arabicPeriod"/>
            </a:pP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Otherwise set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M[</a:t>
            </a:r>
            <a:r>
              <a:rPr lang="en-US" altLang="en-US" sz="2400" b="1" dirty="0" err="1">
                <a:solidFill>
                  <a:srgbClr val="FF0000"/>
                </a:solidFill>
                <a:sym typeface="Symbol" panose="05050102010706020507" pitchFamily="18" charset="2"/>
              </a:rPr>
              <a:t>A,a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]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to </a:t>
            </a:r>
            <a:r>
              <a:rPr lang="en-US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error</a:t>
            </a:r>
            <a:endParaRPr lang="en-US" altLang="en-US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/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C45336-17A0-45EE-9504-8BEEE6CC0560}" type="slidenum">
              <a:rPr lang="en-US" altLang="en-US"/>
              <a:pPr eaLnBrk="1" hangingPunct="1"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8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6A0B31-6DA7-4544-88F0-FDCE45A12AD7}" type="slidenum">
              <a:rPr lang="en-US" altLang="en-US"/>
              <a:pPr eaLnBrk="1" hangingPunct="1"/>
              <a:t>64</a:t>
            </a:fld>
            <a:endParaRPr lang="en-US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Example: Table Driven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65" y="1956454"/>
            <a:ext cx="8422585" cy="42226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Consider the following grammar</a:t>
            </a:r>
          </a:p>
          <a:p>
            <a:pPr lvl="1" eaLnBrk="1" hangingPunct="1"/>
            <a:r>
              <a:rPr lang="en-US" altLang="en-US" sz="3200" dirty="0"/>
              <a:t>E</a:t>
            </a:r>
            <a:r>
              <a:rPr lang="en-US" altLang="en-US" sz="3200" dirty="0">
                <a:sym typeface="Symbol" panose="05050102010706020507" pitchFamily="18" charset="2"/>
              </a:rPr>
              <a:t>TE’</a:t>
            </a:r>
          </a:p>
          <a:p>
            <a:pPr lvl="1" eaLnBrk="1" hangingPunct="1"/>
            <a:r>
              <a:rPr lang="en-US" altLang="en-US" sz="3200" dirty="0"/>
              <a:t>E’</a:t>
            </a:r>
            <a:r>
              <a:rPr lang="en-US" altLang="en-US" sz="3200" dirty="0">
                <a:sym typeface="Symbol" panose="05050102010706020507" pitchFamily="18" charset="2"/>
              </a:rPr>
              <a:t></a:t>
            </a:r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3200" dirty="0">
                <a:sym typeface="Symbol" panose="05050102010706020507" pitchFamily="18" charset="2"/>
              </a:rPr>
              <a:t>TE’ |</a:t>
            </a:r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</a:t>
            </a:r>
          </a:p>
          <a:p>
            <a:pPr lvl="1" eaLnBrk="1" hangingPunct="1"/>
            <a:r>
              <a:rPr lang="en-US" altLang="en-US" sz="3200" dirty="0"/>
              <a:t>T</a:t>
            </a:r>
            <a:r>
              <a:rPr lang="en-US" altLang="en-US" sz="3200" dirty="0">
                <a:sym typeface="Symbol" panose="05050102010706020507" pitchFamily="18" charset="2"/>
              </a:rPr>
              <a:t>FT’</a:t>
            </a:r>
          </a:p>
          <a:p>
            <a:pPr lvl="1" eaLnBrk="1" hangingPunct="1"/>
            <a:r>
              <a:rPr lang="en-US" altLang="en-US" sz="3200" dirty="0"/>
              <a:t>T’</a:t>
            </a:r>
            <a:r>
              <a:rPr lang="en-US" altLang="en-US" sz="3200" dirty="0">
                <a:sym typeface="Symbol" panose="05050102010706020507" pitchFamily="18" charset="2"/>
              </a:rPr>
              <a:t></a:t>
            </a:r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*</a:t>
            </a:r>
            <a:r>
              <a:rPr lang="en-US" altLang="en-US" sz="3200" dirty="0">
                <a:sym typeface="Symbol" panose="05050102010706020507" pitchFamily="18" charset="2"/>
              </a:rPr>
              <a:t>FT’</a:t>
            </a:r>
          </a:p>
          <a:p>
            <a:pPr lvl="1" eaLnBrk="1" hangingPunct="1"/>
            <a:r>
              <a:rPr lang="en-US" altLang="en-US" sz="3200" dirty="0"/>
              <a:t>F</a:t>
            </a:r>
            <a:r>
              <a:rPr lang="en-US" altLang="en-US" sz="3200" dirty="0">
                <a:sym typeface="Symbol" panose="05050102010706020507" pitchFamily="18" charset="2"/>
              </a:rPr>
              <a:t></a:t>
            </a:r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3200" dirty="0">
                <a:sym typeface="Symbol" panose="05050102010706020507" pitchFamily="18" charset="2"/>
              </a:rPr>
              <a:t>E</a:t>
            </a:r>
            <a:r>
              <a:rPr lang="en-US" altLang="en-US" sz="3200" dirty="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3200" dirty="0">
                <a:sym typeface="Symbol" panose="05050102010706020507" pitchFamily="18" charset="2"/>
              </a:rPr>
              <a:t>|</a:t>
            </a:r>
            <a:r>
              <a:rPr lang="en-US" altLang="en-US" sz="3200" b="1" dirty="0">
                <a:solidFill>
                  <a:srgbClr val="CC0000"/>
                </a:solidFill>
                <a:sym typeface="Symbol" panose="05050102010706020507" pitchFamily="18" charset="2"/>
              </a:rPr>
              <a:t> id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503384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943"/>
            <a:ext cx="9144000" cy="644969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517073" y="353291"/>
            <a:ext cx="0" cy="2400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01336" y="675409"/>
            <a:ext cx="5226628" cy="207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815936" y="353291"/>
            <a:ext cx="20783" cy="25042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14650" y="207818"/>
            <a:ext cx="2021031" cy="43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Productions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41621" y="5149516"/>
            <a:ext cx="7730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27964" y="5149516"/>
            <a:ext cx="7730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01336" y="2964264"/>
            <a:ext cx="8762277" cy="381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17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943"/>
            <a:ext cx="9144000" cy="623411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517073" y="353291"/>
            <a:ext cx="0" cy="2400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01336" y="675409"/>
            <a:ext cx="5226628" cy="207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815936" y="353291"/>
            <a:ext cx="20783" cy="25042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14650" y="207818"/>
            <a:ext cx="2021031" cy="43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Productions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41621" y="5149516"/>
            <a:ext cx="7730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27964" y="5149516"/>
            <a:ext cx="7730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19650" y="851313"/>
            <a:ext cx="1059445" cy="4600370"/>
          </a:xfrm>
          <a:custGeom>
            <a:avLst/>
            <a:gdLst>
              <a:gd name="connsiteX0" fmla="*/ 1059445 w 1059445"/>
              <a:gd name="connsiteY0" fmla="*/ 4262108 h 4600370"/>
              <a:gd name="connsiteX1" fmla="*/ 193171 w 1059445"/>
              <a:gd name="connsiteY1" fmla="*/ 4226013 h 4600370"/>
              <a:gd name="connsiteX2" fmla="*/ 12697 w 1059445"/>
              <a:gd name="connsiteY2" fmla="*/ 460129 h 4600370"/>
              <a:gd name="connsiteX3" fmla="*/ 421771 w 1059445"/>
              <a:gd name="connsiteY3" fmla="*/ 63087 h 4600370"/>
              <a:gd name="connsiteX4" fmla="*/ 421771 w 1059445"/>
              <a:gd name="connsiteY4" fmla="*/ 63087 h 460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445" h="4600370">
                <a:moveTo>
                  <a:pt x="1059445" y="4262108"/>
                </a:moveTo>
                <a:cubicBezTo>
                  <a:pt x="713537" y="4560892"/>
                  <a:pt x="367629" y="4859676"/>
                  <a:pt x="193171" y="4226013"/>
                </a:cubicBezTo>
                <a:cubicBezTo>
                  <a:pt x="18713" y="3592350"/>
                  <a:pt x="-25403" y="1153950"/>
                  <a:pt x="12697" y="460129"/>
                </a:cubicBezTo>
                <a:cubicBezTo>
                  <a:pt x="50797" y="-233692"/>
                  <a:pt x="421771" y="63087"/>
                  <a:pt x="421771" y="63087"/>
                </a:cubicBezTo>
                <a:lnTo>
                  <a:pt x="421771" y="63087"/>
                </a:ln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0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943"/>
            <a:ext cx="9144000" cy="623411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517073" y="353291"/>
            <a:ext cx="0" cy="2400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01336" y="675409"/>
            <a:ext cx="5226628" cy="207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815936" y="353291"/>
            <a:ext cx="20783" cy="25042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14650" y="207818"/>
            <a:ext cx="2021031" cy="43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Productions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152274" y="5534527"/>
            <a:ext cx="7730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19650" y="1395663"/>
            <a:ext cx="1047413" cy="4427620"/>
          </a:xfrm>
          <a:custGeom>
            <a:avLst/>
            <a:gdLst>
              <a:gd name="connsiteX0" fmla="*/ 1059445 w 1059445"/>
              <a:gd name="connsiteY0" fmla="*/ 4262108 h 4600370"/>
              <a:gd name="connsiteX1" fmla="*/ 193171 w 1059445"/>
              <a:gd name="connsiteY1" fmla="*/ 4226013 h 4600370"/>
              <a:gd name="connsiteX2" fmla="*/ 12697 w 1059445"/>
              <a:gd name="connsiteY2" fmla="*/ 460129 h 4600370"/>
              <a:gd name="connsiteX3" fmla="*/ 421771 w 1059445"/>
              <a:gd name="connsiteY3" fmla="*/ 63087 h 4600370"/>
              <a:gd name="connsiteX4" fmla="*/ 421771 w 1059445"/>
              <a:gd name="connsiteY4" fmla="*/ 63087 h 460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445" h="4600370">
                <a:moveTo>
                  <a:pt x="1059445" y="4262108"/>
                </a:moveTo>
                <a:cubicBezTo>
                  <a:pt x="713537" y="4560892"/>
                  <a:pt x="367629" y="4859676"/>
                  <a:pt x="193171" y="4226013"/>
                </a:cubicBezTo>
                <a:cubicBezTo>
                  <a:pt x="18713" y="3592350"/>
                  <a:pt x="-25403" y="1153950"/>
                  <a:pt x="12697" y="460129"/>
                </a:cubicBezTo>
                <a:cubicBezTo>
                  <a:pt x="50797" y="-233692"/>
                  <a:pt x="421771" y="63087"/>
                  <a:pt x="421771" y="63087"/>
                </a:cubicBezTo>
                <a:lnTo>
                  <a:pt x="421771" y="63087"/>
                </a:ln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2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943"/>
            <a:ext cx="9144000" cy="623411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517073" y="353291"/>
            <a:ext cx="0" cy="2400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01336" y="675409"/>
            <a:ext cx="5226628" cy="207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815936" y="353291"/>
            <a:ext cx="20783" cy="25042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14650" y="207818"/>
            <a:ext cx="2021031" cy="43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Productions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44348" y="5534527"/>
            <a:ext cx="53008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94238" y="5534527"/>
            <a:ext cx="77302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517073" y="1378226"/>
            <a:ext cx="1397577" cy="397582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04627" y="5534527"/>
            <a:ext cx="77302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7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943"/>
            <a:ext cx="9144000" cy="623411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517073" y="353291"/>
            <a:ext cx="0" cy="2400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01336" y="675409"/>
            <a:ext cx="5226628" cy="207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815936" y="353291"/>
            <a:ext cx="20783" cy="25042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14650" y="207818"/>
            <a:ext cx="2021031" cy="43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Productions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41621" y="5907506"/>
            <a:ext cx="7730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27964" y="5907506"/>
            <a:ext cx="7730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85025" y="1913021"/>
            <a:ext cx="1118133" cy="4187941"/>
          </a:xfrm>
          <a:custGeom>
            <a:avLst/>
            <a:gdLst>
              <a:gd name="connsiteX0" fmla="*/ 1118133 w 1118133"/>
              <a:gd name="connsiteY0" fmla="*/ 3874168 h 4187941"/>
              <a:gd name="connsiteX1" fmla="*/ 95449 w 1118133"/>
              <a:gd name="connsiteY1" fmla="*/ 3886200 h 4187941"/>
              <a:gd name="connsiteX2" fmla="*/ 71386 w 1118133"/>
              <a:gd name="connsiteY2" fmla="*/ 709863 h 4187941"/>
              <a:gd name="connsiteX3" fmla="*/ 336080 w 1118133"/>
              <a:gd name="connsiteY3" fmla="*/ 0 h 4187941"/>
              <a:gd name="connsiteX4" fmla="*/ 336080 w 1118133"/>
              <a:gd name="connsiteY4" fmla="*/ 0 h 418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133" h="4187941">
                <a:moveTo>
                  <a:pt x="1118133" y="3874168"/>
                </a:moveTo>
                <a:cubicBezTo>
                  <a:pt x="694020" y="4143876"/>
                  <a:pt x="269907" y="4413584"/>
                  <a:pt x="95449" y="3886200"/>
                </a:cubicBezTo>
                <a:cubicBezTo>
                  <a:pt x="-79009" y="3358816"/>
                  <a:pt x="31281" y="1357563"/>
                  <a:pt x="71386" y="709863"/>
                </a:cubicBezTo>
                <a:cubicBezTo>
                  <a:pt x="111491" y="62163"/>
                  <a:pt x="336080" y="0"/>
                  <a:pt x="336080" y="0"/>
                </a:cubicBezTo>
                <a:lnTo>
                  <a:pt x="336080" y="0"/>
                </a:ln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6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EDC3F4-5403-4169-8F8E-466F52BBC222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68" y="341478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Parser vs. Scanner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09" y="1733597"/>
            <a:ext cx="9000356" cy="422265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Lexical analyzer?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Recognizes token (i.e., terminal symbols) from the sequence of characters in an input string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Provide concise/simple notation to represent tokens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Efficient Lex can be built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Support separation of concerns and modularity</a:t>
            </a:r>
          </a:p>
          <a:p>
            <a:pPr eaLnBrk="1" hangingPunct="1"/>
            <a:r>
              <a:rPr lang="en-US" altLang="en-US" dirty="0"/>
              <a:t>Syntax analyzer?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Recognizes a set of related words (or phrases) 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How theses words are combined to form syntactically correct program</a:t>
            </a:r>
          </a:p>
        </p:txBody>
      </p:sp>
    </p:spTree>
    <p:extLst>
      <p:ext uri="{BB962C8B-B14F-4D97-AF65-F5344CB8AC3E}">
        <p14:creationId xmlns:p14="http://schemas.microsoft.com/office/powerpoint/2010/main" val="3978318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Implication of Algorithm 4.31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628650" y="1956454"/>
            <a:ext cx="8407066" cy="4222657"/>
          </a:xfrm>
        </p:spPr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The algorithm can be applied to any grammar G to produce a </a:t>
            </a:r>
            <a:r>
              <a:rPr lang="en-US" altLang="en-US" u="sng" dirty="0">
                <a:solidFill>
                  <a:srgbClr val="7030A0"/>
                </a:solidFill>
              </a:rPr>
              <a:t>parsing table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For any LL(1) grammar, each parsing table entry uniquely identifies a production or signals an error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Grammar G is not LL(1), when we have multiple entries!!!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6560FF-B796-480F-BD6F-7053D8475413}" type="slidenum">
              <a:rPr lang="en-US" altLang="en-US"/>
              <a:pPr eaLnBrk="1" hangingPunct="1"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57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2870DB-02B6-4812-A54C-F7740D898500}" type="slidenum">
              <a:rPr lang="en-US" altLang="en-US"/>
              <a:pPr eaLnBrk="1" hangingPunct="1"/>
              <a:t>71</a:t>
            </a:fld>
            <a:endParaRPr lang="en-US" alt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382" y="365126"/>
            <a:ext cx="8265968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Non-recursive Predictive Parsing: Table-driven approach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863" y="1956454"/>
            <a:ext cx="8903915" cy="422265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Table-driven approach parser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Input buffer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contains the string to be parsed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</a:rPr>
              <a:t>A stack (used stack instead of recursive calls)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</a:rPr>
              <a:t>Grammar symbols with $ at the bottom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A parsing table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/>
              <a:t>Two-dimensional array </a:t>
            </a:r>
            <a:r>
              <a:rPr lang="en-US" altLang="en-US" sz="2800" b="1" dirty="0"/>
              <a:t>M[A, a] </a:t>
            </a:r>
            <a:r>
              <a:rPr lang="en-US" altLang="en-US" sz="2800" dirty="0"/>
              <a:t>indexed by non-terminal A and terminal 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B050"/>
                </a:solidFill>
              </a:rPr>
              <a:t>Output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B050"/>
                </a:solidFill>
              </a:rPr>
              <a:t>Desired code (or call to error recovery routine)</a:t>
            </a:r>
          </a:p>
        </p:txBody>
      </p:sp>
    </p:spTree>
    <p:extLst>
      <p:ext uri="{BB962C8B-B14F-4D97-AF65-F5344CB8AC3E}">
        <p14:creationId xmlns:p14="http://schemas.microsoft.com/office/powerpoint/2010/main" val="3046274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0D345F-A874-4FFB-AC68-92EF6F3C83D0}" type="slidenum">
              <a:rPr lang="en-US" altLang="en-US"/>
              <a:pPr eaLnBrk="1" hangingPunct="1"/>
              <a:t>72</a:t>
            </a:fld>
            <a:endParaRPr lang="en-US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 semantics of parser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404" y="1856628"/>
            <a:ext cx="8733559" cy="42226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The behavior of the parser can be specified in terms of its configurations</a:t>
            </a:r>
          </a:p>
          <a:p>
            <a:pPr lvl="1" eaLnBrk="1" hangingPunct="1"/>
            <a:r>
              <a:rPr lang="en-US" altLang="en-US" sz="3200" dirty="0"/>
              <a:t>Initial configuration consists of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>
                <a:solidFill>
                  <a:srgbClr val="3399FF"/>
                </a:solidFill>
              </a:rPr>
              <a:t>w</a:t>
            </a:r>
            <a:r>
              <a:rPr lang="en-US" altLang="en-US" sz="3200" dirty="0">
                <a:solidFill>
                  <a:srgbClr val="FF0000"/>
                </a:solidFill>
              </a:rPr>
              <a:t>$</a:t>
            </a:r>
            <a:r>
              <a:rPr lang="en-US" altLang="en-US" sz="3200" dirty="0"/>
              <a:t> in the input buffer</a:t>
            </a:r>
          </a:p>
          <a:p>
            <a:pPr lvl="2" eaLnBrk="1" hangingPunct="1"/>
            <a:r>
              <a:rPr lang="en-US" altLang="en-US" sz="3200" i="1" dirty="0"/>
              <a:t>Where </a:t>
            </a:r>
          </a:p>
          <a:p>
            <a:pPr lvl="3" eaLnBrk="1" hangingPunct="1"/>
            <a:r>
              <a:rPr lang="en-US" altLang="en-US" sz="3200" dirty="0">
                <a:solidFill>
                  <a:srgbClr val="0070C0"/>
                </a:solidFill>
              </a:rPr>
              <a:t>w is the string of input symbol</a:t>
            </a:r>
          </a:p>
          <a:p>
            <a:pPr lvl="3" eaLnBrk="1" hangingPunct="1"/>
            <a:r>
              <a:rPr lang="en-US" altLang="en-US" sz="3200" dirty="0">
                <a:solidFill>
                  <a:srgbClr val="FF0000"/>
                </a:solidFill>
              </a:rPr>
              <a:t>$</a:t>
            </a:r>
            <a:r>
              <a:rPr lang="en-US" altLang="en-US" sz="3200" dirty="0"/>
              <a:t>  (</a:t>
            </a:r>
            <a:r>
              <a:rPr lang="en-US" altLang="en-US" sz="3200" dirty="0">
                <a:solidFill>
                  <a:srgbClr val="FF0000"/>
                </a:solidFill>
              </a:rPr>
              <a:t>end of input marker</a:t>
            </a:r>
            <a:r>
              <a:rPr lang="en-US" altLang="en-US" sz="3200" dirty="0"/>
              <a:t>)</a:t>
            </a:r>
          </a:p>
          <a:p>
            <a:pPr lvl="1" eaLnBrk="1" hangingPunct="1"/>
            <a:r>
              <a:rPr lang="en-US" altLang="en-US" sz="3200" dirty="0">
                <a:solidFill>
                  <a:srgbClr val="00B050"/>
                </a:solidFill>
              </a:rPr>
              <a:t>S:  Start symbol on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4140494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5577"/>
          </a:xfrm>
          <a:solidFill>
            <a:srgbClr val="009A44"/>
          </a:solidFill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Model of a table-driven predictive parser</a:t>
            </a:r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2973BF-BCC0-4779-9CF8-A91B334DD718}" type="slidenum">
              <a:rPr lang="en-US" altLang="en-US"/>
              <a:pPr eaLnBrk="1" hangingPunct="1"/>
              <a:t>73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821113" y="3411538"/>
            <a:ext cx="1595437" cy="1195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PP-Program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3813" y="5076825"/>
            <a:ext cx="1593850" cy="1195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Parsing Table M</a:t>
            </a:r>
          </a:p>
        </p:txBody>
      </p:sp>
      <p:sp>
        <p:nvSpPr>
          <p:cNvPr id="6" name="Rectangle 5"/>
          <p:cNvSpPr/>
          <p:nvPr/>
        </p:nvSpPr>
        <p:spPr>
          <a:xfrm>
            <a:off x="2320925" y="2160590"/>
            <a:ext cx="4806950" cy="7000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7813" y="3282950"/>
            <a:ext cx="679450" cy="23209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stack</a:t>
            </a:r>
          </a:p>
        </p:txBody>
      </p: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4619625" y="2836863"/>
            <a:ext cx="246063" cy="5746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 flipV="1">
            <a:off x="2203450" y="3422650"/>
            <a:ext cx="1617663" cy="5873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4619625" y="4606925"/>
            <a:ext cx="11113" cy="4699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17" idx="1"/>
          </p:cNvCxnSpPr>
          <p:nvPr/>
        </p:nvCxnSpPr>
        <p:spPr>
          <a:xfrm>
            <a:off x="5416550" y="4009232"/>
            <a:ext cx="1101725" cy="4421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18275" y="3716338"/>
            <a:ext cx="2074863" cy="14700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839685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362"/>
            <a:ext cx="9144000" cy="1325563"/>
          </a:xfrm>
          <a:solidFill>
            <a:srgbClr val="009A44"/>
          </a:solidFill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Model of a table-driven predictive parser using Stack (no recursion)</a:t>
            </a:r>
          </a:p>
        </p:txBody>
      </p:sp>
      <p:sp>
        <p:nvSpPr>
          <p:cNvPr id="675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FF89A5-20CC-4AFF-9F40-11421A8A0D7D}" type="slidenum">
              <a:rPr lang="en-US" altLang="en-US"/>
              <a:pPr eaLnBrk="1" hangingPunct="1"/>
              <a:t>74</a:t>
            </a:fld>
            <a:endParaRPr lang="en-US" altLang="en-US"/>
          </a:p>
        </p:txBody>
      </p:sp>
      <p:pic>
        <p:nvPicPr>
          <p:cNvPr id="675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931988"/>
            <a:ext cx="8789987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1576388" y="4629150"/>
            <a:ext cx="290512" cy="390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76925" y="2533650"/>
            <a:ext cx="685800" cy="409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00825" y="2809875"/>
            <a:ext cx="1876425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</a:rPr>
              <a:t>End of input marker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0050" y="4914900"/>
            <a:ext cx="1876425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</a:rPr>
              <a:t>End of input marker</a:t>
            </a:r>
          </a:p>
        </p:txBody>
      </p:sp>
    </p:spTree>
    <p:extLst>
      <p:ext uri="{BB962C8B-B14F-4D97-AF65-F5344CB8AC3E}">
        <p14:creationId xmlns:p14="http://schemas.microsoft.com/office/powerpoint/2010/main" val="24323994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D183FB-6A10-452C-BC2E-47CD2E805219}" type="slidenum">
              <a:rPr lang="en-US" altLang="en-US"/>
              <a:pPr eaLnBrk="1" hangingPunct="1"/>
              <a:t>75</a:t>
            </a:fld>
            <a:endParaRPr lang="en-US" alt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Program using parsing table (pg22 in ASU)</a:t>
            </a:r>
          </a:p>
        </p:txBody>
      </p:sp>
      <p:sp>
        <p:nvSpPr>
          <p:cNvPr id="68613" name="TextBox 7"/>
          <p:cNvSpPr txBox="1">
            <a:spLocks noChangeArrowheads="1"/>
          </p:cNvSpPr>
          <p:nvPr/>
        </p:nvSpPr>
        <p:spPr bwMode="auto">
          <a:xfrm>
            <a:off x="100445" y="1835394"/>
            <a:ext cx="7886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Algorithm: Non-Recursive Predictive Parser</a:t>
            </a:r>
          </a:p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Input: A string w and a Parsing table M for Grammar G</a:t>
            </a:r>
          </a:p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Output: if w is in L(G) a leftmost derivation of w; otherwise, an error indication</a:t>
            </a:r>
          </a:p>
        </p:txBody>
      </p:sp>
      <p:pic>
        <p:nvPicPr>
          <p:cNvPr id="6861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9897" y="3035723"/>
            <a:ext cx="6746875" cy="3724318"/>
          </a:xfrm>
          <a:noFill/>
        </p:spPr>
      </p:pic>
      <p:sp>
        <p:nvSpPr>
          <p:cNvPr id="7" name="Rectangle 6"/>
          <p:cNvSpPr/>
          <p:nvPr/>
        </p:nvSpPr>
        <p:spPr>
          <a:xfrm>
            <a:off x="1497013" y="6172200"/>
            <a:ext cx="4629150" cy="354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09328" y="4035411"/>
            <a:ext cx="1230569" cy="372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560082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A97759-90E4-46C1-9109-81F347988440}" type="slidenum">
              <a:rPr lang="en-US" altLang="en-US"/>
              <a:pPr eaLnBrk="1" hangingPunct="1"/>
              <a:t>76</a:t>
            </a:fld>
            <a:endParaRPr lang="en-US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Example : Table driven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the following grammar</a:t>
            </a:r>
          </a:p>
          <a:p>
            <a:pPr lvl="1" eaLnBrk="1" hangingPunct="1"/>
            <a:r>
              <a:rPr lang="en-US" altLang="en-US"/>
              <a:t>E</a:t>
            </a:r>
            <a:r>
              <a:rPr lang="en-US" altLang="en-US">
                <a:sym typeface="Symbol" panose="05050102010706020507" pitchFamily="18" charset="2"/>
              </a:rPr>
              <a:t>TE’</a:t>
            </a:r>
          </a:p>
          <a:p>
            <a:pPr lvl="1" eaLnBrk="1" hangingPunct="1"/>
            <a:r>
              <a:rPr lang="en-US" altLang="en-US"/>
              <a:t>E’</a:t>
            </a:r>
            <a:r>
              <a:rPr lang="en-US" altLang="en-US">
                <a:sym typeface="Symbol" panose="05050102010706020507" pitchFamily="18" charset="2"/>
              </a:rPr>
              <a:t>+TE’ |</a:t>
            </a:r>
          </a:p>
          <a:p>
            <a:pPr lvl="1" eaLnBrk="1" hangingPunct="1"/>
            <a:r>
              <a:rPr lang="en-US" altLang="en-US"/>
              <a:t>T</a:t>
            </a:r>
            <a:r>
              <a:rPr lang="en-US" altLang="en-US">
                <a:sym typeface="Symbol" panose="05050102010706020507" pitchFamily="18" charset="2"/>
              </a:rPr>
              <a:t>FT’</a:t>
            </a:r>
          </a:p>
          <a:p>
            <a:pPr lvl="1" eaLnBrk="1" hangingPunct="1"/>
            <a:r>
              <a:rPr lang="en-US" altLang="en-US"/>
              <a:t>T’</a:t>
            </a:r>
            <a:r>
              <a:rPr lang="en-US" altLang="en-US">
                <a:sym typeface="Symbol" panose="05050102010706020507" pitchFamily="18" charset="2"/>
              </a:rPr>
              <a:t>*FT’</a:t>
            </a:r>
          </a:p>
          <a:p>
            <a:pPr lvl="1" eaLnBrk="1" hangingPunct="1"/>
            <a:r>
              <a:rPr lang="en-US" altLang="en-US"/>
              <a:t>F</a:t>
            </a:r>
            <a:r>
              <a:rPr lang="en-US" altLang="en-US">
                <a:sym typeface="Symbol" panose="05050102010706020507" pitchFamily="18" charset="2"/>
              </a:rPr>
              <a:t>(E)|</a:t>
            </a:r>
            <a:r>
              <a:rPr lang="en-US" altLang="en-US" b="1">
                <a:solidFill>
                  <a:srgbClr val="CC0000"/>
                </a:solidFill>
                <a:sym typeface="Symbol" panose="05050102010706020507" pitchFamily="18" charset="2"/>
              </a:rPr>
              <a:t> id</a:t>
            </a:r>
            <a:endParaRPr lang="en-US" altLang="en-US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8962767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DCD0BC-3EB8-4877-A5DA-F90D76791CA5}" type="slidenum">
              <a:rPr lang="en-US" altLang="en-US"/>
              <a:pPr eaLnBrk="1" hangingPunct="1"/>
              <a:t>77</a:t>
            </a:fld>
            <a:endParaRPr lang="en-US" alt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50504"/>
          </a:xfrm>
          <a:solidFill>
            <a:srgbClr val="009A44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Parsing Table for the grammar 4.11</a:t>
            </a:r>
          </a:p>
        </p:txBody>
      </p:sp>
      <p:pic>
        <p:nvPicPr>
          <p:cNvPr id="7066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930400"/>
            <a:ext cx="8721725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287733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F7E1A6-674C-4AF2-BB3C-202241E319BB}" type="slidenum">
              <a:rPr lang="en-US" altLang="en-US"/>
              <a:pPr eaLnBrk="1" hangingPunct="1"/>
              <a:t>78</a:t>
            </a:fld>
            <a:endParaRPr lang="en-US" alt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009A44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Figure 4.21</a:t>
            </a:r>
          </a:p>
        </p:txBody>
      </p:sp>
      <p:pic>
        <p:nvPicPr>
          <p:cNvPr id="7168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9039"/>
            <a:ext cx="457200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85419"/>
            <a:ext cx="4572000" cy="442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176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987729" y="1053106"/>
            <a:ext cx="2650434" cy="18553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04" y="365126"/>
            <a:ext cx="9043495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Limitation of Regular Expression (revisited)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00505" y="1979660"/>
            <a:ext cx="9043494" cy="4222657"/>
          </a:xfrm>
        </p:spPr>
        <p:txBody>
          <a:bodyPr>
            <a:normAutofit lnSpcReduction="10000"/>
          </a:bodyPr>
          <a:lstStyle/>
          <a:p>
            <a:r>
              <a:rPr lang="en-US" altLang="en-US" sz="3600" dirty="0"/>
              <a:t>Regular expressions and its recognizers are suitable for identifying </a:t>
            </a:r>
            <a:r>
              <a:rPr lang="en-US" altLang="en-US" sz="3600" b="1" dirty="0">
                <a:solidFill>
                  <a:srgbClr val="C00000"/>
                </a:solidFill>
              </a:rPr>
              <a:t>error at word leve</a:t>
            </a:r>
            <a:r>
              <a:rPr lang="en-US" altLang="en-US" sz="3600" dirty="0">
                <a:solidFill>
                  <a:srgbClr val="C00000"/>
                </a:solidFill>
              </a:rPr>
              <a:t>l</a:t>
            </a:r>
          </a:p>
          <a:p>
            <a:pPr lvl="1"/>
            <a:r>
              <a:rPr lang="en-US" altLang="en-US" sz="3500" dirty="0">
                <a:solidFill>
                  <a:srgbClr val="C00000"/>
                </a:solidFill>
              </a:rPr>
              <a:t>E.g., misspelling an identifier, keyword, or operator</a:t>
            </a:r>
          </a:p>
          <a:p>
            <a:r>
              <a:rPr lang="en-US" altLang="en-US" sz="3600" dirty="0"/>
              <a:t>RE cannot be used to handle </a:t>
            </a:r>
            <a:r>
              <a:rPr lang="en-US" altLang="en-US" sz="3600" b="1" dirty="0"/>
              <a:t>nested</a:t>
            </a:r>
            <a:r>
              <a:rPr lang="en-US" altLang="en-US" sz="3600" dirty="0"/>
              <a:t> or </a:t>
            </a:r>
            <a:r>
              <a:rPr lang="en-US" altLang="en-US" sz="3600" b="1" dirty="0"/>
              <a:t>balanced parentheses </a:t>
            </a:r>
          </a:p>
          <a:p>
            <a:pPr lvl="1"/>
            <a:r>
              <a:rPr lang="en-US" altLang="en-US" sz="3500" dirty="0">
                <a:solidFill>
                  <a:srgbClr val="C00000"/>
                </a:solidFill>
              </a:rPr>
              <a:t>An arithmetic expression with unbalanced parentheses</a:t>
            </a:r>
          </a:p>
          <a:p>
            <a:pPr lvl="1"/>
            <a:r>
              <a:rPr lang="en-US" altLang="en-US" sz="3500" dirty="0">
                <a:solidFill>
                  <a:srgbClr val="C00000"/>
                </a:solidFill>
              </a:rPr>
              <a:t>If/Then/else</a:t>
            </a:r>
          </a:p>
          <a:p>
            <a:endParaRPr lang="en-US" alt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B7856A-EDCC-4D4D-9D57-6D62E3EE1DE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92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2766D6-FDF6-43AE-A566-7EB7C4BE9ACF}" type="slidenum">
              <a:rPr lang="en-US" altLang="en-US"/>
              <a:pPr eaLnBrk="1" hangingPunct="1"/>
              <a:t>80</a:t>
            </a:fld>
            <a:endParaRPr lang="en-US" alt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Syntax Errors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Program can contain errors at many different</a:t>
            </a:r>
          </a:p>
          <a:p>
            <a:pPr lvl="1" eaLnBrk="1" hangingPunct="1"/>
            <a:r>
              <a:rPr lang="en-US" altLang="en-US" dirty="0"/>
              <a:t>Lexical </a:t>
            </a:r>
          </a:p>
          <a:p>
            <a:pPr lvl="2" eaLnBrk="1" hangingPunct="1"/>
            <a:r>
              <a:rPr lang="en-US" altLang="en-US" sz="2400" dirty="0"/>
              <a:t>E.g., misspelling</a:t>
            </a:r>
          </a:p>
          <a:p>
            <a:pPr lvl="1" eaLnBrk="1" hangingPunct="1"/>
            <a:r>
              <a:rPr lang="en-US" altLang="en-US" dirty="0"/>
              <a:t>Syntactic </a:t>
            </a:r>
          </a:p>
          <a:p>
            <a:pPr lvl="2" eaLnBrk="1" hangingPunct="1"/>
            <a:r>
              <a:rPr lang="en-US" altLang="en-US" sz="2400" dirty="0"/>
              <a:t>E.g.,  arithmetic expression with unbalanced parentheses</a:t>
            </a:r>
          </a:p>
          <a:p>
            <a:pPr lvl="1" eaLnBrk="1" hangingPunct="1"/>
            <a:r>
              <a:rPr lang="en-US" altLang="en-US" dirty="0"/>
              <a:t>Semantics </a:t>
            </a:r>
          </a:p>
          <a:p>
            <a:pPr lvl="2" eaLnBrk="1" hangingPunct="1"/>
            <a:r>
              <a:rPr lang="en-US" altLang="en-US" sz="2400" dirty="0"/>
              <a:t>E.g., incompatible types</a:t>
            </a:r>
          </a:p>
          <a:p>
            <a:pPr lvl="1" eaLnBrk="1" hangingPunct="1"/>
            <a:r>
              <a:rPr lang="en-US" altLang="en-US" dirty="0"/>
              <a:t>Logical </a:t>
            </a:r>
          </a:p>
          <a:p>
            <a:pPr lvl="2" eaLnBrk="1" hangingPunct="1"/>
            <a:r>
              <a:rPr lang="en-US" altLang="en-US" sz="2400" dirty="0"/>
              <a:t>E.g., infinite loop</a:t>
            </a:r>
          </a:p>
        </p:txBody>
      </p:sp>
    </p:spTree>
    <p:extLst>
      <p:ext uri="{BB962C8B-B14F-4D97-AF65-F5344CB8AC3E}">
        <p14:creationId xmlns:p14="http://schemas.microsoft.com/office/powerpoint/2010/main" val="4094081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BC1BE6-A7F6-4272-A7BF-99D204BCAEDF}" type="slidenum">
              <a:rPr lang="en-US" altLang="en-US"/>
              <a:pPr eaLnBrk="1" hangingPunct="1"/>
              <a:t>81</a:t>
            </a:fld>
            <a:endParaRPr lang="en-US" alt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Parsing Error handler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error handler in the parser should achieve proper reporting</a:t>
            </a:r>
          </a:p>
          <a:p>
            <a:pPr lvl="1" eaLnBrk="1" hangingPunct="1"/>
            <a:r>
              <a:rPr lang="en-US" altLang="en-US"/>
              <a:t>The presence and the nature of errors explicitly</a:t>
            </a:r>
          </a:p>
          <a:p>
            <a:pPr lvl="1" eaLnBrk="1" hangingPunct="1"/>
            <a:r>
              <a:rPr lang="en-US" altLang="en-US"/>
              <a:t>Recover from each error quickly</a:t>
            </a:r>
          </a:p>
          <a:p>
            <a:pPr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052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B34420-DF6F-4243-9C93-8960C82EC5E7}" type="slidenum">
              <a:rPr lang="en-US" altLang="en-US"/>
              <a:pPr eaLnBrk="1" hangingPunct="1"/>
              <a:t>82</a:t>
            </a:fld>
            <a:endParaRPr lang="en-US" alt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Issues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56454"/>
            <a:ext cx="8286750" cy="4222657"/>
          </a:xfrm>
        </p:spPr>
        <p:txBody>
          <a:bodyPr/>
          <a:lstStyle/>
          <a:p>
            <a:pPr eaLnBrk="1" hangingPunct="1"/>
            <a:r>
              <a:rPr lang="en-US" altLang="en-US" dirty="0"/>
              <a:t>How should error handler report the presence of error? </a:t>
            </a:r>
          </a:p>
          <a:p>
            <a:pPr lvl="1"/>
            <a:r>
              <a:rPr lang="en-US" altLang="en-US" dirty="0"/>
              <a:t>Print the offending line</a:t>
            </a:r>
          </a:p>
          <a:p>
            <a:pPr eaLnBrk="1" hangingPunct="1"/>
            <a:r>
              <a:rPr lang="en-US" altLang="en-US" dirty="0"/>
              <a:t>How should the parser recover? </a:t>
            </a:r>
          </a:p>
          <a:p>
            <a:pPr lvl="1"/>
            <a:r>
              <a:rPr lang="en-US" altLang="en-US" dirty="0"/>
              <a:t>quit</a:t>
            </a:r>
          </a:p>
          <a:p>
            <a:r>
              <a:rPr lang="en-US" altLang="en-US" dirty="0"/>
              <a:t>Quitting? Not an option because more errors in input is still possible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7374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8AA692-61C4-423A-AA87-1594316B5564}" type="slidenum">
              <a:rPr lang="en-US" altLang="en-US"/>
              <a:pPr eaLnBrk="1" hangingPunct="1"/>
              <a:t>83</a:t>
            </a:fld>
            <a:endParaRPr lang="en-US" alt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72736" y="365126"/>
            <a:ext cx="8442614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Error-Recovery Strategies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56628"/>
            <a:ext cx="8878888" cy="422265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B050"/>
                </a:solidFill>
              </a:rPr>
              <a:t>Panic mode 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</a:rPr>
              <a:t>discards input symbol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Phrase level</a:t>
            </a:r>
          </a:p>
          <a:p>
            <a:pPr lvl="1"/>
            <a:r>
              <a:rPr lang="en-US" altLang="en-US" dirty="0"/>
              <a:t>perform local correction on the rest of input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Error production </a:t>
            </a:r>
          </a:p>
          <a:p>
            <a:pPr lvl="1"/>
            <a:r>
              <a:rPr lang="en-US" altLang="en-US" dirty="0"/>
              <a:t>Augment G with error productions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Global correction </a:t>
            </a:r>
          </a:p>
          <a:p>
            <a:pPr lvl="1"/>
            <a:r>
              <a:rPr lang="en-US" altLang="en-US" dirty="0"/>
              <a:t>find y; transfer y to x with minimal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Expensive (time/space)!!!</a:t>
            </a:r>
          </a:p>
        </p:txBody>
      </p:sp>
    </p:spTree>
    <p:extLst>
      <p:ext uri="{BB962C8B-B14F-4D97-AF65-F5344CB8AC3E}">
        <p14:creationId xmlns:p14="http://schemas.microsoft.com/office/powerpoint/2010/main" val="3579235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0598" y="365126"/>
            <a:ext cx="8204752" cy="1325563"/>
          </a:xfrm>
        </p:spPr>
        <p:txBody>
          <a:bodyPr/>
          <a:lstStyle/>
          <a:p>
            <a:r>
              <a:rPr lang="en-US" altLang="en-US" sz="3600" dirty="0"/>
              <a:t>Error recovery in predictive parsing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4" y="1904172"/>
            <a:ext cx="8970593" cy="4222657"/>
          </a:xfrm>
        </p:spPr>
        <p:txBody>
          <a:bodyPr>
            <a:normAutofit/>
          </a:bodyPr>
          <a:lstStyle/>
          <a:p>
            <a:r>
              <a:rPr lang="en-US" altLang="en-US" dirty="0"/>
              <a:t>An error is detected during the predictive parsing </a:t>
            </a:r>
          </a:p>
          <a:p>
            <a:pPr lvl="1"/>
            <a:r>
              <a:rPr lang="en-US" altLang="en-US" sz="2800" dirty="0"/>
              <a:t>when the </a:t>
            </a:r>
            <a:r>
              <a:rPr lang="en-US" altLang="en-US" sz="2800" dirty="0">
                <a:solidFill>
                  <a:srgbClr val="0070C0"/>
                </a:solidFill>
              </a:rPr>
              <a:t>terminal on top </a:t>
            </a:r>
            <a:r>
              <a:rPr lang="en-US" altLang="en-US" sz="2800" dirty="0"/>
              <a:t>of the stack does not match the next input symbol </a:t>
            </a:r>
          </a:p>
          <a:p>
            <a:pPr lvl="1"/>
            <a:r>
              <a:rPr lang="en-US" altLang="en-US" sz="2800" dirty="0"/>
              <a:t>or when the </a:t>
            </a:r>
            <a:r>
              <a:rPr lang="en-US" altLang="en-US" sz="2800" dirty="0">
                <a:solidFill>
                  <a:srgbClr val="C00000"/>
                </a:solidFill>
              </a:rPr>
              <a:t>nonterminal A on top </a:t>
            </a:r>
            <a:r>
              <a:rPr lang="en-US" altLang="en-US" sz="2800" dirty="0"/>
              <a:t>of the stack, a is the next input symbol, and parsing table entry </a:t>
            </a:r>
            <a:r>
              <a:rPr lang="en-US" altLang="en-US" sz="2800" dirty="0">
                <a:solidFill>
                  <a:srgbClr val="0070C0"/>
                </a:solidFill>
              </a:rPr>
              <a:t>M[</a:t>
            </a:r>
            <a:r>
              <a:rPr lang="en-US" altLang="en-US" sz="2800" dirty="0" err="1">
                <a:solidFill>
                  <a:srgbClr val="0070C0"/>
                </a:solidFill>
              </a:rPr>
              <a:t>A,a</a:t>
            </a:r>
            <a:r>
              <a:rPr lang="en-US" altLang="en-US" sz="2800" dirty="0">
                <a:solidFill>
                  <a:srgbClr val="0070C0"/>
                </a:solidFill>
              </a:rPr>
              <a:t>] is empty/blank</a:t>
            </a:r>
          </a:p>
          <a:p>
            <a:r>
              <a:rPr lang="en-US" altLang="en-US" dirty="0"/>
              <a:t>Panic-mode error recovery?</a:t>
            </a:r>
          </a:p>
          <a:p>
            <a:pPr lvl="1"/>
            <a:r>
              <a:rPr lang="en-US" altLang="en-US" sz="2800" dirty="0"/>
              <a:t>based on the idea of </a:t>
            </a:r>
            <a:r>
              <a:rPr lang="en-US" altLang="en-US" sz="2800" dirty="0">
                <a:solidFill>
                  <a:srgbClr val="7030A0"/>
                </a:solidFill>
              </a:rPr>
              <a:t>skipping symbols on </a:t>
            </a:r>
            <a:r>
              <a:rPr lang="en-US" altLang="en-US" sz="2800" dirty="0"/>
              <a:t>the input until a token in a selected set of synchronizing tokens.</a:t>
            </a:r>
          </a:p>
        </p:txBody>
      </p:sp>
    </p:spTree>
    <p:extLst>
      <p:ext uri="{BB962C8B-B14F-4D97-AF65-F5344CB8AC3E}">
        <p14:creationId xmlns:p14="http://schemas.microsoft.com/office/powerpoint/2010/main" val="197399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1AB8A5-300D-4E5B-B79F-8EBA649869E2}" type="slidenum">
              <a:rPr lang="en-US" altLang="en-US"/>
              <a:pPr eaLnBrk="1" hangingPunct="1"/>
              <a:t>85</a:t>
            </a:fld>
            <a:endParaRPr lang="en-US" alt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Panic-mode error recovery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411" y="1956454"/>
            <a:ext cx="8987589" cy="422265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200" dirty="0"/>
              <a:t>Works with </a:t>
            </a:r>
            <a:r>
              <a:rPr lang="en-US" altLang="en-US" sz="3200" dirty="0">
                <a:solidFill>
                  <a:srgbClr val="FF0000"/>
                </a:solidFill>
              </a:rPr>
              <a:t>synchronization token</a:t>
            </a:r>
            <a:r>
              <a:rPr lang="en-US" altLang="en-US" sz="3200" dirty="0"/>
              <a:t>, which are tokens used in delimiters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 dirty="0">
                <a:solidFill>
                  <a:srgbClr val="7030A0"/>
                </a:solidFill>
              </a:rPr>
              <a:t>E.g., semicolon, end,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dirty="0"/>
              <a:t>Error Recovery Panic-mode error?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 dirty="0">
                <a:solidFill>
                  <a:srgbClr val="7030A0"/>
                </a:solidFill>
              </a:rPr>
              <a:t>Skips symbols on the input until a token is in </a:t>
            </a:r>
            <a:r>
              <a:rPr lang="en-US" altLang="en-US" sz="3200" i="1" dirty="0">
                <a:solidFill>
                  <a:srgbClr val="7030A0"/>
                </a:solidFill>
              </a:rPr>
              <a:t>Sync set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Sync set?</a:t>
            </a:r>
          </a:p>
          <a:p>
            <a:pPr lvl="1">
              <a:lnSpc>
                <a:spcPct val="80000"/>
              </a:lnSpc>
            </a:pPr>
            <a:r>
              <a:rPr lang="en-US" altLang="en-US" sz="3000" dirty="0"/>
              <a:t>A set of words using </a:t>
            </a:r>
            <a:r>
              <a:rPr lang="en-US" altLang="en-US" sz="3000" dirty="0">
                <a:solidFill>
                  <a:srgbClr val="7030A0"/>
                </a:solidFill>
              </a:rPr>
              <a:t>FOLLOW</a:t>
            </a:r>
            <a:r>
              <a:rPr lang="en-US" altLang="en-US" sz="3000" dirty="0"/>
              <a:t> function (e.g. Semicolon in C and Pascal)</a:t>
            </a:r>
          </a:p>
          <a:p>
            <a:pPr lvl="1">
              <a:lnSpc>
                <a:spcPct val="80000"/>
              </a:lnSpc>
            </a:pPr>
            <a:r>
              <a:rPr lang="en-US" altLang="en-US" sz="3000" dirty="0"/>
              <a:t>Follow and First sets can be used in the </a:t>
            </a:r>
            <a:r>
              <a:rPr lang="en-US" altLang="en-US" sz="3000" dirty="0">
                <a:solidFill>
                  <a:srgbClr val="7030A0"/>
                </a:solidFill>
              </a:rPr>
              <a:t>sync set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50389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12" y="377652"/>
            <a:ext cx="8878605" cy="1325563"/>
          </a:xfrm>
        </p:spPr>
        <p:txBody>
          <a:bodyPr/>
          <a:lstStyle/>
          <a:p>
            <a:r>
              <a:rPr lang="en-US" dirty="0"/>
              <a:t>Error Recovery Process using Sync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10" y="1837184"/>
            <a:ext cx="9058690" cy="422265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/>
              <a:t>Using Sync set, the parsing table can be used :</a:t>
            </a:r>
          </a:p>
          <a:p>
            <a:pPr lvl="1">
              <a:lnSpc>
                <a:spcPct val="80000"/>
              </a:lnSpc>
            </a:pPr>
            <a:r>
              <a:rPr lang="en-US" altLang="en-US" sz="3200" dirty="0">
                <a:solidFill>
                  <a:schemeClr val="accent2">
                    <a:lumMod val="75000"/>
                  </a:schemeClr>
                </a:solidFill>
              </a:rPr>
              <a:t>If M[A, a] = sync, then pop non-terminal</a:t>
            </a:r>
          </a:p>
          <a:p>
            <a:pPr lvl="1">
              <a:lnSpc>
                <a:spcPct val="80000"/>
              </a:lnSpc>
            </a:pPr>
            <a:r>
              <a:rPr lang="en-US" altLang="en-US" sz="3200" dirty="0">
                <a:solidFill>
                  <a:srgbClr val="0070C0"/>
                </a:solidFill>
              </a:rPr>
              <a:t>If M[A, a] =“ ”, then skip the input symbol ‘a’</a:t>
            </a:r>
          </a:p>
          <a:p>
            <a:pPr lvl="1">
              <a:lnSpc>
                <a:spcPct val="80000"/>
              </a:lnSpc>
            </a:pPr>
            <a:r>
              <a:rPr lang="en-US" altLang="en-US" sz="3200" dirty="0">
                <a:solidFill>
                  <a:srgbClr val="FF0000"/>
                </a:solidFill>
              </a:rPr>
              <a:t>If input symbol ‘a‘ does NOT match terminal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 on the stack,</a:t>
            </a:r>
            <a:r>
              <a:rPr lang="en-US" altLang="en-US" sz="3200" dirty="0">
                <a:solidFill>
                  <a:srgbClr val="FF0000"/>
                </a:solidFill>
              </a:rPr>
              <a:t> then</a:t>
            </a:r>
          </a:p>
          <a:p>
            <a:pPr lvl="2">
              <a:lnSpc>
                <a:spcPct val="80000"/>
              </a:lnSpc>
            </a:pPr>
            <a:r>
              <a:rPr lang="en-US" altLang="en-US" sz="3200" dirty="0">
                <a:solidFill>
                  <a:srgbClr val="FF0000"/>
                </a:solidFill>
              </a:rPr>
              <a:t>pop the terminal on the top of stack</a:t>
            </a:r>
          </a:p>
          <a:p>
            <a:pPr lvl="2">
              <a:lnSpc>
                <a:spcPct val="80000"/>
              </a:lnSpc>
            </a:pPr>
            <a:r>
              <a:rPr lang="en-US" altLang="en-US" sz="3200" dirty="0">
                <a:solidFill>
                  <a:srgbClr val="FF0000"/>
                </a:solidFill>
              </a:rPr>
              <a:t>issue a message  (e.g., token is inserted</a:t>
            </a:r>
            <a:r>
              <a:rPr lang="en-US" altLang="en-US" sz="3200" b="1" dirty="0">
                <a:solidFill>
                  <a:srgbClr val="FF0000"/>
                </a:solidFill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en-US" sz="3200" b="1" dirty="0">
                <a:solidFill>
                  <a:srgbClr val="00B050"/>
                </a:solidFill>
              </a:rPr>
              <a:t>resume parsing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9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40F8D5-C1D0-4946-8AC7-16BB5A77B777}" type="slidenum">
              <a:rPr lang="en-US" altLang="en-US"/>
              <a:pPr eaLnBrk="1" hangingPunct="1"/>
              <a:t>87</a:t>
            </a:fld>
            <a:endParaRPr lang="en-US" alt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416" y="365126"/>
            <a:ext cx="8314934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Solution for Follow()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52" y="1856628"/>
            <a:ext cx="9091547" cy="422265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/>
              <a:t>Consider the following grammar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E</a:t>
            </a:r>
            <a:r>
              <a:rPr lang="en-US" altLang="en-US" sz="3200" dirty="0">
                <a:sym typeface="Symbol" panose="05050102010706020507" pitchFamily="18" charset="2"/>
              </a:rPr>
              <a:t>TE’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E’</a:t>
            </a:r>
            <a:r>
              <a:rPr lang="en-US" altLang="en-US" sz="3200" dirty="0">
                <a:sym typeface="Symbol" panose="05050102010706020507" pitchFamily="18" charset="2"/>
              </a:rPr>
              <a:t>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3200" dirty="0">
                <a:sym typeface="Symbol" panose="05050102010706020507" pitchFamily="18" charset="2"/>
              </a:rPr>
              <a:t>TE’ |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T</a:t>
            </a:r>
            <a:r>
              <a:rPr lang="en-US" altLang="en-US" sz="3200" dirty="0">
                <a:sym typeface="Symbol" panose="05050102010706020507" pitchFamily="18" charset="2"/>
              </a:rPr>
              <a:t>FT’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T’</a:t>
            </a:r>
            <a:r>
              <a:rPr lang="en-US" altLang="en-US" sz="3200" dirty="0">
                <a:sym typeface="Symbol" panose="05050102010706020507" pitchFamily="18" charset="2"/>
              </a:rPr>
              <a:t>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en-US" sz="3200" dirty="0">
                <a:sym typeface="Symbol" panose="05050102010706020507" pitchFamily="18" charset="2"/>
              </a:rPr>
              <a:t>FT’| 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/>
              <a:t>F</a:t>
            </a:r>
            <a:r>
              <a:rPr lang="en-US" altLang="en-US" sz="3200" dirty="0">
                <a:sym typeface="Symbol" panose="05050102010706020507" pitchFamily="18" charset="2"/>
              </a:rPr>
              <a:t>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3200" dirty="0">
                <a:sym typeface="Symbol" panose="05050102010706020507" pitchFamily="18" charset="2"/>
              </a:rPr>
              <a:t>E</a:t>
            </a:r>
            <a:r>
              <a:rPr lang="en-US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3200" dirty="0">
                <a:sym typeface="Symbol" panose="05050102010706020507" pitchFamily="18" charset="2"/>
              </a:rPr>
              <a:t>|</a:t>
            </a:r>
            <a:r>
              <a:rPr lang="en-US" altLang="en-US" sz="3200" b="1" dirty="0">
                <a:solidFill>
                  <a:srgbClr val="CC0000"/>
                </a:solidFill>
                <a:sym typeface="Symbol" panose="05050102010706020507" pitchFamily="18" charset="2"/>
              </a:rPr>
              <a:t> id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FOLLOW(E)={</a:t>
            </a:r>
            <a:r>
              <a:rPr lang="en-US" altLang="en-US" sz="2800" dirty="0">
                <a:solidFill>
                  <a:srgbClr val="FF0000"/>
                </a:solidFill>
              </a:rPr>
              <a:t>)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2800" dirty="0">
                <a:sym typeface="Symbol" panose="05050102010706020507" pitchFamily="18" charset="2"/>
              </a:rPr>
              <a:t>}</a:t>
            </a:r>
            <a:endParaRPr lang="en-US" altLang="en-US" sz="2400" dirty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FOLLOW(T)= {</a:t>
            </a:r>
            <a:r>
              <a:rPr lang="en-US" altLang="en-US" sz="2800" dirty="0">
                <a:solidFill>
                  <a:srgbClr val="00B05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800" dirty="0">
                <a:sym typeface="Symbol" panose="05050102010706020507" pitchFamily="18" charset="2"/>
              </a:rPr>
              <a:t>,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800" dirty="0">
                <a:sym typeface="Symbol" panose="05050102010706020507" pitchFamily="18" charset="2"/>
              </a:rPr>
              <a:t>,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2800" dirty="0">
                <a:sym typeface="Symbol" panose="05050102010706020507" pitchFamily="18" charset="2"/>
              </a:rPr>
              <a:t>} </a:t>
            </a:r>
            <a:endParaRPr lang="en-US" altLang="en-US" sz="2400" dirty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FOLLOW(F) = {</a:t>
            </a:r>
            <a:r>
              <a:rPr lang="en-US" altLang="en-US" sz="2800" dirty="0">
                <a:solidFill>
                  <a:srgbClr val="3399FF"/>
                </a:solidFill>
                <a:sym typeface="Symbol" panose="05050102010706020507" pitchFamily="18" charset="2"/>
              </a:rPr>
              <a:t>*</a:t>
            </a:r>
            <a:r>
              <a:rPr lang="en-US" altLang="en-US" sz="2800" dirty="0">
                <a:sym typeface="Symbol" panose="05050102010706020507" pitchFamily="18" charset="2"/>
              </a:rPr>
              <a:t>, </a:t>
            </a:r>
            <a:r>
              <a:rPr lang="en-US" altLang="en-US" sz="2800" dirty="0">
                <a:solidFill>
                  <a:srgbClr val="00B05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800" dirty="0">
                <a:sym typeface="Symbol" panose="05050102010706020507" pitchFamily="18" charset="2"/>
              </a:rPr>
              <a:t>,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800" dirty="0">
                <a:sym typeface="Symbol" panose="05050102010706020507" pitchFamily="18" charset="2"/>
              </a:rPr>
              <a:t>,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$</a:t>
            </a:r>
            <a:r>
              <a:rPr lang="en-US" altLang="en-US" sz="2800" dirty="0"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>
                <a:solidFill>
                  <a:srgbClr val="7030A0"/>
                </a:solidFill>
                <a:sym typeface="Symbol" panose="05050102010706020507" pitchFamily="18" charset="2"/>
              </a:rPr>
              <a:t>Synch-set= </a:t>
            </a:r>
            <a:r>
              <a:rPr lang="en-US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{*, +, ), $}</a:t>
            </a:r>
          </a:p>
        </p:txBody>
      </p:sp>
    </p:spTree>
    <p:extLst>
      <p:ext uri="{BB962C8B-B14F-4D97-AF65-F5344CB8AC3E}">
        <p14:creationId xmlns:p14="http://schemas.microsoft.com/office/powerpoint/2010/main" val="1100791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2765" y="54354"/>
            <a:ext cx="8770248" cy="914400"/>
          </a:xfrm>
          <a:solidFill>
            <a:srgbClr val="00B050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Example: error recovery</a:t>
            </a:r>
          </a:p>
        </p:txBody>
      </p:sp>
      <p:pic>
        <p:nvPicPr>
          <p:cNvPr id="6147" name="Picture 3" descr="a04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5178"/>
            <a:ext cx="91440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2765" y="1022211"/>
            <a:ext cx="418768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“synch” indicating synchronizing tokens obtained from FOLLOW set of the nonterminal in question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If the parser looks up entry M[A, a] and finds that it is blank,  it SKIPS the input symbol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If the entry is “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synch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”, or does match the input,  POPS  the  nonterminal on top of the stack .</a:t>
            </a:r>
          </a:p>
        </p:txBody>
      </p:sp>
      <p:pic>
        <p:nvPicPr>
          <p:cNvPr id="6149" name="Picture 5" descr="ap190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22" y="1008062"/>
            <a:ext cx="4744278" cy="282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77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8998225" cy="109993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Example using: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)id *+id$</a:t>
            </a:r>
          </a:p>
        </p:txBody>
      </p:sp>
      <p:pic>
        <p:nvPicPr>
          <p:cNvPr id="7171" name="Picture 3" descr="a04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90" y="1099930"/>
            <a:ext cx="7185025" cy="575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47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212"/>
            <a:ext cx="9144000" cy="1325563"/>
          </a:xfrm>
          <a:solidFill>
            <a:srgbClr val="009A44"/>
          </a:solidFill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Role of parser</a:t>
            </a:r>
          </a:p>
        </p:txBody>
      </p:sp>
      <p:sp>
        <p:nvSpPr>
          <p:cNvPr id="112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BAEE95-05C7-4B87-B6E2-4A6F73884B24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2327135" y="2752929"/>
            <a:ext cx="957263" cy="63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5760" y="2789441"/>
            <a:ext cx="955675" cy="6397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Parser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671998" y="2797379"/>
            <a:ext cx="955675" cy="63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Rest of FE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9104" y="4497998"/>
            <a:ext cx="955675" cy="64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Sym. Table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284398" y="3072016"/>
            <a:ext cx="741362" cy="3651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2805767" y="3392691"/>
            <a:ext cx="1282700" cy="141466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86942" y="3429204"/>
            <a:ext cx="2381" cy="109378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3"/>
          </p:cNvCxnSpPr>
          <p:nvPr/>
        </p:nvCxnSpPr>
        <p:spPr>
          <a:xfrm flipH="1">
            <a:off x="5064779" y="3437141"/>
            <a:ext cx="1085057" cy="138153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4981435" y="3110116"/>
            <a:ext cx="690563" cy="793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1"/>
          </p:cNvCxnSpPr>
          <p:nvPr/>
        </p:nvCxnSpPr>
        <p:spPr>
          <a:xfrm>
            <a:off x="1620698" y="3068841"/>
            <a:ext cx="706437" cy="3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675298" y="3102179"/>
            <a:ext cx="873125" cy="79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9" name="TextBox 21"/>
          <p:cNvSpPr txBox="1">
            <a:spLocks noChangeArrowheads="1"/>
          </p:cNvSpPr>
          <p:nvPr/>
        </p:nvSpPr>
        <p:spPr bwMode="auto">
          <a:xfrm>
            <a:off x="4930635" y="2746579"/>
            <a:ext cx="16192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50" dirty="0"/>
              <a:t>Parse tree</a:t>
            </a:r>
          </a:p>
        </p:txBody>
      </p:sp>
      <p:sp>
        <p:nvSpPr>
          <p:cNvPr id="11280" name="TextBox 22"/>
          <p:cNvSpPr txBox="1">
            <a:spLocks noChangeArrowheads="1"/>
          </p:cNvSpPr>
          <p:nvPr/>
        </p:nvSpPr>
        <p:spPr bwMode="auto">
          <a:xfrm>
            <a:off x="6770548" y="2724354"/>
            <a:ext cx="1128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code</a:t>
            </a:r>
          </a:p>
        </p:txBody>
      </p:sp>
      <p:sp>
        <p:nvSpPr>
          <p:cNvPr id="11281" name="TextBox 23"/>
          <p:cNvSpPr txBox="1">
            <a:spLocks noChangeArrowheads="1"/>
          </p:cNvSpPr>
          <p:nvPr/>
        </p:nvSpPr>
        <p:spPr bwMode="auto">
          <a:xfrm>
            <a:off x="3162954" y="2581072"/>
            <a:ext cx="16557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dirty="0"/>
              <a:t>Token/</a:t>
            </a:r>
            <a:r>
              <a:rPr lang="en-US" altLang="en-US" sz="900" dirty="0" err="1"/>
              <a:t>getchar</a:t>
            </a:r>
            <a:r>
              <a:rPr lang="en-US" altLang="en-US" sz="900" dirty="0"/>
              <a:t>()</a:t>
            </a:r>
          </a:p>
        </p:txBody>
      </p:sp>
      <p:sp>
        <p:nvSpPr>
          <p:cNvPr id="11282" name="TextBox 24"/>
          <p:cNvSpPr txBox="1">
            <a:spLocks noChangeArrowheads="1"/>
          </p:cNvSpPr>
          <p:nvPr/>
        </p:nvSpPr>
        <p:spPr bwMode="auto">
          <a:xfrm>
            <a:off x="314961" y="2855322"/>
            <a:ext cx="162200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/>
              <a:t>Source</a:t>
            </a:r>
          </a:p>
          <a:p>
            <a:pPr algn="ctr" eaLnBrk="1" hangingPunct="1"/>
            <a:r>
              <a:rPr lang="en-US" altLang="en-US" sz="1400" dirty="0"/>
              <a:t> </a:t>
            </a:r>
            <a:r>
              <a:rPr lang="en-US" altLang="en-US" sz="1400" dirty="0" err="1"/>
              <a:t>Pg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63114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01A0-F418-F648-B6EB-CE10BE448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handle ambiguous Grammar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38B2D-F150-A642-A45A-439FE9448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352" y="4014113"/>
            <a:ext cx="7728183" cy="632027"/>
          </a:xfrm>
        </p:spPr>
        <p:txBody>
          <a:bodyPr/>
          <a:lstStyle/>
          <a:p>
            <a:r>
              <a:rPr lang="en-US" dirty="0"/>
              <a:t>Left recursion and left factoring eliminations</a:t>
            </a:r>
          </a:p>
        </p:txBody>
      </p:sp>
    </p:spTree>
    <p:extLst>
      <p:ext uri="{BB962C8B-B14F-4D97-AF65-F5344CB8AC3E}">
        <p14:creationId xmlns:p14="http://schemas.microsoft.com/office/powerpoint/2010/main" val="29477490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68" y="318714"/>
            <a:ext cx="875382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Left Recursion and Left Factoring 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grammar is a left recursive if it has a non-terminal A such  that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baseline="30000" dirty="0"/>
              <a:t>+</a:t>
            </a:r>
            <a:r>
              <a:rPr lang="en-US" altLang="en-US" dirty="0">
                <a:sym typeface="Symbol" panose="05050102010706020507" pitchFamily="18" charset="2"/>
              </a:rPr>
              <a:t>A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Left Recursion eliminations methods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Immediate left recursion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Non-immediate left recursion</a:t>
            </a:r>
            <a:endParaRPr lang="en-US" altLang="en-US" dirty="0">
              <a:solidFill>
                <a:srgbClr val="00B050"/>
              </a:solidFill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C4EE2D-E2BA-4121-9C68-43B3D1575AB7}" type="slidenum">
              <a:rPr lang="en-US" altLang="en-US"/>
              <a:pPr eaLnBrk="1" hangingPunct="1"/>
              <a:t>91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97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Immediate left recursion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</a:t>
            </a:r>
            <a:r>
              <a:rPr lang="en-US" dirty="0">
                <a:sym typeface="Symbol" pitchFamily="18" charset="2"/>
              </a:rPr>
              <a:t>A |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Can be transformed to </a:t>
            </a:r>
          </a:p>
          <a:p>
            <a:pPr lvl="2">
              <a:defRPr/>
            </a:pPr>
            <a:r>
              <a:rPr lang="en-US" dirty="0"/>
              <a:t>A</a:t>
            </a:r>
            <a:r>
              <a:rPr lang="en-US" dirty="0">
                <a:sym typeface="Symbol" pitchFamily="18" charset="2"/>
              </a:rPr>
              <a:t></a:t>
            </a:r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A’</a:t>
            </a:r>
          </a:p>
          <a:p>
            <a:pPr lvl="2">
              <a:defRPr/>
            </a:pPr>
            <a:r>
              <a:rPr lang="en-US" dirty="0"/>
              <a:t>A’</a:t>
            </a:r>
            <a:r>
              <a:rPr lang="en-US" dirty="0">
                <a:sym typeface="Symbol" pitchFamily="18" charset="2"/>
              </a:rPr>
              <a:t> </a:t>
            </a:r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A’</a:t>
            </a:r>
            <a:r>
              <a:rPr lang="en-US" dirty="0">
                <a:sym typeface="Symbol" pitchFamily="18" charset="2"/>
              </a:rPr>
              <a:t>|</a:t>
            </a:r>
          </a:p>
          <a:p>
            <a:pPr>
              <a:defRPr/>
            </a:pPr>
            <a:r>
              <a:rPr lang="en-US" sz="2400" dirty="0">
                <a:sym typeface="Symbol" pitchFamily="18" charset="2"/>
              </a:rPr>
              <a:t>Elimination process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Group the offending production A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  <a:sym typeface="Symbol" pitchFamily="18" charset="2"/>
              </a:rPr>
              <a:t>Introduce non-terminal A’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Create an empty production for A’</a:t>
            </a:r>
            <a:endParaRPr lang="en-US" sz="2400" dirty="0">
              <a:solidFill>
                <a:srgbClr val="0070C0"/>
              </a:solidFill>
              <a:sym typeface="Symbol" pitchFamily="18" charset="2"/>
            </a:endParaRP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Append non-terminal A’ to the right of both type of productions (i.e., offending and non-offending)</a:t>
            </a:r>
          </a:p>
          <a:p>
            <a:pPr lvl="1">
              <a:defRPr/>
            </a:pPr>
            <a:endParaRPr lang="en-US" dirty="0">
              <a:sym typeface="Symbol" pitchFamily="18" charset="2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A99642-60EA-43F4-A0BC-95047EA57446}" type="slidenum">
              <a:rPr lang="en-US" altLang="en-US"/>
              <a:pPr eaLnBrk="1" hangingPunct="1"/>
              <a:t>92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13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Left Recursion  elimination: General technique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</a:t>
            </a:r>
            <a:r>
              <a:rPr lang="en-US" dirty="0">
                <a:sym typeface="Symbol" pitchFamily="18" charset="2"/>
              </a:rPr>
              <a:t>A 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| A 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| A </a:t>
            </a:r>
            <a:r>
              <a:rPr lang="en-US" baseline="-25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| …|A </a:t>
            </a:r>
            <a:r>
              <a:rPr lang="en-US" baseline="-25000" dirty="0">
                <a:sym typeface="Symbol" pitchFamily="18" charset="2"/>
              </a:rPr>
              <a:t>n</a:t>
            </a:r>
            <a:r>
              <a:rPr lang="en-US" dirty="0">
                <a:solidFill>
                  <a:srgbClr val="00B0F0"/>
                </a:solidFill>
                <a:sym typeface="Symbol" pitchFamily="18" charset="2"/>
              </a:rPr>
              <a:t>| </a:t>
            </a:r>
            <a:r>
              <a:rPr lang="en-US" baseline="-25000" dirty="0">
                <a:solidFill>
                  <a:srgbClr val="00B0F0"/>
                </a:solidFill>
                <a:sym typeface="Symbol" pitchFamily="18" charset="2"/>
              </a:rPr>
              <a:t>1 </a:t>
            </a:r>
            <a:r>
              <a:rPr lang="en-US" dirty="0">
                <a:solidFill>
                  <a:srgbClr val="00B0F0"/>
                </a:solidFill>
                <a:sym typeface="Symbol" pitchFamily="18" charset="2"/>
              </a:rPr>
              <a:t>| </a:t>
            </a:r>
            <a:r>
              <a:rPr lang="en-US" baseline="-25000" dirty="0">
                <a:solidFill>
                  <a:srgbClr val="00B0F0"/>
                </a:solidFill>
                <a:sym typeface="Symbol" pitchFamily="18" charset="2"/>
              </a:rPr>
              <a:t>2</a:t>
            </a:r>
            <a:r>
              <a:rPr lang="en-US" dirty="0">
                <a:solidFill>
                  <a:srgbClr val="00B0F0"/>
                </a:solidFill>
                <a:sym typeface="Symbol" pitchFamily="18" charset="2"/>
              </a:rPr>
              <a:t> |…| </a:t>
            </a:r>
            <a:r>
              <a:rPr lang="en-US" baseline="-25000" dirty="0">
                <a:solidFill>
                  <a:srgbClr val="00B0F0"/>
                </a:solidFill>
                <a:sym typeface="Symbol" pitchFamily="18" charset="2"/>
              </a:rPr>
              <a:t>n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where none of  </a:t>
            </a:r>
            <a:r>
              <a:rPr lang="en-US" baseline="-25000" dirty="0">
                <a:solidFill>
                  <a:srgbClr val="00B050"/>
                </a:solidFill>
                <a:sym typeface="Symbol" pitchFamily="18" charset="2"/>
              </a:rPr>
              <a:t>I    </a:t>
            </a:r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begins with A</a:t>
            </a:r>
          </a:p>
          <a:p>
            <a:pPr>
              <a:defRPr/>
            </a:pPr>
            <a:r>
              <a:rPr lang="en-US" dirty="0">
                <a:sym typeface="Symbol" pitchFamily="18" charset="2"/>
              </a:rPr>
              <a:t>Can be transformed into</a:t>
            </a:r>
          </a:p>
          <a:p>
            <a:pPr lvl="1">
              <a:defRPr/>
            </a:pPr>
            <a:r>
              <a:rPr lang="en-US" dirty="0"/>
              <a:t>A</a:t>
            </a:r>
            <a:r>
              <a:rPr lang="en-US" sz="3200" dirty="0">
                <a:ea typeface="+mn-ea"/>
                <a:cs typeface="+mn-cs"/>
                <a:sym typeface="Symbol" pitchFamily="18" charset="2"/>
              </a:rPr>
              <a:t></a:t>
            </a:r>
            <a:r>
              <a:rPr lang="en-US" sz="3200" dirty="0">
                <a:solidFill>
                  <a:srgbClr val="00B0F0"/>
                </a:solidFill>
                <a:ea typeface="+mn-ea"/>
                <a:cs typeface="+mn-cs"/>
                <a:sym typeface="Symbol" pitchFamily="18" charset="2"/>
              </a:rPr>
              <a:t></a:t>
            </a:r>
            <a:r>
              <a:rPr lang="en-US" sz="3200" baseline="-25000" dirty="0">
                <a:solidFill>
                  <a:srgbClr val="00B0F0"/>
                </a:solidFill>
                <a:ea typeface="+mn-ea"/>
                <a:cs typeface="+mn-cs"/>
                <a:sym typeface="Symbol" pitchFamily="18" charset="2"/>
              </a:rPr>
              <a:t>1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A’</a:t>
            </a:r>
            <a:r>
              <a:rPr lang="en-US" dirty="0">
                <a:sym typeface="Symbol" pitchFamily="18" charset="2"/>
              </a:rPr>
              <a:t>| </a:t>
            </a:r>
            <a:r>
              <a:rPr lang="en-US" sz="3200" dirty="0">
                <a:solidFill>
                  <a:srgbClr val="00B0F0"/>
                </a:solidFill>
                <a:ea typeface="+mn-ea"/>
                <a:cs typeface="+mn-cs"/>
                <a:sym typeface="Symbol" pitchFamily="18" charset="2"/>
              </a:rPr>
              <a:t></a:t>
            </a:r>
            <a:r>
              <a:rPr lang="en-US" sz="3200" baseline="-25000" dirty="0">
                <a:solidFill>
                  <a:srgbClr val="00B0F0"/>
                </a:solidFill>
                <a:ea typeface="+mn-ea"/>
                <a:cs typeface="+mn-cs"/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A’</a:t>
            </a:r>
            <a:r>
              <a:rPr lang="en-US" dirty="0">
                <a:sym typeface="Symbol" pitchFamily="18" charset="2"/>
              </a:rPr>
              <a:t>|…| </a:t>
            </a:r>
            <a:r>
              <a:rPr lang="en-US" sz="3200" dirty="0">
                <a:solidFill>
                  <a:srgbClr val="00B0F0"/>
                </a:solidFill>
                <a:ea typeface="+mn-ea"/>
                <a:cs typeface="+mn-cs"/>
                <a:sym typeface="Symbol" pitchFamily="18" charset="2"/>
              </a:rPr>
              <a:t></a:t>
            </a:r>
            <a:r>
              <a:rPr lang="en-US" sz="3200" baseline="-25000" dirty="0" err="1">
                <a:solidFill>
                  <a:srgbClr val="00B0F0"/>
                </a:solidFill>
                <a:ea typeface="+mn-ea"/>
                <a:cs typeface="+mn-cs"/>
                <a:sym typeface="Symbol" pitchFamily="18" charset="2"/>
              </a:rPr>
              <a:t>n</a:t>
            </a:r>
            <a:r>
              <a:rPr lang="en-US" dirty="0" err="1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’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A’ </a:t>
            </a:r>
            <a:r>
              <a:rPr lang="en-US" baseline="-25000" dirty="0">
                <a:sym typeface="Symbol" pitchFamily="18" charset="2"/>
              </a:rPr>
              <a:t>1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A’</a:t>
            </a:r>
            <a:r>
              <a:rPr lang="en-US" dirty="0">
                <a:sym typeface="Symbol" pitchFamily="18" charset="2"/>
              </a:rPr>
              <a:t>| 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A’</a:t>
            </a:r>
            <a:r>
              <a:rPr lang="en-US" dirty="0">
                <a:sym typeface="Symbol" pitchFamily="18" charset="2"/>
              </a:rPr>
              <a:t>| …| </a:t>
            </a:r>
            <a:r>
              <a:rPr lang="en-US" baseline="-25000" dirty="0">
                <a:sym typeface="Symbol" pitchFamily="18" charset="2"/>
              </a:rPr>
              <a:t>m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A’</a:t>
            </a:r>
            <a:r>
              <a:rPr lang="en-US" dirty="0">
                <a:sym typeface="Symbol" pitchFamily="18" charset="2"/>
              </a:rPr>
              <a:t>| </a:t>
            </a:r>
            <a:r>
              <a:rPr lang="en-US" dirty="0">
                <a:solidFill>
                  <a:srgbClr val="CC66FF"/>
                </a:solidFill>
                <a:sym typeface="Symbol" pitchFamily="18" charset="2"/>
              </a:rPr>
              <a:t></a:t>
            </a:r>
          </a:p>
          <a:p>
            <a:pPr lvl="2">
              <a:defRPr/>
            </a:pPr>
            <a:r>
              <a:rPr lang="en-US" i="1" baseline="-25000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where </a:t>
            </a:r>
          </a:p>
          <a:p>
            <a:pPr lvl="3">
              <a:defRPr/>
            </a:pPr>
            <a:r>
              <a:rPr lang="en-US" dirty="0">
                <a:sym typeface="Symbol" pitchFamily="18" charset="2"/>
              </a:rPr>
              <a:t>None of  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is empty</a:t>
            </a:r>
          </a:p>
          <a:p>
            <a:pPr marL="457200" lvl="1" indent="0">
              <a:buNone/>
              <a:defRPr/>
            </a:pPr>
            <a:endParaRPr lang="en-US" baseline="-25000" dirty="0">
              <a:sym typeface="Symbol" pitchFamily="18" charset="2"/>
            </a:endParaRPr>
          </a:p>
          <a:p>
            <a:pPr lvl="1">
              <a:defRPr/>
            </a:pPr>
            <a:endParaRPr lang="en-US" dirty="0">
              <a:sym typeface="Symbol" pitchFamily="18" charset="2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2B10F9-7DBC-49E9-9FB0-6941BE4A2C53}" type="slidenum">
              <a:rPr lang="en-US" altLang="en-US"/>
              <a:pPr eaLnBrk="1" hangingPunct="1"/>
              <a:t>93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0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Non-immediate elimination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216666" y="1896164"/>
            <a:ext cx="8826849" cy="4809436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Consider the following grammar</a:t>
            </a:r>
          </a:p>
          <a:p>
            <a:pPr lvl="1"/>
            <a:r>
              <a:rPr lang="en-US" altLang="en-US" dirty="0" err="1">
                <a:solidFill>
                  <a:srgbClr val="00B050"/>
                </a:solidFill>
                <a:sym typeface="Symbol" panose="05050102010706020507" pitchFamily="18" charset="2"/>
              </a:rPr>
              <a:t>SAa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 |b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Ac|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Sd</a:t>
            </a:r>
            <a:r>
              <a:rPr lang="en-US" altLang="en-US" dirty="0">
                <a:sym typeface="Symbol" panose="05050102010706020507" pitchFamily="18" charset="2"/>
              </a:rPr>
              <a:t>| 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S is  left-recursive? why?  </a:t>
            </a:r>
            <a:r>
              <a:rPr lang="en-US" altLang="en-US" sz="2400" dirty="0" err="1">
                <a:solidFill>
                  <a:srgbClr val="CC66FF"/>
                </a:solidFill>
                <a:sym typeface="Symbol" panose="05050102010706020507" pitchFamily="18" charset="2"/>
              </a:rPr>
              <a:t>S</a:t>
            </a:r>
            <a:r>
              <a:rPr lang="en-US" altLang="en-US" sz="2400" dirty="0" err="1">
                <a:solidFill>
                  <a:srgbClr val="3399FF"/>
                </a:solidFill>
                <a:sym typeface="Symbol" panose="05050102010706020507" pitchFamily="18" charset="2"/>
              </a:rPr>
              <a:t>Aa</a:t>
            </a:r>
            <a:r>
              <a:rPr lang="en-US" altLang="en-US" sz="2400" dirty="0" err="1">
                <a:solidFill>
                  <a:srgbClr val="CC66FF"/>
                </a:solidFill>
                <a:sym typeface="Symbol" panose="05050102010706020507" pitchFamily="18" charset="2"/>
              </a:rPr>
              <a:t>S</a:t>
            </a:r>
            <a:r>
              <a:rPr lang="en-US" altLang="en-US" sz="2400" dirty="0" err="1">
                <a:solidFill>
                  <a:srgbClr val="3399FF"/>
                </a:solidFill>
                <a:sym typeface="Symbol" panose="05050102010706020507" pitchFamily="18" charset="2"/>
              </a:rPr>
              <a:t>da</a:t>
            </a:r>
            <a:endParaRPr lang="en-US" altLang="en-US" sz="2400" dirty="0">
              <a:solidFill>
                <a:srgbClr val="3399FF"/>
              </a:solidFill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First eliminate the derivation</a:t>
            </a:r>
          </a:p>
          <a:p>
            <a:pPr lvl="1"/>
            <a:r>
              <a:rPr lang="en-US" altLang="en-US" dirty="0" err="1">
                <a:solidFill>
                  <a:srgbClr val="00B050"/>
                </a:solidFill>
                <a:sym typeface="Symbol" panose="05050102010706020507" pitchFamily="18" charset="2"/>
              </a:rPr>
              <a:t>SAa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 |b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Ac|Aad|bd</a:t>
            </a:r>
            <a:r>
              <a:rPr lang="en-US" altLang="en-US" dirty="0">
                <a:sym typeface="Symbol" panose="05050102010706020507" pitchFamily="18" charset="2"/>
              </a:rPr>
              <a:t>| 	</a:t>
            </a:r>
            <a:r>
              <a:rPr lang="en-US" altLang="en-US" dirty="0">
                <a:solidFill>
                  <a:srgbClr val="008000"/>
                </a:solidFill>
                <a:sym typeface="Symbol" panose="05050102010706020507" pitchFamily="18" charset="2"/>
              </a:rPr>
              <a:t>//replace S by its </a:t>
            </a:r>
            <a:r>
              <a:rPr lang="en-US" altLang="en-US" dirty="0" err="1">
                <a:solidFill>
                  <a:srgbClr val="008000"/>
                </a:solidFill>
                <a:sym typeface="Symbol" panose="05050102010706020507" pitchFamily="18" charset="2"/>
              </a:rPr>
              <a:t>r.h.s</a:t>
            </a:r>
            <a:r>
              <a:rPr lang="en-US" altLang="en-US" dirty="0">
                <a:solidFill>
                  <a:srgbClr val="008000"/>
                </a:solidFill>
                <a:sym typeface="Symbol" panose="05050102010706020507" pitchFamily="18" charset="2"/>
              </a:rPr>
              <a:t> in A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Then apply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immediate left recursion elimination methods</a:t>
            </a:r>
          </a:p>
          <a:p>
            <a:pPr lvl="1"/>
            <a:r>
              <a:rPr lang="en-US" altLang="en-US" dirty="0" err="1">
                <a:solidFill>
                  <a:srgbClr val="00B050"/>
                </a:solidFill>
                <a:sym typeface="Symbol" panose="05050102010706020507" pitchFamily="18" charset="2"/>
              </a:rPr>
              <a:t>SAa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 |b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bd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A’</a:t>
            </a:r>
            <a:r>
              <a:rPr lang="en-US" altLang="en-US" dirty="0">
                <a:sym typeface="Symbol" panose="05050102010706020507" pitchFamily="18" charset="2"/>
              </a:rPr>
              <a:t>|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A’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A’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c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|</a:t>
            </a:r>
            <a:r>
              <a:rPr lang="en-US" altLang="en-US" dirty="0" err="1">
                <a:sym typeface="Symbol" panose="05050102010706020507" pitchFamily="18" charset="2"/>
              </a:rPr>
              <a:t>ad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|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sz="2400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D9FE80-56CE-4A7A-80BB-7C01A91F184C}" type="slidenum">
              <a:rPr lang="en-US" altLang="en-US"/>
              <a:pPr eaLnBrk="1" hangingPunct="1"/>
              <a:t>94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04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Csci465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7A5DB1-4DCB-4BF0-97F6-642CE9805DFD}" type="slidenum">
              <a:rPr lang="en-US" altLang="en-US"/>
              <a:pPr eaLnBrk="1" hangingPunct="1"/>
              <a:t>95</a:t>
            </a:fld>
            <a:endParaRPr lang="en-US" alt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22" y="365126"/>
            <a:ext cx="8382828" cy="1325563"/>
          </a:xfrm>
        </p:spPr>
        <p:txBody>
          <a:bodyPr/>
          <a:lstStyle/>
          <a:p>
            <a:pPr eaLnBrk="1" hangingPunct="1">
              <a:defRPr/>
            </a:pPr>
            <a:br>
              <a:rPr lang="en-US" dirty="0"/>
            </a:br>
            <a:r>
              <a:rPr lang="en-US" dirty="0"/>
              <a:t>Left Factoring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56454"/>
            <a:ext cx="9144000" cy="4222657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When the selection between the alternatives of a production is NOT clear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Need to delay the selection until there is enough information</a:t>
            </a:r>
          </a:p>
        </p:txBody>
      </p:sp>
    </p:spTree>
    <p:extLst>
      <p:ext uri="{BB962C8B-B14F-4D97-AF65-F5344CB8AC3E}">
        <p14:creationId xmlns:p14="http://schemas.microsoft.com/office/powerpoint/2010/main" val="13967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Left Factoring : Example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0" y="1883718"/>
            <a:ext cx="8878888" cy="4222657"/>
          </a:xfrm>
        </p:spPr>
        <p:txBody>
          <a:bodyPr/>
          <a:lstStyle/>
          <a:p>
            <a:pPr eaLnBrk="1" hangingPunct="1"/>
            <a:r>
              <a:rPr lang="en-US" altLang="en-US" dirty="0"/>
              <a:t>Suppose we have the following </a:t>
            </a:r>
            <a:r>
              <a:rPr lang="en-US" altLang="en-US" dirty="0">
                <a:solidFill>
                  <a:srgbClr val="0070C0"/>
                </a:solidFill>
              </a:rPr>
              <a:t>Grammar G</a:t>
            </a:r>
          </a:p>
          <a:p>
            <a:pPr lvl="1" eaLnBrk="1" hangingPunct="1"/>
            <a:r>
              <a:rPr lang="en-US" altLang="en-US" dirty="0" err="1"/>
              <a:t>Stmt</a:t>
            </a:r>
            <a:r>
              <a:rPr lang="en-US" altLang="en-US" dirty="0" err="1">
                <a:sym typeface="Symbol" panose="05050102010706020507" pitchFamily="18" charset="2"/>
              </a:rPr>
              <a:t></a:t>
            </a:r>
            <a:r>
              <a:rPr lang="en-US" altLang="en-US" b="1" dirty="0" err="1">
                <a:solidFill>
                  <a:srgbClr val="008000"/>
                </a:solidFill>
                <a:sym typeface="Symbol" panose="05050102010706020507" pitchFamily="18" charset="2"/>
              </a:rPr>
              <a:t>if</a:t>
            </a:r>
            <a:r>
              <a:rPr lang="en-US" altLang="en-US" dirty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sym typeface="Symbol" panose="05050102010706020507" pitchFamily="18" charset="2"/>
              </a:rPr>
              <a:t>Exp</a:t>
            </a:r>
            <a:r>
              <a:rPr lang="en-US" altLang="en-US" dirty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Then</a:t>
            </a:r>
            <a:r>
              <a:rPr lang="en-US" altLang="en-US" dirty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sym typeface="Symbol" panose="05050102010706020507" pitchFamily="18" charset="2"/>
              </a:rPr>
              <a:t>Stmt</a:t>
            </a:r>
            <a:endParaRPr lang="en-US" altLang="en-US" dirty="0">
              <a:solidFill>
                <a:srgbClr val="008000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dirty="0" err="1"/>
              <a:t>Stmt</a:t>
            </a:r>
            <a:r>
              <a:rPr lang="en-US" altLang="en-US" dirty="0" err="1">
                <a:sym typeface="Symbol" panose="05050102010706020507" pitchFamily="18" charset="2"/>
              </a:rPr>
              <a:t></a:t>
            </a:r>
            <a:r>
              <a:rPr lang="en-US" altLang="en-US" b="1" dirty="0" err="1">
                <a:solidFill>
                  <a:srgbClr val="008000"/>
                </a:solidFill>
                <a:sym typeface="Symbol" panose="05050102010706020507" pitchFamily="18" charset="2"/>
              </a:rPr>
              <a:t>if</a:t>
            </a:r>
            <a:r>
              <a:rPr lang="en-US" altLang="en-US" dirty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sym typeface="Symbol" panose="05050102010706020507" pitchFamily="18" charset="2"/>
              </a:rPr>
              <a:t>Exp</a:t>
            </a:r>
            <a:r>
              <a:rPr lang="en-US" altLang="en-US" dirty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Then</a:t>
            </a:r>
            <a:r>
              <a:rPr lang="en-US" altLang="en-US" dirty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sym typeface="Symbol" panose="05050102010706020507" pitchFamily="18" charset="2"/>
              </a:rPr>
              <a:t>Stmt</a:t>
            </a:r>
            <a:r>
              <a:rPr lang="en-US" altLang="en-US" dirty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else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Stmt</a:t>
            </a: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dirty="0"/>
              <a:t>G is NOT LL(1) </a:t>
            </a:r>
          </a:p>
          <a:p>
            <a:pPr lvl="1" eaLnBrk="1" hangingPunct="1"/>
            <a:r>
              <a:rPr lang="en-US" altLang="en-US" dirty="0"/>
              <a:t>Why not?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Remove left-factored</a:t>
            </a:r>
          </a:p>
          <a:p>
            <a:pPr lvl="1" eaLnBrk="1" hangingPunct="1"/>
            <a:r>
              <a:rPr lang="en-US" altLang="en-US" dirty="0" err="1">
                <a:sym typeface="Symbol" panose="05050102010706020507" pitchFamily="18" charset="2"/>
              </a:rPr>
              <a:t>Stmt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if</a:t>
            </a:r>
            <a:r>
              <a:rPr lang="en-US" altLang="en-US" dirty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sym typeface="Symbol" panose="05050102010706020507" pitchFamily="18" charset="2"/>
              </a:rPr>
              <a:t>Exp</a:t>
            </a:r>
            <a:r>
              <a:rPr lang="en-US" altLang="en-US" dirty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Then</a:t>
            </a:r>
            <a:r>
              <a:rPr lang="en-US" altLang="en-US" dirty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8000"/>
                </a:solidFill>
                <a:sym typeface="Symbol" panose="05050102010706020507" pitchFamily="18" charset="2"/>
              </a:rPr>
              <a:t>Stmt</a:t>
            </a:r>
            <a:r>
              <a:rPr lang="en-US" altLang="en-US" dirty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Rest</a:t>
            </a:r>
          </a:p>
          <a:p>
            <a:pPr lvl="1" eaLnBrk="1" hangingPunct="1"/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Rest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else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Stmt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</a:t>
            </a:r>
          </a:p>
          <a:p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41A361-D238-407A-8024-6E85A3CD7E4D}" type="slidenum">
              <a:rPr lang="en-US" altLang="en-US"/>
              <a:pPr eaLnBrk="1" hangingPunct="1"/>
              <a:t>96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43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Summary of Non-Context Free Language Constructs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-1" y="1974273"/>
            <a:ext cx="9060873" cy="3829050"/>
          </a:xfrm>
        </p:spPr>
        <p:txBody>
          <a:bodyPr/>
          <a:lstStyle/>
          <a:p>
            <a:r>
              <a:rPr lang="en-US" altLang="en-US" dirty="0"/>
              <a:t>Programming constructs that cannot be specified using grammar 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Define/USE</a:t>
            </a:r>
          </a:p>
          <a:p>
            <a:pPr lvl="1"/>
            <a:r>
              <a:rPr lang="en-US" altLang="en-US" dirty="0">
                <a:solidFill>
                  <a:srgbClr val="009A44"/>
                </a:solidFill>
              </a:rPr>
              <a:t>Counting  number of formal parameters and actual parameters.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45288" y="6491288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AE6204-1461-48F3-8439-D45BF0B59A30}" type="slidenum">
              <a:rPr lang="en-US" altLang="en-US"/>
              <a:pPr eaLnBrk="1" hangingPunct="1"/>
              <a:t>97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9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9" y="365126"/>
            <a:ext cx="8327381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examples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0" y="1810680"/>
            <a:ext cx="8998226" cy="4222657"/>
          </a:xfrm>
        </p:spPr>
        <p:txBody>
          <a:bodyPr/>
          <a:lstStyle/>
          <a:p>
            <a:r>
              <a:rPr lang="en-US" altLang="en-US" sz="2000" dirty="0"/>
              <a:t>Examples:</a:t>
            </a:r>
          </a:p>
          <a:p>
            <a:pPr lvl="1"/>
            <a:r>
              <a:rPr lang="en-US" altLang="en-US" sz="2000" dirty="0"/>
              <a:t>Define/Use: L1 = {</a:t>
            </a:r>
            <a:r>
              <a:rPr lang="en-US" altLang="en-US" sz="2000" dirty="0" err="1">
                <a:solidFill>
                  <a:srgbClr val="00B050"/>
                </a:solidFill>
              </a:rPr>
              <a:t>w</a:t>
            </a:r>
            <a:r>
              <a:rPr lang="en-US" altLang="en-US" sz="2000" dirty="0" err="1"/>
              <a:t>c</a:t>
            </a:r>
            <a:r>
              <a:rPr lang="en-US" altLang="en-US" sz="2000" dirty="0" err="1">
                <a:solidFill>
                  <a:srgbClr val="0070C0"/>
                </a:solidFill>
              </a:rPr>
              <a:t>w</a:t>
            </a:r>
            <a:r>
              <a:rPr lang="en-US" altLang="en-US" sz="2000" dirty="0"/>
              <a:t>| w is in (</a:t>
            </a:r>
            <a:r>
              <a:rPr lang="en-US" altLang="en-US" sz="2000" dirty="0" err="1"/>
              <a:t>a|b</a:t>
            </a:r>
            <a:r>
              <a:rPr lang="en-US" altLang="en-US" sz="2000" dirty="0"/>
              <a:t>)*}</a:t>
            </a:r>
          </a:p>
          <a:p>
            <a:pPr lvl="2"/>
            <a:r>
              <a:rPr lang="en-US" altLang="en-US" dirty="0"/>
              <a:t>Where </a:t>
            </a:r>
          </a:p>
          <a:p>
            <a:pPr lvl="3"/>
            <a:r>
              <a:rPr lang="en-US" altLang="en-US" sz="2000" dirty="0">
                <a:solidFill>
                  <a:srgbClr val="00B050"/>
                </a:solidFill>
              </a:rPr>
              <a:t>the first w occurrence = declaration</a:t>
            </a:r>
            <a:r>
              <a:rPr lang="en-US" altLang="en-US" sz="2000" dirty="0"/>
              <a:t>;  </a:t>
            </a:r>
          </a:p>
          <a:p>
            <a:pPr lvl="3"/>
            <a:r>
              <a:rPr lang="en-US" altLang="en-US" sz="2000" dirty="0"/>
              <a:t>c: program; </a:t>
            </a:r>
          </a:p>
          <a:p>
            <a:pPr lvl="3"/>
            <a:r>
              <a:rPr lang="en-US" altLang="en-US" sz="2000" dirty="0">
                <a:solidFill>
                  <a:srgbClr val="0070C0"/>
                </a:solidFill>
              </a:rPr>
              <a:t>the second  w occurrence = usage </a:t>
            </a:r>
          </a:p>
          <a:p>
            <a:pPr lvl="2"/>
            <a:r>
              <a:rPr lang="en-US" altLang="en-US" sz="2200" dirty="0"/>
              <a:t>Checking the number of formal and actual parameters in procedure calls:</a:t>
            </a:r>
          </a:p>
          <a:p>
            <a:pPr lvl="2"/>
            <a:r>
              <a:rPr lang="en-US" altLang="en-US" dirty="0"/>
              <a:t> L2 = {</a:t>
            </a:r>
            <a:r>
              <a:rPr lang="en-US" altLang="en-US" dirty="0" err="1"/>
              <a:t>Formal</a:t>
            </a:r>
            <a:r>
              <a:rPr lang="en-US" altLang="en-US" baseline="30000" dirty="0" err="1"/>
              <a:t>n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Actual</a:t>
            </a:r>
            <a:r>
              <a:rPr lang="en-US" altLang="en-US" baseline="30000" dirty="0" err="1">
                <a:solidFill>
                  <a:srgbClr val="0070C0"/>
                </a:solidFill>
              </a:rPr>
              <a:t>m</a:t>
            </a:r>
            <a:r>
              <a:rPr lang="en-US" altLang="en-US" dirty="0"/>
              <a:t>| n</a:t>
            </a:r>
            <a:r>
              <a:rPr lang="en-US" altLang="en-US" dirty="0">
                <a:sym typeface="Symbol" panose="05050102010706020507" pitchFamily="18" charset="2"/>
              </a:rPr>
              <a:t>1 and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1</a:t>
            </a:r>
            <a:r>
              <a:rPr lang="en-US" altLang="en-US" dirty="0"/>
              <a:t>}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Possible Solution: Leave them up to semantic analyzers to handle them!!!</a:t>
            </a:r>
          </a:p>
          <a:p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87969" y="6444876"/>
            <a:ext cx="2133600" cy="36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2E8B55-0870-4D81-840C-C4A2BA3914B9}" type="slidenum">
              <a:rPr lang="en-US" altLang="en-US"/>
              <a:pPr eaLnBrk="1" hangingPunct="1"/>
              <a:t>98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67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UNDAerospace.pptx" id="{F7118328-E834-46A0-83EC-F744BFE60237}" vid="{D2773446-F50F-4EEB-A44E-9265065B0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18227</TotalTime>
  <Words>5527</Words>
  <Application>Microsoft Macintosh PowerPoint</Application>
  <PresentationFormat>On-screen Show (4:3)</PresentationFormat>
  <Paragraphs>832</Paragraphs>
  <Slides>98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9" baseType="lpstr">
      <vt:lpstr>Arial</vt:lpstr>
      <vt:lpstr>Calibri</vt:lpstr>
      <vt:lpstr>Calibri Light</vt:lpstr>
      <vt:lpstr>Franklin Gothic Book</vt:lpstr>
      <vt:lpstr>Helvetica</vt:lpstr>
      <vt:lpstr>Symbol</vt:lpstr>
      <vt:lpstr>Tahoma</vt:lpstr>
      <vt:lpstr>Times New Roman</vt:lpstr>
      <vt:lpstr>Wingdings</vt:lpstr>
      <vt:lpstr>Wingdings 2</vt:lpstr>
      <vt:lpstr>Office Theme</vt:lpstr>
      <vt:lpstr>Csci465:  Principals of Translations (Chapter 4) </vt:lpstr>
      <vt:lpstr>Objectives</vt:lpstr>
      <vt:lpstr>Syntax Analysis</vt:lpstr>
      <vt:lpstr>Grammar</vt:lpstr>
      <vt:lpstr>Formal Grammars</vt:lpstr>
      <vt:lpstr>Significant of Grammars </vt:lpstr>
      <vt:lpstr>Parser vs. Scanner</vt:lpstr>
      <vt:lpstr>Limitation of Regular Expression (revisited)</vt:lpstr>
      <vt:lpstr>Role of parser</vt:lpstr>
      <vt:lpstr>Types of Parser</vt:lpstr>
      <vt:lpstr>Context-Free Grammars</vt:lpstr>
      <vt:lpstr>CFG and PDA</vt:lpstr>
      <vt:lpstr>LL(K) Parser</vt:lpstr>
      <vt:lpstr>LL (K) Parsing</vt:lpstr>
      <vt:lpstr>Derivations</vt:lpstr>
      <vt:lpstr>Derivations (Left Most) </vt:lpstr>
      <vt:lpstr>Derivations: Notations</vt:lpstr>
      <vt:lpstr>Push Down Automata (PDA): Implementation</vt:lpstr>
      <vt:lpstr>PowerPoint Presentation</vt:lpstr>
      <vt:lpstr>Push-down automaton (PDA): 1</vt:lpstr>
      <vt:lpstr>push-down automaton (PDA): 2</vt:lpstr>
      <vt:lpstr>Example 1: PDA on input aacbb </vt:lpstr>
      <vt:lpstr>Table: PDA on input aacbb </vt:lpstr>
      <vt:lpstr>Top-Down Parsing (revisited)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descent parsing</vt:lpstr>
      <vt:lpstr>Pseudocode for a typical nonterminal</vt:lpstr>
      <vt:lpstr>FIRST () and FOLLOW() sets</vt:lpstr>
      <vt:lpstr>FIRST and Follow Sets</vt:lpstr>
      <vt:lpstr>FIRSTk(w)</vt:lpstr>
      <vt:lpstr>Example 1: Compute the FIRST</vt:lpstr>
      <vt:lpstr>Example 2</vt:lpstr>
      <vt:lpstr>Followk(A)</vt:lpstr>
      <vt:lpstr>To Compute Follow set</vt:lpstr>
      <vt:lpstr>Follow(): Example 1 (solution) </vt:lpstr>
      <vt:lpstr>Example 4.30: First and Follow</vt:lpstr>
      <vt:lpstr>Compute First and Follow</vt:lpstr>
      <vt:lpstr>To compute Follow for the Grammar</vt:lpstr>
      <vt:lpstr>PowerPoint Presentation</vt:lpstr>
      <vt:lpstr>Selection Sets</vt:lpstr>
      <vt:lpstr>How to compute Selection Set?</vt:lpstr>
      <vt:lpstr>Example of Selection</vt:lpstr>
      <vt:lpstr>Example of Selection</vt:lpstr>
      <vt:lpstr>Example of Selection</vt:lpstr>
      <vt:lpstr>Converting RE to FA to CFG</vt:lpstr>
      <vt:lpstr>Converting CFG to PDA:1</vt:lpstr>
      <vt:lpstr>Converting CFG to PDA: 2</vt:lpstr>
      <vt:lpstr>Example: From CFG to PDA</vt:lpstr>
      <vt:lpstr>Example 2: Transitions</vt:lpstr>
      <vt:lpstr>Example2: Parsing using follow and first sets </vt:lpstr>
      <vt:lpstr>Example2: Parsing </vt:lpstr>
      <vt:lpstr>Example2: Parsing </vt:lpstr>
      <vt:lpstr>Note on example</vt:lpstr>
      <vt:lpstr>Predicative Parsing</vt:lpstr>
      <vt:lpstr>Using First() and Follow() to build predictive parsing table</vt:lpstr>
      <vt:lpstr>Parsing Table Algorithm</vt:lpstr>
      <vt:lpstr>Algorithm 4.31 (pp 224)</vt:lpstr>
      <vt:lpstr>Example: Table Driven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Implication of Algorithm 4.31</vt:lpstr>
      <vt:lpstr>Non-recursive Predictive Parsing: Table-driven approach</vt:lpstr>
      <vt:lpstr>The semantics of parser</vt:lpstr>
      <vt:lpstr>Model of a table-driven predictive parser</vt:lpstr>
      <vt:lpstr>Model of a table-driven predictive parser using Stack (no recursion)</vt:lpstr>
      <vt:lpstr>Program using parsing table (pg22 in ASU)</vt:lpstr>
      <vt:lpstr>Example : Table driven</vt:lpstr>
      <vt:lpstr>Parsing Table for the grammar 4.11</vt:lpstr>
      <vt:lpstr>Figure 4.21</vt:lpstr>
      <vt:lpstr>PowerPoint Presentation</vt:lpstr>
      <vt:lpstr>Syntax Errors</vt:lpstr>
      <vt:lpstr>Parsing Error handler</vt:lpstr>
      <vt:lpstr>Issues</vt:lpstr>
      <vt:lpstr>Error-Recovery Strategies</vt:lpstr>
      <vt:lpstr>Error recovery in predictive parsing</vt:lpstr>
      <vt:lpstr>Panic-mode error recovery</vt:lpstr>
      <vt:lpstr>Error Recovery Process using Sync Set</vt:lpstr>
      <vt:lpstr>Solution for Follow()</vt:lpstr>
      <vt:lpstr>Example: error recovery</vt:lpstr>
      <vt:lpstr>Example using: )id *+id$</vt:lpstr>
      <vt:lpstr>How to handle ambiguous Grammar </vt:lpstr>
      <vt:lpstr>Left Recursion and Left Factoring </vt:lpstr>
      <vt:lpstr>Immediate left recursion</vt:lpstr>
      <vt:lpstr>Left Recursion  elimination: General technique</vt:lpstr>
      <vt:lpstr>Non-immediate elimination</vt:lpstr>
      <vt:lpstr> Left Factoring</vt:lpstr>
      <vt:lpstr>Left Factoring : Example</vt:lpstr>
      <vt:lpstr>Summary of Non-Context Free Language Constructs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Olson</dc:creator>
  <cp:lastModifiedBy>Reza, Hassan</cp:lastModifiedBy>
  <cp:revision>311</cp:revision>
  <dcterms:created xsi:type="dcterms:W3CDTF">2015-08-12T16:59:57Z</dcterms:created>
  <dcterms:modified xsi:type="dcterms:W3CDTF">2020-09-30T20:57:45Z</dcterms:modified>
</cp:coreProperties>
</file>