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60" r:id="rId2"/>
    <p:sldId id="262" r:id="rId3"/>
    <p:sldId id="263" r:id="rId4"/>
    <p:sldId id="264" r:id="rId5"/>
    <p:sldId id="356" r:id="rId6"/>
    <p:sldId id="354" r:id="rId7"/>
    <p:sldId id="361" r:id="rId8"/>
    <p:sldId id="362" r:id="rId9"/>
    <p:sldId id="363" r:id="rId10"/>
    <p:sldId id="365" r:id="rId11"/>
    <p:sldId id="367" r:id="rId12"/>
    <p:sldId id="265" r:id="rId13"/>
    <p:sldId id="267" r:id="rId14"/>
    <p:sldId id="266" r:id="rId15"/>
    <p:sldId id="268" r:id="rId16"/>
    <p:sldId id="270" r:id="rId17"/>
    <p:sldId id="269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352" r:id="rId26"/>
    <p:sldId id="280" r:id="rId27"/>
    <p:sldId id="283" r:id="rId28"/>
    <p:sldId id="357" r:id="rId29"/>
    <p:sldId id="358" r:id="rId30"/>
    <p:sldId id="359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6" r:id="rId40"/>
    <p:sldId id="375" r:id="rId41"/>
    <p:sldId id="298" r:id="rId42"/>
    <p:sldId id="299" r:id="rId43"/>
    <p:sldId id="300" r:id="rId44"/>
    <p:sldId id="353" r:id="rId45"/>
    <p:sldId id="301" r:id="rId46"/>
    <p:sldId id="355" r:id="rId47"/>
    <p:sldId id="302" r:id="rId48"/>
    <p:sldId id="303" r:id="rId49"/>
    <p:sldId id="305" r:id="rId50"/>
    <p:sldId id="310" r:id="rId51"/>
    <p:sldId id="347" r:id="rId52"/>
    <p:sldId id="309" r:id="rId53"/>
    <p:sldId id="348" r:id="rId54"/>
    <p:sldId id="34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71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68" r:id="rId82"/>
    <p:sldId id="337" r:id="rId83"/>
    <p:sldId id="340" r:id="rId84"/>
    <p:sldId id="369" r:id="rId85"/>
    <p:sldId id="345" r:id="rId86"/>
    <p:sldId id="372" r:id="rId87"/>
    <p:sldId id="373" r:id="rId88"/>
    <p:sldId id="346" r:id="rId89"/>
    <p:sldId id="350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 autoAdjust="0"/>
    <p:restoredTop sz="87891" autoAdjust="0"/>
  </p:normalViewPr>
  <p:slideViewPr>
    <p:cSldViewPr snapToGrid="0">
      <p:cViewPr>
        <p:scale>
          <a:sx n="100" d="100"/>
          <a:sy n="100" d="100"/>
        </p:scale>
        <p:origin x="1056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B3F37-4F3F-4F95-8A29-3EC960F49E99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427EC2-7BB1-43D4-B41B-D37AFA993F6E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8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793AA-CA74-4C8B-AB5A-4F3887E0EEDF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1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793AA-CA74-4C8B-AB5A-4F3887E0EEDF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0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Inherited attributes are used to represent dependency of programming construct (e.g., LV:= RV)</a:t>
            </a:r>
            <a:r>
              <a:rPr lang="en-US" baseline="0" dirty="0"/>
              <a:t> </a:t>
            </a:r>
            <a:r>
              <a:rPr lang="en-US" dirty="0"/>
              <a:t>on the context in which they appear.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 type is computed using assertion (Boolean expression). If types are integer, then type of E is integer, else it should be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both Synthesized</a:t>
            </a:r>
            <a:r>
              <a:rPr lang="en-US" baseline="0" dirty="0"/>
              <a:t> and Inherited  attributed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3"/>
            <a:r>
              <a:rPr lang="en-US" altLang="en-US" sz="2800"/>
              <a:t>CDP cannot be solved by a </a:t>
            </a:r>
            <a:r>
              <a:rPr lang="en-US" altLang="en-US" sz="2800">
                <a:solidFill>
                  <a:srgbClr val="FF0000"/>
                </a:solidFill>
              </a:rPr>
              <a:t>polynomial-time algorithm </a:t>
            </a:r>
            <a:r>
              <a:rPr lang="en-US" altLang="en-US" sz="2800"/>
              <a:t>because it has exponential time complexity</a:t>
            </a:r>
          </a:p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F4BEEC-AC6A-48DC-8DA6-2F0A57C4441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6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↑: Synthesized attribute</a:t>
            </a:r>
          </a:p>
          <a:p>
            <a:r>
              <a:rPr lang="en-US" dirty="0"/>
              <a:t>↓: </a:t>
            </a:r>
            <a:r>
              <a:rPr lang="en-US" dirty="0" err="1"/>
              <a:t>Inheritant</a:t>
            </a:r>
            <a:r>
              <a:rPr lang="en-US" dirty="0"/>
              <a:t>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scale f: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It represents  the value of digit scaled by a </a:t>
            </a:r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power of 2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; it depends on how far from the binary point it is (for integral part goes  to left of point; for fractional part starts from the point and goes to right)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B6BC09-B451-4079-9928-1C0A75D5FB9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UND POWERPOINT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for </a:t>
            </a:r>
            <a:r>
              <a:rPr lang="en-US" dirty="0" err="1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88925"/>
            <a:ext cx="77263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55663" y="1593850"/>
            <a:ext cx="8105775" cy="442595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35700"/>
            <a:ext cx="24495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24588"/>
            <a:ext cx="24209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48456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517" y="1274048"/>
            <a:ext cx="9057216" cy="2068683"/>
          </a:xfrm>
        </p:spPr>
        <p:txBody>
          <a:bodyPr>
            <a:normAutofit/>
          </a:bodyPr>
          <a:lstStyle/>
          <a:p>
            <a:r>
              <a:rPr altLang="en-US" dirty="0"/>
              <a:t>Csci465</a:t>
            </a:r>
            <a:r>
              <a:rPr lang="en-US" altLang="en-US" dirty="0"/>
              <a:t>: Chapter 5</a:t>
            </a:r>
            <a:br>
              <a:rPr lang="en-US" altLang="en-US" dirty="0"/>
            </a:br>
            <a:r>
              <a:rPr lang="en-US" dirty="0"/>
              <a:t>Syntax Directed Definition/Translation</a:t>
            </a:r>
            <a:endParaRPr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352" y="4014114"/>
            <a:ext cx="7471523" cy="98625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80"/>
              </a:spcBef>
              <a:defRPr/>
            </a:pPr>
            <a:r>
              <a:rPr lang="en-US" b="1" dirty="0"/>
              <a:t>UND School of  Electrical Engineering and Computer Science</a:t>
            </a:r>
          </a:p>
          <a:p>
            <a:pPr>
              <a:spcBef>
                <a:spcPts val="580"/>
              </a:spcBef>
              <a:defRPr/>
            </a:pPr>
            <a:endParaRPr lang="en-US" b="1" dirty="0"/>
          </a:p>
          <a:p>
            <a:pPr>
              <a:spcBef>
                <a:spcPts val="580"/>
              </a:spcBef>
              <a:defRPr/>
            </a:pPr>
            <a:r>
              <a:rPr lang="en-US" b="1" dirty="0"/>
              <a:t>Dr. Hassan Reza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27907"/>
          </a:xfrm>
          <a:solidFill>
            <a:srgbClr val="00B050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</a:rPr>
              <a:t>Example S-attribute: Type checking</a:t>
            </a:r>
          </a:p>
        </p:txBody>
      </p:sp>
      <p:pic>
        <p:nvPicPr>
          <p:cNvPr id="21507" name="Picture 3" descr="f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360208"/>
            <a:ext cx="7353300" cy="26302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 flipH="1" flipV="1">
            <a:off x="6266920" y="1880125"/>
            <a:ext cx="248180" cy="38285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0" y="1399810"/>
            <a:ext cx="378989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 dirty="0">
                <a:latin typeface="Times New Roman" panose="02020603050405020304" pitchFamily="18" charset="0"/>
              </a:rPr>
              <a:t>The assertion indicates that the types of T must be the same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3225" y="5087738"/>
            <a:ext cx="3752850" cy="80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C00000"/>
                </a:solidFill>
              </a:rPr>
              <a:t>Input: 3 + 4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625" y="2179750"/>
            <a:ext cx="4256617" cy="99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SDD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How to build an annotated parse tree?</a:t>
            </a:r>
          </a:p>
          <a:p>
            <a:r>
              <a:rPr lang="en-US" sz="3600" dirty="0"/>
              <a:t>What is the right order to  evaluate attribute?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146727" cy="1690689"/>
          </a:xfrm>
        </p:spPr>
        <p:txBody>
          <a:bodyPr/>
          <a:lstStyle/>
          <a:p>
            <a:pPr eaLnBrk="1" hangingPunct="1"/>
            <a:r>
              <a:rPr lang="en-US" altLang="en-US" dirty="0"/>
              <a:t>Annotated Parse Tree Desk Calculator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50768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555819" y="2611756"/>
            <a:ext cx="5473881" cy="3067050"/>
          </a:xfrm>
          <a:custGeom>
            <a:avLst/>
            <a:gdLst>
              <a:gd name="connsiteX0" fmla="*/ 2825931 w 5409815"/>
              <a:gd name="connsiteY0" fmla="*/ 0 h 3152451"/>
              <a:gd name="connsiteX1" fmla="*/ 225606 w 5409815"/>
              <a:gd name="connsiteY1" fmla="*/ 1895475 h 3152451"/>
              <a:gd name="connsiteX2" fmla="*/ 320856 w 5409815"/>
              <a:gd name="connsiteY2" fmla="*/ 2943225 h 3152451"/>
              <a:gd name="connsiteX3" fmla="*/ 1863906 w 5409815"/>
              <a:gd name="connsiteY3" fmla="*/ 3086100 h 3152451"/>
              <a:gd name="connsiteX4" fmla="*/ 1740081 w 5409815"/>
              <a:gd name="connsiteY4" fmla="*/ 2143125 h 3152451"/>
              <a:gd name="connsiteX5" fmla="*/ 2587806 w 5409815"/>
              <a:gd name="connsiteY5" fmla="*/ 2105025 h 3152451"/>
              <a:gd name="connsiteX6" fmla="*/ 2730681 w 5409815"/>
              <a:gd name="connsiteY6" fmla="*/ 2686050 h 3152451"/>
              <a:gd name="connsiteX7" fmla="*/ 4207056 w 5409815"/>
              <a:gd name="connsiteY7" fmla="*/ 2714625 h 3152451"/>
              <a:gd name="connsiteX8" fmla="*/ 3978456 w 5409815"/>
              <a:gd name="connsiteY8" fmla="*/ 2228850 h 3152451"/>
              <a:gd name="connsiteX9" fmla="*/ 4407081 w 5409815"/>
              <a:gd name="connsiteY9" fmla="*/ 2162175 h 3152451"/>
              <a:gd name="connsiteX10" fmla="*/ 5273856 w 5409815"/>
              <a:gd name="connsiteY10" fmla="*/ 2181225 h 3152451"/>
              <a:gd name="connsiteX11" fmla="*/ 5283381 w 5409815"/>
              <a:gd name="connsiteY11" fmla="*/ 590550 h 3152451"/>
              <a:gd name="connsiteX12" fmla="*/ 4073706 w 5409815"/>
              <a:gd name="connsiteY12" fmla="*/ 28575 h 3152451"/>
              <a:gd name="connsiteX13" fmla="*/ 4073706 w 5409815"/>
              <a:gd name="connsiteY13" fmla="*/ 28575 h 3152451"/>
              <a:gd name="connsiteX14" fmla="*/ 3987981 w 5409815"/>
              <a:gd name="connsiteY14" fmla="*/ 0 h 31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9815" h="3152451">
                <a:moveTo>
                  <a:pt x="2825931" y="0"/>
                </a:moveTo>
                <a:cubicBezTo>
                  <a:pt x="1734524" y="702469"/>
                  <a:pt x="643118" y="1404938"/>
                  <a:pt x="225606" y="1895475"/>
                </a:cubicBezTo>
                <a:cubicBezTo>
                  <a:pt x="-191906" y="2386012"/>
                  <a:pt x="47806" y="2744788"/>
                  <a:pt x="320856" y="2943225"/>
                </a:cubicBezTo>
                <a:cubicBezTo>
                  <a:pt x="593906" y="3141662"/>
                  <a:pt x="1627368" y="3219450"/>
                  <a:pt x="1863906" y="3086100"/>
                </a:cubicBezTo>
                <a:cubicBezTo>
                  <a:pt x="2100443" y="2952750"/>
                  <a:pt x="1619431" y="2306638"/>
                  <a:pt x="1740081" y="2143125"/>
                </a:cubicBezTo>
                <a:cubicBezTo>
                  <a:pt x="1860731" y="1979613"/>
                  <a:pt x="2422706" y="2014538"/>
                  <a:pt x="2587806" y="2105025"/>
                </a:cubicBezTo>
                <a:cubicBezTo>
                  <a:pt x="2752906" y="2195513"/>
                  <a:pt x="2460806" y="2584450"/>
                  <a:pt x="2730681" y="2686050"/>
                </a:cubicBezTo>
                <a:cubicBezTo>
                  <a:pt x="3000556" y="2787650"/>
                  <a:pt x="3999094" y="2790825"/>
                  <a:pt x="4207056" y="2714625"/>
                </a:cubicBezTo>
                <a:cubicBezTo>
                  <a:pt x="4415018" y="2638425"/>
                  <a:pt x="3945119" y="2320925"/>
                  <a:pt x="3978456" y="2228850"/>
                </a:cubicBezTo>
                <a:cubicBezTo>
                  <a:pt x="4011793" y="2136775"/>
                  <a:pt x="4191181" y="2170113"/>
                  <a:pt x="4407081" y="2162175"/>
                </a:cubicBezTo>
                <a:cubicBezTo>
                  <a:pt x="4622981" y="2154237"/>
                  <a:pt x="5127806" y="2443163"/>
                  <a:pt x="5273856" y="2181225"/>
                </a:cubicBezTo>
                <a:cubicBezTo>
                  <a:pt x="5419906" y="1919288"/>
                  <a:pt x="5483406" y="949325"/>
                  <a:pt x="5283381" y="590550"/>
                </a:cubicBezTo>
                <a:cubicBezTo>
                  <a:pt x="5083356" y="231775"/>
                  <a:pt x="4073706" y="28575"/>
                  <a:pt x="4073706" y="28575"/>
                </a:cubicBezTo>
                <a:lnTo>
                  <a:pt x="4073706" y="28575"/>
                </a:lnTo>
                <a:lnTo>
                  <a:pt x="3987981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"/>
            <a:ext cx="91440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3581400"/>
            <a:ext cx="7315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9" y="764541"/>
            <a:ext cx="8367801" cy="54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094038" y="1212850"/>
            <a:ext cx="4119562" cy="2309813"/>
          </a:xfrm>
          <a:custGeom>
            <a:avLst/>
            <a:gdLst>
              <a:gd name="connsiteX0" fmla="*/ 87085 w 4119464"/>
              <a:gd name="connsiteY0" fmla="*/ 2230016 h 2309326"/>
              <a:gd name="connsiteX1" fmla="*/ 68424 w 4119464"/>
              <a:gd name="connsiteY1" fmla="*/ 1735493 h 2309326"/>
              <a:gd name="connsiteX2" fmla="*/ 497632 w 4119464"/>
              <a:gd name="connsiteY2" fmla="*/ 1679510 h 2309326"/>
              <a:gd name="connsiteX3" fmla="*/ 1122783 w 4119464"/>
              <a:gd name="connsiteY3" fmla="*/ 1754155 h 2309326"/>
              <a:gd name="connsiteX4" fmla="*/ 1132113 w 4119464"/>
              <a:gd name="connsiteY4" fmla="*/ 1968759 h 2309326"/>
              <a:gd name="connsiteX5" fmla="*/ 674913 w 4119464"/>
              <a:gd name="connsiteY5" fmla="*/ 1987420 h 2309326"/>
              <a:gd name="connsiteX6" fmla="*/ 693575 w 4119464"/>
              <a:gd name="connsiteY6" fmla="*/ 2239347 h 2309326"/>
              <a:gd name="connsiteX7" fmla="*/ 2205134 w 4119464"/>
              <a:gd name="connsiteY7" fmla="*/ 2248677 h 2309326"/>
              <a:gd name="connsiteX8" fmla="*/ 2214464 w 4119464"/>
              <a:gd name="connsiteY8" fmla="*/ 1875453 h 2309326"/>
              <a:gd name="connsiteX9" fmla="*/ 1645297 w 4119464"/>
              <a:gd name="connsiteY9" fmla="*/ 1828800 h 2309326"/>
              <a:gd name="connsiteX10" fmla="*/ 1663958 w 4119464"/>
              <a:gd name="connsiteY10" fmla="*/ 1483567 h 2309326"/>
              <a:gd name="connsiteX11" fmla="*/ 758889 w 4119464"/>
              <a:gd name="connsiteY11" fmla="*/ 998375 h 2309326"/>
              <a:gd name="connsiteX12" fmla="*/ 926840 w 4119464"/>
              <a:gd name="connsiteY12" fmla="*/ 709126 h 2309326"/>
              <a:gd name="connsiteX13" fmla="*/ 1113452 w 4119464"/>
              <a:gd name="connsiteY13" fmla="*/ 886408 h 2309326"/>
              <a:gd name="connsiteX14" fmla="*/ 2839615 w 4119464"/>
              <a:gd name="connsiteY14" fmla="*/ 1530220 h 2309326"/>
              <a:gd name="connsiteX15" fmla="*/ 2289109 w 4119464"/>
              <a:gd name="connsiteY15" fmla="*/ 1558212 h 2309326"/>
              <a:gd name="connsiteX16" fmla="*/ 2494383 w 4119464"/>
              <a:gd name="connsiteY16" fmla="*/ 1959428 h 2309326"/>
              <a:gd name="connsiteX17" fmla="*/ 3921966 w 4119464"/>
              <a:gd name="connsiteY17" fmla="*/ 2015412 h 2309326"/>
              <a:gd name="connsiteX18" fmla="*/ 3679370 w 4119464"/>
              <a:gd name="connsiteY18" fmla="*/ 1315616 h 2309326"/>
              <a:gd name="connsiteX19" fmla="*/ 1953207 w 4119464"/>
              <a:gd name="connsiteY19" fmla="*/ 513183 h 2309326"/>
              <a:gd name="connsiteX20" fmla="*/ 1831909 w 4119464"/>
              <a:gd name="connsiteY20" fmla="*/ 345232 h 2309326"/>
              <a:gd name="connsiteX21" fmla="*/ 2065175 w 4119464"/>
              <a:gd name="connsiteY21" fmla="*/ 279918 h 2309326"/>
              <a:gd name="connsiteX22" fmla="*/ 2690326 w 4119464"/>
              <a:gd name="connsiteY22" fmla="*/ 643812 h 2309326"/>
              <a:gd name="connsiteX23" fmla="*/ 3119534 w 4119464"/>
              <a:gd name="connsiteY23" fmla="*/ 391885 h 2309326"/>
              <a:gd name="connsiteX24" fmla="*/ 2578358 w 4119464"/>
              <a:gd name="connsiteY24" fmla="*/ 18661 h 2309326"/>
              <a:gd name="connsiteX25" fmla="*/ 2578358 w 4119464"/>
              <a:gd name="connsiteY25" fmla="*/ 18661 h 2309326"/>
              <a:gd name="connsiteX26" fmla="*/ 2531705 w 4119464"/>
              <a:gd name="connsiteY26" fmla="*/ 0 h 230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9464" h="2309326">
                <a:moveTo>
                  <a:pt x="87085" y="2230016"/>
                </a:moveTo>
                <a:cubicBezTo>
                  <a:pt x="43542" y="2028630"/>
                  <a:pt x="0" y="1827244"/>
                  <a:pt x="68424" y="1735493"/>
                </a:cubicBezTo>
                <a:cubicBezTo>
                  <a:pt x="136848" y="1643742"/>
                  <a:pt x="321906" y="1676400"/>
                  <a:pt x="497632" y="1679510"/>
                </a:cubicBezTo>
                <a:cubicBezTo>
                  <a:pt x="673358" y="1682620"/>
                  <a:pt x="1017036" y="1705947"/>
                  <a:pt x="1122783" y="1754155"/>
                </a:cubicBezTo>
                <a:cubicBezTo>
                  <a:pt x="1228530" y="1802363"/>
                  <a:pt x="1206758" y="1929882"/>
                  <a:pt x="1132113" y="1968759"/>
                </a:cubicBezTo>
                <a:cubicBezTo>
                  <a:pt x="1057468" y="2007637"/>
                  <a:pt x="748003" y="1942322"/>
                  <a:pt x="674913" y="1987420"/>
                </a:cubicBezTo>
                <a:cubicBezTo>
                  <a:pt x="601823" y="2032518"/>
                  <a:pt x="438538" y="2195804"/>
                  <a:pt x="693575" y="2239347"/>
                </a:cubicBezTo>
                <a:cubicBezTo>
                  <a:pt x="948612" y="2282890"/>
                  <a:pt x="1951653" y="2309326"/>
                  <a:pt x="2205134" y="2248677"/>
                </a:cubicBezTo>
                <a:cubicBezTo>
                  <a:pt x="2458615" y="2188028"/>
                  <a:pt x="2307770" y="1945432"/>
                  <a:pt x="2214464" y="1875453"/>
                </a:cubicBezTo>
                <a:cubicBezTo>
                  <a:pt x="2121158" y="1805474"/>
                  <a:pt x="1737048" y="1894114"/>
                  <a:pt x="1645297" y="1828800"/>
                </a:cubicBezTo>
                <a:cubicBezTo>
                  <a:pt x="1553546" y="1763486"/>
                  <a:pt x="1811693" y="1621971"/>
                  <a:pt x="1663958" y="1483567"/>
                </a:cubicBezTo>
                <a:cubicBezTo>
                  <a:pt x="1516223" y="1345163"/>
                  <a:pt x="881742" y="1127449"/>
                  <a:pt x="758889" y="998375"/>
                </a:cubicBezTo>
                <a:cubicBezTo>
                  <a:pt x="636036" y="869302"/>
                  <a:pt x="867746" y="727787"/>
                  <a:pt x="926840" y="709126"/>
                </a:cubicBezTo>
                <a:cubicBezTo>
                  <a:pt x="985934" y="690465"/>
                  <a:pt x="794656" y="749559"/>
                  <a:pt x="1113452" y="886408"/>
                </a:cubicBezTo>
                <a:cubicBezTo>
                  <a:pt x="1432248" y="1023257"/>
                  <a:pt x="2643672" y="1418253"/>
                  <a:pt x="2839615" y="1530220"/>
                </a:cubicBezTo>
                <a:cubicBezTo>
                  <a:pt x="3035558" y="1642187"/>
                  <a:pt x="2346648" y="1486677"/>
                  <a:pt x="2289109" y="1558212"/>
                </a:cubicBezTo>
                <a:cubicBezTo>
                  <a:pt x="2231570" y="1629747"/>
                  <a:pt x="2222240" y="1883228"/>
                  <a:pt x="2494383" y="1959428"/>
                </a:cubicBezTo>
                <a:cubicBezTo>
                  <a:pt x="2766526" y="2035628"/>
                  <a:pt x="3724468" y="2122714"/>
                  <a:pt x="3921966" y="2015412"/>
                </a:cubicBezTo>
                <a:cubicBezTo>
                  <a:pt x="4119464" y="1908110"/>
                  <a:pt x="4007496" y="1565987"/>
                  <a:pt x="3679370" y="1315616"/>
                </a:cubicBezTo>
                <a:cubicBezTo>
                  <a:pt x="3351244" y="1065245"/>
                  <a:pt x="2261117" y="674914"/>
                  <a:pt x="1953207" y="513183"/>
                </a:cubicBezTo>
                <a:cubicBezTo>
                  <a:pt x="1645297" y="351452"/>
                  <a:pt x="1813248" y="384110"/>
                  <a:pt x="1831909" y="345232"/>
                </a:cubicBezTo>
                <a:cubicBezTo>
                  <a:pt x="1850570" y="306355"/>
                  <a:pt x="1922106" y="230155"/>
                  <a:pt x="2065175" y="279918"/>
                </a:cubicBezTo>
                <a:cubicBezTo>
                  <a:pt x="2208244" y="329681"/>
                  <a:pt x="2514600" y="625151"/>
                  <a:pt x="2690326" y="643812"/>
                </a:cubicBezTo>
                <a:cubicBezTo>
                  <a:pt x="2866053" y="662473"/>
                  <a:pt x="3138195" y="496077"/>
                  <a:pt x="3119534" y="391885"/>
                </a:cubicBezTo>
                <a:cubicBezTo>
                  <a:pt x="3100873" y="287693"/>
                  <a:pt x="2578358" y="18661"/>
                  <a:pt x="2578358" y="18661"/>
                </a:cubicBezTo>
                <a:lnTo>
                  <a:pt x="2578358" y="18661"/>
                </a:lnTo>
                <a:lnTo>
                  <a:pt x="2531705" y="0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39793"/>
            <a:ext cx="9144000" cy="80433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</a:rPr>
              <a:t>Order or Evaluation: Desktop</a:t>
            </a:r>
          </a:p>
        </p:txBody>
      </p:sp>
    </p:spTree>
    <p:extLst>
      <p:ext uri="{BB962C8B-B14F-4D97-AF65-F5344CB8AC3E}">
        <p14:creationId xmlns:p14="http://schemas.microsoft.com/office/powerpoint/2010/main" val="3883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044">
            <a:off x="137118" y="1299817"/>
            <a:ext cx="81661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199" y="0"/>
            <a:ext cx="9067801" cy="1498599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Example 5.3</a:t>
            </a:r>
          </a:p>
        </p:txBody>
      </p:sp>
    </p:spTree>
    <p:extLst>
      <p:ext uri="{BB962C8B-B14F-4D97-AF65-F5344CB8AC3E}">
        <p14:creationId xmlns:p14="http://schemas.microsoft.com/office/powerpoint/2010/main" val="174866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6725" y="5002742"/>
            <a:ext cx="1828800" cy="3894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Input: 3 * 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055">
            <a:off x="6091015" y="79400"/>
            <a:ext cx="3011379" cy="163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rot="9279639">
            <a:off x="5248274" y="579301"/>
            <a:ext cx="1247775" cy="372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7042"/>
            <a:ext cx="2674620" cy="8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 from Left to right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055">
            <a:off x="6077372" y="106842"/>
            <a:ext cx="3011379" cy="163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78929" y="3142364"/>
            <a:ext cx="1865072" cy="42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T’.</a:t>
            </a:r>
            <a:r>
              <a:rPr lang="en-US" sz="1400" dirty="0" err="1">
                <a:solidFill>
                  <a:srgbClr val="C00000"/>
                </a:solidFill>
              </a:rPr>
              <a:t>inh</a:t>
            </a:r>
            <a:r>
              <a:rPr lang="en-US" sz="1400" dirty="0">
                <a:solidFill>
                  <a:srgbClr val="C00000"/>
                </a:solidFill>
              </a:rPr>
              <a:t> * </a:t>
            </a:r>
            <a:r>
              <a:rPr lang="en-US" sz="1400" dirty="0" err="1">
                <a:solidFill>
                  <a:srgbClr val="C00000"/>
                </a:solidFill>
              </a:rPr>
              <a:t>F.val</a:t>
            </a:r>
            <a:r>
              <a:rPr lang="en-US" sz="1400" dirty="0">
                <a:solidFill>
                  <a:srgbClr val="C00000"/>
                </a:solidFill>
              </a:rPr>
              <a:t> = 3*5=15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1376" y="3627203"/>
            <a:ext cx="1819274" cy="42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A44"/>
                </a:solidFill>
              </a:rPr>
              <a:t>T’</a:t>
            </a:r>
            <a:r>
              <a:rPr lang="en-US" sz="1600" baseline="-25000" dirty="0">
                <a:solidFill>
                  <a:srgbClr val="009A44"/>
                </a:solidFill>
              </a:rPr>
              <a:t>1</a:t>
            </a:r>
            <a:r>
              <a:rPr lang="en-US" sz="1600" dirty="0">
                <a:solidFill>
                  <a:srgbClr val="009A44"/>
                </a:solidFill>
              </a:rPr>
              <a:t>.inh =15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4468" y="2030344"/>
            <a:ext cx="2219324" cy="42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A44"/>
                </a:solidFill>
              </a:rPr>
              <a:t>T’</a:t>
            </a:r>
            <a:r>
              <a:rPr lang="en-US" sz="1600" baseline="-25000" dirty="0">
                <a:solidFill>
                  <a:srgbClr val="009A44"/>
                </a:solidFill>
              </a:rPr>
              <a:t>1</a:t>
            </a:r>
            <a:r>
              <a:rPr lang="en-US" sz="1600" dirty="0">
                <a:solidFill>
                  <a:srgbClr val="009A44"/>
                </a:solidFill>
              </a:rPr>
              <a:t>.syn =15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8068" y="311865"/>
            <a:ext cx="2219324" cy="420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rgbClr val="009A44"/>
                </a:solidFill>
              </a:rPr>
              <a:t>T’.syn =15</a:t>
            </a:r>
          </a:p>
        </p:txBody>
      </p:sp>
    </p:spTree>
    <p:extLst>
      <p:ext uri="{BB962C8B-B14F-4D97-AF65-F5344CB8AC3E}">
        <p14:creationId xmlns:p14="http://schemas.microsoft.com/office/powerpoint/2010/main" val="26369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7199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Circular Dependency Problem (CDP)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5381"/>
            <a:ext cx="900684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I</a:t>
            </a:r>
            <a:r>
              <a:rPr lang="en-US" altLang="en-US" sz="2800" dirty="0"/>
              <a:t>t is difficult to guarantee that for any SDD having both </a:t>
            </a:r>
            <a:r>
              <a:rPr lang="en-US" altLang="en-US" sz="2800" b="1" dirty="0"/>
              <a:t>inherited and synthesized </a:t>
            </a:r>
            <a:r>
              <a:rPr lang="en-US" altLang="en-US" sz="2800" dirty="0"/>
              <a:t>attributes there is even </a:t>
            </a:r>
            <a:r>
              <a:rPr lang="en-US" altLang="en-US" sz="2800" b="1" dirty="0"/>
              <a:t>ONE ORDER</a:t>
            </a:r>
          </a:p>
          <a:p>
            <a:r>
              <a:rPr lang="en-US" altLang="en-US" sz="3200" dirty="0"/>
              <a:t>Circular Dependency Problem (CDP)?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No efficient algorithm exists to show if there exists </a:t>
            </a:r>
            <a:r>
              <a:rPr lang="en-US" altLang="en-US" sz="3200" b="1" dirty="0">
                <a:solidFill>
                  <a:srgbClr val="C00000"/>
                </a:solidFill>
              </a:rPr>
              <a:t>any circularities </a:t>
            </a:r>
            <a:r>
              <a:rPr lang="en-US" altLang="en-US" sz="3200" dirty="0">
                <a:solidFill>
                  <a:srgbClr val="C00000"/>
                </a:solidFill>
              </a:rPr>
              <a:t>in any of PARSE TREE given by SDD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38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Example</a:t>
            </a:r>
          </a:p>
        </p:txBody>
      </p:sp>
      <p:graphicFrame>
        <p:nvGraphicFramePr>
          <p:cNvPr id="146449" name="Group 1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62312894"/>
              </p:ext>
            </p:extLst>
          </p:nvPr>
        </p:nvGraphicFramePr>
        <p:xfrm>
          <a:off x="855663" y="1593850"/>
          <a:ext cx="8105775" cy="2024063"/>
        </p:xfrm>
        <a:graphic>
          <a:graphicData uri="http://schemas.openxmlformats.org/drawingml/2006/table">
            <a:tbl>
              <a:tblPr/>
              <a:tblGrid>
                <a:gridCol w="405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8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Semantics Rule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A.syn =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B.inh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B.inh = A.syn 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2971800" y="4114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A.syn</a:t>
            </a:r>
            <a:endParaRPr lang="en-US" altLang="en-US" dirty="0"/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2971800" y="5181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B.inh</a:t>
            </a:r>
            <a:endParaRPr lang="en-US" altLang="en-US" dirty="0"/>
          </a:p>
        </p:txBody>
      </p:sp>
      <p:sp>
        <p:nvSpPr>
          <p:cNvPr id="23568" name="Freeform 22"/>
          <p:cNvSpPr>
            <a:spLocks/>
          </p:cNvSpPr>
          <p:nvPr/>
        </p:nvSpPr>
        <p:spPr bwMode="auto">
          <a:xfrm>
            <a:off x="1663700" y="4343400"/>
            <a:ext cx="1384300" cy="1066800"/>
          </a:xfrm>
          <a:custGeom>
            <a:avLst/>
            <a:gdLst>
              <a:gd name="T0" fmla="*/ 2147483647 w 872"/>
              <a:gd name="T1" fmla="*/ 2147483647 h 672"/>
              <a:gd name="T2" fmla="*/ 2147483647 w 872"/>
              <a:gd name="T3" fmla="*/ 2147483647 h 672"/>
              <a:gd name="T4" fmla="*/ 2147483647 w 872"/>
              <a:gd name="T5" fmla="*/ 0 h 672"/>
              <a:gd name="T6" fmla="*/ 0 60000 65536"/>
              <a:gd name="T7" fmla="*/ 0 60000 65536"/>
              <a:gd name="T8" fmla="*/ 0 60000 65536"/>
              <a:gd name="T9" fmla="*/ 0 w 872"/>
              <a:gd name="T10" fmla="*/ 0 h 672"/>
              <a:gd name="T11" fmla="*/ 872 w 87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2" h="672">
                <a:moveTo>
                  <a:pt x="872" y="672"/>
                </a:moveTo>
                <a:cubicBezTo>
                  <a:pt x="444" y="560"/>
                  <a:pt x="16" y="448"/>
                  <a:pt x="8" y="336"/>
                </a:cubicBezTo>
                <a:cubicBezTo>
                  <a:pt x="0" y="224"/>
                  <a:pt x="688" y="56"/>
                  <a:pt x="824" y="0"/>
                </a:cubicBezTo>
              </a:path>
            </a:pathLst>
          </a:cu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Freeform 23"/>
          <p:cNvSpPr>
            <a:spLocks/>
          </p:cNvSpPr>
          <p:nvPr/>
        </p:nvSpPr>
        <p:spPr bwMode="auto">
          <a:xfrm>
            <a:off x="3657600" y="4343400"/>
            <a:ext cx="1219200" cy="1066800"/>
          </a:xfrm>
          <a:custGeom>
            <a:avLst/>
            <a:gdLst>
              <a:gd name="T0" fmla="*/ 0 w 768"/>
              <a:gd name="T1" fmla="*/ 0 h 672"/>
              <a:gd name="T2" fmla="*/ 2147483647 w 768"/>
              <a:gd name="T3" fmla="*/ 2147483647 h 672"/>
              <a:gd name="T4" fmla="*/ 0 w 768"/>
              <a:gd name="T5" fmla="*/ 2147483647 h 672"/>
              <a:gd name="T6" fmla="*/ 0 60000 65536"/>
              <a:gd name="T7" fmla="*/ 0 60000 65536"/>
              <a:gd name="T8" fmla="*/ 0 60000 65536"/>
              <a:gd name="T9" fmla="*/ 0 w 768"/>
              <a:gd name="T10" fmla="*/ 0 h 672"/>
              <a:gd name="T11" fmla="*/ 768 w 76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672">
                <a:moveTo>
                  <a:pt x="0" y="0"/>
                </a:moveTo>
                <a:cubicBezTo>
                  <a:pt x="384" y="88"/>
                  <a:pt x="768" y="176"/>
                  <a:pt x="768" y="288"/>
                </a:cubicBezTo>
                <a:cubicBezTo>
                  <a:pt x="768" y="400"/>
                  <a:pt x="128" y="608"/>
                  <a:pt x="0" y="67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9969" y="5564810"/>
            <a:ext cx="29416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Cycle in Dependency Graph</a:t>
            </a:r>
          </a:p>
        </p:txBody>
      </p:sp>
      <p:sp>
        <p:nvSpPr>
          <p:cNvPr id="2" name="Oval 1"/>
          <p:cNvSpPr/>
          <p:nvPr/>
        </p:nvSpPr>
        <p:spPr>
          <a:xfrm>
            <a:off x="6466788" y="3831063"/>
            <a:ext cx="527901" cy="48548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6466788" y="5060157"/>
            <a:ext cx="546755" cy="488156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6282964" y="5564810"/>
            <a:ext cx="895547" cy="810705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4"/>
            <a:endCxn id="3" idx="0"/>
          </p:cNvCxnSpPr>
          <p:nvPr/>
        </p:nvCxnSpPr>
        <p:spPr>
          <a:xfrm>
            <a:off x="6730739" y="4316543"/>
            <a:ext cx="9427" cy="74361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  <p:bldP spid="23567" grpId="0"/>
      <p:bldP spid="23568" grpId="0" animBg="1"/>
      <p:bldP spid="23569" grpId="0" animBg="1"/>
      <p:bldP spid="8" grpId="0" animBg="1"/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67" y="365126"/>
            <a:ext cx="8303683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" y="1818005"/>
            <a:ext cx="8801100" cy="3946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Syntax directed definitions/translation (their applications)</a:t>
            </a:r>
          </a:p>
          <a:p>
            <a:pPr eaLnBrk="1" hangingPunct="1"/>
            <a:r>
              <a:rPr lang="en-US" altLang="en-US" dirty="0"/>
              <a:t>L-attributes </a:t>
            </a:r>
          </a:p>
          <a:p>
            <a:r>
              <a:rPr lang="en-US" altLang="en-US" dirty="0"/>
              <a:t>S-attributes</a:t>
            </a:r>
          </a:p>
          <a:p>
            <a:r>
              <a:rPr lang="en-US" altLang="en-US" dirty="0"/>
              <a:t>Dependency graph</a:t>
            </a:r>
          </a:p>
          <a:p>
            <a:pPr eaLnBrk="1" hangingPunct="1"/>
            <a:r>
              <a:rPr lang="en-US" altLang="en-US" dirty="0"/>
              <a:t>Attribute Grammar</a:t>
            </a:r>
          </a:p>
          <a:p>
            <a:pPr eaLnBrk="1" hangingPunct="1"/>
            <a:r>
              <a:rPr lang="en-US" altLang="en-US" dirty="0"/>
              <a:t>Brief overview of Pascal </a:t>
            </a:r>
          </a:p>
          <a:p>
            <a:pPr eaLnBrk="1" hangingPunct="1"/>
            <a:r>
              <a:rPr lang="en-US" altLang="en-US" dirty="0"/>
              <a:t>Applications of SDD/AG to translations</a:t>
            </a:r>
          </a:p>
          <a:p>
            <a:r>
              <a:rPr lang="en-US" altLang="en-US" dirty="0"/>
              <a:t>Type Checking</a:t>
            </a:r>
          </a:p>
          <a:p>
            <a:r>
              <a:rPr lang="en-US" altLang="en-US" dirty="0"/>
              <a:t>Code generations</a:t>
            </a:r>
          </a:p>
          <a:p>
            <a:r>
              <a:rPr lang="en-US" altLang="en-US" dirty="0"/>
              <a:t>Symbol Tables (scopes)</a:t>
            </a:r>
          </a:p>
        </p:txBody>
      </p:sp>
    </p:spTree>
    <p:extLst>
      <p:ext uri="{BB962C8B-B14F-4D97-AF65-F5344CB8AC3E}">
        <p14:creationId xmlns:p14="http://schemas.microsoft.com/office/powerpoint/2010/main" val="186865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Attribute Grammar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Fully formed by D. Knuth [1968]</a:t>
            </a:r>
          </a:p>
          <a:p>
            <a:pPr eaLnBrk="1" hangingPunct="1"/>
            <a:r>
              <a:rPr lang="en-US" altLang="en-US" dirty="0"/>
              <a:t>Adds semantics to the parse tree</a:t>
            </a:r>
          </a:p>
          <a:p>
            <a:pPr eaLnBrk="1" hangingPunct="1"/>
            <a:r>
              <a:rPr lang="en-US" altLang="en-US" dirty="0"/>
              <a:t>Specifies the </a:t>
            </a:r>
            <a:r>
              <a:rPr lang="en-US" altLang="en-US" i="1" u="sng" dirty="0">
                <a:solidFill>
                  <a:srgbClr val="C00000"/>
                </a:solidFill>
              </a:rPr>
              <a:t>flow of context information </a:t>
            </a:r>
            <a:r>
              <a:rPr lang="en-US" altLang="en-US" dirty="0"/>
              <a:t>through the grammar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719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14605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AG: Formal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-1" y="1920875"/>
            <a:ext cx="9077325" cy="49371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AG is formally defined by </a:t>
            </a:r>
            <a:r>
              <a:rPr lang="en-US" altLang="en-US" sz="2800" dirty="0"/>
              <a:t>AG = (G, V, F) </a:t>
            </a:r>
            <a:r>
              <a:rPr lang="en-US" altLang="en-US" sz="2800" i="1" dirty="0"/>
              <a:t>Where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G = Context Free Grammar (CFG)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V =  A finite set of attributes where each attribute 	     associated with a single NT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F =  A finite set of semantic actions (e.g.,    		     assertions and functions)</a:t>
            </a:r>
          </a:p>
        </p:txBody>
      </p:sp>
    </p:spTree>
    <p:extLst>
      <p:ext uri="{BB962C8B-B14F-4D97-AF65-F5344CB8AC3E}">
        <p14:creationId xmlns:p14="http://schemas.microsoft.com/office/powerpoint/2010/main" val="29915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4666" y="1812553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Attributes of an entity or object describe some features or characteristics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e.g.,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sense of humor,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size,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type,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color,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location,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Scope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If X = non-terminal symbol, then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solidFill>
                  <a:srgbClr val="C00000"/>
                </a:solidFill>
              </a:rPr>
              <a:t>X.a</a:t>
            </a:r>
            <a:r>
              <a:rPr lang="en-US" altLang="en-US" sz="2000" dirty="0">
                <a:solidFill>
                  <a:srgbClr val="C00000"/>
                </a:solidFill>
              </a:rPr>
              <a:t> denotes the value of a at a specific node X in Parse Tree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84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365126"/>
            <a:ext cx="8379883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Knuth’s example of attribute evaluation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35467" y="1845276"/>
            <a:ext cx="8932333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the following CFG defined for </a:t>
            </a:r>
            <a:r>
              <a:rPr lang="en-US" altLang="en-US" u="sng" dirty="0">
                <a:solidFill>
                  <a:srgbClr val="00B050"/>
                </a:solidFill>
              </a:rPr>
              <a:t>fixed-point binary number</a:t>
            </a:r>
          </a:p>
          <a:p>
            <a:pPr lvl="1" eaLnBrk="1" hangingPunct="1"/>
            <a:r>
              <a:rPr lang="en-US" altLang="en-US" dirty="0"/>
              <a:t>N</a:t>
            </a:r>
            <a:r>
              <a:rPr lang="en-US" altLang="en-US" dirty="0">
                <a:sym typeface="Symbol" panose="05050102010706020507" pitchFamily="18" charset="2"/>
              </a:rPr>
              <a:t>S “.” S</a:t>
            </a:r>
          </a:p>
          <a:p>
            <a:pPr lvl="1" eaLnBrk="1" hangingPunct="1"/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SB</a:t>
            </a:r>
          </a:p>
          <a:p>
            <a:pPr lvl="1" eaLnBrk="1" hangingPunct="1"/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B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B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 “0” 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B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 “1” </a:t>
            </a: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0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Knuth’s example of attribute evaluation: 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853514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the following CFG defined for </a:t>
            </a:r>
            <a:r>
              <a:rPr lang="en-US" altLang="en-US" u="sng" dirty="0">
                <a:solidFill>
                  <a:srgbClr val="C00000"/>
                </a:solidFill>
              </a:rPr>
              <a:t>fixed-point binary number</a:t>
            </a:r>
          </a:p>
          <a:p>
            <a:pPr lvl="1" eaLnBrk="1" hangingPunct="1"/>
            <a:r>
              <a:rPr lang="en-US" altLang="en-US" dirty="0"/>
              <a:t>N</a:t>
            </a:r>
            <a:r>
              <a:rPr lang="en-US" altLang="en-US" dirty="0">
                <a:sym typeface="Symbol" panose="05050102010706020507" pitchFamily="18" charset="2"/>
              </a:rPr>
              <a:t>S “.” S             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[v=v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+v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; f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=1 f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= 2 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–</a:t>
            </a:r>
            <a:r>
              <a:rPr lang="en-US" altLang="en-US" i="1" baseline="30000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lang="en-US" alt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 ]</a:t>
            </a:r>
            <a:endParaRPr lang="en-US" altLang="en-US" baseline="3000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SB		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[f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= 2*f; f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=f; v=v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+v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; L= L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+ 1]</a:t>
            </a:r>
          </a:p>
          <a:p>
            <a:pPr lvl="1" eaLnBrk="1" hangingPunct="1"/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B		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[L=1]</a:t>
            </a:r>
          </a:p>
          <a:p>
            <a:pPr lvl="1" eaLnBrk="1" hangingPunct="1"/>
            <a:r>
              <a:rPr lang="en-US" altLang="en-US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 “0” 		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[v=0]</a:t>
            </a:r>
          </a:p>
          <a:p>
            <a:pPr lvl="1" eaLnBrk="1" hangingPunct="1"/>
            <a:r>
              <a:rPr lang="en-US" altLang="en-US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“1” 		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[v=f]</a:t>
            </a: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317" y="4961468"/>
            <a:ext cx="3830228" cy="13462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Where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tx1"/>
                </a:solidFill>
              </a:rPr>
              <a:t>f : scale factor of power 2;</a:t>
            </a:r>
          </a:p>
          <a:p>
            <a:r>
              <a:rPr lang="en-US" i="1" dirty="0">
                <a:solidFill>
                  <a:schemeClr val="tx1"/>
                </a:solidFill>
              </a:rPr>
              <a:t>   L: length</a:t>
            </a:r>
          </a:p>
          <a:p>
            <a:r>
              <a:rPr lang="en-US" i="1" dirty="0">
                <a:solidFill>
                  <a:schemeClr val="tx1"/>
                </a:solidFill>
              </a:rPr>
              <a:t>   v: value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dirty="0"/>
              <a:t>Knuth’s example of attribute evaluation: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144793"/>
              </p:ext>
            </p:extLst>
          </p:nvPr>
        </p:nvGraphicFramePr>
        <p:xfrm>
          <a:off x="141400" y="1957201"/>
          <a:ext cx="8898904" cy="367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73">
                <a:tc>
                  <a:txBody>
                    <a:bodyPr/>
                    <a:lstStyle/>
                    <a:p>
                      <a:r>
                        <a:rPr lang="en-US" dirty="0"/>
                        <a:t>Production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273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→S</a:t>
                      </a:r>
                      <a:r>
                        <a:rPr lang="en-US" altLang="en-US" sz="16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600" baseline="-250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kern="1200" baseline="-250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</a:t>
                      </a:r>
                      <a:r>
                        <a:rPr lang="en-US" altLang="en-US" sz="1600" kern="1200" baseline="-250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8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.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en-US" sz="16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600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kern="1200" baseline="-250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</a:t>
                      </a:r>
                      <a:r>
                        <a:rPr lang="en-US" altLang="en-US" sz="1600" kern="1200" baseline="-250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6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[v = v</a:t>
                      </a:r>
                      <a:r>
                        <a:rPr lang="en-US" alt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+v</a:t>
                      </a:r>
                      <a:r>
                        <a:rPr lang="en-US" alt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  f</a:t>
                      </a:r>
                      <a:r>
                        <a:rPr lang="en-US" alt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=1;  f</a:t>
                      </a:r>
                      <a:r>
                        <a:rPr lang="en-US" alt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= 2 </a:t>
                      </a:r>
                      <a:r>
                        <a:rPr lang="en-US" altLang="en-US" sz="1800" b="1" baseline="300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–</a:t>
                      </a:r>
                      <a:r>
                        <a:rPr lang="en-US" altLang="en-US" sz="1800" b="1" baseline="30000" dirty="0">
                          <a:solidFill>
                            <a:srgbClr val="C0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L2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</a:t>
                      </a:r>
                      <a:endParaRPr lang="en-US" altLang="en-US" sz="1800" b="1" baseline="3000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S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600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600" kern="1200" baseline="-250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</a:t>
                      </a:r>
                      <a:r>
                        <a:rPr lang="en-US" altLang="en-US" sz="1800" baseline="-250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800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800" kern="1200" baseline="-250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[f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=2*f;  f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=f;  v =v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+v</a:t>
                      </a:r>
                      <a:r>
                        <a:rPr lang="en-US" sz="18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;  L= L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+ 1]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7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↑L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sz="180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 err="1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en-US" sz="1800" dirty="0" err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↓f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[L = 1]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27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B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↓f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 “1”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 v =f]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27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B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↓f </a:t>
                      </a:r>
                      <a:r>
                        <a:rPr lang="en-US" altLang="en-US" sz="1800" dirty="0">
                          <a:solidFill>
                            <a:srgbClr val="009900"/>
                          </a:solidFill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↑v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 “0”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[v = 0 ]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516" y="195793"/>
            <a:ext cx="9116483" cy="1325563"/>
          </a:xfrm>
        </p:spPr>
        <p:txBody>
          <a:bodyPr/>
          <a:lstStyle/>
          <a:p>
            <a:r>
              <a:rPr lang="en-US" dirty="0"/>
              <a:t>Adding S and L attributes 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516" y="1768475"/>
            <a:ext cx="9021234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The N =  numerical value of the entire binary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sym typeface="Symbol" panose="05050102010706020507" pitchFamily="18" charset="2"/>
              </a:rPr>
              <a:t>N</a:t>
            </a:r>
            <a:r>
              <a:rPr lang="en-US" altLang="en-US" sz="2400" dirty="0" err="1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↑v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>
                <a:cs typeface="Times New Roman" panose="02020603050405020304" pitchFamily="18" charset="0"/>
                <a:sym typeface="Symbol" panose="05050102010706020507" pitchFamily="18" charset="2"/>
              </a:rPr>
              <a:t>representing the numerical value v of the number generated by the 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dirty="0" err="1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↑L</a:t>
            </a:r>
            <a:r>
              <a:rPr lang="en-US" altLang="en-US" sz="24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↓f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↑v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 = the length of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↓f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↑v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f = scale factor; it is inherited from its parent 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represents  the value of </a:t>
            </a:r>
            <a:r>
              <a:rPr lang="en-US" altLang="en-US" u="sng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digit scaled by a </a:t>
            </a:r>
            <a:r>
              <a:rPr lang="en-US" altLang="en-US" i="1" u="sng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power of 2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; it depends on how far from the binary point it is.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v is the value</a:t>
            </a:r>
          </a:p>
          <a:p>
            <a:pPr lvl="3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If digit is “1”,  then v= f  </a:t>
            </a:r>
            <a:endParaRPr lang="en-US" altLang="en-US" dirty="0">
              <a:solidFill>
                <a:srgbClr val="00B0F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If digit is “0”,  then  v=0  </a:t>
            </a:r>
          </a:p>
        </p:txBody>
      </p:sp>
    </p:spTree>
    <p:extLst>
      <p:ext uri="{BB962C8B-B14F-4D97-AF65-F5344CB8AC3E}">
        <p14:creationId xmlns:p14="http://schemas.microsoft.com/office/powerpoint/2010/main" val="61568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00779" y="77944"/>
            <a:ext cx="3097362" cy="6854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baseline="-25000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=1; 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f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= 2</a:t>
            </a:r>
            <a:r>
              <a:rPr lang="en-US" sz="2400" b="1" baseline="30000" dirty="0">
                <a:solidFill>
                  <a:schemeClr val="tx1"/>
                </a:solidFill>
              </a:rPr>
              <a:t>-L2 </a:t>
            </a:r>
            <a:r>
              <a:rPr lang="en-US" sz="2400" b="1" dirty="0">
                <a:solidFill>
                  <a:schemeClr val="tx1"/>
                </a:solidFill>
              </a:rPr>
              <a:t>= 2 </a:t>
            </a:r>
            <a:r>
              <a:rPr lang="en-US" sz="2400" b="1" baseline="30000" dirty="0">
                <a:solidFill>
                  <a:schemeClr val="tx1"/>
                </a:solidFill>
              </a:rPr>
              <a:t>-2</a:t>
            </a:r>
            <a:r>
              <a:rPr lang="en-US" sz="2400" b="1" dirty="0">
                <a:solidFill>
                  <a:schemeClr val="tx1"/>
                </a:solidFill>
              </a:rPr>
              <a:t> = 1/4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1085" y="2488676"/>
            <a:ext cx="65987" cy="2243580"/>
          </a:xfrm>
          <a:prstGeom prst="straightConnector1">
            <a:avLst/>
          </a:prstGeom>
          <a:ln w="76200">
            <a:solidFill>
              <a:srgbClr val="009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91992" y="2488676"/>
            <a:ext cx="9427" cy="2139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2488676"/>
            <a:ext cx="65987" cy="2243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553" y="4767180"/>
            <a:ext cx="2280500" cy="4572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1) First compute Length (L)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8297" y="4767180"/>
            <a:ext cx="242425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2) Second, compute F using L, pass F down the tree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4767180"/>
            <a:ext cx="2417190" cy="5306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3) Using F, compute V (value) and pass it up  to the  root.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C0BC2-F0B6-F944-8F6A-8DD4E8788DB4}"/>
              </a:ext>
            </a:extLst>
          </p:cNvPr>
          <p:cNvSpPr/>
          <p:nvPr/>
        </p:nvSpPr>
        <p:spPr>
          <a:xfrm>
            <a:off x="5745765" y="34926"/>
            <a:ext cx="3297681" cy="6854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If B =0, v=0; if B = 1, v= 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56C76-AA59-6343-BC75-BFEF4A232B66}"/>
              </a:ext>
            </a:extLst>
          </p:cNvPr>
          <p:cNvSpPr/>
          <p:nvPr/>
        </p:nvSpPr>
        <p:spPr>
          <a:xfrm>
            <a:off x="100553" y="77945"/>
            <a:ext cx="2530021" cy="72041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L = 2</a:t>
            </a:r>
          </a:p>
        </p:txBody>
      </p:sp>
    </p:spTree>
    <p:extLst>
      <p:ext uri="{BB962C8B-B14F-4D97-AF65-F5344CB8AC3E}">
        <p14:creationId xmlns:p14="http://schemas.microsoft.com/office/powerpoint/2010/main" val="2927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28650" y="3610466"/>
            <a:ext cx="10211" cy="13615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2488676"/>
            <a:ext cx="65987" cy="2243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9687"/>
            <a:ext cx="9144000" cy="588961"/>
          </a:xfrm>
          <a:prstGeom prst="rect">
            <a:avLst/>
          </a:prstGeom>
          <a:solidFill>
            <a:srgbClr val="009A44"/>
          </a:solidFill>
          <a:ln>
            <a:solidFill>
              <a:srgbClr val="009A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</a:rPr>
              <a:t>First compute Length (L)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70548" y="628649"/>
            <a:ext cx="5698503" cy="456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Compute L using the following semantics rules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	S  S B    [f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2*f; f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=f; v=v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+v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L= L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+ 1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	SB         [L=1]</a:t>
            </a:r>
          </a:p>
        </p:txBody>
      </p:sp>
    </p:spTree>
    <p:extLst>
      <p:ext uri="{BB962C8B-B14F-4D97-AF65-F5344CB8AC3E}">
        <p14:creationId xmlns:p14="http://schemas.microsoft.com/office/powerpoint/2010/main" val="2774037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39208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76479" y="62606"/>
            <a:ext cx="147076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f</a:t>
            </a:r>
            <a:r>
              <a:rPr lang="en-US" sz="1400" b="1" baseline="-25000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=1; 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f</a:t>
            </a:r>
            <a:r>
              <a:rPr lang="en-US" sz="1400" b="1" baseline="-25000" dirty="0">
                <a:solidFill>
                  <a:schemeClr val="bg1"/>
                </a:solidFill>
              </a:rPr>
              <a:t>2</a:t>
            </a:r>
            <a:r>
              <a:rPr lang="en-US" sz="1400" b="1" dirty="0">
                <a:solidFill>
                  <a:schemeClr val="bg1"/>
                </a:solidFill>
              </a:rPr>
              <a:t> = 2</a:t>
            </a:r>
            <a:r>
              <a:rPr lang="en-US" sz="1400" b="1" baseline="30000" dirty="0">
                <a:solidFill>
                  <a:schemeClr val="bg1"/>
                </a:solidFill>
              </a:rPr>
              <a:t>-L2</a:t>
            </a:r>
            <a:r>
              <a:rPr lang="en-US" sz="1400" b="1" dirty="0">
                <a:solidFill>
                  <a:schemeClr val="bg1"/>
                </a:solidFill>
              </a:rPr>
              <a:t>=1/4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7073" y="2488676"/>
            <a:ext cx="10211" cy="2243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9800" y="2488676"/>
            <a:ext cx="65987" cy="2243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182" y="365126"/>
            <a:ext cx="22805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First compute Length (L)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7795"/>
            <a:ext cx="5943129" cy="4472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</a:rPr>
              <a:t>Using L, now compute f; pass f down the tree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4767180"/>
            <a:ext cx="2417190" cy="5306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Using F, compute V (value) and pass it up  to the  root.</a:t>
            </a:r>
          </a:p>
        </p:txBody>
      </p:sp>
      <p:sp>
        <p:nvSpPr>
          <p:cNvPr id="2" name="Rectangle 1"/>
          <p:cNvSpPr/>
          <p:nvPr/>
        </p:nvSpPr>
        <p:spPr>
          <a:xfrm>
            <a:off x="71914" y="496543"/>
            <a:ext cx="2916384" cy="4833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=2*f;  f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=f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129" y="684215"/>
            <a:ext cx="2916384" cy="4613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1648" y="627687"/>
            <a:ext cx="3711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[v = v</a:t>
            </a:r>
            <a:r>
              <a:rPr lang="en-US" altLang="en-US" b="1" baseline="-25000" dirty="0">
                <a:sym typeface="Symbol" panose="05050102010706020507" pitchFamily="18" charset="2"/>
              </a:rPr>
              <a:t>1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+v</a:t>
            </a:r>
            <a:r>
              <a:rPr lang="en-US" altLang="en-US" b="1" baseline="-25000" dirty="0">
                <a:sym typeface="Symbol" panose="05050102010706020507" pitchFamily="18" charset="2"/>
              </a:rPr>
              <a:t>2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;  f</a:t>
            </a:r>
            <a:r>
              <a:rPr lang="en-US" altLang="en-US" b="1" baseline="-25000" dirty="0">
                <a:sym typeface="Symbol" panose="05050102010706020507" pitchFamily="18" charset="2"/>
              </a:rPr>
              <a:t>1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=1;  f</a:t>
            </a:r>
            <a:r>
              <a:rPr lang="en-US" altLang="en-US" b="1" baseline="-25000" dirty="0">
                <a:sym typeface="Symbol" panose="05050102010706020507" pitchFamily="18" charset="2"/>
              </a:rPr>
              <a:t>2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= 2 </a:t>
            </a:r>
            <a:r>
              <a:rPr lang="en-US" altLang="en-US" b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–L*2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endParaRPr lang="en-US" altLang="en-US" b="1" baseline="30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60433" y="923925"/>
            <a:ext cx="149642" cy="409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50543" y="923925"/>
            <a:ext cx="373932" cy="409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88298" y="2286000"/>
            <a:ext cx="23381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66" y="32279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Semantic Processing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0066" y="1920875"/>
            <a:ext cx="9033934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Given context free grammar</a:t>
            </a:r>
          </a:p>
          <a:p>
            <a:pPr lvl="1" eaLnBrk="1" hangingPunct="1"/>
            <a:r>
              <a:rPr lang="en-US" altLang="en-US" sz="3200" dirty="0">
                <a:solidFill>
                  <a:srgbClr val="00B050"/>
                </a:solidFill>
              </a:rPr>
              <a:t>Easy to check  the syntax (GOOD)</a:t>
            </a:r>
          </a:p>
          <a:p>
            <a:pPr lvl="1" eaLnBrk="1" hangingPunct="1"/>
            <a:r>
              <a:rPr lang="en-US" altLang="en-US" sz="3200" dirty="0">
                <a:solidFill>
                  <a:srgbClr val="FF0000"/>
                </a:solidFill>
              </a:rPr>
              <a:t>Difficult to check the semantic (BAD)</a:t>
            </a:r>
          </a:p>
          <a:p>
            <a:pPr lvl="2"/>
            <a:r>
              <a:rPr lang="en-US" altLang="en-US" sz="3200" dirty="0">
                <a:solidFill>
                  <a:srgbClr val="FF0000"/>
                </a:solidFill>
              </a:rPr>
              <a:t>Scope resolution</a:t>
            </a:r>
          </a:p>
          <a:p>
            <a:pPr lvl="2"/>
            <a:r>
              <a:rPr lang="en-US" altLang="en-US" sz="3200" dirty="0">
                <a:solidFill>
                  <a:srgbClr val="FF0000"/>
                </a:solidFill>
              </a:rPr>
              <a:t>Type checking</a:t>
            </a:r>
          </a:p>
          <a:p>
            <a:pPr lvl="2"/>
            <a:r>
              <a:rPr lang="en-US" altLang="en-US" sz="3200" dirty="0">
                <a:solidFill>
                  <a:srgbClr val="FF0000"/>
                </a:solidFill>
              </a:rPr>
              <a:t>Array-bound checking</a:t>
            </a:r>
          </a:p>
          <a:p>
            <a:pPr lvl="2"/>
            <a:r>
              <a:rPr lang="en-US" altLang="en-US" sz="3200" dirty="0">
                <a:solidFill>
                  <a:srgbClr val="FF0000"/>
                </a:solidFill>
              </a:rPr>
              <a:t>Define/usages</a:t>
            </a:r>
          </a:p>
          <a:p>
            <a:pPr lvl="2"/>
            <a:r>
              <a:rPr lang="en-US" altLang="en-US" sz="3200" dirty="0">
                <a:solidFill>
                  <a:srgbClr val="FF0000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0851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Fig.3 (G1)</a:t>
            </a:r>
          </a:p>
        </p:txBody>
      </p:sp>
      <p:pic>
        <p:nvPicPr>
          <p:cNvPr id="32771" name="Picture 3" descr="f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153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77073" y="2488676"/>
            <a:ext cx="10211" cy="2243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83548" y="799307"/>
            <a:ext cx="9427" cy="21398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182" y="365126"/>
            <a:ext cx="22805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First compute Length (L)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5314797"/>
            <a:ext cx="9048750" cy="11114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Using f, compute v (value) and pass it up  to the  root, where : </a:t>
            </a:r>
            <a:r>
              <a:rPr lang="en-US" altLang="en-US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 = v</a:t>
            </a:r>
            <a:r>
              <a:rPr lang="en-US" altLang="en-US" sz="2400" b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+v</a:t>
            </a:r>
            <a:r>
              <a:rPr lang="en-US" altLang="en-US" sz="2400" b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;   if B = 0, then v =0, Else B = 1, v=f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063" y="225121"/>
            <a:ext cx="2916384" cy="5062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7447" y="632367"/>
            <a:ext cx="2916384" cy="4613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4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333500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Attribute Value Flow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412875"/>
            <a:ext cx="8953500" cy="4425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Evaluation can be done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Bottom-up (purely S-attributed) 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Top-down (flow of global information and context information)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Left-to-Right (</a:t>
            </a:r>
            <a:r>
              <a:rPr lang="en-US" altLang="en-US" sz="3200" dirty="0" err="1">
                <a:solidFill>
                  <a:srgbClr val="C00000"/>
                </a:solidFill>
              </a:rPr>
              <a:t>var</a:t>
            </a:r>
            <a:r>
              <a:rPr lang="en-US" altLang="en-US" sz="3200" dirty="0">
                <a:solidFill>
                  <a:srgbClr val="C00000"/>
                </a:solidFill>
              </a:rPr>
              <a:t> declaration: define/usage)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Right-to left (optimization how next time a variable can be used)</a:t>
            </a:r>
          </a:p>
          <a:p>
            <a:pPr lvl="1" eaLnBrk="1" hangingPunct="1"/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19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050" y="2183"/>
            <a:ext cx="9124950" cy="1217018"/>
          </a:xfrm>
          <a:solidFill>
            <a:srgbClr val="009A44"/>
          </a:solidFill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Example Left-to-Right evaluation: 10011 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61032" y="1225233"/>
            <a:ext cx="5478685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Consider the following Grammar: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B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A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AA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A’0’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A’1’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A</a:t>
            </a:r>
            <a:endParaRPr lang="en-US" altLang="en-US" sz="2400" dirty="0">
              <a:solidFill>
                <a:srgbClr val="C00000"/>
              </a:solidFill>
            </a:endParaRPr>
          </a:p>
          <a:p>
            <a:endParaRPr lang="en-US" altLang="en-US" dirty="0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4724400" y="2514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2672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51054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3733800" y="3810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4" name="TextBox 7"/>
          <p:cNvSpPr txBox="1">
            <a:spLocks noChangeArrowheads="1"/>
          </p:cNvSpPr>
          <p:nvPr/>
        </p:nvSpPr>
        <p:spPr bwMode="auto">
          <a:xfrm>
            <a:off x="4343400" y="3810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5" name="TextBox 8"/>
          <p:cNvSpPr txBox="1">
            <a:spLocks noChangeArrowheads="1"/>
          </p:cNvSpPr>
          <p:nvPr/>
        </p:nvSpPr>
        <p:spPr bwMode="auto">
          <a:xfrm>
            <a:off x="3352800" y="449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3886200" y="441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4876800" y="3733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5410200" y="3733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5105400" y="441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5562600" y="441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72000" y="2667000"/>
            <a:ext cx="304800" cy="57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962400" y="32766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3352800"/>
            <a:ext cx="76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05200" y="4038600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86200" y="4038600"/>
            <a:ext cx="152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27432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29200" y="3352800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57800" y="33528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62600" y="3962400"/>
            <a:ext cx="152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57800" y="39624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5200" y="4800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4724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41148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4" name="TextBox 46"/>
          <p:cNvSpPr txBox="1">
            <a:spLocks noChangeArrowheads="1"/>
          </p:cNvSpPr>
          <p:nvPr/>
        </p:nvSpPr>
        <p:spPr bwMode="auto">
          <a:xfrm>
            <a:off x="4572000" y="4343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4845" name="TextBox 47"/>
          <p:cNvSpPr txBox="1">
            <a:spLocks noChangeArrowheads="1"/>
          </p:cNvSpPr>
          <p:nvPr/>
        </p:nvSpPr>
        <p:spPr bwMode="auto">
          <a:xfrm>
            <a:off x="4876800" y="4343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724400" y="3962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29200" y="39624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244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29200" y="4648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57800" y="4724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5000" y="4724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2" name="TextBox 62"/>
          <p:cNvSpPr txBox="1">
            <a:spLocks noChangeArrowheads="1"/>
          </p:cNvSpPr>
          <p:nvPr/>
        </p:nvSpPr>
        <p:spPr bwMode="auto">
          <a:xfrm>
            <a:off x="3276600" y="5410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53" name="TextBox 63"/>
          <p:cNvSpPr txBox="1">
            <a:spLocks noChangeArrowheads="1"/>
          </p:cNvSpPr>
          <p:nvPr/>
        </p:nvSpPr>
        <p:spPr bwMode="auto">
          <a:xfrm>
            <a:off x="4313238" y="5375274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854" name="TextBox 64"/>
          <p:cNvSpPr txBox="1">
            <a:spLocks noChangeArrowheads="1"/>
          </p:cNvSpPr>
          <p:nvPr/>
        </p:nvSpPr>
        <p:spPr bwMode="auto">
          <a:xfrm>
            <a:off x="3847626" y="5272577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4855" name="TextBox 65"/>
          <p:cNvSpPr txBox="1">
            <a:spLocks noChangeArrowheads="1"/>
          </p:cNvSpPr>
          <p:nvPr/>
        </p:nvSpPr>
        <p:spPr bwMode="auto">
          <a:xfrm>
            <a:off x="4572000" y="5410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4856" name="TextBox 67"/>
          <p:cNvSpPr txBox="1">
            <a:spLocks noChangeArrowheads="1"/>
          </p:cNvSpPr>
          <p:nvPr/>
        </p:nvSpPr>
        <p:spPr bwMode="auto">
          <a:xfrm>
            <a:off x="5105400" y="5410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57" name="TextBox 68"/>
          <p:cNvSpPr txBox="1">
            <a:spLocks noChangeArrowheads="1"/>
          </p:cNvSpPr>
          <p:nvPr/>
        </p:nvSpPr>
        <p:spPr bwMode="auto">
          <a:xfrm>
            <a:off x="5562600" y="5334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58" name="Rectangle 69"/>
          <p:cNvSpPr>
            <a:spLocks noChangeArrowheads="1"/>
          </p:cNvSpPr>
          <p:nvPr/>
        </p:nvSpPr>
        <p:spPr bwMode="auto">
          <a:xfrm>
            <a:off x="4876800" y="5410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631454" y="3388917"/>
            <a:ext cx="1450942" cy="1561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5868774" y="3755628"/>
            <a:ext cx="1150856" cy="16327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16140" y="2608896"/>
            <a:ext cx="504725" cy="654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91125" y="2613125"/>
            <a:ext cx="348596" cy="5764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09825" y="6048375"/>
            <a:ext cx="5105400" cy="666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For Binary value: 10011</a:t>
            </a:r>
          </a:p>
        </p:txBody>
      </p:sp>
      <p:sp>
        <p:nvSpPr>
          <p:cNvPr id="12" name="Freeform 11"/>
          <p:cNvSpPr/>
          <p:nvPr/>
        </p:nvSpPr>
        <p:spPr>
          <a:xfrm>
            <a:off x="1911264" y="4962525"/>
            <a:ext cx="5817323" cy="917377"/>
          </a:xfrm>
          <a:custGeom>
            <a:avLst/>
            <a:gdLst>
              <a:gd name="connsiteX0" fmla="*/ 717636 w 5817323"/>
              <a:gd name="connsiteY0" fmla="*/ 0 h 917377"/>
              <a:gd name="connsiteX1" fmla="*/ 403311 w 5817323"/>
              <a:gd name="connsiteY1" fmla="*/ 819150 h 917377"/>
              <a:gd name="connsiteX2" fmla="*/ 5556336 w 5817323"/>
              <a:gd name="connsiteY2" fmla="*/ 857250 h 917377"/>
              <a:gd name="connsiteX3" fmla="*/ 5061036 w 5817323"/>
              <a:gd name="connsiteY3" fmla="*/ 409575 h 917377"/>
              <a:gd name="connsiteX4" fmla="*/ 5099136 w 5817323"/>
              <a:gd name="connsiteY4" fmla="*/ 409575 h 91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7323" h="917377">
                <a:moveTo>
                  <a:pt x="717636" y="0"/>
                </a:moveTo>
                <a:cubicBezTo>
                  <a:pt x="157248" y="338137"/>
                  <a:pt x="-403139" y="676275"/>
                  <a:pt x="403311" y="819150"/>
                </a:cubicBezTo>
                <a:cubicBezTo>
                  <a:pt x="1209761" y="962025"/>
                  <a:pt x="4780049" y="925512"/>
                  <a:pt x="5556336" y="857250"/>
                </a:cubicBezTo>
                <a:cubicBezTo>
                  <a:pt x="6332623" y="788988"/>
                  <a:pt x="5137236" y="484188"/>
                  <a:pt x="5061036" y="409575"/>
                </a:cubicBezTo>
                <a:cubicBezTo>
                  <a:pt x="4984836" y="334963"/>
                  <a:pt x="5041986" y="372269"/>
                  <a:pt x="5099136" y="40957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34820" grpId="0"/>
      <p:bldP spid="34821" grpId="0"/>
      <p:bldP spid="34822" grpId="0"/>
      <p:bldP spid="34823" grpId="0"/>
      <p:bldP spid="34824" grpId="0"/>
      <p:bldP spid="34825" grpId="0"/>
      <p:bldP spid="34826" grpId="0"/>
      <p:bldP spid="34827" grpId="0"/>
      <p:bldP spid="34828" grpId="0"/>
      <p:bldP spid="34829" grpId="0"/>
      <p:bldP spid="34830" grpId="0"/>
      <p:bldP spid="34844" grpId="0"/>
      <p:bldP spid="34845" grpId="0"/>
      <p:bldP spid="34852" grpId="0"/>
      <p:bldP spid="34853" grpId="0"/>
      <p:bldP spid="34854" grpId="0"/>
      <p:bldP spid="34855" grpId="0"/>
      <p:bldP spid="34856" grpId="0"/>
      <p:bldP spid="34857" grpId="0"/>
      <p:bldP spid="34858" grpId="0"/>
      <p:bldP spid="2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5" y="0"/>
            <a:ext cx="9008535" cy="1325563"/>
          </a:xfrm>
          <a:solidFill>
            <a:srgbClr val="009A44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left-to-right Evaluation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top-to bottom)</a:t>
            </a:r>
            <a:endParaRPr lang="en-US" altLang="en-US" dirty="0">
              <a:solidFill>
                <a:srgbClr val="C00000"/>
              </a:solidFill>
            </a:endParaRPr>
          </a:p>
        </p:txBody>
      </p:sp>
      <p:pic>
        <p:nvPicPr>
          <p:cNvPr id="35843" name="Picture 3" descr="f5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5667"/>
            <a:ext cx="8305800" cy="467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110065" y="1875367"/>
            <a:ext cx="292946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Grammar: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B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A</a:t>
            </a:r>
          </a:p>
          <a:p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AA A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Input: 10011</a:t>
            </a:r>
          </a:p>
        </p:txBody>
      </p:sp>
    </p:spTree>
    <p:extLst>
      <p:ext uri="{BB962C8B-B14F-4D97-AF65-F5344CB8AC3E}">
        <p14:creationId xmlns:p14="http://schemas.microsoft.com/office/powerpoint/2010/main" val="28779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"/>
            <a:ext cx="9144000" cy="1647825"/>
          </a:xfrm>
          <a:solidFill>
            <a:srgbClr val="009A44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</a:rPr>
              <a:t>left-to-right bottom-to-top evaluation</a:t>
            </a:r>
          </a:p>
        </p:txBody>
      </p:sp>
      <p:graphicFrame>
        <p:nvGraphicFramePr>
          <p:cNvPr id="122927" name="Group 4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87633955"/>
              </p:ext>
            </p:extLst>
          </p:nvPr>
        </p:nvGraphicFramePr>
        <p:xfrm>
          <a:off x="135466" y="1729316"/>
          <a:ext cx="8703733" cy="4203702"/>
        </p:xfrm>
        <a:graphic>
          <a:graphicData uri="http://schemas.openxmlformats.org/drawingml/2006/table">
            <a:tbl>
              <a:tblPr/>
              <a:tblGrid>
                <a:gridCol w="436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Semantic actions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T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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L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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:=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T.type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T.Type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:= integer}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real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T.Type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:= real}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  L</a:t>
                      </a:r>
                      <a:r>
                        <a:rPr kumimoji="1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, 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{L</a:t>
                      </a:r>
                      <a:r>
                        <a:rPr kumimoji="1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.In :=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Addtype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id.entry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3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  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Addtype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id.entry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L.in</a:t>
                      </a: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8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>
          <a:xfrm>
            <a:off x="51944" y="-39626"/>
            <a:ext cx="9092055" cy="1328973"/>
          </a:xfrm>
          <a:solidFill>
            <a:srgbClr val="009A44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Parse Tree for L-attributes </a:t>
            </a:r>
            <a:r>
              <a:rPr lang="en-US" altLang="en-US" dirty="0">
                <a:solidFill>
                  <a:srgbClr val="FF0000"/>
                </a:solidFill>
              </a:rPr>
              <a:t>bottom to top</a:t>
            </a:r>
          </a:p>
        </p:txBody>
      </p: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4038600" y="1981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7892" name="Line 8"/>
          <p:cNvSpPr>
            <a:spLocks noChangeShapeType="1"/>
          </p:cNvSpPr>
          <p:nvPr/>
        </p:nvSpPr>
        <p:spPr bwMode="auto">
          <a:xfrm flipH="1">
            <a:off x="30480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2057400" y="3200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>
                <a:latin typeface="Times New Roman" pitchFamily="18" charset="0"/>
              </a:rPr>
              <a:t>T.Type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894" name="Line 12"/>
          <p:cNvSpPr>
            <a:spLocks noChangeShapeType="1"/>
          </p:cNvSpPr>
          <p:nvPr/>
        </p:nvSpPr>
        <p:spPr bwMode="auto">
          <a:xfrm>
            <a:off x="4267200" y="2286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4724400" y="2819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Times New Roman" pitchFamily="18" charset="0"/>
              </a:rPr>
              <a:t>L.in</a:t>
            </a:r>
            <a:r>
              <a:rPr lang="en-US" dirty="0">
                <a:latin typeface="Times New Roman" pitchFamily="18" charset="0"/>
              </a:rPr>
              <a:t> =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896" name="Line 14"/>
          <p:cNvSpPr>
            <a:spLocks noChangeShapeType="1"/>
          </p:cNvSpPr>
          <p:nvPr/>
        </p:nvSpPr>
        <p:spPr bwMode="auto">
          <a:xfrm flipH="1">
            <a:off x="4419600" y="3200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5"/>
          <p:cNvSpPr>
            <a:spLocks noChangeShapeType="1"/>
          </p:cNvSpPr>
          <p:nvPr/>
        </p:nvSpPr>
        <p:spPr bwMode="auto">
          <a:xfrm>
            <a:off x="52578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6"/>
          <p:cNvSpPr>
            <a:spLocks noChangeShapeType="1"/>
          </p:cNvSpPr>
          <p:nvPr/>
        </p:nvSpPr>
        <p:spPr bwMode="auto">
          <a:xfrm>
            <a:off x="5486400" y="3200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7"/>
          <p:cNvSpPr txBox="1">
            <a:spLocks noChangeArrowheads="1"/>
          </p:cNvSpPr>
          <p:nvPr/>
        </p:nvSpPr>
        <p:spPr bwMode="auto">
          <a:xfrm>
            <a:off x="3581400" y="3962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.in =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5210174" y="3976687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01" name="Text Box 19"/>
          <p:cNvSpPr txBox="1">
            <a:spLocks noChangeArrowheads="1"/>
          </p:cNvSpPr>
          <p:nvPr/>
        </p:nvSpPr>
        <p:spPr bwMode="auto">
          <a:xfrm>
            <a:off x="6553200" y="4038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 flipH="1">
            <a:off x="3429000" y="43434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43434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>
            <a:off x="4572000" y="4343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23"/>
          <p:cNvSpPr txBox="1">
            <a:spLocks noChangeArrowheads="1"/>
          </p:cNvSpPr>
          <p:nvPr/>
        </p:nvSpPr>
        <p:spPr bwMode="auto">
          <a:xfrm>
            <a:off x="2819400" y="54102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pitchFamily="18" charset="0"/>
              </a:rPr>
              <a:t>L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.in =</a:t>
            </a:r>
            <a:r>
              <a:rPr lang="en-US" dirty="0">
                <a:solidFill>
                  <a:schemeClr val="accent5"/>
                </a:solidFill>
                <a:latin typeface="Times New Roman" pitchFamily="18" charset="0"/>
              </a:rPr>
              <a:t>real</a:t>
            </a:r>
          </a:p>
        </p:txBody>
      </p:sp>
      <p:sp>
        <p:nvSpPr>
          <p:cNvPr id="37906" name="Text Box 24"/>
          <p:cNvSpPr txBox="1">
            <a:spLocks noChangeArrowheads="1"/>
          </p:cNvSpPr>
          <p:nvPr/>
        </p:nvSpPr>
        <p:spPr bwMode="auto">
          <a:xfrm>
            <a:off x="4191000" y="5486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07" name="Text Box 25"/>
          <p:cNvSpPr txBox="1">
            <a:spLocks noChangeArrowheads="1"/>
          </p:cNvSpPr>
          <p:nvPr/>
        </p:nvSpPr>
        <p:spPr bwMode="auto">
          <a:xfrm>
            <a:off x="5486400" y="5334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7908" name="Line 26"/>
          <p:cNvSpPr>
            <a:spLocks noChangeShapeType="1"/>
          </p:cNvSpPr>
          <p:nvPr/>
        </p:nvSpPr>
        <p:spPr bwMode="auto">
          <a:xfrm>
            <a:off x="33528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7"/>
          <p:cNvSpPr txBox="1">
            <a:spLocks noChangeArrowheads="1"/>
          </p:cNvSpPr>
          <p:nvPr/>
        </p:nvSpPr>
        <p:spPr bwMode="auto">
          <a:xfrm>
            <a:off x="3048000" y="6248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31766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57800"/>
            <a:ext cx="2438400" cy="141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1767" name="Rectangle 34"/>
          <p:cNvSpPr>
            <a:spLocks noChangeArrowheads="1"/>
          </p:cNvSpPr>
          <p:nvPr/>
        </p:nvSpPr>
        <p:spPr bwMode="auto">
          <a:xfrm>
            <a:off x="51945" y="4966266"/>
            <a:ext cx="128746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real  p, q, r</a:t>
            </a:r>
          </a:p>
        </p:txBody>
      </p:sp>
      <p:sp>
        <p:nvSpPr>
          <p:cNvPr id="37912" name="Line 37"/>
          <p:cNvSpPr>
            <a:spLocks noChangeShapeType="1"/>
          </p:cNvSpPr>
          <p:nvPr/>
        </p:nvSpPr>
        <p:spPr bwMode="auto">
          <a:xfrm flipV="1">
            <a:off x="2743200" y="2209800"/>
            <a:ext cx="1295400" cy="990600"/>
          </a:xfrm>
          <a:prstGeom prst="line">
            <a:avLst/>
          </a:prstGeom>
          <a:noFill/>
          <a:ln w="38100">
            <a:solidFill>
              <a:srgbClr val="009A44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38"/>
          <p:cNvSpPr>
            <a:spLocks noChangeShapeType="1"/>
          </p:cNvSpPr>
          <p:nvPr/>
        </p:nvSpPr>
        <p:spPr bwMode="auto">
          <a:xfrm>
            <a:off x="4419600" y="2209800"/>
            <a:ext cx="914400" cy="457200"/>
          </a:xfrm>
          <a:prstGeom prst="lin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39"/>
          <p:cNvSpPr>
            <a:spLocks noChangeShapeType="1"/>
          </p:cNvSpPr>
          <p:nvPr/>
        </p:nvSpPr>
        <p:spPr bwMode="auto">
          <a:xfrm flipH="1">
            <a:off x="4343400" y="3200400"/>
            <a:ext cx="685800" cy="762000"/>
          </a:xfrm>
          <a:prstGeom prst="lin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40"/>
          <p:cNvSpPr>
            <a:spLocks noChangeShapeType="1"/>
          </p:cNvSpPr>
          <p:nvPr/>
        </p:nvSpPr>
        <p:spPr bwMode="auto">
          <a:xfrm flipH="1">
            <a:off x="3352800" y="4419600"/>
            <a:ext cx="609600" cy="838200"/>
          </a:xfrm>
          <a:prstGeom prst="lin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Text Box 41"/>
          <p:cNvSpPr txBox="1">
            <a:spLocks noChangeArrowheads="1"/>
          </p:cNvSpPr>
          <p:nvPr/>
        </p:nvSpPr>
        <p:spPr bwMode="auto">
          <a:xfrm rot="-2135682">
            <a:off x="2514600" y="2362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Type=real</a:t>
            </a:r>
          </a:p>
        </p:txBody>
      </p:sp>
      <p:sp>
        <p:nvSpPr>
          <p:cNvPr id="37917" name="Text Box 42"/>
          <p:cNvSpPr txBox="1">
            <a:spLocks noChangeArrowheads="1"/>
          </p:cNvSpPr>
          <p:nvPr/>
        </p:nvSpPr>
        <p:spPr bwMode="auto">
          <a:xfrm rot="1462170">
            <a:off x="4232275" y="19177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Type=real</a:t>
            </a:r>
          </a:p>
        </p:txBody>
      </p:sp>
      <p:sp>
        <p:nvSpPr>
          <p:cNvPr id="37918" name="Rectangle 43"/>
          <p:cNvSpPr>
            <a:spLocks noChangeArrowheads="1"/>
          </p:cNvSpPr>
          <p:nvPr/>
        </p:nvSpPr>
        <p:spPr bwMode="auto">
          <a:xfrm>
            <a:off x="1524000" y="571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1" dirty="0">
                <a:solidFill>
                  <a:srgbClr val="0000FF"/>
                </a:solidFill>
              </a:rPr>
              <a:t>real</a:t>
            </a:r>
          </a:p>
        </p:txBody>
      </p:sp>
      <p:sp>
        <p:nvSpPr>
          <p:cNvPr id="3" name="Freeform 2"/>
          <p:cNvSpPr/>
          <p:nvPr/>
        </p:nvSpPr>
        <p:spPr>
          <a:xfrm>
            <a:off x="2527300" y="2411413"/>
            <a:ext cx="4781550" cy="3866087"/>
          </a:xfrm>
          <a:custGeom>
            <a:avLst/>
            <a:gdLst>
              <a:gd name="connsiteX0" fmla="*/ 0 w 4797057"/>
              <a:gd name="connsiteY0" fmla="*/ 1190625 h 3759428"/>
              <a:gd name="connsiteX1" fmla="*/ 2047875 w 4797057"/>
              <a:gd name="connsiteY1" fmla="*/ 57150 h 3759428"/>
              <a:gd name="connsiteX2" fmla="*/ 466725 w 4797057"/>
              <a:gd name="connsiteY2" fmla="*/ 2124075 h 3759428"/>
              <a:gd name="connsiteX3" fmla="*/ 409575 w 4797057"/>
              <a:gd name="connsiteY3" fmla="*/ 3581400 h 3759428"/>
              <a:gd name="connsiteX4" fmla="*/ 1657350 w 4797057"/>
              <a:gd name="connsiteY4" fmla="*/ 3648075 h 3759428"/>
              <a:gd name="connsiteX5" fmla="*/ 1743075 w 4797057"/>
              <a:gd name="connsiteY5" fmla="*/ 2790825 h 3759428"/>
              <a:gd name="connsiteX6" fmla="*/ 3752850 w 4797057"/>
              <a:gd name="connsiteY6" fmla="*/ 2809875 h 3759428"/>
              <a:gd name="connsiteX7" fmla="*/ 2990850 w 4797057"/>
              <a:gd name="connsiteY7" fmla="*/ 1409700 h 3759428"/>
              <a:gd name="connsiteX8" fmla="*/ 4610100 w 4797057"/>
              <a:gd name="connsiteY8" fmla="*/ 1400175 h 3759428"/>
              <a:gd name="connsiteX9" fmla="*/ 4762500 w 4797057"/>
              <a:gd name="connsiteY9" fmla="*/ 0 h 3759428"/>
              <a:gd name="connsiteX10" fmla="*/ 4762500 w 4797057"/>
              <a:gd name="connsiteY10" fmla="*/ 0 h 37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97057" h="3759428">
                <a:moveTo>
                  <a:pt x="0" y="1190625"/>
                </a:moveTo>
                <a:cubicBezTo>
                  <a:pt x="985044" y="546100"/>
                  <a:pt x="1970088" y="-98425"/>
                  <a:pt x="2047875" y="57150"/>
                </a:cubicBezTo>
                <a:cubicBezTo>
                  <a:pt x="2125662" y="212725"/>
                  <a:pt x="739775" y="1536700"/>
                  <a:pt x="466725" y="2124075"/>
                </a:cubicBezTo>
                <a:cubicBezTo>
                  <a:pt x="193675" y="2711450"/>
                  <a:pt x="211138" y="3327400"/>
                  <a:pt x="409575" y="3581400"/>
                </a:cubicBezTo>
                <a:cubicBezTo>
                  <a:pt x="608013" y="3835400"/>
                  <a:pt x="1435100" y="3779837"/>
                  <a:pt x="1657350" y="3648075"/>
                </a:cubicBezTo>
                <a:cubicBezTo>
                  <a:pt x="1879600" y="3516313"/>
                  <a:pt x="1393825" y="2930525"/>
                  <a:pt x="1743075" y="2790825"/>
                </a:cubicBezTo>
                <a:cubicBezTo>
                  <a:pt x="2092325" y="2651125"/>
                  <a:pt x="3544888" y="3040063"/>
                  <a:pt x="3752850" y="2809875"/>
                </a:cubicBezTo>
                <a:cubicBezTo>
                  <a:pt x="3960813" y="2579688"/>
                  <a:pt x="2847975" y="1644650"/>
                  <a:pt x="2990850" y="1409700"/>
                </a:cubicBezTo>
                <a:cubicBezTo>
                  <a:pt x="3133725" y="1174750"/>
                  <a:pt x="4314825" y="1635125"/>
                  <a:pt x="4610100" y="1400175"/>
                </a:cubicBezTo>
                <a:cubicBezTo>
                  <a:pt x="4905375" y="1165225"/>
                  <a:pt x="4762500" y="0"/>
                  <a:pt x="4762500" y="0"/>
                </a:cubicBezTo>
                <a:lnTo>
                  <a:pt x="4762500" y="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/>
      <p:bldP spid="37901" grpId="0"/>
      <p:bldP spid="37906" grpId="0"/>
      <p:bldP spid="37909" grpId="0"/>
      <p:bldP spid="31767" grpId="0" animBg="1"/>
      <p:bldP spid="379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365126"/>
            <a:ext cx="9191625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Rules using Inherited and Synthesized attribute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95334"/>
            <a:ext cx="901065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Having both Inherited and Synthesized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An inherited attribute for a symbol on R.H.S of the rule must be computed by the semantic action 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>
                <a:solidFill>
                  <a:srgbClr val="C00000"/>
                </a:solidFill>
              </a:rPr>
              <a:t> that symbol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A semantic action must not refer to a S-attribute of a symbol to </a:t>
            </a:r>
            <a:r>
              <a:rPr lang="en-US" sz="3200" b="1" dirty="0">
                <a:solidFill>
                  <a:srgbClr val="C00000"/>
                </a:solidFill>
              </a:rPr>
              <a:t>the right </a:t>
            </a:r>
            <a:r>
              <a:rPr lang="en-US" sz="3200" dirty="0">
                <a:solidFill>
                  <a:srgbClr val="C00000"/>
                </a:solidFill>
              </a:rPr>
              <a:t>of the action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S-attribute for non-terminal on the L.H.S can only be computed after </a:t>
            </a:r>
            <a:r>
              <a:rPr lang="en-US" sz="3200" b="1" dirty="0">
                <a:solidFill>
                  <a:srgbClr val="C00000"/>
                </a:solidFill>
              </a:rPr>
              <a:t>ALL attributes </a:t>
            </a:r>
            <a:r>
              <a:rPr lang="en-US" sz="3200" dirty="0">
                <a:solidFill>
                  <a:srgbClr val="C00000"/>
                </a:solidFill>
              </a:rPr>
              <a:t>it references have been computed</a:t>
            </a:r>
          </a:p>
        </p:txBody>
      </p:sp>
    </p:spTree>
    <p:extLst>
      <p:ext uri="{BB962C8B-B14F-4D97-AF65-F5344CB8AC3E}">
        <p14:creationId xmlns:p14="http://schemas.microsoft.com/office/powerpoint/2010/main" val="29251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Non-L-attribute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1135"/>
            <a:ext cx="9144000" cy="4937125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Any SDD containing the following production and rules cannot be L-attributed: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Production			Semantic Rules</a:t>
            </a:r>
          </a:p>
          <a:p>
            <a:pPr eaLnBrk="1" hangingPunct="1"/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i="1" dirty="0">
                <a:sym typeface="Wingdings" panose="05000000000000000000" pitchFamily="2" charset="2"/>
              </a:rPr>
              <a:t> B C</a:t>
            </a:r>
            <a:r>
              <a:rPr lang="en-US" altLang="en-US" dirty="0">
                <a:sym typeface="Wingdings" panose="05000000000000000000" pitchFamily="2" charset="2"/>
              </a:rPr>
              <a:t>			</a:t>
            </a:r>
            <a:r>
              <a:rPr lang="en-US" altLang="en-US" i="1" dirty="0">
                <a:sym typeface="Wingdings" panose="05000000000000000000" pitchFamily="2" charset="2"/>
              </a:rPr>
              <a:t>A.s</a:t>
            </a:r>
            <a:r>
              <a:rPr lang="en-US" altLang="en-US" dirty="0">
                <a:sym typeface="Wingdings" panose="05000000000000000000" pitchFamily="2" charset="2"/>
              </a:rPr>
              <a:t> = </a:t>
            </a:r>
            <a:r>
              <a:rPr lang="en-US" altLang="en-US" i="1" dirty="0" err="1">
                <a:sym typeface="Wingdings" panose="05000000000000000000" pitchFamily="2" charset="2"/>
              </a:rPr>
              <a:t>B.b</a:t>
            </a:r>
            <a:r>
              <a:rPr lang="en-US" altLang="en-US" dirty="0">
                <a:sym typeface="Wingdings" panose="05000000000000000000" pitchFamily="2" charset="2"/>
              </a:rPr>
              <a:t>; 		  //</a:t>
            </a:r>
            <a:r>
              <a:rPr lang="en-US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OK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                                          </a:t>
            </a:r>
            <a:r>
              <a:rPr lang="en-US" altLang="en-US" i="1" dirty="0" err="1">
                <a:sym typeface="Wingdings" panose="05000000000000000000" pitchFamily="2" charset="2"/>
              </a:rPr>
              <a:t>B.i</a:t>
            </a:r>
            <a:r>
              <a:rPr lang="en-US" altLang="en-US" dirty="0">
                <a:sym typeface="Wingdings" panose="05000000000000000000" pitchFamily="2" charset="2"/>
              </a:rPr>
              <a:t> = </a:t>
            </a:r>
            <a:r>
              <a:rPr lang="en-US" altLang="en-US" i="1" dirty="0">
                <a:sym typeface="Wingdings" panose="05000000000000000000" pitchFamily="2" charset="2"/>
              </a:rPr>
              <a:t>f</a:t>
            </a:r>
            <a:r>
              <a:rPr lang="en-US" altLang="en-US" dirty="0">
                <a:sym typeface="Wingdings" panose="05000000000000000000" pitchFamily="2" charset="2"/>
              </a:rPr>
              <a:t> (</a:t>
            </a:r>
            <a:r>
              <a:rPr lang="en-US" altLang="en-US" i="1" dirty="0" err="1">
                <a:solidFill>
                  <a:srgbClr val="C00000"/>
                </a:solidFill>
                <a:sym typeface="Wingdings" panose="05000000000000000000" pitchFamily="2" charset="2"/>
              </a:rPr>
              <a:t>C.c</a:t>
            </a:r>
            <a:r>
              <a:rPr lang="en-US" altLang="en-US" i="1" dirty="0">
                <a:sym typeface="Wingdings" panose="05000000000000000000" pitchFamily="2" charset="2"/>
              </a:rPr>
              <a:t>, A.s</a:t>
            </a:r>
            <a:r>
              <a:rPr lang="en-US" altLang="en-US" dirty="0">
                <a:sym typeface="Wingdings" panose="05000000000000000000" pitchFamily="2" charset="2"/>
              </a:rPr>
              <a:t>)      //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Not  OK              							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925" y="4391025"/>
            <a:ext cx="878205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B050"/>
                </a:solidFill>
              </a:rPr>
              <a:t>The first rule is OK in both S-attributes and L-attributes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The Second rule defines an inherited attribute </a:t>
            </a:r>
            <a:r>
              <a:rPr lang="en-US" sz="3200" dirty="0" err="1">
                <a:solidFill>
                  <a:srgbClr val="FF0000"/>
                </a:solidFill>
              </a:rPr>
              <a:t>B.</a:t>
            </a:r>
            <a:r>
              <a:rPr lang="en-US" sz="3200" i="1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w.r.t to </a:t>
            </a:r>
            <a:r>
              <a:rPr lang="en-US" sz="3200" dirty="0" err="1">
                <a:solidFill>
                  <a:srgbClr val="FF0000"/>
                </a:solidFill>
              </a:rPr>
              <a:t>C.c</a:t>
            </a:r>
            <a:r>
              <a:rPr lang="en-US" sz="3200" dirty="0">
                <a:solidFill>
                  <a:srgbClr val="FF0000"/>
                </a:solidFill>
              </a:rPr>
              <a:t> and C is to right of B</a:t>
            </a:r>
          </a:p>
        </p:txBody>
      </p:sp>
    </p:spTree>
    <p:extLst>
      <p:ext uri="{BB962C8B-B14F-4D97-AF65-F5344CB8AC3E}">
        <p14:creationId xmlns:p14="http://schemas.microsoft.com/office/powerpoint/2010/main" val="111947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SDD’s (AG) Applications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12324"/>
            <a:ext cx="8991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The evaluation of the semantic rules can be used for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Inferring expression type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Saving information into a Symbol Table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Generating Code (intermediate and final code)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Emitting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0439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0022" y="270858"/>
            <a:ext cx="7886700" cy="1325563"/>
          </a:xfrm>
        </p:spPr>
        <p:txBody>
          <a:bodyPr/>
          <a:lstStyle/>
          <a:p>
            <a:r>
              <a:rPr lang="en-US" altLang="en-US" dirty="0"/>
              <a:t>SDD vs. AG: 1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70021" y="1787611"/>
            <a:ext cx="8873953" cy="4937125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In a </a:t>
            </a:r>
            <a:r>
              <a:rPr lang="en-US" altLang="en-US" sz="3600" b="1" dirty="0">
                <a:cs typeface="Times New Roman" panose="02020603050405020304" pitchFamily="18" charset="0"/>
              </a:rPr>
              <a:t>syntax-directed definition (SDD)</a:t>
            </a:r>
            <a:r>
              <a:rPr lang="en-US" altLang="en-US" sz="3600" dirty="0">
                <a:cs typeface="Times New Roman" panose="02020603050405020304" pitchFamily="18" charset="0"/>
              </a:rPr>
              <a:t>, a semantic rule may just evaluate a value of an attribute or it may have some </a:t>
            </a:r>
            <a:r>
              <a:rPr lang="en-US" altLang="en-US" sz="3600" b="1" dirty="0">
                <a:solidFill>
                  <a:srgbClr val="C00000"/>
                </a:solidFill>
                <a:cs typeface="Times New Roman" panose="02020603050405020304" pitchFamily="18" charset="0"/>
              </a:rPr>
              <a:t>side effects </a:t>
            </a:r>
            <a:r>
              <a:rPr lang="en-US" altLang="en-US" sz="3600" dirty="0">
                <a:cs typeface="Times New Roman" panose="02020603050405020304" pitchFamily="18" charset="0"/>
              </a:rPr>
              <a:t>(e.g., printing values or modifying some values in Symbol table, etc.)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Used where the attribute evaluation order can be determined from the </a:t>
            </a:r>
            <a:r>
              <a:rPr lang="en-US" alt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semantic action inserted </a:t>
            </a:r>
            <a:r>
              <a:rPr lang="en-US" alt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within the R.H.S (schema translation)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The evaluation order are based on </a:t>
            </a:r>
            <a:r>
              <a:rPr lang="en-US" altLang="en-US" sz="32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Depth First Search (DFS) walk</a:t>
            </a:r>
          </a:p>
        </p:txBody>
      </p:sp>
    </p:spTree>
    <p:extLst>
      <p:ext uri="{BB962C8B-B14F-4D97-AF65-F5344CB8AC3E}">
        <p14:creationId xmlns:p14="http://schemas.microsoft.com/office/powerpoint/2010/main" val="8618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5627" y="161926"/>
            <a:ext cx="7886700" cy="1325563"/>
          </a:xfrm>
        </p:spPr>
        <p:txBody>
          <a:bodyPr/>
          <a:lstStyle/>
          <a:p>
            <a:r>
              <a:rPr lang="en-US" altLang="en-US" dirty="0"/>
              <a:t>Syntax Directed Definitions (SDD)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5626" y="1828800"/>
            <a:ext cx="8885023" cy="493712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SDD?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SDD = CFG+ Attributes+ Semantics Rules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Attributes are associated with grammar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Two type of attributes</a:t>
            </a:r>
          </a:p>
          <a:p>
            <a:pPr lvl="2"/>
            <a:r>
              <a:rPr lang="en-US" altLang="en-US" sz="3400" dirty="0">
                <a:solidFill>
                  <a:srgbClr val="0070C0"/>
                </a:solidFill>
              </a:rPr>
              <a:t>Inherited</a:t>
            </a:r>
          </a:p>
          <a:p>
            <a:pPr lvl="2"/>
            <a:r>
              <a:rPr lang="en-US" altLang="en-US" sz="3400" dirty="0">
                <a:solidFill>
                  <a:srgbClr val="0070C0"/>
                </a:solidFill>
              </a:rPr>
              <a:t>Synthesized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Rules are associated with productions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Ordering of the tree obtained by </a:t>
            </a:r>
            <a:r>
              <a:rPr lang="en-US" altLang="en-US" sz="3200" b="1" dirty="0">
                <a:solidFill>
                  <a:srgbClr val="C00000"/>
                </a:solidFill>
              </a:rPr>
              <a:t>dependency graph </a:t>
            </a:r>
            <a:r>
              <a:rPr lang="en-US" altLang="en-US" sz="3200" dirty="0">
                <a:solidFill>
                  <a:srgbClr val="C00000"/>
                </a:solidFill>
              </a:rPr>
              <a:t>using topological sort</a:t>
            </a:r>
          </a:p>
          <a:p>
            <a:pPr lvl="2"/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8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9" y="298451"/>
            <a:ext cx="7886700" cy="1325563"/>
          </a:xfrm>
        </p:spPr>
        <p:txBody>
          <a:bodyPr/>
          <a:lstStyle/>
          <a:p>
            <a:r>
              <a:rPr lang="en-US" altLang="en-US" dirty="0"/>
              <a:t>SDD vs. AG: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" y="1851679"/>
            <a:ext cx="8848725" cy="4222657"/>
          </a:xfrm>
        </p:spPr>
        <p:txBody>
          <a:bodyPr/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An </a:t>
            </a:r>
            <a:r>
              <a:rPr lang="en-US" altLang="en-US" sz="3600" b="1" dirty="0">
                <a:cs typeface="Times New Roman" panose="02020603050405020304" pitchFamily="18" charset="0"/>
              </a:rPr>
              <a:t>attribute grammar</a:t>
            </a:r>
            <a:r>
              <a:rPr lang="en-US" altLang="en-US" sz="3600" dirty="0">
                <a:cs typeface="Times New Roman" panose="02020603050405020304" pitchFamily="18" charset="0"/>
              </a:rPr>
              <a:t> is a syntax-directed definition in which the functions in the semantic rules </a:t>
            </a:r>
            <a:r>
              <a:rPr lang="en-US" altLang="en-US" sz="3600" b="1" u="sng" dirty="0">
                <a:cs typeface="Times New Roman" panose="02020603050405020304" pitchFamily="18" charset="0"/>
              </a:rPr>
              <a:t>cannot have side effects  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(i.e., they can only evaluate values of attributes).</a:t>
            </a:r>
          </a:p>
          <a:p>
            <a:r>
              <a:rPr lang="en-US" altLang="en-US" sz="3600" dirty="0">
                <a:solidFill>
                  <a:srgbClr val="C00000"/>
                </a:solidFill>
                <a:cs typeface="Times New Roman" panose="02020603050405020304" pitchFamily="18" charset="0"/>
              </a:rPr>
              <a:t>Also, it is impractical to compute all of the attribute dependencies from the tree</a:t>
            </a:r>
            <a:endParaRPr lang="en-US" altLang="en-US" sz="36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73" y="365126"/>
            <a:ext cx="8412377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Symbol Table &amp; Attribute Grammar (AG)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2972" y="1804086"/>
            <a:ext cx="8974353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AG </a:t>
            </a:r>
          </a:p>
          <a:p>
            <a:pPr lvl="1" eaLnBrk="1" hangingPunct="1"/>
            <a:r>
              <a:rPr lang="en-US" altLang="en-US" sz="2800" dirty="0"/>
              <a:t>C</a:t>
            </a:r>
            <a:r>
              <a:rPr lang="en-US" altLang="en-US" sz="2800" dirty="0">
                <a:solidFill>
                  <a:schemeClr val="tx1"/>
                </a:solidFill>
              </a:rPr>
              <a:t>onstrain those syntactically correct strings to satisfy the required semantics in the </a:t>
            </a:r>
            <a:r>
              <a:rPr lang="en-US" altLang="en-US" sz="2800" b="1" dirty="0">
                <a:solidFill>
                  <a:srgbClr val="FF0000"/>
                </a:solidFill>
              </a:rPr>
              <a:t>strongly typed </a:t>
            </a:r>
            <a:r>
              <a:rPr lang="en-US" altLang="en-US" sz="2800" dirty="0">
                <a:solidFill>
                  <a:schemeClr val="tx1"/>
                </a:solidFill>
              </a:rPr>
              <a:t>language</a:t>
            </a:r>
          </a:p>
          <a:p>
            <a:r>
              <a:rPr lang="en-US" altLang="en-US" sz="3200" dirty="0"/>
              <a:t>Example of constraints (rules) include: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Type compatibility (type checking/type violation)</a:t>
            </a:r>
          </a:p>
          <a:p>
            <a:pPr lvl="2"/>
            <a:r>
              <a:rPr lang="en-US" altLang="en-US" sz="3000" dirty="0">
                <a:solidFill>
                  <a:srgbClr val="C00000"/>
                </a:solidFill>
              </a:rPr>
              <a:t>declared type of any variable or expression be consistent with its usage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Define/usage (pre-declaration) </a:t>
            </a:r>
          </a:p>
          <a:p>
            <a:pPr lvl="2"/>
            <a:r>
              <a:rPr lang="en-US" altLang="en-US" sz="3000" dirty="0">
                <a:solidFill>
                  <a:srgbClr val="C00000"/>
                </a:solidFill>
              </a:rPr>
              <a:t>identifier must be defined before it can be used</a:t>
            </a:r>
          </a:p>
          <a:p>
            <a:pPr lvl="1"/>
            <a:r>
              <a:rPr lang="en-US" altLang="en-US" sz="3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95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3406"/>
            <a:ext cx="8991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Using Symbol Table for Enforcing Programming Constraints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6496" y="1804087"/>
            <a:ext cx="9057504" cy="4937125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How to enforce PLs constraints and context?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Adding attributes to programming constructs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Keeping these information in the symbol table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Maintaining the information properly</a:t>
            </a:r>
          </a:p>
          <a:p>
            <a:r>
              <a:rPr lang="en-US" altLang="en-US" dirty="0"/>
              <a:t>Example of information added to Symbol table: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Names /variables 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types, scope of declaration, etc.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Array 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number of dimensions, upper/lower bound, type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Procedures/functions 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number of parameters,  their types, and return type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Structures/records 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list of fields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7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altLang="en-US" dirty="0"/>
              <a:t>Symbol table: 2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-1" y="1779373"/>
            <a:ext cx="9020175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Symbol table?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Data structure used to associate a set of identifiers (IDs) with their values/attributes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IDs’ information are modelled as </a:t>
            </a:r>
            <a:r>
              <a:rPr lang="en-US" altLang="en-US" sz="2000" u="sng" dirty="0">
                <a:solidFill>
                  <a:srgbClr val="C00000"/>
                </a:solidFill>
              </a:rPr>
              <a:t>record 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E.g., information (type name, </a:t>
            </a: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name, procedure/function, constant, location in memory, etc.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Each symbol </a:t>
            </a:r>
            <a:r>
              <a:rPr lang="en-US" altLang="en-US" sz="2000" u="sng" dirty="0">
                <a:solidFill>
                  <a:srgbClr val="C00000"/>
                </a:solidFill>
              </a:rPr>
              <a:t>must be unique </a:t>
            </a:r>
            <a:r>
              <a:rPr lang="en-US" altLang="en-US" sz="2000" dirty="0">
                <a:solidFill>
                  <a:srgbClr val="C00000"/>
                </a:solidFill>
              </a:rPr>
              <a:t>in the Symbol-table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think of Symbol table as a dynamic function F(ID)=unique name</a:t>
            </a:r>
          </a:p>
          <a:p>
            <a:r>
              <a:rPr lang="en-US" altLang="en-US" dirty="0"/>
              <a:t>The implementation of symbol table requires attention to </a:t>
            </a:r>
            <a:r>
              <a:rPr lang="en-US" altLang="en-US" b="1" dirty="0">
                <a:solidFill>
                  <a:srgbClr val="C00000"/>
                </a:solidFill>
              </a:rPr>
              <a:t>details,</a:t>
            </a:r>
            <a:r>
              <a:rPr lang="en-US" altLang="en-US" dirty="0"/>
              <a:t> because every aspect of translation refers to the table. </a:t>
            </a:r>
          </a:p>
          <a:p>
            <a:pPr lvl="2" eaLnBrk="1" hangingPunct="1"/>
            <a:r>
              <a:rPr lang="en-US" altLang="en-US" sz="2800" dirty="0"/>
              <a:t>The efficiency of access is very important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4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" y="365126"/>
            <a:ext cx="8405283" cy="1325563"/>
          </a:xfrm>
        </p:spPr>
        <p:txBody>
          <a:bodyPr/>
          <a:lstStyle/>
          <a:p>
            <a:r>
              <a:rPr lang="en-US" dirty="0"/>
              <a:t>Symbol table: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6454"/>
            <a:ext cx="9144000" cy="422265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Two main mode of accesses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To add (write) a new ID and verify that the ID is not already exist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To find (read) a specific ID and retrieve its value</a:t>
            </a:r>
          </a:p>
          <a:p>
            <a:r>
              <a:rPr lang="en-US" altLang="en-US" dirty="0"/>
              <a:t>These two operations can be defined as functions</a:t>
            </a:r>
          </a:p>
          <a:p>
            <a:r>
              <a:rPr lang="en-US" altLang="en-US" dirty="0"/>
              <a:t>Other operations may include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Is-Type-Ok()?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Is-ID-There()?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Is-ID-Unique()?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909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Symbol Table: Implementation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6497" y="1754659"/>
            <a:ext cx="8971778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Can be implemented</a:t>
            </a:r>
          </a:p>
          <a:p>
            <a:pPr lvl="2" eaLnBrk="1" hangingPunct="1"/>
            <a:r>
              <a:rPr lang="en-US" altLang="en-US" dirty="0"/>
              <a:t> Array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simple but inefficient</a:t>
            </a:r>
          </a:p>
          <a:p>
            <a:pPr lvl="2" eaLnBrk="1" hangingPunct="1"/>
            <a:r>
              <a:rPr lang="en-US" altLang="en-US" dirty="0"/>
              <a:t>Linear List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simple and slow O(n)</a:t>
            </a:r>
          </a:p>
          <a:p>
            <a:pPr lvl="2" eaLnBrk="1" hangingPunct="1"/>
            <a:r>
              <a:rPr lang="en-US" altLang="en-US" dirty="0"/>
              <a:t>Binary search Tree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fast and costly in space and time</a:t>
            </a:r>
          </a:p>
          <a:p>
            <a:pPr lvl="3"/>
            <a:r>
              <a:rPr lang="en-US" altLang="en-US" dirty="0">
                <a:solidFill>
                  <a:srgbClr val="C00000"/>
                </a:solidFill>
              </a:rPr>
              <a:t>O(log2 </a:t>
            </a:r>
            <a:r>
              <a:rPr lang="en-US" altLang="en-US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>
                <a:solidFill>
                  <a:srgbClr val="C00000"/>
                </a:solidFill>
              </a:rPr>
              <a:t>)   (e.g., O(log2 </a:t>
            </a:r>
            <a:r>
              <a:rPr lang="en-US" altLang="en-US" baseline="30000" dirty="0">
                <a:solidFill>
                  <a:srgbClr val="C00000"/>
                </a:solidFill>
              </a:rPr>
              <a:t>128</a:t>
            </a:r>
            <a:r>
              <a:rPr lang="en-US" altLang="en-US" dirty="0">
                <a:solidFill>
                  <a:srgbClr val="C00000"/>
                </a:solidFill>
              </a:rPr>
              <a:t>  = 7)</a:t>
            </a:r>
          </a:p>
          <a:p>
            <a:pPr lvl="3"/>
            <a:r>
              <a:rPr lang="en-US" altLang="en-US" dirty="0">
                <a:solidFill>
                  <a:srgbClr val="C00000"/>
                </a:solidFill>
              </a:rPr>
              <a:t>Worst case may take n time</a:t>
            </a:r>
          </a:p>
          <a:p>
            <a:pPr lvl="2" eaLnBrk="1" hangingPunct="1"/>
            <a:r>
              <a:rPr lang="en-US" altLang="en-US" dirty="0"/>
              <a:t>Hashed table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Elegant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Uses a hash function h, to map names to integers (index)</a:t>
            </a:r>
          </a:p>
          <a:p>
            <a:pPr lvl="4" eaLnBrk="1" hangingPunct="1"/>
            <a:r>
              <a:rPr lang="en-US" altLang="en-US" dirty="0">
                <a:solidFill>
                  <a:srgbClr val="C00000"/>
                </a:solidFill>
              </a:rPr>
              <a:t>E.g. h(n): stores information about n in the table at h(n)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Quite fast </a:t>
            </a:r>
          </a:p>
          <a:p>
            <a:pPr lvl="3" eaLnBrk="1" hangingPunct="1"/>
            <a:r>
              <a:rPr lang="en-US" altLang="en-US" dirty="0">
                <a:solidFill>
                  <a:srgbClr val="C00000"/>
                </a:solidFill>
              </a:rPr>
              <a:t>O(1) , O (n)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87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90" y="1824251"/>
            <a:ext cx="4925472" cy="348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323975"/>
          </a:xfrm>
          <a:prstGeom prst="rect">
            <a:avLst/>
          </a:prstGeom>
          <a:solidFill>
            <a:srgbClr val="009A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1"/>
                </a:solidFill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93539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22" y="365126"/>
            <a:ext cx="9073978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Potential fields of symbol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0021" y="1787611"/>
            <a:ext cx="8912053" cy="49371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Typical attributes kept in symbol table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Name 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the symbol’s identifier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Offset 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the offset of symbol’s storage from value in base register (or beginning of arrays)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Register 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 name of register containing the symbol’s value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Scope 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indicates where the variable’s name refers to a particular instance of the name</a:t>
            </a:r>
          </a:p>
        </p:txBody>
      </p:sp>
    </p:spTree>
    <p:extLst>
      <p:ext uri="{BB962C8B-B14F-4D97-AF65-F5344CB8AC3E}">
        <p14:creationId xmlns:p14="http://schemas.microsoft.com/office/powerpoint/2010/main" val="23373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021" y="1365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Symbol Tables and ID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0021" y="1771135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data associated with IDs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Type name 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e.g., Real, Integer, etc.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Variable name 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e.g.,</a:t>
            </a:r>
            <a:r>
              <a:rPr lang="en-US" altLang="en-US" dirty="0" err="1">
                <a:solidFill>
                  <a:srgbClr val="002060"/>
                </a:solidFill>
              </a:rPr>
              <a:t>myarray</a:t>
            </a:r>
            <a:endParaRPr lang="en-U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Procedure name </a:t>
            </a:r>
          </a:p>
          <a:p>
            <a:pPr lvl="2" eaLnBrk="1" hangingPunct="1"/>
            <a:r>
              <a:rPr lang="en-US" altLang="en-US" dirty="0" err="1">
                <a:solidFill>
                  <a:srgbClr val="002060"/>
                </a:solidFill>
              </a:rPr>
              <a:t>e.g.,Quicksort</a:t>
            </a:r>
            <a:endParaRPr lang="en-U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function name 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e.g., </a:t>
            </a:r>
            <a:r>
              <a:rPr lang="en-US" altLang="en-US" dirty="0" err="1">
                <a:solidFill>
                  <a:srgbClr val="002060"/>
                </a:solidFill>
              </a:rPr>
              <a:t>myhash</a:t>
            </a:r>
            <a:endParaRPr lang="en-U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Constant </a:t>
            </a:r>
          </a:p>
          <a:p>
            <a:pPr lvl="2" eaLnBrk="1" hangingPunct="1"/>
            <a:r>
              <a:rPr lang="en-US" altLang="en-US" dirty="0">
                <a:solidFill>
                  <a:srgbClr val="002060"/>
                </a:solidFill>
              </a:rPr>
              <a:t>e.g., UPPER_LIMIT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691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Symbol Table: operations (Revisit)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9144000" cy="4917759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Two fundamental mode of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to insert a new identifier with its value and to verify that the identifier is not already there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into: </a:t>
            </a:r>
            <a:r>
              <a:rPr lang="en-US" altLang="en-US" sz="2800" dirty="0" err="1">
                <a:solidFill>
                  <a:srgbClr val="0070C0"/>
                </a:solidFill>
              </a:rPr>
              <a:t>Symtable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 ID  Value  </a:t>
            </a:r>
            <a:r>
              <a:rPr lang="en-US" altLang="en-US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Symtable</a:t>
            </a:r>
            <a:endParaRPr lang="en-US" altLang="en-US" sz="280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[into 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oldsymtab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ident 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value 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</a:t>
            </a:r>
            <a:r>
              <a:rPr lang="en-US" altLang="en-US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newsymboltab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] //</a:t>
            </a:r>
            <a:r>
              <a:rPr lang="en-US" altLang="en-US" sz="2800" dirty="0">
                <a:solidFill>
                  <a:srgbClr val="0070C0"/>
                </a:solidFill>
              </a:rPr>
              <a:t>i.e., add </a:t>
            </a:r>
            <a:r>
              <a:rPr lang="en-US" altLang="en-US" sz="2800" dirty="0" err="1">
                <a:solidFill>
                  <a:srgbClr val="0070C0"/>
                </a:solidFill>
              </a:rPr>
              <a:t>ID.value</a:t>
            </a:r>
            <a:r>
              <a:rPr lang="en-US" altLang="en-US" sz="2800" dirty="0">
                <a:solidFill>
                  <a:srgbClr val="0070C0"/>
                </a:solidFill>
              </a:rPr>
              <a:t> to the old symbol table and return new symbol table with no conflicting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to query the identifier and retrieve its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from: </a:t>
            </a:r>
            <a:r>
              <a:rPr lang="en-US" altLang="en-US" sz="2800" dirty="0" err="1">
                <a:solidFill>
                  <a:srgbClr val="0070C0"/>
                </a:solidFill>
              </a:rPr>
              <a:t>Symtable</a:t>
            </a:r>
            <a:r>
              <a:rPr lang="en-US" altLang="en-US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ID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Value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[</a:t>
            </a:r>
            <a:r>
              <a:rPr lang="en-US" altLang="en-US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from</a:t>
            </a:r>
            <a:r>
              <a:rPr lang="en-US" altLang="en-US" sz="2800" dirty="0" err="1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↓S</a:t>
            </a:r>
            <a:r>
              <a:rPr lang="en-US" altLang="en-US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ymtab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↓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ident 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↑ 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value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]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//i.e. lookup for identifier in the symbol table and return its value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5627" y="161926"/>
            <a:ext cx="7886700" cy="1325563"/>
          </a:xfrm>
        </p:spPr>
        <p:txBody>
          <a:bodyPr/>
          <a:lstStyle/>
          <a:p>
            <a:r>
              <a:rPr lang="en-US" altLang="en-US" dirty="0"/>
              <a:t>Inherited  and Synthesized Attributes?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5627" y="1828800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en-US" dirty="0"/>
              <a:t>Inherited</a:t>
            </a:r>
          </a:p>
          <a:p>
            <a:pPr lvl="1"/>
            <a:r>
              <a:rPr lang="en-US" altLang="en-US" sz="2800" dirty="0"/>
              <a:t>L-attributed grammars</a:t>
            </a:r>
          </a:p>
          <a:p>
            <a:pPr lvl="1"/>
            <a:r>
              <a:rPr lang="en-US" altLang="en-US" sz="2800" dirty="0"/>
              <a:t>Each attribute on </a:t>
            </a:r>
            <a:r>
              <a:rPr lang="en-US" altLang="en-US" sz="2800" u="sng" dirty="0">
                <a:solidFill>
                  <a:srgbClr val="C00000"/>
                </a:solidFill>
              </a:rPr>
              <a:t>L.H.S</a:t>
            </a:r>
            <a:r>
              <a:rPr lang="en-US" altLang="en-US" sz="2800" dirty="0"/>
              <a:t> depends either on attributes </a:t>
            </a:r>
            <a:r>
              <a:rPr lang="en-US" altLang="en-US" sz="2800" u="sng" dirty="0">
                <a:solidFill>
                  <a:srgbClr val="7030A0"/>
                </a:solidFill>
              </a:rPr>
              <a:t>immediate to its left </a:t>
            </a:r>
            <a:r>
              <a:rPr lang="en-US" altLang="en-US" sz="2800" dirty="0"/>
              <a:t>or Inherited attribute associated with head of A </a:t>
            </a:r>
          </a:p>
          <a:p>
            <a:pPr marL="914400" lvl="2" indent="0">
              <a:buNone/>
            </a:pPr>
            <a:r>
              <a:rPr lang="en-US" altLang="en-US" sz="2800" i="1" dirty="0"/>
              <a:t>Where </a:t>
            </a:r>
            <a:r>
              <a:rPr lang="en-US" altLang="en-US" sz="2800" dirty="0"/>
              <a:t>  A --&gt; 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...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. ;   </a:t>
            </a:r>
          </a:p>
          <a:p>
            <a:pPr lvl="3"/>
            <a:r>
              <a:rPr lang="en-US" altLang="en-US" sz="2800" dirty="0">
                <a:solidFill>
                  <a:srgbClr val="00B0F0"/>
                </a:solidFill>
              </a:rPr>
              <a:t>X</a:t>
            </a:r>
            <a:r>
              <a:rPr lang="en-US" altLang="en-US" sz="28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800" dirty="0">
                <a:solidFill>
                  <a:srgbClr val="00B0F0"/>
                </a:solidFill>
              </a:rPr>
              <a:t>.a = f(X</a:t>
            </a:r>
            <a:r>
              <a:rPr lang="en-US" altLang="en-US" sz="2800" baseline="-25000" dirty="0">
                <a:solidFill>
                  <a:srgbClr val="00B0F0"/>
                </a:solidFill>
              </a:rPr>
              <a:t>1</a:t>
            </a:r>
            <a:r>
              <a:rPr lang="en-US" altLang="en-US" sz="2800" dirty="0">
                <a:solidFill>
                  <a:srgbClr val="00B0F0"/>
                </a:solidFill>
              </a:rPr>
              <a:t>.a) or</a:t>
            </a:r>
          </a:p>
          <a:p>
            <a:pPr lvl="3"/>
            <a:r>
              <a:rPr lang="en-US" altLang="en-US" sz="2800" dirty="0">
                <a:solidFill>
                  <a:srgbClr val="00B0F0"/>
                </a:solidFill>
              </a:rPr>
              <a:t>X</a:t>
            </a:r>
            <a:r>
              <a:rPr lang="en-US" altLang="en-US" sz="28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800" dirty="0">
                <a:solidFill>
                  <a:srgbClr val="00B0F0"/>
                </a:solidFill>
              </a:rPr>
              <a:t>.a =f( </a:t>
            </a:r>
            <a:r>
              <a:rPr lang="en-US" altLang="en-US" sz="2800" dirty="0" err="1">
                <a:solidFill>
                  <a:schemeClr val="accent2">
                    <a:lumMod val="75000"/>
                  </a:schemeClr>
                </a:solidFill>
              </a:rPr>
              <a:t>A.a</a:t>
            </a:r>
            <a:r>
              <a:rPr lang="en-US" altLang="en-US" sz="2800" dirty="0">
                <a:solidFill>
                  <a:srgbClr val="00B0F0"/>
                </a:solidFill>
              </a:rPr>
              <a:t>) or </a:t>
            </a:r>
          </a:p>
          <a:p>
            <a:pPr lvl="3"/>
            <a:r>
              <a:rPr lang="en-US" altLang="en-US" sz="2800" dirty="0">
                <a:solidFill>
                  <a:srgbClr val="00B0F0"/>
                </a:solidFill>
              </a:rPr>
              <a:t>X</a:t>
            </a:r>
            <a:r>
              <a:rPr lang="en-US" altLang="en-US" sz="28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800" dirty="0">
                <a:solidFill>
                  <a:srgbClr val="00B0F0"/>
                </a:solidFill>
              </a:rPr>
              <a:t>.a =f(</a:t>
            </a:r>
            <a:r>
              <a:rPr lang="en-US" altLang="en-US" sz="2800" dirty="0" err="1">
                <a:solidFill>
                  <a:schemeClr val="accent2">
                    <a:lumMod val="75000"/>
                  </a:schemeClr>
                </a:solidFill>
              </a:rPr>
              <a:t>A.a</a:t>
            </a:r>
            <a:r>
              <a:rPr lang="en-US" altLang="en-US" sz="2800" dirty="0">
                <a:solidFill>
                  <a:srgbClr val="00B0F0"/>
                </a:solidFill>
              </a:rPr>
              <a:t>,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.a</a:t>
            </a:r>
            <a:r>
              <a:rPr lang="en-US" altLang="en-US" sz="2800" dirty="0">
                <a:solidFill>
                  <a:srgbClr val="00B0F0"/>
                </a:solidFill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</a:rPr>
              <a:t>X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3</a:t>
            </a:r>
            <a:r>
              <a:rPr lang="en-US" altLang="en-US" sz="2800" dirty="0">
                <a:solidFill>
                  <a:srgbClr val="FF0000"/>
                </a:solidFill>
              </a:rPr>
              <a:t>.a, X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4.</a:t>
            </a:r>
            <a:r>
              <a:rPr lang="en-US" altLang="en-US" sz="2800" dirty="0">
                <a:solidFill>
                  <a:srgbClr val="FF0000"/>
                </a:solidFill>
              </a:rPr>
              <a:t>a... X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n.</a:t>
            </a:r>
            <a:r>
              <a:rPr lang="en-US" altLang="en-US" sz="2800" dirty="0">
                <a:solidFill>
                  <a:srgbClr val="FF0000"/>
                </a:solidFill>
              </a:rPr>
              <a:t>a </a:t>
            </a:r>
            <a:r>
              <a:rPr lang="en-US" altLang="en-US" sz="2800" dirty="0">
                <a:solidFill>
                  <a:srgbClr val="00B0F0"/>
                </a:solidFill>
              </a:rPr>
              <a:t>)</a:t>
            </a:r>
          </a:p>
          <a:p>
            <a:pPr lvl="2"/>
            <a:endParaRPr lang="en-US" altLang="en-US" sz="2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3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altLang="en-US" dirty="0"/>
              <a:t>Overview of Pascal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0" y="1771135"/>
            <a:ext cx="8229600" cy="49371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u="sng" dirty="0"/>
              <a:t>Pascal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imperative and procedural programming language,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designed in 1968/9 and published in 1970 by </a:t>
            </a:r>
            <a:r>
              <a:rPr lang="en-US" altLang="en-US" dirty="0" err="1">
                <a:solidFill>
                  <a:srgbClr val="C00000"/>
                </a:solidFill>
              </a:rPr>
              <a:t>Niklaus</a:t>
            </a:r>
            <a:r>
              <a:rPr lang="en-US" altLang="en-US" dirty="0">
                <a:solidFill>
                  <a:srgbClr val="C00000"/>
                </a:solidFill>
              </a:rPr>
              <a:t> Wirth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enforces </a:t>
            </a:r>
            <a:r>
              <a:rPr lang="en-US" altLang="en-US" u="sng" dirty="0">
                <a:solidFill>
                  <a:srgbClr val="C00000"/>
                </a:solidFill>
              </a:rPr>
              <a:t>strong typing,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Supports </a:t>
            </a:r>
            <a:r>
              <a:rPr lang="en-US" altLang="en-US" u="sng" dirty="0">
                <a:solidFill>
                  <a:srgbClr val="C00000"/>
                </a:solidFill>
              </a:rPr>
              <a:t>block structured </a:t>
            </a:r>
            <a:r>
              <a:rPr lang="en-US" altLang="en-US" dirty="0">
                <a:solidFill>
                  <a:srgbClr val="C00000"/>
                </a:solidFill>
              </a:rPr>
              <a:t>programming, and nested procedure and function calls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provides a syntax which is easy to read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Used as a high-level language for development in the </a:t>
            </a:r>
            <a:r>
              <a:rPr lang="en-US" u="sng" dirty="0">
                <a:solidFill>
                  <a:srgbClr val="C00000"/>
                </a:solidFill>
              </a:rPr>
              <a:t>Apple Lisa</a:t>
            </a:r>
            <a:r>
              <a:rPr lang="en-US" dirty="0">
                <a:solidFill>
                  <a:srgbClr val="C00000"/>
                </a:solidFill>
              </a:rPr>
              <a:t>,  (early years of the Mac).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 1986, Apple Computer released the first </a:t>
            </a:r>
            <a:r>
              <a:rPr lang="en-US" u="sng" dirty="0">
                <a:solidFill>
                  <a:srgbClr val="C00000"/>
                </a:solidFill>
              </a:rPr>
              <a:t>Object Pascal </a:t>
            </a:r>
            <a:r>
              <a:rPr lang="en-US" dirty="0">
                <a:solidFill>
                  <a:srgbClr val="C00000"/>
                </a:solidFill>
              </a:rPr>
              <a:t>implementation </a:t>
            </a:r>
          </a:p>
          <a:p>
            <a:r>
              <a:rPr lang="en-US" altLang="en-US" dirty="0"/>
              <a:t>Derivations include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Object Pascal (object oriented programming)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Concurrent Pascal (concurrent programming)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75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6736" y="195444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/>
              <a:t>Example of BNF for Pascal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3580"/>
            <a:ext cx="9004300" cy="443941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4000" dirty="0"/>
              <a:t>Following are some examples of the rules: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1" i="1" dirty="0">
                <a:solidFill>
                  <a:srgbClr val="C00000"/>
                </a:solidFill>
              </a:rPr>
              <a:t>Program</a:t>
            </a:r>
            <a:r>
              <a:rPr lang="en-US" altLang="ko-KR" b="1" dirty="0">
                <a:solidFill>
                  <a:srgbClr val="C00000"/>
                </a:solidFill>
              </a:rPr>
              <a:t>::=</a:t>
            </a:r>
            <a:r>
              <a:rPr lang="en-US" altLang="ko-KR" sz="2400" b="1" dirty="0">
                <a:solidFill>
                  <a:srgbClr val="C00000"/>
                </a:solidFill>
              </a:rPr>
              <a:t>PROGRAM </a:t>
            </a:r>
            <a:r>
              <a:rPr lang="en-US" altLang="ko-KR" sz="2400" b="1" i="1" dirty="0">
                <a:solidFill>
                  <a:srgbClr val="C00000"/>
                </a:solidFill>
              </a:rPr>
              <a:t>identifier</a:t>
            </a:r>
            <a:r>
              <a:rPr lang="en-US" altLang="ko-KR" sz="2400" b="1" dirty="0">
                <a:solidFill>
                  <a:srgbClr val="C00000"/>
                </a:solidFill>
              </a:rPr>
              <a:t> (</a:t>
            </a:r>
            <a:r>
              <a:rPr lang="en-US" altLang="ko-KR" sz="2400" b="1" i="1" dirty="0">
                <a:solidFill>
                  <a:srgbClr val="C00000"/>
                </a:solidFill>
              </a:rPr>
              <a:t>identifier</a:t>
            </a: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C00000"/>
                </a:solidFill>
              </a:rPr>
              <a:t>more_identifiers</a:t>
            </a:r>
            <a:r>
              <a:rPr lang="en-US" altLang="ko-KR" sz="2400" b="1" dirty="0">
                <a:solidFill>
                  <a:srgbClr val="C00000"/>
                </a:solidFill>
              </a:rPr>
              <a:t>) ; </a:t>
            </a:r>
            <a:r>
              <a:rPr lang="en-US" altLang="ko-KR" sz="2400" b="1" i="1" dirty="0">
                <a:solidFill>
                  <a:srgbClr val="C00000"/>
                </a:solidFill>
              </a:rPr>
              <a:t>block</a:t>
            </a:r>
            <a:r>
              <a:rPr lang="en-US" altLang="ko-KR" sz="2400" b="1" dirty="0">
                <a:solidFill>
                  <a:srgbClr val="C00000"/>
                </a:solidFill>
              </a:rPr>
              <a:t> 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1" i="1" dirty="0" err="1">
                <a:solidFill>
                  <a:srgbClr val="C00000"/>
                </a:solidFill>
              </a:rPr>
              <a:t>more_identifiers</a:t>
            </a:r>
            <a:r>
              <a:rPr lang="en-US" altLang="ko-KR" sz="2400" b="1" i="1" dirty="0">
                <a:solidFill>
                  <a:srgbClr val="C00000"/>
                </a:solidFill>
              </a:rPr>
              <a:t>::=</a:t>
            </a:r>
            <a:r>
              <a:rPr lang="en-US" altLang="ko-KR" sz="2400" b="1" dirty="0">
                <a:solidFill>
                  <a:srgbClr val="C00000"/>
                </a:solidFill>
              </a:rPr>
              <a:t> , </a:t>
            </a:r>
            <a:r>
              <a:rPr lang="en-US" altLang="ko-KR" sz="2400" b="1" i="1" dirty="0">
                <a:solidFill>
                  <a:srgbClr val="C00000"/>
                </a:solidFill>
              </a:rPr>
              <a:t>identifier </a:t>
            </a:r>
            <a:r>
              <a:rPr lang="en-US" altLang="ko-KR" sz="2400" b="1" i="1" dirty="0" err="1">
                <a:solidFill>
                  <a:srgbClr val="C00000"/>
                </a:solidFill>
              </a:rPr>
              <a:t>more_identifiers</a:t>
            </a:r>
            <a:r>
              <a:rPr lang="en-US" altLang="zh-CN" sz="2400" b="1" i="1" dirty="0">
                <a:solidFill>
                  <a:srgbClr val="C00000"/>
                </a:solidFill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| </a:t>
            </a:r>
            <a:r>
              <a:rPr lang="el-GR" altLang="zh-CN" sz="2400" b="1" dirty="0">
                <a:solidFill>
                  <a:srgbClr val="C00000"/>
                </a:solidFill>
              </a:rPr>
              <a:t>ε</a:t>
            </a:r>
            <a:endParaRPr lang="el-GR" altLang="ko-KR" sz="24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ko-KR" b="1" i="1" dirty="0">
                <a:solidFill>
                  <a:srgbClr val="C00000"/>
                </a:solidFill>
              </a:rPr>
              <a:t>b</a:t>
            </a:r>
            <a:r>
              <a:rPr lang="en-US" altLang="ko-KR" sz="2400" b="1" i="1" dirty="0">
                <a:solidFill>
                  <a:srgbClr val="C00000"/>
                </a:solidFill>
              </a:rPr>
              <a:t>lock::= Heading Body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Heading::=</a:t>
            </a:r>
            <a:r>
              <a:rPr lang="en-US" altLang="ko-KR" b="1" i="1" dirty="0">
                <a:solidFill>
                  <a:srgbClr val="C00000"/>
                </a:solidFill>
              </a:rPr>
              <a:t> variables|constants|Functions|Procedures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1" i="1" dirty="0">
                <a:solidFill>
                  <a:srgbClr val="C00000"/>
                </a:solidFill>
              </a:rPr>
              <a:t>Body::=</a:t>
            </a:r>
            <a:r>
              <a:rPr lang="en-US" altLang="ko-KR" b="1" dirty="0">
                <a:solidFill>
                  <a:srgbClr val="C00000"/>
                </a:solidFill>
              </a:rPr>
              <a:t> BEGIN  </a:t>
            </a:r>
            <a:r>
              <a:rPr lang="en-US" altLang="ko-KR" b="1" i="1" dirty="0">
                <a:solidFill>
                  <a:srgbClr val="C00000"/>
                </a:solidFill>
              </a:rPr>
              <a:t>statement  </a:t>
            </a:r>
            <a:r>
              <a:rPr lang="en-US" altLang="ko-KR" b="1" i="1" dirty="0" err="1">
                <a:solidFill>
                  <a:srgbClr val="C00000"/>
                </a:solidFill>
              </a:rPr>
              <a:t>more_statements</a:t>
            </a:r>
            <a:r>
              <a:rPr lang="en-US" altLang="ko-KR" b="1" i="1" dirty="0">
                <a:solidFill>
                  <a:srgbClr val="C00000"/>
                </a:solidFill>
              </a:rPr>
              <a:t>  </a:t>
            </a:r>
            <a:r>
              <a:rPr lang="en-US" altLang="ko-KR" b="1" dirty="0">
                <a:solidFill>
                  <a:srgbClr val="C00000"/>
                </a:solidFill>
              </a:rPr>
              <a:t> END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1" i="1" dirty="0">
                <a:solidFill>
                  <a:srgbClr val="C00000"/>
                </a:solidFill>
              </a:rPr>
              <a:t>Statement</a:t>
            </a:r>
            <a:r>
              <a:rPr lang="en-US" altLang="ko-KR" b="1" dirty="0">
                <a:solidFill>
                  <a:srgbClr val="C00000"/>
                </a:solidFill>
              </a:rPr>
              <a:t> ::=</a:t>
            </a:r>
            <a:r>
              <a:rPr lang="en-US" altLang="ko-KR" sz="2400" b="1" i="1" dirty="0" err="1">
                <a:solidFill>
                  <a:srgbClr val="C00000"/>
                </a:solidFill>
              </a:rPr>
              <a:t>do_statement</a:t>
            </a:r>
            <a:r>
              <a:rPr lang="en-US" altLang="ko-KR" sz="2400" b="1" dirty="0">
                <a:solidFill>
                  <a:srgbClr val="C00000"/>
                </a:solidFill>
              </a:rPr>
              <a:t> | </a:t>
            </a:r>
            <a:r>
              <a:rPr lang="en-US" altLang="ko-KR" sz="2400" b="1" i="1" dirty="0" err="1">
                <a:solidFill>
                  <a:srgbClr val="C00000"/>
                </a:solidFill>
              </a:rPr>
              <a:t>if_statement</a:t>
            </a:r>
            <a:r>
              <a:rPr lang="en-US" altLang="ko-KR" sz="2400" b="1" dirty="0">
                <a:solidFill>
                  <a:srgbClr val="C00000"/>
                </a:solidFill>
              </a:rPr>
              <a:t> | </a:t>
            </a:r>
            <a:r>
              <a:rPr lang="en-US" altLang="ko-KR" sz="2400" b="1" i="1" dirty="0">
                <a:solidFill>
                  <a:srgbClr val="C00000"/>
                </a:solidFill>
              </a:rPr>
              <a:t>assignment</a:t>
            </a:r>
            <a:r>
              <a:rPr lang="en-US" altLang="ko-KR" sz="2400" b="1" dirty="0">
                <a:solidFill>
                  <a:srgbClr val="C00000"/>
                </a:solidFill>
              </a:rPr>
              <a:t> | …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b="1" i="1" dirty="0" err="1">
                <a:solidFill>
                  <a:srgbClr val="C00000"/>
                </a:solidFill>
              </a:rPr>
              <a:t>if_statement</a:t>
            </a:r>
            <a:r>
              <a:rPr lang="en-US" altLang="ko-KR" b="1" dirty="0">
                <a:solidFill>
                  <a:srgbClr val="C00000"/>
                </a:solidFill>
              </a:rPr>
              <a:t> ::= </a:t>
            </a:r>
            <a:r>
              <a:rPr lang="en-US" altLang="ko-KR" sz="2400" b="1" i="1" dirty="0">
                <a:solidFill>
                  <a:srgbClr val="C00000"/>
                </a:solidFill>
              </a:rPr>
              <a:t>If</a:t>
            </a: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en-US" altLang="ko-KR" sz="2400" b="1" i="1" dirty="0" err="1">
                <a:solidFill>
                  <a:srgbClr val="C00000"/>
                </a:solidFill>
              </a:rPr>
              <a:t>logical_expression</a:t>
            </a:r>
            <a:r>
              <a:rPr lang="en-US" altLang="ko-KR" sz="2400" b="1" i="1" dirty="0">
                <a:solidFill>
                  <a:srgbClr val="C00000"/>
                </a:solidFill>
              </a:rPr>
              <a:t> THEN statement  ELSE </a:t>
            </a:r>
            <a:r>
              <a:rPr lang="en-US" altLang="ko-KR" sz="2400" b="1" dirty="0">
                <a:solidFill>
                  <a:srgbClr val="C00000"/>
                </a:solidFill>
              </a:rPr>
              <a:t>…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/>
              <a:t>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34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Outline in Pascal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8259" y="1762897"/>
            <a:ext cx="8922866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The outline of a simple Pascal program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program heading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constant definitions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variable declaration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procedure/function declaration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body (Begin…End.)</a:t>
            </a:r>
          </a:p>
        </p:txBody>
      </p:sp>
    </p:spTree>
    <p:extLst>
      <p:ext uri="{BB962C8B-B14F-4D97-AF65-F5344CB8AC3E}">
        <p14:creationId xmlns:p14="http://schemas.microsoft.com/office/powerpoint/2010/main" val="3291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/>
              <a:t>Pascal code example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209550" y="1934416"/>
            <a:ext cx="8782050" cy="422265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program GCD (input, output)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err="1"/>
              <a:t>var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 : integer;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begin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	read 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, j)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	while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&lt;&gt; j do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		if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&gt;j then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:=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– j;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		else j := j –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	</a:t>
            </a:r>
            <a:r>
              <a:rPr lang="en-US" altLang="ko-KR" sz="2800" dirty="0" err="1"/>
              <a:t>writeln</a:t>
            </a:r>
            <a:r>
              <a:rPr lang="en-US" altLang="ko-KR" sz="2800" dirty="0"/>
              <a:t> 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end .</a:t>
            </a:r>
            <a:endParaRPr lang="ko-KR" altLang="en-US" sz="2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6248400" y="6400800"/>
            <a:ext cx="28956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884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450"/>
            <a:ext cx="8507413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/>
              <a:t>Example: parse tree</a:t>
            </a:r>
          </a:p>
        </p:txBody>
      </p:sp>
      <p:pic>
        <p:nvPicPr>
          <p:cNvPr id="27653" name="Picture 3" descr="parse_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88" y="1504949"/>
            <a:ext cx="9078012" cy="54123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43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HelloWorld Program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1210" y="1795849"/>
            <a:ext cx="8229600" cy="4937125"/>
          </a:xfrm>
        </p:spPr>
        <p:txBody>
          <a:bodyPr/>
          <a:lstStyle/>
          <a:p>
            <a:r>
              <a:rPr lang="en-US" altLang="en-US" dirty="0"/>
              <a:t>program HelloWorld(output); </a:t>
            </a:r>
          </a:p>
          <a:p>
            <a:r>
              <a:rPr lang="en-US" altLang="en-US" dirty="0"/>
              <a:t>begin </a:t>
            </a:r>
          </a:p>
          <a:p>
            <a:pPr lvl="1"/>
            <a:r>
              <a:rPr lang="en-US" altLang="en-US" dirty="0" err="1"/>
              <a:t>Writeln</a:t>
            </a:r>
            <a:r>
              <a:rPr lang="en-US" altLang="en-US" dirty="0"/>
              <a:t>('Hello world!') ;</a:t>
            </a:r>
          </a:p>
          <a:p>
            <a:r>
              <a:rPr lang="en-US" altLang="en-US" dirty="0"/>
              <a:t>end. </a:t>
            </a:r>
          </a:p>
        </p:txBody>
      </p:sp>
    </p:spTree>
    <p:extLst>
      <p:ext uri="{BB962C8B-B14F-4D97-AF65-F5344CB8AC3E}">
        <p14:creationId xmlns:p14="http://schemas.microsoft.com/office/powerpoint/2010/main" val="2517231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1762897"/>
            <a:ext cx="8229600" cy="4937125"/>
          </a:xfrm>
        </p:spPr>
        <p:txBody>
          <a:bodyPr/>
          <a:lstStyle/>
          <a:p>
            <a:r>
              <a:rPr lang="en-US" altLang="en-US" dirty="0"/>
              <a:t>program </a:t>
            </a:r>
            <a:r>
              <a:rPr lang="en-US" altLang="en-US" dirty="0" err="1"/>
              <a:t>MyFunctions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dirty="0" err="1"/>
              <a:t>var</a:t>
            </a:r>
            <a:br>
              <a:rPr lang="en-US" altLang="en-US" dirty="0"/>
            </a:br>
            <a:r>
              <a:rPr lang="en-US" altLang="en-US" dirty="0"/>
              <a:t>     Answer: Integer;</a:t>
            </a:r>
            <a:br>
              <a:rPr lang="en-US" altLang="en-US" dirty="0"/>
            </a:br>
            <a:r>
              <a:rPr lang="en-US" altLang="en-US" dirty="0">
                <a:solidFill>
                  <a:srgbClr val="C00000"/>
                </a:solidFill>
              </a:rPr>
              <a:t>function Add(</a:t>
            </a:r>
            <a:r>
              <a:rPr lang="en-US" altLang="en-US" dirty="0" err="1">
                <a:solidFill>
                  <a:srgbClr val="C00000"/>
                </a:solidFill>
              </a:rPr>
              <a:t>i</a:t>
            </a:r>
            <a:r>
              <a:rPr lang="en-US" altLang="en-US" dirty="0">
                <a:solidFill>
                  <a:srgbClr val="C00000"/>
                </a:solidFill>
              </a:rPr>
              <a:t>, j:Integer): Integer;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begin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   Add := </a:t>
            </a:r>
            <a:r>
              <a:rPr lang="en-US" altLang="en-US" dirty="0" err="1">
                <a:solidFill>
                  <a:srgbClr val="C00000"/>
                </a:solidFill>
              </a:rPr>
              <a:t>i</a:t>
            </a:r>
            <a:r>
              <a:rPr lang="en-US" altLang="en-US" dirty="0">
                <a:solidFill>
                  <a:srgbClr val="C00000"/>
                </a:solidFill>
              </a:rPr>
              <a:t> + j;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end;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/>
              <a:t> </a:t>
            </a:r>
            <a:br>
              <a:rPr lang="en-US" altLang="en-US" dirty="0"/>
            </a:br>
            <a:r>
              <a:rPr lang="en-US" altLang="en-US" dirty="0"/>
              <a:t>begin</a:t>
            </a:r>
            <a:br>
              <a:rPr lang="en-US" altLang="en-US" dirty="0"/>
            </a:br>
            <a:r>
              <a:rPr lang="en-US" altLang="en-US" dirty="0"/>
              <a:t>   Answer := </a:t>
            </a:r>
            <a:r>
              <a:rPr lang="en-US" altLang="en-US" dirty="0">
                <a:solidFill>
                  <a:srgbClr val="C00000"/>
                </a:solidFill>
              </a:rPr>
              <a:t>Add(1,2)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   </a:t>
            </a:r>
            <a:r>
              <a:rPr lang="en-US" altLang="en-US" dirty="0" err="1"/>
              <a:t>Writeln</a:t>
            </a:r>
            <a:r>
              <a:rPr lang="en-US" altLang="en-US" dirty="0"/>
              <a:t>( </a:t>
            </a:r>
            <a:r>
              <a:rPr lang="en-US" altLang="en-US" dirty="0">
                <a:solidFill>
                  <a:srgbClr val="C00000"/>
                </a:solidFill>
              </a:rPr>
              <a:t>Add(1,2) </a:t>
            </a:r>
            <a:r>
              <a:rPr lang="en-US" altLang="en-US" dirty="0"/>
              <a:t>);</a:t>
            </a:r>
            <a:br>
              <a:rPr lang="en-US" altLang="en-US" dirty="0"/>
            </a:br>
            <a:r>
              <a:rPr lang="en-US" alt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355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0" y="1779373"/>
            <a:ext cx="9042400" cy="4937125"/>
          </a:xfrm>
        </p:spPr>
        <p:txBody>
          <a:bodyPr>
            <a:normAutofit/>
          </a:bodyPr>
          <a:lstStyle/>
          <a:p>
            <a:r>
              <a:rPr lang="en-US" altLang="en-US" dirty="0"/>
              <a:t>program </a:t>
            </a:r>
            <a:r>
              <a:rPr lang="en-US" altLang="en-US" dirty="0" err="1"/>
              <a:t>MyProcedures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sz="2000" b="1" dirty="0"/>
              <a:t>procedure</a:t>
            </a:r>
            <a:r>
              <a:rPr lang="en-US" altLang="en-US" sz="2000" dirty="0"/>
              <a:t> </a:t>
            </a:r>
            <a:r>
              <a:rPr lang="en-US" altLang="en-US" sz="2000" b="1" dirty="0" err="1"/>
              <a:t>GetName</a:t>
            </a:r>
            <a:r>
              <a:rPr lang="en-US" altLang="en-US" sz="2000" dirty="0"/>
              <a:t>;</a:t>
            </a:r>
            <a:br>
              <a:rPr lang="en-US" altLang="en-US" sz="2000" dirty="0"/>
            </a:br>
            <a:r>
              <a:rPr lang="en-US" altLang="en-US" sz="2000" b="1" dirty="0"/>
              <a:t>var</a:t>
            </a:r>
            <a:br>
              <a:rPr lang="en-US" altLang="en-US" sz="2000" dirty="0"/>
            </a:br>
            <a:r>
              <a:rPr lang="en-US" altLang="en-US" sz="2000" dirty="0"/>
              <a:t>   Name: String;</a:t>
            </a:r>
            <a:br>
              <a:rPr lang="en-US" altLang="en-US" sz="2000" dirty="0"/>
            </a:br>
            <a:r>
              <a:rPr lang="en-US" altLang="en-US" sz="2000" b="1" dirty="0"/>
              <a:t>begin</a:t>
            </a:r>
            <a:br>
              <a:rPr lang="en-US" altLang="en-US" sz="2000" dirty="0"/>
            </a:br>
            <a:r>
              <a:rPr lang="en-US" altLang="en-US" sz="2000" dirty="0"/>
              <a:t>   </a:t>
            </a:r>
            <a:r>
              <a:rPr lang="en-US" altLang="en-US" sz="2000" b="1" dirty="0" err="1"/>
              <a:t>Writeln</a:t>
            </a:r>
            <a:r>
              <a:rPr lang="en-US" altLang="en-US" sz="2000" dirty="0"/>
              <a:t>('What is your name?');</a:t>
            </a:r>
            <a:br>
              <a:rPr lang="en-US" altLang="en-US" sz="2000" dirty="0"/>
            </a:br>
            <a:r>
              <a:rPr lang="en-US" altLang="en-US" sz="2000" dirty="0"/>
              <a:t>   </a:t>
            </a:r>
            <a:r>
              <a:rPr lang="en-US" altLang="en-US" sz="2000" b="1" dirty="0" err="1"/>
              <a:t>Readln</a:t>
            </a:r>
            <a:r>
              <a:rPr lang="en-US" altLang="en-US" sz="2000" dirty="0"/>
              <a:t>(Name);</a:t>
            </a:r>
            <a:br>
              <a:rPr lang="en-US" altLang="en-US" sz="2000" dirty="0"/>
            </a:br>
            <a:r>
              <a:rPr lang="en-US" altLang="en-US" sz="2000" dirty="0"/>
              <a:t>   </a:t>
            </a:r>
            <a:r>
              <a:rPr lang="en-US" altLang="en-US" sz="2000" b="1" dirty="0"/>
              <a:t>if</a:t>
            </a:r>
            <a:r>
              <a:rPr lang="en-US" altLang="en-US" sz="2000" dirty="0"/>
              <a:t> Name = '' </a:t>
            </a:r>
            <a:r>
              <a:rPr lang="en-US" altLang="en-US" sz="2000" b="1" dirty="0"/>
              <a:t>then</a:t>
            </a:r>
            <a:br>
              <a:rPr lang="en-US" altLang="en-US" sz="2000" dirty="0"/>
            </a:br>
            <a:r>
              <a:rPr lang="en-US" altLang="en-US" sz="2000" dirty="0"/>
              <a:t>      Exit;</a:t>
            </a:r>
            <a:br>
              <a:rPr lang="en-US" altLang="en-US" sz="2000" dirty="0"/>
            </a:br>
            <a:r>
              <a:rPr lang="en-US" altLang="en-US" sz="2000" dirty="0"/>
              <a:t>   </a:t>
            </a:r>
            <a:r>
              <a:rPr lang="en-US" altLang="en-US" sz="2000" b="1" dirty="0" err="1"/>
              <a:t>Writeln</a:t>
            </a:r>
            <a:r>
              <a:rPr lang="en-US" altLang="en-US" sz="2000" dirty="0"/>
              <a:t>('Your name </a:t>
            </a:r>
            <a:r>
              <a:rPr lang="en-US" altLang="en-US" sz="2000" dirty="0" err="1"/>
              <a:t>is',Name</a:t>
            </a:r>
            <a:r>
              <a:rPr lang="en-US" altLang="en-US" sz="2000" dirty="0"/>
              <a:t>);</a:t>
            </a:r>
            <a:br>
              <a:rPr lang="en-US" altLang="en-US" sz="2000" dirty="0"/>
            </a:br>
            <a:r>
              <a:rPr lang="en-US" altLang="en-US" sz="2000" b="1" dirty="0"/>
              <a:t>end;</a:t>
            </a:r>
            <a:br>
              <a:rPr lang="en-US" altLang="en-US" sz="2000" dirty="0"/>
            </a:br>
            <a:r>
              <a:rPr lang="en-US" altLang="en-US" dirty="0"/>
              <a:t> begin</a:t>
            </a:r>
            <a:br>
              <a:rPr lang="en-US" altLang="en-US" dirty="0"/>
            </a:br>
            <a:r>
              <a:rPr lang="en-US" altLang="en-US" dirty="0"/>
              <a:t>   </a:t>
            </a:r>
            <a:r>
              <a:rPr lang="en-US" altLang="en-US" sz="2400" b="1" dirty="0" err="1"/>
              <a:t>GetName</a:t>
            </a:r>
            <a:r>
              <a:rPr lang="en-US" altLang="en-US" sz="2400" b="1" dirty="0"/>
              <a:t>;</a:t>
            </a:r>
            <a:br>
              <a:rPr lang="en-US" altLang="en-US" dirty="0"/>
            </a:br>
            <a:r>
              <a:rPr lang="en-US" altLang="en-US" dirty="0"/>
              <a:t>  end. </a:t>
            </a:r>
          </a:p>
        </p:txBody>
      </p:sp>
    </p:spTree>
    <p:extLst>
      <p:ext uri="{BB962C8B-B14F-4D97-AF65-F5344CB8AC3E}">
        <p14:creationId xmlns:p14="http://schemas.microsoft.com/office/powerpoint/2010/main" val="40801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0" y="110602"/>
            <a:ext cx="898727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Scope in block-oriented programming Languages: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2420" y="1813089"/>
            <a:ext cx="9101579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Scope?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Describes the realm of an identifier where</a:t>
            </a:r>
            <a:r>
              <a:rPr lang="en-US" dirty="0">
                <a:solidFill>
                  <a:srgbClr val="C00000"/>
                </a:solidFill>
              </a:rPr>
              <a:t> the identifier is visible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dirty="0"/>
              <a:t>The scope of an identifier (ID)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refers to the portion of a program (a block) in which ID continues to represent a particular value or action</a:t>
            </a:r>
          </a:p>
          <a:p>
            <a:pPr eaLnBrk="1" hangingPunct="1"/>
            <a:r>
              <a:rPr lang="en-US" altLang="en-US" dirty="0"/>
              <a:t>Block structure</a:t>
            </a:r>
          </a:p>
        </p:txBody>
      </p:sp>
    </p:spTree>
    <p:extLst>
      <p:ext uri="{BB962C8B-B14F-4D97-AF65-F5344CB8AC3E}">
        <p14:creationId xmlns:p14="http://schemas.microsoft.com/office/powerpoint/2010/main" val="5278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" y="38100"/>
            <a:ext cx="9105900" cy="838200"/>
          </a:xfrm>
          <a:solidFill>
            <a:srgbClr val="009A44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Scope in block oriented programming: 2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27000" y="1066800"/>
            <a:ext cx="4140200" cy="53340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b="1" dirty="0"/>
              <a:t>Program A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Procedure B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function D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begin [D]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….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End; [D]</a:t>
            </a:r>
          </a:p>
          <a:p>
            <a:pPr marL="365760" lvl="1">
              <a:lnSpc>
                <a:spcPct val="80000"/>
              </a:lnSpc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begin [B]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365760" lvl="1">
              <a:lnSpc>
                <a:spcPct val="80000"/>
              </a:lnSpc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end; [B]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procedure C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procedure E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begin[E]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..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End; [E]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function F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begin [F]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end; [F]</a:t>
            </a:r>
          </a:p>
          <a:p>
            <a:pPr marL="91440" indent="-274320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begin [C]</a:t>
            </a:r>
          </a:p>
          <a:p>
            <a:pPr marL="548640" lvl="1" indent="-274320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..</a:t>
            </a:r>
          </a:p>
          <a:p>
            <a:pPr marL="91440" indent="-274320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End; [C]</a:t>
            </a:r>
          </a:p>
          <a:p>
            <a:pPr marL="9144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1800" b="1" dirty="0"/>
              <a:t>begin {A}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400" b="1" dirty="0"/>
              <a:t>..</a:t>
            </a:r>
          </a:p>
          <a:p>
            <a:pPr marL="9144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1800" b="1" dirty="0"/>
              <a:t>End. {A}</a:t>
            </a:r>
          </a:p>
          <a:p>
            <a:pPr marL="1097280" lvl="3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sz="1400" b="1" dirty="0"/>
          </a:p>
        </p:txBody>
      </p:sp>
      <p:sp>
        <p:nvSpPr>
          <p:cNvPr id="65540" name="Rectangle 1029"/>
          <p:cNvSpPr>
            <a:spLocks noChangeArrowheads="1"/>
          </p:cNvSpPr>
          <p:nvPr/>
        </p:nvSpPr>
        <p:spPr bwMode="auto">
          <a:xfrm>
            <a:off x="4343400" y="1066800"/>
            <a:ext cx="4419600" cy="533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41" name="Rectangle 1030"/>
          <p:cNvSpPr>
            <a:spLocks noChangeArrowheads="1"/>
          </p:cNvSpPr>
          <p:nvPr/>
        </p:nvSpPr>
        <p:spPr bwMode="auto">
          <a:xfrm>
            <a:off x="5105400" y="1524000"/>
            <a:ext cx="2590800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1031"/>
          <p:cNvSpPr>
            <a:spLocks noChangeArrowheads="1"/>
          </p:cNvSpPr>
          <p:nvPr/>
        </p:nvSpPr>
        <p:spPr bwMode="auto">
          <a:xfrm>
            <a:off x="5105400" y="3581400"/>
            <a:ext cx="2667000" cy="1905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5543" name="Rectangle 1032"/>
          <p:cNvSpPr>
            <a:spLocks noChangeArrowheads="1"/>
          </p:cNvSpPr>
          <p:nvPr/>
        </p:nvSpPr>
        <p:spPr bwMode="auto">
          <a:xfrm>
            <a:off x="5562600" y="1981200"/>
            <a:ext cx="1828800" cy="274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Function D</a:t>
            </a:r>
          </a:p>
        </p:txBody>
      </p:sp>
      <p:sp>
        <p:nvSpPr>
          <p:cNvPr id="50184" name="Rectangle 1033"/>
          <p:cNvSpPr>
            <a:spLocks noChangeArrowheads="1"/>
          </p:cNvSpPr>
          <p:nvPr/>
        </p:nvSpPr>
        <p:spPr bwMode="auto">
          <a:xfrm>
            <a:off x="5562600" y="4114800"/>
            <a:ext cx="17526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>
                <a:latin typeface="Times New Roman" pitchFamily="18" charset="0"/>
              </a:rPr>
              <a:t>Procedure E</a:t>
            </a:r>
          </a:p>
        </p:txBody>
      </p:sp>
      <p:sp>
        <p:nvSpPr>
          <p:cNvPr id="50185" name="Rectangle 1034"/>
          <p:cNvSpPr>
            <a:spLocks noChangeArrowheads="1"/>
          </p:cNvSpPr>
          <p:nvPr/>
        </p:nvSpPr>
        <p:spPr bwMode="auto">
          <a:xfrm>
            <a:off x="5562600" y="4690534"/>
            <a:ext cx="17526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>
                <a:latin typeface="Times New Roman" pitchFamily="18" charset="0"/>
              </a:rPr>
              <a:t>Procedure F</a:t>
            </a:r>
          </a:p>
        </p:txBody>
      </p:sp>
      <p:sp>
        <p:nvSpPr>
          <p:cNvPr id="65546" name="Text Box 1036"/>
          <p:cNvSpPr txBox="1">
            <a:spLocks noChangeArrowheads="1"/>
          </p:cNvSpPr>
          <p:nvPr/>
        </p:nvSpPr>
        <p:spPr bwMode="auto">
          <a:xfrm>
            <a:off x="4495800" y="1143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imes New Roman" panose="02020603050405020304" pitchFamily="18" charset="0"/>
              </a:rPr>
              <a:t>Program</a:t>
            </a:r>
            <a:r>
              <a:rPr lang="en-US" altLang="en-US" sz="1200" dirty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65547" name="Text Box 1039"/>
          <p:cNvSpPr txBox="1">
            <a:spLocks noChangeArrowheads="1"/>
          </p:cNvSpPr>
          <p:nvPr/>
        </p:nvSpPr>
        <p:spPr bwMode="auto">
          <a:xfrm>
            <a:off x="5257800" y="1600200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latin typeface="Times New Roman" panose="02020603050405020304" pitchFamily="18" charset="0"/>
              </a:rPr>
              <a:t>Procedure B</a:t>
            </a:r>
          </a:p>
        </p:txBody>
      </p:sp>
      <p:sp>
        <p:nvSpPr>
          <p:cNvPr id="65548" name="Text Box 1044"/>
          <p:cNvSpPr txBox="1">
            <a:spLocks noChangeArrowheads="1"/>
          </p:cNvSpPr>
          <p:nvPr/>
        </p:nvSpPr>
        <p:spPr bwMode="auto">
          <a:xfrm>
            <a:off x="5257800" y="38100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latin typeface="Times New Roman" panose="02020603050405020304" pitchFamily="18" charset="0"/>
              </a:rPr>
              <a:t>Procedure C</a:t>
            </a:r>
          </a:p>
        </p:txBody>
      </p:sp>
    </p:spTree>
    <p:extLst>
      <p:ext uri="{BB962C8B-B14F-4D97-AF65-F5344CB8AC3E}">
        <p14:creationId xmlns:p14="http://schemas.microsoft.com/office/powerpoint/2010/main" val="33277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nimBg="1"/>
      <p:bldP spid="65540" grpId="0" animBg="1"/>
      <p:bldP spid="65541" grpId="0" animBg="1"/>
      <p:bldP spid="59398" grpId="0" animBg="1"/>
      <p:bldP spid="65543" grpId="0" animBg="1"/>
      <p:bldP spid="50184" grpId="0" animBg="1"/>
      <p:bldP spid="50185" grpId="0" animBg="1"/>
      <p:bldP spid="65546" grpId="0"/>
      <p:bldP spid="65547" grpId="0"/>
      <p:bldP spid="655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1450" y="153460"/>
            <a:ext cx="7886700" cy="1325563"/>
          </a:xfrm>
        </p:spPr>
        <p:txBody>
          <a:bodyPr/>
          <a:lstStyle/>
          <a:p>
            <a:r>
              <a:rPr lang="en-US" altLang="en-US" dirty="0"/>
              <a:t>SDD: S-attributed (synthesized)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765955"/>
            <a:ext cx="9029700" cy="493712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S-attributed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The evaluation is from bottom-to-top</a:t>
            </a:r>
          </a:p>
          <a:p>
            <a:pPr lvl="1"/>
            <a:r>
              <a:rPr lang="en-US" altLang="en-US" sz="3600" dirty="0">
                <a:solidFill>
                  <a:srgbClr val="0070C0"/>
                </a:solidFill>
              </a:rPr>
              <a:t>Can be implemented during bottom-up parsing (LR parsing)</a:t>
            </a:r>
          </a:p>
        </p:txBody>
      </p:sp>
    </p:spTree>
    <p:extLst>
      <p:ext uri="{BB962C8B-B14F-4D97-AF65-F5344CB8AC3E}">
        <p14:creationId xmlns:p14="http://schemas.microsoft.com/office/powerpoint/2010/main" val="14235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87228"/>
            <a:ext cx="9023350" cy="132556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More on Scope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55663" y="1593850"/>
            <a:ext cx="3973512" cy="44259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/>
              <a:t>Identifiers defined in:</a:t>
            </a:r>
          </a:p>
          <a:p>
            <a:pPr lvl="1" eaLnBrk="1" hangingPunct="1">
              <a:defRPr/>
            </a:pPr>
            <a:r>
              <a:rPr lang="en-US"/>
              <a:t>program A</a:t>
            </a:r>
          </a:p>
          <a:p>
            <a:pPr lvl="1" eaLnBrk="1" hangingPunct="1">
              <a:defRPr/>
            </a:pPr>
            <a:r>
              <a:rPr lang="en-US"/>
              <a:t>procedure B</a:t>
            </a:r>
          </a:p>
          <a:p>
            <a:pPr lvl="1" eaLnBrk="1" hangingPunct="1">
              <a:defRPr/>
            </a:pPr>
            <a:r>
              <a:rPr lang="en-US"/>
              <a:t>Procedure C</a:t>
            </a:r>
          </a:p>
          <a:p>
            <a:pPr lvl="1" eaLnBrk="1" hangingPunct="1">
              <a:defRPr/>
            </a:pPr>
            <a:r>
              <a:rPr lang="en-US"/>
              <a:t>function D</a:t>
            </a:r>
          </a:p>
          <a:p>
            <a:pPr lvl="1" eaLnBrk="1" hangingPunct="1">
              <a:defRPr/>
            </a:pPr>
            <a:r>
              <a:rPr lang="en-US"/>
              <a:t>procedure E</a:t>
            </a:r>
          </a:p>
          <a:p>
            <a:pPr lvl="1" eaLnBrk="1" hangingPunct="1">
              <a:defRPr/>
            </a:pPr>
            <a:r>
              <a:rPr lang="en-US"/>
              <a:t>function F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87925" y="1593850"/>
            <a:ext cx="3973513" cy="4425950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altLang="en-US"/>
              <a:t>Their scope is blocks:</a:t>
            </a:r>
          </a:p>
          <a:p>
            <a:pPr lvl="1" eaLnBrk="1" hangingPunct="1"/>
            <a:r>
              <a:rPr lang="en-US" altLang="en-US"/>
              <a:t>A, B, C, D, E, F</a:t>
            </a:r>
          </a:p>
          <a:p>
            <a:pPr lvl="1" eaLnBrk="1" hangingPunct="1"/>
            <a:r>
              <a:rPr lang="en-US" altLang="en-US"/>
              <a:t>B, D</a:t>
            </a:r>
          </a:p>
          <a:p>
            <a:pPr lvl="1" eaLnBrk="1" hangingPunct="1"/>
            <a:r>
              <a:rPr lang="en-US" altLang="en-US"/>
              <a:t>C, E, F</a:t>
            </a:r>
          </a:p>
          <a:p>
            <a:pPr lvl="1" eaLnBrk="1" hangingPunct="1"/>
            <a:r>
              <a:rPr lang="en-US" altLang="en-US"/>
              <a:t>D</a:t>
            </a:r>
          </a:p>
          <a:p>
            <a:pPr lvl="1" eaLnBrk="1" hangingPunct="1"/>
            <a:r>
              <a:rPr lang="en-US" altLang="en-US"/>
              <a:t>E</a:t>
            </a:r>
          </a:p>
          <a:p>
            <a:pPr lvl="1" eaLnBrk="1" hangingPunct="1"/>
            <a:r>
              <a:rPr lang="en-US" altLang="en-US"/>
              <a:t>F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09900" y="2269274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42821" y="2658266"/>
            <a:ext cx="2259290" cy="63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2300" y="3035297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33700" y="3421061"/>
            <a:ext cx="2590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3806825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78299"/>
            <a:ext cx="2667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nimBg="1"/>
      <p:bldP spid="66564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7335"/>
            <a:ext cx="9067800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Identifiers in block-oriented language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62898"/>
            <a:ext cx="91440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Identifiers in block-oriented language</a:t>
            </a:r>
          </a:p>
          <a:p>
            <a:pPr lvl="1" eaLnBrk="1" hangingPunct="1"/>
            <a:r>
              <a:rPr lang="en-US" altLang="en-US" dirty="0">
                <a:solidFill>
                  <a:srgbClr val="009A44"/>
                </a:solidFill>
              </a:rPr>
              <a:t>Must be </a:t>
            </a:r>
            <a:r>
              <a:rPr lang="en-US" altLang="en-US" u="sng" dirty="0">
                <a:solidFill>
                  <a:srgbClr val="009A44"/>
                </a:solidFill>
              </a:rPr>
              <a:t>unique</a:t>
            </a:r>
            <a:r>
              <a:rPr lang="en-US" altLang="en-US" dirty="0">
                <a:solidFill>
                  <a:srgbClr val="009A44"/>
                </a:solidFill>
              </a:rPr>
              <a:t> if declared at the same level (or at same scope)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Same identifier can be used at different levels</a:t>
            </a:r>
          </a:p>
          <a:p>
            <a:pPr eaLnBrk="1" hangingPunct="1"/>
            <a:r>
              <a:rPr lang="en-US" altLang="en-US" dirty="0"/>
              <a:t>identifier can be variables:</a:t>
            </a:r>
          </a:p>
          <a:p>
            <a:pPr lvl="1" eaLnBrk="1" hangingPunct="1"/>
            <a:r>
              <a:rPr lang="en-US" altLang="en-US" dirty="0"/>
              <a:t>Local variables</a:t>
            </a:r>
          </a:p>
          <a:p>
            <a:pPr lvl="1" eaLnBrk="1" hangingPunct="1"/>
            <a:r>
              <a:rPr lang="en-US" altLang="en-US" dirty="0"/>
              <a:t>Global Variables</a:t>
            </a:r>
          </a:p>
          <a:p>
            <a:pPr lvl="1" eaLnBrk="1" hangingPunct="1"/>
            <a:r>
              <a:rPr lang="en-US" altLang="en-US" dirty="0"/>
              <a:t>Formal parameters</a:t>
            </a:r>
          </a:p>
          <a:p>
            <a:pPr eaLnBrk="1" hangingPunct="1"/>
            <a:r>
              <a:rPr lang="en-US" altLang="en-US" dirty="0"/>
              <a:t>identifier can be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Functions names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Procedures names</a:t>
            </a:r>
          </a:p>
        </p:txBody>
      </p:sp>
    </p:spTree>
    <p:extLst>
      <p:ext uri="{BB962C8B-B14F-4D97-AF65-F5344CB8AC3E}">
        <p14:creationId xmlns:p14="http://schemas.microsoft.com/office/powerpoint/2010/main" val="38905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748"/>
            <a:ext cx="9492792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PASCAL:  Adding Procedure Call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9144000" cy="5078627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ym typeface="Symbol" pitchFamily="18" charset="2"/>
              </a:rPr>
              <a:t>M  “Program” ID  </a:t>
            </a:r>
            <a:r>
              <a:rPr lang="en-US" sz="1600" b="1" dirty="0" err="1">
                <a:sym typeface="Symbol" pitchFamily="18" charset="2"/>
              </a:rPr>
              <a:t>ProgramPar</a:t>
            </a:r>
            <a:r>
              <a:rPr lang="en-US" sz="1600" b="1" dirty="0">
                <a:sym typeface="Symbol" pitchFamily="18" charset="2"/>
              </a:rPr>
              <a:t> ‘;’ “</a:t>
            </a:r>
            <a:r>
              <a:rPr lang="en-US" sz="1600" b="1" dirty="0" err="1">
                <a:sym typeface="Symbol" pitchFamily="18" charset="2"/>
              </a:rPr>
              <a:t>Var</a:t>
            </a:r>
            <a:r>
              <a:rPr lang="en-US" sz="1600" b="1" dirty="0">
                <a:sym typeface="Symbol" pitchFamily="18" charset="2"/>
              </a:rPr>
              <a:t>”  V </a:t>
            </a: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H</a:t>
            </a:r>
            <a:r>
              <a:rPr lang="en-US" sz="1600" b="1" dirty="0">
                <a:sym typeface="Symbol" pitchFamily="18" charset="2"/>
              </a:rPr>
              <a:t> “Begin” B  “End”  “.”;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H  “Procedure”  ID  FP ;   </a:t>
            </a:r>
            <a:r>
              <a:rPr lang="en-US" sz="1600" b="1" dirty="0" err="1">
                <a:solidFill>
                  <a:srgbClr val="0070C0"/>
                </a:solidFill>
                <a:sym typeface="Symbol" pitchFamily="18" charset="2"/>
              </a:rPr>
              <a:t>Var</a:t>
            </a: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 V H “ BEGIN” B “END” “;” H | ;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A   “(“ FP  “)”  “;” | “;” // Function call or Variable reference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ym typeface="Symbol" pitchFamily="18" charset="2"/>
              </a:rPr>
              <a:t>V </a:t>
            </a:r>
            <a:r>
              <a:rPr lang="en-US" sz="1600" b="1" dirty="0">
                <a:sym typeface="Symbol"/>
              </a:rPr>
              <a:t> ID  “:” T;  V | </a:t>
            </a:r>
            <a:r>
              <a:rPr lang="en-US" sz="1600" b="1" dirty="0">
                <a:solidFill>
                  <a:srgbClr val="FF0000"/>
                </a:solidFill>
                <a:sym typeface="Symbol" pitchFamily="18" charset="2"/>
              </a:rPr>
              <a:t>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ym typeface="Symbol" pitchFamily="18" charset="2"/>
              </a:rPr>
              <a:t>B ID “:=“ E “;”  B| “RETURN” E | ;</a:t>
            </a:r>
          </a:p>
          <a:p>
            <a:pPr>
              <a:defRPr/>
            </a:pPr>
            <a:r>
              <a:rPr lang="en-US" sz="1600" b="1" dirty="0">
                <a:sym typeface="Symbol" pitchFamily="18" charset="2"/>
              </a:rPr>
              <a:t>E  S C;</a:t>
            </a:r>
          </a:p>
          <a:p>
            <a:pPr>
              <a:defRPr/>
            </a:pPr>
            <a:r>
              <a:rPr lang="en-US" sz="1600" b="1" dirty="0">
                <a:sym typeface="Symbol" pitchFamily="18" charset="2"/>
              </a:rPr>
              <a:t>C  “=“ S | ;</a:t>
            </a:r>
          </a:p>
          <a:p>
            <a:pPr>
              <a:defRPr/>
            </a:pPr>
            <a:r>
              <a:rPr lang="en-US" sz="1600" b="1" dirty="0">
                <a:sym typeface="Symbol" pitchFamily="18" charset="2"/>
              </a:rPr>
              <a:t>S  F P;</a:t>
            </a:r>
          </a:p>
          <a:p>
            <a:pPr>
              <a:defRPr/>
            </a:pPr>
            <a:r>
              <a:rPr lang="en-US" sz="1600" b="1" dirty="0">
                <a:sym typeface="Symbol" pitchFamily="18" charset="2"/>
              </a:rPr>
              <a:t>P  “*” F P | “AND” F P | 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F  “(“ E “)” | ID A | NUM| “True” | “False”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ym typeface="Symbol" pitchFamily="18" charset="2"/>
              </a:rPr>
              <a:t>T  Integer| Boolean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FP  ‘(‘  </a:t>
            </a:r>
            <a:r>
              <a:rPr lang="en-US" sz="1600" b="1" dirty="0" err="1">
                <a:solidFill>
                  <a:srgbClr val="0070C0"/>
                </a:solidFill>
                <a:sym typeface="Symbol" pitchFamily="18" charset="2"/>
              </a:rPr>
              <a:t>OneFP</a:t>
            </a: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  { ‘;’ </a:t>
            </a:r>
            <a:r>
              <a:rPr lang="en-US" sz="1600" b="1" dirty="0" err="1">
                <a:solidFill>
                  <a:srgbClr val="0070C0"/>
                </a:solidFill>
                <a:sym typeface="Symbol" pitchFamily="18" charset="2"/>
              </a:rPr>
              <a:t>OneFP</a:t>
            </a:r>
            <a:r>
              <a:rPr lang="en-US" sz="1600" b="1" dirty="0">
                <a:solidFill>
                  <a:srgbClr val="0070C0"/>
                </a:solidFill>
                <a:sym typeface="Symbol" pitchFamily="18" charset="2"/>
              </a:rPr>
              <a:t>} ‘)’  // Formal Parameters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 err="1">
                <a:sym typeface="Symbol" pitchFamily="18" charset="2"/>
              </a:rPr>
              <a:t>OneFP</a:t>
            </a:r>
            <a:r>
              <a:rPr lang="en-US" sz="1600" b="1" dirty="0">
                <a:sym typeface="Symbol" pitchFamily="18" charset="2"/>
              </a:rPr>
              <a:t>  </a:t>
            </a:r>
            <a:r>
              <a:rPr lang="en-US" sz="1600" b="1" dirty="0" err="1">
                <a:sym typeface="Symbol" pitchFamily="18" charset="2"/>
              </a:rPr>
              <a:t>Var</a:t>
            </a:r>
            <a:r>
              <a:rPr lang="en-US" sz="1600" b="1" dirty="0">
                <a:sym typeface="Symbol" pitchFamily="18" charset="2"/>
              </a:rPr>
              <a:t> V | V</a:t>
            </a:r>
          </a:p>
        </p:txBody>
      </p:sp>
    </p:spTree>
    <p:extLst>
      <p:ext uri="{BB962C8B-B14F-4D97-AF65-F5344CB8AC3E}">
        <p14:creationId xmlns:p14="http://schemas.microsoft.com/office/powerpoint/2010/main" val="16362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557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More on Functions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1135"/>
            <a:ext cx="91440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The H defines the syntax of a functions by</a:t>
            </a:r>
          </a:p>
          <a:p>
            <a:pPr lvl="1" eaLnBrk="1" hangingPunct="1"/>
            <a:r>
              <a:rPr lang="en-US" altLang="en-US" dirty="0"/>
              <a:t>Having a name and type</a:t>
            </a:r>
          </a:p>
          <a:p>
            <a:pPr lvl="1" eaLnBrk="1" hangingPunct="1"/>
            <a:r>
              <a:rPr lang="en-US" altLang="en-US" dirty="0"/>
              <a:t>Having its own local variable</a:t>
            </a:r>
          </a:p>
          <a:p>
            <a:pPr lvl="1" eaLnBrk="1" hangingPunct="1"/>
            <a:r>
              <a:rPr lang="en-US" altLang="en-US" dirty="0"/>
              <a:t>Having possible nested function declaration</a:t>
            </a:r>
          </a:p>
          <a:p>
            <a:pPr lvl="1" eaLnBrk="1" hangingPunct="1"/>
            <a:r>
              <a:rPr lang="en-US" altLang="en-US" dirty="0"/>
              <a:t>Body statements</a:t>
            </a:r>
          </a:p>
        </p:txBody>
      </p:sp>
    </p:spTree>
    <p:extLst>
      <p:ext uri="{BB962C8B-B14F-4D97-AF65-F5344CB8AC3E}">
        <p14:creationId xmlns:p14="http://schemas.microsoft.com/office/powerpoint/2010/main" val="18229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45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A typical Function in Pascal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1784" y="1804087"/>
            <a:ext cx="9082216" cy="4937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Function definitions</a:t>
            </a:r>
          </a:p>
          <a:p>
            <a:pPr lvl="1" eaLnBrk="1" hangingPunct="1"/>
            <a:r>
              <a:rPr lang="en-US" altLang="en-US" dirty="0"/>
              <a:t>Statements that define a function</a:t>
            </a:r>
          </a:p>
          <a:p>
            <a:pPr eaLnBrk="1" hangingPunct="1"/>
            <a:r>
              <a:rPr lang="en-US" altLang="en-US" dirty="0"/>
              <a:t>Function Call</a:t>
            </a:r>
          </a:p>
          <a:p>
            <a:pPr lvl="1" eaLnBrk="1" hangingPunct="1"/>
            <a:r>
              <a:rPr lang="en-US" altLang="en-US" dirty="0"/>
              <a:t>a statement that represents a value</a:t>
            </a:r>
          </a:p>
          <a:p>
            <a:r>
              <a:rPr lang="en-US" altLang="en-US" dirty="0"/>
              <a:t>E.g., function definition</a:t>
            </a:r>
          </a:p>
          <a:p>
            <a:pPr lvl="1"/>
            <a:r>
              <a:rPr lang="en-US" altLang="en-US" dirty="0"/>
              <a:t>function </a:t>
            </a:r>
            <a:r>
              <a:rPr lang="en-US" altLang="en-US" dirty="0" err="1"/>
              <a:t>Addtwo</a:t>
            </a:r>
            <a:r>
              <a:rPr lang="en-US" altLang="en-US" dirty="0"/>
              <a:t> (First, </a:t>
            </a:r>
            <a:r>
              <a:rPr lang="en-US" altLang="en-US" dirty="0" err="1"/>
              <a:t>Second:Integer</a:t>
            </a:r>
            <a:r>
              <a:rPr lang="en-US" altLang="en-US" dirty="0"/>
              <a:t>): integer;</a:t>
            </a:r>
          </a:p>
          <a:p>
            <a:pPr lvl="3"/>
            <a:r>
              <a:rPr lang="en-US" altLang="en-US" dirty="0"/>
              <a:t>{represents the sum of its arguments.}</a:t>
            </a:r>
          </a:p>
          <a:p>
            <a:pPr lvl="3"/>
            <a:r>
              <a:rPr lang="en-US" altLang="en-US" dirty="0"/>
              <a:t>begin</a:t>
            </a:r>
          </a:p>
          <a:p>
            <a:pPr lvl="4"/>
            <a:r>
              <a:rPr lang="en-US" altLang="en-US" dirty="0" err="1"/>
              <a:t>Addtwo</a:t>
            </a:r>
            <a:r>
              <a:rPr lang="en-US" altLang="en-US" dirty="0"/>
              <a:t>:=First + Second  </a:t>
            </a:r>
            <a:r>
              <a:rPr lang="en-US" altLang="en-US" dirty="0">
                <a:solidFill>
                  <a:srgbClr val="00B050"/>
                </a:solidFill>
              </a:rPr>
              <a:t>{ return value}</a:t>
            </a:r>
          </a:p>
          <a:p>
            <a:pPr lvl="3"/>
            <a:r>
              <a:rPr lang="en-US" altLang="en-US" dirty="0"/>
              <a:t>end; {add}</a:t>
            </a:r>
          </a:p>
          <a:p>
            <a:r>
              <a:rPr lang="en-US" altLang="en-US" dirty="0"/>
              <a:t>E.g.,  function calls  </a:t>
            </a:r>
          </a:p>
          <a:p>
            <a:pPr lvl="1"/>
            <a:r>
              <a:rPr lang="en-US" altLang="en-US" i="1" dirty="0">
                <a:solidFill>
                  <a:srgbClr val="00B050"/>
                </a:solidFill>
              </a:rPr>
              <a:t>result := </a:t>
            </a:r>
            <a:r>
              <a:rPr lang="en-US" altLang="en-US" i="1" dirty="0" err="1">
                <a:solidFill>
                  <a:srgbClr val="00B050"/>
                </a:solidFill>
              </a:rPr>
              <a:t>Addtwo</a:t>
            </a:r>
            <a:r>
              <a:rPr lang="en-US" altLang="en-US" i="1" dirty="0">
                <a:solidFill>
                  <a:srgbClr val="00B050"/>
                </a:solidFill>
              </a:rPr>
              <a:t>(10, 20 );  // correct call</a:t>
            </a:r>
          </a:p>
          <a:p>
            <a:pPr lvl="1"/>
            <a:r>
              <a:rPr lang="en-US" altLang="en-US" i="1" dirty="0" err="1">
                <a:solidFill>
                  <a:srgbClr val="FF0000"/>
                </a:solidFill>
              </a:rPr>
              <a:t>Addtwo</a:t>
            </a:r>
            <a:r>
              <a:rPr lang="en-US" altLang="en-US" i="1" dirty="0">
                <a:solidFill>
                  <a:srgbClr val="FF0000"/>
                </a:solidFill>
              </a:rPr>
              <a:t>(10, 20 ):= result // incorrect call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50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69" y="17659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A typical Procedure in Pascal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</a:t>
            </a:r>
          </a:p>
          <a:p>
            <a:pPr lvl="1" eaLnBrk="1" hangingPunct="1"/>
            <a:r>
              <a:rPr lang="en-US" altLang="en-US" dirty="0"/>
              <a:t>A statement that represents a sequence of actions</a:t>
            </a:r>
          </a:p>
          <a:p>
            <a:pPr lvl="1" eaLnBrk="1" hangingPunct="1"/>
            <a:r>
              <a:rPr lang="en-US" altLang="en-US" dirty="0"/>
              <a:t>Procedure </a:t>
            </a:r>
            <a:r>
              <a:rPr lang="en-US" altLang="en-US" dirty="0" err="1"/>
              <a:t>AddInput</a:t>
            </a:r>
            <a:r>
              <a:rPr lang="en-US" altLang="en-US" dirty="0"/>
              <a:t>;   </a:t>
            </a:r>
            <a:r>
              <a:rPr lang="en-US" altLang="en-US" dirty="0">
                <a:solidFill>
                  <a:srgbClr val="00B050"/>
                </a:solidFill>
              </a:rPr>
              <a:t>{read two numbers, print their sum.}</a:t>
            </a:r>
          </a:p>
          <a:p>
            <a:pPr lvl="2" eaLnBrk="1" hangingPunct="1"/>
            <a:r>
              <a:rPr lang="en-US" altLang="en-US" dirty="0" err="1"/>
              <a:t>var</a:t>
            </a:r>
            <a:r>
              <a:rPr lang="en-US" altLang="en-US" dirty="0"/>
              <a:t> First, Second: Integer;   </a:t>
            </a:r>
            <a:r>
              <a:rPr lang="en-US" altLang="en-US" dirty="0">
                <a:solidFill>
                  <a:srgbClr val="00B050"/>
                </a:solidFill>
              </a:rPr>
              <a:t>{ local </a:t>
            </a:r>
            <a:r>
              <a:rPr lang="en-US" altLang="en-US" dirty="0" err="1">
                <a:solidFill>
                  <a:srgbClr val="00B050"/>
                </a:solidFill>
              </a:rPr>
              <a:t>var</a:t>
            </a:r>
            <a:r>
              <a:rPr lang="en-US" altLang="en-US" dirty="0">
                <a:solidFill>
                  <a:srgbClr val="00B050"/>
                </a:solidFill>
              </a:rPr>
              <a:t> }</a:t>
            </a:r>
          </a:p>
          <a:p>
            <a:pPr lvl="2" eaLnBrk="1" hangingPunct="1"/>
            <a:r>
              <a:rPr lang="en-US" altLang="en-US" dirty="0"/>
              <a:t>begin</a:t>
            </a:r>
          </a:p>
          <a:p>
            <a:pPr lvl="3" eaLnBrk="1" hangingPunct="1"/>
            <a:r>
              <a:rPr lang="en-US" altLang="en-US" dirty="0" err="1"/>
              <a:t>Readln</a:t>
            </a:r>
            <a:r>
              <a:rPr lang="en-US" altLang="en-US" dirty="0"/>
              <a:t> (First, Second);</a:t>
            </a:r>
          </a:p>
          <a:p>
            <a:pPr lvl="3" eaLnBrk="1" hangingPunct="1"/>
            <a:r>
              <a:rPr lang="en-US" altLang="en-US" dirty="0" err="1"/>
              <a:t>writelen</a:t>
            </a:r>
            <a:r>
              <a:rPr lang="en-US" altLang="en-US" dirty="0"/>
              <a:t>(First + Second);</a:t>
            </a:r>
          </a:p>
          <a:p>
            <a:pPr lvl="2" eaLnBrk="1" hangingPunct="1"/>
            <a:r>
              <a:rPr lang="en-US" altLang="en-US" dirty="0"/>
              <a:t>end; </a:t>
            </a:r>
            <a:r>
              <a:rPr lang="en-US" altLang="en-US" dirty="0">
                <a:solidFill>
                  <a:srgbClr val="00B050"/>
                </a:solidFill>
              </a:rPr>
              <a:t>{</a:t>
            </a:r>
            <a:r>
              <a:rPr lang="en-US" altLang="en-US" dirty="0" err="1">
                <a:solidFill>
                  <a:srgbClr val="00B050"/>
                </a:solidFill>
              </a:rPr>
              <a:t>addinput</a:t>
            </a:r>
            <a:r>
              <a:rPr lang="en-US" altLang="en-US" dirty="0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84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0" y="46204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Subprogram scope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8260" y="178761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Once a procedure/function has been declared, its name has meaning in other parts of the program:</a:t>
            </a:r>
          </a:p>
          <a:p>
            <a:pPr lvl="1" eaLnBrk="1" hangingPunct="1"/>
            <a:r>
              <a:rPr lang="en-US" altLang="en-US" dirty="0"/>
              <a:t>the main program’s statement part</a:t>
            </a:r>
          </a:p>
          <a:p>
            <a:pPr lvl="1" eaLnBrk="1" hangingPunct="1"/>
            <a:r>
              <a:rPr lang="en-US" altLang="en-US" dirty="0"/>
              <a:t>the statement parts of subprograms declared after the procedure/function we’re concerned with</a:t>
            </a:r>
          </a:p>
          <a:p>
            <a:pPr lvl="1" eaLnBrk="1" hangingPunct="1"/>
            <a:r>
              <a:rPr lang="en-US" altLang="en-US" dirty="0"/>
              <a:t>the statement parts of the procedure/function itself (</a:t>
            </a:r>
            <a:r>
              <a:rPr lang="en-US" altLang="en-US" dirty="0">
                <a:solidFill>
                  <a:srgbClr val="FF0000"/>
                </a:solidFill>
              </a:rPr>
              <a:t>recursion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4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Symbol Table AND Function Call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-1" y="1690689"/>
            <a:ext cx="9144000" cy="49371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One way to support Function/procedure call is to add </a:t>
            </a:r>
            <a:r>
              <a:rPr lang="en-US" altLang="en-US" sz="3600" b="1" dirty="0"/>
              <a:t>Lexical level (</a:t>
            </a:r>
            <a:r>
              <a:rPr lang="en-US" altLang="en-US" sz="3600" b="1" dirty="0" err="1"/>
              <a:t>lex</a:t>
            </a:r>
            <a:r>
              <a:rPr lang="en-US" altLang="en-US" sz="3600" b="1" dirty="0"/>
              <a:t>) </a:t>
            </a:r>
            <a:r>
              <a:rPr lang="en-US" altLang="en-US" sz="3600" dirty="0"/>
              <a:t>to symbol table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Add Open (evaluation function) </a:t>
            </a:r>
          </a:p>
          <a:p>
            <a:pPr lvl="2" eaLnBrk="1" hangingPunct="1"/>
            <a:r>
              <a:rPr lang="en-US" altLang="en-US" sz="2800" dirty="0">
                <a:solidFill>
                  <a:srgbClr val="0070C0"/>
                </a:solidFill>
              </a:rPr>
              <a:t>opens  a new scope by raising the current lexical  level of symbol table (i.e., adding a new level)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Distinguish between variables, and procedure/function calls</a:t>
            </a:r>
          </a:p>
          <a:p>
            <a:r>
              <a:rPr lang="en-US" altLang="en-US" sz="3600" dirty="0"/>
              <a:t>E.g., </a:t>
            </a:r>
            <a:r>
              <a:rPr lang="en-US" altLang="en-US" sz="3600" dirty="0" err="1"/>
              <a:t>FcCall</a:t>
            </a:r>
            <a:r>
              <a:rPr lang="en-US" altLang="en-US" sz="3600" dirty="0"/>
              <a:t>(.. ):= </a:t>
            </a:r>
            <a:r>
              <a:rPr lang="en-US" altLang="en-US" sz="3600" dirty="0" err="1"/>
              <a:t>Exper</a:t>
            </a:r>
            <a:r>
              <a:rPr lang="en-US" altLang="en-US" sz="3600" dirty="0"/>
              <a:t>	 //</a:t>
            </a:r>
            <a:r>
              <a:rPr lang="en-US" altLang="en-US" sz="3600" dirty="0">
                <a:solidFill>
                  <a:srgbClr val="FF0000"/>
                </a:solidFill>
              </a:rPr>
              <a:t>wrong!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Functions call cannot be used on L.H.S of assignment statements </a:t>
            </a:r>
          </a:p>
        </p:txBody>
      </p:sp>
    </p:spTree>
    <p:extLst>
      <p:ext uri="{BB962C8B-B14F-4D97-AF65-F5344CB8AC3E}">
        <p14:creationId xmlns:p14="http://schemas.microsoft.com/office/powerpoint/2010/main" val="36538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627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Scope and symbol table:1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-1" y="1787611"/>
            <a:ext cx="9050867" cy="49371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200" dirty="0"/>
              <a:t>Need to introduce two types of entities: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Type (used to distinguish type information)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Kind (to distinguish between function calls and variables)</a:t>
            </a:r>
          </a:p>
          <a:p>
            <a:pPr eaLnBrk="1" hangingPunct="1">
              <a:defRPr/>
            </a:pPr>
            <a:r>
              <a:rPr lang="en-US" sz="3200" dirty="0"/>
              <a:t>Type of information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Integer = 1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Boolean = 2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tx2"/>
                </a:solidFill>
              </a:rPr>
              <a:t>Kind of identifier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Variable = 3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C00000"/>
                </a:solidFill>
              </a:rPr>
              <a:t>Function = 4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2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46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Scope and symbol table:2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97565"/>
            <a:ext cx="9144000" cy="52789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FF9933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ID information can be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packed by multiplication “*”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unpacked by </a:t>
            </a:r>
            <a:r>
              <a:rPr lang="en-US" sz="1700" dirty="0">
                <a:solidFill>
                  <a:srgbClr val="C00000"/>
                </a:solidFill>
              </a:rPr>
              <a:t>division “/”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Kind and Type </a:t>
            </a:r>
            <a:r>
              <a:rPr lang="en-US" sz="2000" dirty="0"/>
              <a:t>can be encoded into identifier using </a:t>
            </a:r>
            <a:r>
              <a:rPr lang="en-US" sz="2000" dirty="0">
                <a:solidFill>
                  <a:srgbClr val="FF0000"/>
                </a:solidFill>
              </a:rPr>
              <a:t>packed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7030A0"/>
                </a:solidFill>
              </a:rPr>
              <a:t>Packed value = (kind * 10) + type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Some examples of packed values: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31: </a:t>
            </a:r>
            <a:r>
              <a:rPr lang="en-US" sz="2000" dirty="0">
                <a:solidFill>
                  <a:srgbClr val="00B050"/>
                </a:solidFill>
              </a:rPr>
              <a:t>Integer </a:t>
            </a:r>
            <a:r>
              <a:rPr lang="en-US" sz="2000" dirty="0">
                <a:solidFill>
                  <a:srgbClr val="00B0F0"/>
                </a:solidFill>
              </a:rPr>
              <a:t>variable 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>
                <a:solidFill>
                  <a:schemeClr val="tx1"/>
                </a:solidFill>
              </a:rPr>
              <a:t>3*10+1=31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41</a:t>
            </a:r>
            <a:r>
              <a:rPr lang="en-US" sz="2000" dirty="0">
                <a:solidFill>
                  <a:srgbClr val="00B050"/>
                </a:solidFill>
              </a:rPr>
              <a:t>: integer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r>
              <a:rPr lang="en-US" sz="2000" dirty="0">
                <a:solidFill>
                  <a:srgbClr val="00B050"/>
                </a:solidFill>
              </a:rPr>
              <a:t> 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>
                <a:solidFill>
                  <a:schemeClr val="tx1"/>
                </a:solidFill>
              </a:rPr>
              <a:t>4*10 +1=41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32: </a:t>
            </a:r>
            <a:r>
              <a:rPr lang="en-US" sz="2000" dirty="0">
                <a:solidFill>
                  <a:srgbClr val="FFC000"/>
                </a:solidFill>
              </a:rPr>
              <a:t>Boolean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variable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>
                <a:solidFill>
                  <a:schemeClr val="tx1"/>
                </a:solidFill>
              </a:rPr>
              <a:t>3*10 +2=32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42: </a:t>
            </a:r>
            <a:r>
              <a:rPr lang="en-US" sz="2000" dirty="0">
                <a:solidFill>
                  <a:srgbClr val="FFC000"/>
                </a:solidFill>
              </a:rPr>
              <a:t>Boolean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>
                <a:solidFill>
                  <a:schemeClr val="tx1"/>
                </a:solidFill>
              </a:rPr>
              <a:t>(4*10 +2=42)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Unpacked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70C0"/>
                </a:solidFill>
              </a:rPr>
              <a:t>Kind = </a:t>
            </a:r>
            <a:r>
              <a:rPr lang="en-US" sz="2100" dirty="0" err="1">
                <a:solidFill>
                  <a:srgbClr val="0070C0"/>
                </a:solidFill>
              </a:rPr>
              <a:t>packedvalue</a:t>
            </a:r>
            <a:r>
              <a:rPr lang="en-US" sz="2100" dirty="0">
                <a:solidFill>
                  <a:srgbClr val="0070C0"/>
                </a:solidFill>
              </a:rPr>
              <a:t>/10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rgbClr val="0070C0"/>
                </a:solidFill>
              </a:rPr>
              <a:t>e.g., Kind=41/10=4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B050"/>
                </a:solidFill>
              </a:rPr>
              <a:t>Type = </a:t>
            </a:r>
            <a:r>
              <a:rPr lang="en-US" sz="2100" dirty="0" err="1">
                <a:solidFill>
                  <a:srgbClr val="00B050"/>
                </a:solidFill>
              </a:rPr>
              <a:t>packedvalue</a:t>
            </a:r>
            <a:r>
              <a:rPr lang="en-US" sz="2100" dirty="0">
                <a:solidFill>
                  <a:srgbClr val="00B050"/>
                </a:solidFill>
              </a:rPr>
              <a:t> – (Kind * 10)</a:t>
            </a:r>
            <a:endParaRPr lang="en-US" sz="2700" dirty="0">
              <a:solidFill>
                <a:srgbClr val="00B05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B050"/>
                </a:solidFill>
              </a:rPr>
              <a:t>e.g., type=41-(4*10)=1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8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S-attributes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61067"/>
            <a:ext cx="9084733" cy="48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5126"/>
            <a:ext cx="83629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Scope and Symbol Table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1784" y="1779373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Need to add the following functions (attribute evaluation Function)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OPEN</a:t>
            </a:r>
            <a:r>
              <a:rPr lang="en-US" altLang="en-US" sz="3200" dirty="0"/>
              <a:t> </a:t>
            </a:r>
          </a:p>
          <a:p>
            <a:pPr lvl="2" eaLnBrk="1" hangingPunct="1"/>
            <a:r>
              <a:rPr lang="en-US" altLang="en-US" sz="3200" dirty="0">
                <a:solidFill>
                  <a:srgbClr val="C00000"/>
                </a:solidFill>
              </a:rPr>
              <a:t>To add the scope</a:t>
            </a:r>
          </a:p>
          <a:p>
            <a:pPr lvl="2" eaLnBrk="1" hangingPunct="1"/>
            <a:r>
              <a:rPr lang="en-US" altLang="en-US" sz="3200" dirty="0">
                <a:solidFill>
                  <a:srgbClr val="C00000"/>
                </a:solidFill>
              </a:rPr>
              <a:t>To check that the return type value is compatible with the type of function</a:t>
            </a:r>
          </a:p>
        </p:txBody>
      </p:sp>
    </p:spTree>
    <p:extLst>
      <p:ext uri="{BB962C8B-B14F-4D97-AF65-F5344CB8AC3E}">
        <p14:creationId xmlns:p14="http://schemas.microsoft.com/office/powerpoint/2010/main" val="1980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748"/>
            <a:ext cx="9492792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Partial PASCAL Syntactical Rules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9373"/>
            <a:ext cx="9144000" cy="507862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ym typeface="Symbol" pitchFamily="18" charset="2"/>
              </a:rPr>
              <a:t>PG  </a:t>
            </a:r>
            <a:r>
              <a:rPr lang="en-US" sz="2000" b="1" dirty="0">
                <a:sym typeface="Symbol" pitchFamily="18" charset="2"/>
              </a:rPr>
              <a:t>Program id</a:t>
            </a:r>
            <a:r>
              <a:rPr lang="en-US" sz="2000" dirty="0">
                <a:sym typeface="Symbol" pitchFamily="18" charset="2"/>
              </a:rPr>
              <a:t> ( </a:t>
            </a:r>
            <a:r>
              <a:rPr lang="en-US" sz="2000" dirty="0" err="1">
                <a:sym typeface="Symbol" pitchFamily="18" charset="2"/>
              </a:rPr>
              <a:t>id_list</a:t>
            </a:r>
            <a:r>
              <a:rPr lang="en-US" sz="2000" dirty="0">
                <a:sym typeface="Symbol" pitchFamily="18" charset="2"/>
              </a:rPr>
              <a:t>) ;   </a:t>
            </a:r>
            <a:r>
              <a:rPr lang="en-US" sz="2000" b="1" dirty="0" err="1">
                <a:sym typeface="Symbol" pitchFamily="18" charset="2"/>
              </a:rPr>
              <a:t>Var</a:t>
            </a:r>
            <a:r>
              <a:rPr lang="en-US" sz="2000" dirty="0">
                <a:sym typeface="Symbol" pitchFamily="18" charset="2"/>
              </a:rPr>
              <a:t> V  SubPg </a:t>
            </a:r>
            <a:r>
              <a:rPr lang="en-US" sz="2000" b="1" dirty="0">
                <a:sym typeface="Symbol" pitchFamily="18" charset="2"/>
              </a:rPr>
              <a:t>begin</a:t>
            </a:r>
            <a:r>
              <a:rPr lang="en-US" sz="2000" dirty="0">
                <a:sym typeface="Symbol" pitchFamily="18" charset="2"/>
              </a:rPr>
              <a:t> B  </a:t>
            </a:r>
            <a:r>
              <a:rPr lang="en-US" sz="2000" b="1" dirty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defRPr/>
            </a:pPr>
            <a:r>
              <a:rPr lang="en-US" sz="2000" dirty="0" err="1">
                <a:sym typeface="Symbol" pitchFamily="18" charset="2"/>
              </a:rPr>
              <a:t>Id_list</a:t>
            </a:r>
            <a:r>
              <a:rPr lang="en-US" sz="2000" dirty="0">
                <a:sym typeface="Symbol" pitchFamily="18" charset="2"/>
              </a:rPr>
              <a:t>  </a:t>
            </a:r>
            <a:r>
              <a:rPr lang="en-US" sz="2000" b="1" dirty="0">
                <a:sym typeface="Symbol" pitchFamily="18" charset="2"/>
              </a:rPr>
              <a:t>id</a:t>
            </a:r>
            <a:r>
              <a:rPr lang="en-US" sz="2000" dirty="0">
                <a:sym typeface="Symbol" pitchFamily="18" charset="2"/>
              </a:rPr>
              <a:t> | </a:t>
            </a:r>
            <a:r>
              <a:rPr lang="en-US" sz="2000" dirty="0" err="1">
                <a:sym typeface="Symbol" pitchFamily="18" charset="2"/>
              </a:rPr>
              <a:t>id_list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b="1" dirty="0"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ym typeface="Symbol" pitchFamily="18" charset="2"/>
              </a:rPr>
              <a:t>V </a:t>
            </a:r>
            <a:r>
              <a:rPr lang="en-US" sz="2000" dirty="0">
                <a:sym typeface="Symbol"/>
              </a:rPr>
              <a:t> ID  “:” T;  V | </a:t>
            </a:r>
            <a:r>
              <a:rPr lang="en-US" sz="2000" dirty="0">
                <a:sym typeface="Symbol" pitchFamily="18" charset="2"/>
              </a:rPr>
              <a:t>  	</a:t>
            </a:r>
            <a:r>
              <a:rPr lang="en-US" sz="2000" dirty="0">
                <a:solidFill>
                  <a:srgbClr val="009A44"/>
                </a:solidFill>
                <a:sym typeface="Symbol" pitchFamily="18" charset="2"/>
              </a:rPr>
              <a:t>{ zero or more variables}</a:t>
            </a:r>
          </a:p>
          <a:p>
            <a:pPr>
              <a:defRPr/>
            </a:pPr>
            <a:r>
              <a:rPr lang="en-US" sz="2000" dirty="0">
                <a:sym typeface="Symbol" pitchFamily="18" charset="2"/>
              </a:rPr>
              <a:t>SubPg  PD | FD| 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ym typeface="Symbol" pitchFamily="18" charset="2"/>
              </a:rPr>
              <a:t>PD  </a:t>
            </a:r>
            <a:r>
              <a:rPr lang="en-US" sz="2000" b="1" dirty="0">
                <a:sym typeface="Symbol" pitchFamily="18" charset="2"/>
              </a:rPr>
              <a:t>Procedure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id</a:t>
            </a:r>
            <a:r>
              <a:rPr lang="en-US" sz="2000" dirty="0">
                <a:sym typeface="Symbol" pitchFamily="18" charset="2"/>
              </a:rPr>
              <a:t>  FPs ;  </a:t>
            </a:r>
            <a:r>
              <a:rPr lang="en-US" sz="2000" dirty="0" err="1">
                <a:sym typeface="Symbol" pitchFamily="18" charset="2"/>
              </a:rPr>
              <a:t>Var</a:t>
            </a:r>
            <a:r>
              <a:rPr lang="en-US" sz="2000" dirty="0">
                <a:sym typeface="Symbol" pitchFamily="18" charset="2"/>
              </a:rPr>
              <a:t> V PD </a:t>
            </a:r>
            <a:r>
              <a:rPr lang="en-US" sz="2000" b="1" dirty="0">
                <a:sym typeface="Symbol" pitchFamily="18" charset="2"/>
              </a:rPr>
              <a:t>Begin</a:t>
            </a:r>
            <a:r>
              <a:rPr lang="en-US" sz="2000" dirty="0">
                <a:sym typeface="Symbol" pitchFamily="18" charset="2"/>
              </a:rPr>
              <a:t> B </a:t>
            </a:r>
            <a:r>
              <a:rPr lang="en-US" sz="2000" b="1" dirty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 ; PD | ;  </a:t>
            </a:r>
            <a:r>
              <a:rPr lang="en-US" sz="2000" dirty="0">
                <a:solidFill>
                  <a:srgbClr val="009A44"/>
                </a:solidFill>
                <a:sym typeface="Symbol" pitchFamily="18" charset="2"/>
              </a:rPr>
              <a:t>{ procedure declaration}</a:t>
            </a:r>
          </a:p>
          <a:p>
            <a:pPr>
              <a:defRPr/>
            </a:pPr>
            <a:r>
              <a:rPr lang="en-US" sz="2000" dirty="0">
                <a:sym typeface="Symbol" pitchFamily="18" charset="2"/>
              </a:rPr>
              <a:t>FD </a:t>
            </a:r>
            <a:r>
              <a:rPr lang="en-US" sz="2000" b="1" dirty="0">
                <a:sym typeface="Symbol" pitchFamily="18" charset="2"/>
              </a:rPr>
              <a:t>Function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id</a:t>
            </a:r>
            <a:r>
              <a:rPr lang="en-US" sz="2000" dirty="0">
                <a:sym typeface="Symbol" pitchFamily="18" charset="2"/>
              </a:rPr>
              <a:t>  FPs ;  </a:t>
            </a:r>
            <a:r>
              <a:rPr lang="en-US" sz="2000" dirty="0" err="1">
                <a:sym typeface="Symbol" pitchFamily="18" charset="2"/>
              </a:rPr>
              <a:t>Var</a:t>
            </a:r>
            <a:r>
              <a:rPr lang="en-US" sz="2000" dirty="0">
                <a:sym typeface="Symbol" pitchFamily="18" charset="2"/>
              </a:rPr>
              <a:t> V FD </a:t>
            </a:r>
            <a:r>
              <a:rPr lang="en-US" sz="2000" b="1" dirty="0">
                <a:sym typeface="Symbol" pitchFamily="18" charset="2"/>
              </a:rPr>
              <a:t>Begin</a:t>
            </a:r>
            <a:r>
              <a:rPr lang="en-US" sz="2000" dirty="0">
                <a:sym typeface="Symbol" pitchFamily="18" charset="2"/>
              </a:rPr>
              <a:t> B </a:t>
            </a:r>
            <a:r>
              <a:rPr lang="en-US" sz="2000" b="1" dirty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 ; FD | ;</a:t>
            </a:r>
            <a:r>
              <a:rPr lang="en-US" sz="2000" dirty="0">
                <a:solidFill>
                  <a:srgbClr val="009A44"/>
                </a:solidFill>
                <a:sym typeface="Symbol" pitchFamily="18" charset="2"/>
              </a:rPr>
              <a:t> { Function declaration}</a:t>
            </a: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ym typeface="Symbol" pitchFamily="18" charset="2"/>
              </a:rPr>
              <a:t>B ID </a:t>
            </a:r>
            <a:r>
              <a:rPr lang="en-US" sz="2000" b="1" dirty="0">
                <a:sym typeface="Symbol" pitchFamily="18" charset="2"/>
              </a:rPr>
              <a:t>:=</a:t>
            </a:r>
            <a:r>
              <a:rPr lang="en-US" sz="2000" dirty="0">
                <a:sym typeface="Symbol" pitchFamily="18" charset="2"/>
              </a:rPr>
              <a:t> E  </a:t>
            </a:r>
            <a:r>
              <a:rPr lang="en-US" sz="2000" b="1" dirty="0">
                <a:sym typeface="Symbol" pitchFamily="18" charset="2"/>
              </a:rPr>
              <a:t>;</a:t>
            </a:r>
            <a:r>
              <a:rPr lang="en-US" sz="2000" dirty="0">
                <a:sym typeface="Symbol" pitchFamily="18" charset="2"/>
              </a:rPr>
              <a:t>  B|  ;</a:t>
            </a:r>
          </a:p>
          <a:p>
            <a:pPr>
              <a:defRPr/>
            </a:pPr>
            <a:r>
              <a:rPr lang="en-US" sz="1800" dirty="0">
                <a:sym typeface="Symbol" pitchFamily="18" charset="2"/>
              </a:rPr>
              <a:t>E  S C;</a:t>
            </a:r>
          </a:p>
          <a:p>
            <a:pPr>
              <a:defRPr/>
            </a:pPr>
            <a:r>
              <a:rPr lang="en-US" sz="1800" dirty="0">
                <a:sym typeface="Symbol" pitchFamily="18" charset="2"/>
              </a:rPr>
              <a:t>C  </a:t>
            </a:r>
            <a:r>
              <a:rPr lang="en-US" sz="1800" b="1" dirty="0">
                <a:sym typeface="Symbol" pitchFamily="18" charset="2"/>
              </a:rPr>
              <a:t>=</a:t>
            </a:r>
            <a:r>
              <a:rPr lang="en-US" sz="1800" dirty="0">
                <a:sym typeface="Symbol" pitchFamily="18" charset="2"/>
              </a:rPr>
              <a:t> S | ;</a:t>
            </a:r>
          </a:p>
          <a:p>
            <a:pPr>
              <a:defRPr/>
            </a:pPr>
            <a:r>
              <a:rPr lang="en-US" sz="1800" dirty="0">
                <a:sym typeface="Symbol" pitchFamily="18" charset="2"/>
              </a:rPr>
              <a:t>S  F P;</a:t>
            </a:r>
          </a:p>
          <a:p>
            <a:pPr>
              <a:defRPr/>
            </a:pPr>
            <a:r>
              <a:rPr lang="en-US" sz="1800" dirty="0">
                <a:sym typeface="Symbol" pitchFamily="18" charset="2"/>
              </a:rPr>
              <a:t>P  </a:t>
            </a:r>
            <a:r>
              <a:rPr lang="en-US" sz="1800" b="1" dirty="0">
                <a:sym typeface="Symbol" pitchFamily="18" charset="2"/>
              </a:rPr>
              <a:t>*</a:t>
            </a:r>
            <a:r>
              <a:rPr lang="en-US" sz="1800" dirty="0">
                <a:sym typeface="Symbol" pitchFamily="18" charset="2"/>
              </a:rPr>
              <a:t> F P | </a:t>
            </a:r>
            <a:r>
              <a:rPr lang="en-US" sz="1800" b="1" dirty="0">
                <a:sym typeface="Symbol" pitchFamily="18" charset="2"/>
              </a:rPr>
              <a:t>And </a:t>
            </a:r>
            <a:r>
              <a:rPr lang="en-US" sz="1800" dirty="0">
                <a:sym typeface="Symbol" pitchFamily="18" charset="2"/>
              </a:rPr>
              <a:t> F P | 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sym typeface="Symbol" pitchFamily="18" charset="2"/>
              </a:rPr>
              <a:t>F  ( E ) | </a:t>
            </a:r>
            <a:r>
              <a:rPr lang="en-US" sz="1800" b="1" dirty="0">
                <a:sym typeface="Symbol" pitchFamily="18" charset="2"/>
              </a:rPr>
              <a:t>id</a:t>
            </a:r>
            <a:r>
              <a:rPr lang="en-US" sz="1800" dirty="0">
                <a:sym typeface="Symbol" pitchFamily="18" charset="2"/>
              </a:rPr>
              <a:t> FC | </a:t>
            </a:r>
            <a:r>
              <a:rPr lang="en-US" sz="1800" b="1" dirty="0" err="1">
                <a:sym typeface="Symbol" pitchFamily="18" charset="2"/>
              </a:rPr>
              <a:t>num</a:t>
            </a:r>
            <a:r>
              <a:rPr lang="en-US" sz="1800" dirty="0">
                <a:sym typeface="Symbol" pitchFamily="18" charset="2"/>
              </a:rPr>
              <a:t>| </a:t>
            </a:r>
            <a:r>
              <a:rPr lang="en-US" sz="1800" b="1" dirty="0">
                <a:sym typeface="Symbol" pitchFamily="18" charset="2"/>
              </a:rPr>
              <a:t>true</a:t>
            </a:r>
            <a:r>
              <a:rPr lang="en-US" sz="1800" dirty="0">
                <a:sym typeface="Symbol" pitchFamily="18" charset="2"/>
              </a:rPr>
              <a:t>| </a:t>
            </a:r>
            <a:r>
              <a:rPr lang="en-US" sz="1800" b="1" dirty="0">
                <a:sym typeface="Symbol" pitchFamily="18" charset="2"/>
              </a:rPr>
              <a:t>false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sym typeface="Symbol" pitchFamily="18" charset="2"/>
              </a:rPr>
              <a:t>FC   ( FPs  )  ; | ;                   </a:t>
            </a:r>
            <a:r>
              <a:rPr lang="en-US" sz="1800" dirty="0">
                <a:solidFill>
                  <a:srgbClr val="009A44"/>
                </a:solidFill>
                <a:sym typeface="Symbol" pitchFamily="18" charset="2"/>
              </a:rPr>
              <a:t>// Function call or Variable reference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sym typeface="Symbol" pitchFamily="18" charset="2"/>
              </a:rPr>
              <a:t>T  </a:t>
            </a:r>
            <a:r>
              <a:rPr lang="en-US" sz="1800" b="1" dirty="0">
                <a:sym typeface="Symbol" pitchFamily="18" charset="2"/>
              </a:rPr>
              <a:t>Integer</a:t>
            </a:r>
            <a:r>
              <a:rPr lang="en-US" sz="1800" dirty="0">
                <a:sym typeface="Symbol" pitchFamily="18" charset="2"/>
              </a:rPr>
              <a:t>| </a:t>
            </a:r>
            <a:r>
              <a:rPr lang="en-US" sz="1800" b="1" dirty="0">
                <a:sym typeface="Symbol" pitchFamily="18" charset="2"/>
              </a:rPr>
              <a:t>Boolean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sym typeface="Symbol" pitchFamily="18" charset="2"/>
              </a:rPr>
              <a:t>FPs  ( FP )          		</a:t>
            </a:r>
            <a:r>
              <a:rPr lang="en-US" sz="1800" dirty="0">
                <a:solidFill>
                  <a:srgbClr val="009A44"/>
                </a:solidFill>
                <a:sym typeface="Symbol" pitchFamily="18" charset="2"/>
              </a:rPr>
              <a:t>// Formal Parameters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sym typeface="Symbol" pitchFamily="18" charset="2"/>
              </a:rPr>
              <a:t>FP  </a:t>
            </a:r>
            <a:r>
              <a:rPr lang="en-US" sz="1800" b="1" dirty="0" err="1">
                <a:sym typeface="Symbol" pitchFamily="18" charset="2"/>
              </a:rPr>
              <a:t>Var</a:t>
            </a:r>
            <a:r>
              <a:rPr lang="en-US" sz="1800" dirty="0">
                <a:sym typeface="Symbol" pitchFamily="18" charset="2"/>
              </a:rPr>
              <a:t> V | V</a:t>
            </a:r>
          </a:p>
        </p:txBody>
      </p:sp>
    </p:spTree>
    <p:extLst>
      <p:ext uri="{BB962C8B-B14F-4D97-AF65-F5344CB8AC3E}">
        <p14:creationId xmlns:p14="http://schemas.microsoft.com/office/powerpoint/2010/main" val="1496683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Fig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99"/>
            <a:ext cx="8737600" cy="630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309532" y="656168"/>
            <a:ext cx="1143000" cy="3810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180665" y="1168402"/>
            <a:ext cx="347133" cy="16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16033" y="1951567"/>
            <a:ext cx="51223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37400" y="1591734"/>
            <a:ext cx="347133" cy="16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59201" y="1282700"/>
            <a:ext cx="592666" cy="8551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00033" y="1401233"/>
            <a:ext cx="245533" cy="5503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84699" y="1159934"/>
            <a:ext cx="1278467" cy="279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50506" y="1676400"/>
            <a:ext cx="193145" cy="34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659032" y="548218"/>
            <a:ext cx="1303867" cy="215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7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10992"/>
              </p:ext>
            </p:extLst>
          </p:nvPr>
        </p:nvGraphicFramePr>
        <p:xfrm>
          <a:off x="1524000" y="1397000"/>
          <a:ext cx="6096000" cy="20780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 (Integer variable)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32(Boolean variable)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896" name="Text Box 63"/>
          <p:cNvSpPr txBox="1">
            <a:spLocks noChangeArrowheads="1"/>
          </p:cNvSpPr>
          <p:nvPr/>
        </p:nvSpPr>
        <p:spPr bwMode="auto">
          <a:xfrm>
            <a:off x="15240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Lex=0; Snapshot 1</a:t>
            </a:r>
          </a:p>
        </p:txBody>
      </p:sp>
    </p:spTree>
    <p:extLst>
      <p:ext uri="{BB962C8B-B14F-4D97-AF65-F5344CB8AC3E}">
        <p14:creationId xmlns:p14="http://schemas.microsoft.com/office/powerpoint/2010/main" val="26320422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72125"/>
              </p:ext>
            </p:extLst>
          </p:nvPr>
        </p:nvGraphicFramePr>
        <p:xfrm>
          <a:off x="1524000" y="1295400"/>
          <a:ext cx="6096000" cy="282098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7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928" name="Text Box 24"/>
          <p:cNvSpPr txBox="1">
            <a:spLocks noChangeArrowheads="1"/>
          </p:cNvSpPr>
          <p:nvPr/>
        </p:nvSpPr>
        <p:spPr bwMode="auto">
          <a:xfrm>
            <a:off x="1524000" y="9144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Lex=1; Snapshot 2</a:t>
            </a:r>
          </a:p>
        </p:txBody>
      </p:sp>
    </p:spTree>
    <p:extLst>
      <p:ext uri="{BB962C8B-B14F-4D97-AF65-F5344CB8AC3E}">
        <p14:creationId xmlns:p14="http://schemas.microsoft.com/office/powerpoint/2010/main" val="2038509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60" name="Group 60"/>
          <p:cNvGraphicFramePr>
            <a:graphicFrameLocks noGrp="1"/>
          </p:cNvGraphicFramePr>
          <p:nvPr/>
        </p:nvGraphicFramePr>
        <p:xfrm>
          <a:off x="1524000" y="1397000"/>
          <a:ext cx="6096000" cy="329887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1964" name="Text Box 24"/>
          <p:cNvSpPr txBox="1">
            <a:spLocks noChangeArrowheads="1"/>
          </p:cNvSpPr>
          <p:nvPr/>
        </p:nvSpPr>
        <p:spPr bwMode="auto">
          <a:xfrm>
            <a:off x="1447800" y="990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Lex=2; Snapshot 3</a:t>
            </a:r>
          </a:p>
        </p:txBody>
      </p:sp>
    </p:spTree>
    <p:extLst>
      <p:ext uri="{BB962C8B-B14F-4D97-AF65-F5344CB8AC3E}">
        <p14:creationId xmlns:p14="http://schemas.microsoft.com/office/powerpoint/2010/main" val="17461292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6" name="Group 46"/>
          <p:cNvGraphicFramePr>
            <a:graphicFrameLocks noGrp="1"/>
          </p:cNvGraphicFramePr>
          <p:nvPr/>
        </p:nvGraphicFramePr>
        <p:xfrm>
          <a:off x="1524000" y="1397000"/>
          <a:ext cx="6096000" cy="256547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980" name="Text Box 44"/>
          <p:cNvSpPr txBox="1">
            <a:spLocks noChangeArrowheads="1"/>
          </p:cNvSpPr>
          <p:nvPr/>
        </p:nvSpPr>
        <p:spPr bwMode="auto">
          <a:xfrm>
            <a:off x="1524000" y="914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Lex=1; Snapshot 4</a:t>
            </a:r>
          </a:p>
        </p:txBody>
      </p:sp>
    </p:spTree>
    <p:extLst>
      <p:ext uri="{BB962C8B-B14F-4D97-AF65-F5344CB8AC3E}">
        <p14:creationId xmlns:p14="http://schemas.microsoft.com/office/powerpoint/2010/main" val="3841423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82" name="Group 38"/>
          <p:cNvGraphicFramePr>
            <a:graphicFrameLocks noGrp="1"/>
          </p:cNvGraphicFramePr>
          <p:nvPr/>
        </p:nvGraphicFramePr>
        <p:xfrm>
          <a:off x="1524000" y="1397000"/>
          <a:ext cx="6096000" cy="1832072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996" name="Text Box 36"/>
          <p:cNvSpPr txBox="1">
            <a:spLocks noChangeArrowheads="1"/>
          </p:cNvSpPr>
          <p:nvPr/>
        </p:nvSpPr>
        <p:spPr bwMode="auto">
          <a:xfrm>
            <a:off x="1524000" y="9906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Lex=0; snapshot 5</a:t>
            </a:r>
          </a:p>
        </p:txBody>
      </p:sp>
    </p:spTree>
    <p:extLst>
      <p:ext uri="{BB962C8B-B14F-4D97-AF65-F5344CB8AC3E}">
        <p14:creationId xmlns:p14="http://schemas.microsoft.com/office/powerpoint/2010/main" val="1639837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05" name="Group 37"/>
          <p:cNvGraphicFramePr>
            <a:graphicFrameLocks noGrp="1"/>
          </p:cNvGraphicFramePr>
          <p:nvPr/>
        </p:nvGraphicFramePr>
        <p:xfrm>
          <a:off x="1524000" y="1397000"/>
          <a:ext cx="6096000" cy="256547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1524000" y="914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Lex=1; snapshot 6</a:t>
            </a:r>
          </a:p>
        </p:txBody>
      </p:sp>
    </p:spTree>
    <p:extLst>
      <p:ext uri="{BB962C8B-B14F-4D97-AF65-F5344CB8AC3E}">
        <p14:creationId xmlns:p14="http://schemas.microsoft.com/office/powerpoint/2010/main" val="23977221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31" name="Group 39"/>
          <p:cNvGraphicFramePr>
            <a:graphicFrameLocks noGrp="1"/>
          </p:cNvGraphicFramePr>
          <p:nvPr/>
        </p:nvGraphicFramePr>
        <p:xfrm>
          <a:off x="1524000" y="1397000"/>
          <a:ext cx="6096000" cy="219876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048" name="Text Box 36"/>
          <p:cNvSpPr txBox="1">
            <a:spLocks noChangeArrowheads="1"/>
          </p:cNvSpPr>
          <p:nvPr/>
        </p:nvSpPr>
        <p:spPr bwMode="auto">
          <a:xfrm>
            <a:off x="1524000" y="990600"/>
            <a:ext cx="55626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Current Lex=0; snapshot 7</a:t>
            </a:r>
          </a:p>
        </p:txBody>
      </p:sp>
    </p:spTree>
    <p:extLst>
      <p:ext uri="{BB962C8B-B14F-4D97-AF65-F5344CB8AC3E}">
        <p14:creationId xmlns:p14="http://schemas.microsoft.com/office/powerpoint/2010/main" val="254370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S-attributes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94932"/>
            <a:ext cx="9033932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269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symbol table or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6" y="1800311"/>
            <a:ext cx="8901327" cy="4937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There are two common approaches to implementing block-structured symbol tables</a:t>
            </a: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</a:rPr>
              <a:t>A symbol table may be associated with each scope</a:t>
            </a: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</a:rPr>
              <a:t>All symbols may be entered into a </a:t>
            </a:r>
            <a:r>
              <a:rPr lang="en-US" sz="3200" u="sng" dirty="0">
                <a:solidFill>
                  <a:srgbClr val="C00000"/>
                </a:solidFill>
              </a:rPr>
              <a:t>single, global table</a:t>
            </a:r>
          </a:p>
          <a:p>
            <a:pPr>
              <a:defRPr/>
            </a:pPr>
            <a:r>
              <a:rPr lang="en-US" sz="3600" dirty="0"/>
              <a:t>A single symbol table must accommodate multiple, active declarations of the same symbol</a:t>
            </a: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</a:rPr>
              <a:t>Could be very messy but searching is </a:t>
            </a:r>
            <a:r>
              <a:rPr lang="en-US" sz="3200" u="sng" dirty="0">
                <a:solidFill>
                  <a:srgbClr val="C00000"/>
                </a:solidFill>
              </a:rPr>
              <a:t>fast!!!</a:t>
            </a:r>
          </a:p>
        </p:txBody>
      </p:sp>
    </p:spTree>
    <p:extLst>
      <p:ext uri="{BB962C8B-B14F-4D97-AF65-F5344CB8AC3E}">
        <p14:creationId xmlns:p14="http://schemas.microsoft.com/office/powerpoint/2010/main" val="27409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7" y="271992"/>
            <a:ext cx="7886700" cy="1325563"/>
          </a:xfrm>
        </p:spPr>
        <p:txBody>
          <a:bodyPr/>
          <a:lstStyle/>
          <a:p>
            <a:r>
              <a:rPr lang="en-US" dirty="0"/>
              <a:t>Individual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7" y="1964921"/>
            <a:ext cx="8997950" cy="422265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Individual table for each scope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Stack data-structure can be used for name scope with scope-opened/closed in last-in-first-out (LIFO)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The scope stack of symbol tables can be maintained with one entry in the stack for each opened-scope with innermost scope on top of the stack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When scope is closed, Scope-closed, the top symbol table is popped</a:t>
            </a:r>
          </a:p>
          <a:p>
            <a:pPr>
              <a:defRPr/>
            </a:pPr>
            <a:r>
              <a:rPr lang="en-US" dirty="0"/>
              <a:t>Problem: 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we may need to search for a name in a number of symbol tables before the symbol can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209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Z: float</a:t>
            </a:r>
          </a:p>
          <a:p>
            <a:pPr algn="ctr">
              <a:defRPr/>
            </a:pPr>
            <a:r>
              <a:rPr lang="en-US" dirty="0"/>
              <a:t>X float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2209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X:int</a:t>
            </a:r>
          </a:p>
          <a:p>
            <a:pPr algn="ctr">
              <a:defRPr/>
            </a:pPr>
            <a:r>
              <a:rPr lang="en-US" dirty="0"/>
              <a:t>W:int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400" y="2209800"/>
            <a:ext cx="1371600" cy="762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F: function</a:t>
            </a:r>
          </a:p>
          <a:p>
            <a:pPr algn="ctr">
              <a:defRPr/>
            </a:pPr>
            <a:r>
              <a:rPr lang="en-US" sz="1400" dirty="0"/>
              <a:t>G: procedure</a:t>
            </a:r>
          </a:p>
        </p:txBody>
      </p:sp>
      <p:cxnSp>
        <p:nvCxnSpPr>
          <p:cNvPr id="6" name="Straight Connector 5"/>
          <p:cNvCxnSpPr>
            <a:stCxn id="2" idx="3"/>
            <a:endCxn id="3" idx="1"/>
          </p:cNvCxnSpPr>
          <p:nvPr/>
        </p:nvCxnSpPr>
        <p:spPr>
          <a:xfrm>
            <a:off x="3200400" y="2590800"/>
            <a:ext cx="533400" cy="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5105400" y="2590800"/>
            <a:ext cx="7620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1" name="TextBox 8"/>
          <p:cNvSpPr txBox="1">
            <a:spLocks noChangeArrowheads="1"/>
          </p:cNvSpPr>
          <p:nvPr/>
        </p:nvSpPr>
        <p:spPr bwMode="auto">
          <a:xfrm>
            <a:off x="1694468" y="3091656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 stack of symbol tables, one per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3983" y="346472"/>
            <a:ext cx="22733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Top of the Stack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45767" y="1269339"/>
            <a:ext cx="414866" cy="94046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41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59" y="365126"/>
            <a:ext cx="8437091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Symbol Tables Issues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8258" y="1779373"/>
            <a:ext cx="8913341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Some issues related to parameters and typed languages  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subroutine calls must adhere to the number and/or types of parameters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the syntax of subroutine calls must be parsed differently (PASCAL</a:t>
            </a:r>
            <a:r>
              <a:rPr lang="en-US" altLang="en-US" sz="2800" dirty="0"/>
              <a:t>)</a:t>
            </a:r>
          </a:p>
          <a:p>
            <a:pPr lvl="2" eaLnBrk="1" hangingPunct="1"/>
            <a:r>
              <a:rPr lang="en-US" altLang="en-US" sz="2800" dirty="0">
                <a:solidFill>
                  <a:srgbClr val="0070C0"/>
                </a:solidFill>
              </a:rPr>
              <a:t>Variable parameters using VAR (reference call in C)</a:t>
            </a:r>
          </a:p>
          <a:p>
            <a:pPr lvl="2" eaLnBrk="1" hangingPunct="1"/>
            <a:r>
              <a:rPr lang="en-US" altLang="en-US" sz="2800" dirty="0">
                <a:solidFill>
                  <a:srgbClr val="0070C0"/>
                </a:solidFill>
              </a:rPr>
              <a:t>Value parameters (call by values in C)</a:t>
            </a:r>
          </a:p>
          <a:p>
            <a:pPr eaLnBrk="1" hangingPunct="1"/>
            <a:endParaRPr lang="en-US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r>
              <a:rPr lang="en-US" dirty="0"/>
              <a:t>A Simple Type checking Using SDD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992615"/>
              </p:ext>
            </p:extLst>
          </p:nvPr>
        </p:nvGraphicFramePr>
        <p:xfrm>
          <a:off x="131234" y="3742266"/>
          <a:ext cx="8850841" cy="1873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Productions Rules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Semantics Rule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C  “=“ S 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  <a:r>
                        <a:rPr lang="en-US" sz="2000" dirty="0"/>
                        <a:t>C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↓</a:t>
                      </a:r>
                      <a:r>
                        <a:rPr lang="en-US" sz="2000" dirty="0"/>
                        <a:t>tableIn:symtab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↓</a:t>
                      </a:r>
                      <a:r>
                        <a:rPr lang="en-US" sz="2000" dirty="0"/>
                        <a:t>typein:int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↑</a:t>
                      </a:r>
                      <a:r>
                        <a:rPr lang="en-US" sz="2000" dirty="0"/>
                        <a:t>typeOut: int</a:t>
                      </a:r>
                      <a:endParaRPr lang="en-US" sz="2000" dirty="0">
                        <a:sym typeface="Symbol" pitchFamily="18" charset="2"/>
                      </a:endParaRPr>
                    </a:p>
                    <a:p>
                      <a:r>
                        <a:rPr lang="en-US" sz="2400" dirty="0">
                          <a:sym typeface="Symbol" pitchFamily="18" charset="2"/>
                        </a:rPr>
                        <a:t>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 </a:t>
                      </a:r>
                      <a:r>
                        <a:rPr lang="en-US" sz="2000" b="1" baseline="0" dirty="0">
                          <a:sym typeface="Symbol" pitchFamily="18" charset="2"/>
                        </a:rPr>
                        <a:t>=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 S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↓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tableIn</a:t>
                      </a:r>
                      <a:r>
                        <a:rPr lang="en-US" sz="2000" baseline="0" dirty="0">
                          <a:solidFill>
                            <a:srgbClr val="00B050"/>
                          </a:solidFill>
                          <a:sym typeface="Symbol" pitchFamily="18" charset="2"/>
                        </a:rPr>
                        <a:t>↑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ctype   [ typeIn = ctype; typeOut=2]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C  ;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r>
                        <a:rPr lang="en-US" sz="2400" dirty="0">
                          <a:sym typeface="Symbol" pitchFamily="18" charset="2"/>
                        </a:rPr>
                        <a:t></a:t>
                      </a:r>
                      <a:r>
                        <a:rPr lang="en-US" sz="2000" dirty="0">
                          <a:sym typeface="Symbol" pitchFamily="18" charset="2"/>
                        </a:rPr>
                        <a:t>  </a:t>
                      </a:r>
                      <a:r>
                        <a:rPr lang="en-US" sz="2000" dirty="0"/>
                        <a:t>[ typeout=typeIn];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233" y="1814333"/>
            <a:ext cx="8850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en-US" sz="2400" dirty="0"/>
              <a:t>Consider the following partial syntax grammar</a:t>
            </a:r>
          </a:p>
          <a:p>
            <a:pPr lvl="1">
              <a:buClr>
                <a:schemeClr val="tx1"/>
              </a:buClr>
            </a:pPr>
            <a:r>
              <a:rPr lang="en-US" altLang="en-US" sz="2400" dirty="0">
                <a:solidFill>
                  <a:srgbClr val="C00000"/>
                </a:solidFill>
              </a:rPr>
              <a:t>E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  S C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altLang="en-US" sz="2400" dirty="0">
                <a:solidFill>
                  <a:srgbClr val="C00000"/>
                </a:solidFill>
              </a:rPr>
              <a:t>C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 “=“ S | ;</a:t>
            </a:r>
          </a:p>
          <a:p>
            <a:pPr lvl="1">
              <a:buClr>
                <a:schemeClr val="tx1"/>
              </a:buClr>
            </a:pP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S  F P</a:t>
            </a:r>
          </a:p>
        </p:txBody>
      </p:sp>
    </p:spTree>
    <p:extLst>
      <p:ext uri="{BB962C8B-B14F-4D97-AF65-F5344CB8AC3E}">
        <p14:creationId xmlns:p14="http://schemas.microsoft.com/office/powerpoint/2010/main" val="30143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39340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/>
              <a:t>Implementation of Attribute Grammar: C.Code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7610"/>
            <a:ext cx="9144000" cy="4908465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Procedure </a:t>
            </a:r>
            <a:r>
              <a:rPr lang="en-US" altLang="en-US" sz="2000" dirty="0">
                <a:sym typeface="Symbol" panose="05050102010706020507" pitchFamily="18" charset="2"/>
              </a:rPr>
              <a:t>C (</a:t>
            </a:r>
            <a:r>
              <a:rPr lang="en-US" altLang="en-US" sz="2000" dirty="0" err="1">
                <a:sym typeface="Symbol" panose="05050102010706020507" pitchFamily="18" charset="2"/>
              </a:rPr>
              <a:t>tablIn</a:t>
            </a:r>
            <a:r>
              <a:rPr lang="en-US" altLang="en-US" sz="2000" dirty="0">
                <a:sym typeface="Symbol" panose="05050102010706020507" pitchFamily="18" charset="2"/>
              </a:rPr>
              <a:t> : </a:t>
            </a:r>
            <a:r>
              <a:rPr lang="en-US" altLang="en-US" sz="2000" dirty="0" err="1">
                <a:sym typeface="Symbol" panose="05050102010706020507" pitchFamily="18" charset="2"/>
              </a:rPr>
              <a:t>Symtab</a:t>
            </a:r>
            <a:r>
              <a:rPr lang="en-US" altLang="en-US" sz="2000" dirty="0">
                <a:sym typeface="Symbol" panose="05050102010706020507" pitchFamily="18" charset="2"/>
              </a:rPr>
              <a:t>; typeIn: Integer; </a:t>
            </a:r>
            <a:r>
              <a:rPr lang="en-US" altLang="en-US" sz="2000" b="1" dirty="0" err="1">
                <a:sym typeface="Symbol" panose="05050102010706020507" pitchFamily="18" charset="2"/>
              </a:rPr>
              <a:t>Var</a:t>
            </a:r>
            <a:r>
              <a:rPr lang="en-US" altLang="en-US" sz="2000" dirty="0">
                <a:sym typeface="Symbol" panose="05050102010706020507" pitchFamily="18" charset="2"/>
              </a:rPr>
              <a:t> typeout: Integer);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 err="1">
                <a:sym typeface="Symbol" panose="05050102010706020507" pitchFamily="18" charset="2"/>
              </a:rPr>
              <a:t>Var</a:t>
            </a:r>
            <a:r>
              <a:rPr lang="en-US" altLang="en-US" sz="2000" dirty="0">
                <a:sym typeface="Symbol" panose="05050102010706020507" pitchFamily="18" charset="2"/>
              </a:rPr>
              <a:t> ctype: I</a:t>
            </a:r>
            <a:r>
              <a:rPr lang="en-US" altLang="en-US" sz="2000" b="1" dirty="0">
                <a:sym typeface="Symbol" panose="05050102010706020507" pitchFamily="18" charset="2"/>
              </a:rPr>
              <a:t>nteger</a:t>
            </a:r>
            <a:r>
              <a:rPr lang="en-US" altLang="en-US" sz="2000" dirty="0">
                <a:sym typeface="Symbol" panose="05050102010706020507" pitchFamily="18" charset="2"/>
              </a:rPr>
              <a:t>        </a:t>
            </a:r>
            <a:r>
              <a:rPr lang="en-US" alt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{ ctype local variable used to capture the type of 		         			compared operand}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Begin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if </a:t>
            </a:r>
            <a:r>
              <a:rPr lang="en-US" altLang="en-US" sz="1800" dirty="0" err="1">
                <a:sym typeface="Symbol" panose="05050102010706020507" pitchFamily="18" charset="2"/>
              </a:rPr>
              <a:t>lookahead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</a:t>
            </a:r>
            <a:r>
              <a:rPr lang="en-US" altLang="en-US" sz="1800" dirty="0">
                <a:sym typeface="Symbol" panose="05050102010706020507" pitchFamily="18" charset="2"/>
              </a:rPr>
              <a:t> ‘=‘ </a:t>
            </a:r>
            <a:r>
              <a:rPr lang="en-US" altLang="en-US" sz="1800" b="1" dirty="0">
                <a:sym typeface="Symbol" panose="05050102010706020507" pitchFamily="18" charset="2"/>
              </a:rPr>
              <a:t>then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match (‘=‘);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S(</a:t>
            </a:r>
            <a:r>
              <a:rPr lang="en-US" altLang="en-US" sz="1800" dirty="0" err="1">
                <a:sym typeface="Symbol" panose="05050102010706020507" pitchFamily="18" charset="2"/>
              </a:rPr>
              <a:t>tblIn</a:t>
            </a:r>
            <a:r>
              <a:rPr lang="en-US" altLang="en-US" sz="1800" dirty="0">
                <a:sym typeface="Symbol" panose="05050102010706020507" pitchFamily="18" charset="2"/>
              </a:rPr>
              <a:t>, ctype)                                               </a:t>
            </a:r>
            <a:r>
              <a:rPr lang="en-US" altLang="en-US" sz="1800" dirty="0">
                <a:solidFill>
                  <a:srgbClr val="009900"/>
                </a:solidFill>
                <a:sym typeface="Symbol" panose="05050102010706020507" pitchFamily="18" charset="2"/>
              </a:rPr>
              <a:t>{ Call  S}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i</a:t>
            </a:r>
            <a:r>
              <a:rPr lang="en-US" altLang="en-US" sz="1800" b="1" dirty="0">
                <a:sym typeface="Symbol" panose="05050102010706020507" pitchFamily="18" charset="2"/>
              </a:rPr>
              <a:t>f </a:t>
            </a:r>
            <a:r>
              <a:rPr lang="en-US" altLang="en-US" sz="1800" b="1" dirty="0" err="1">
                <a:sym typeface="Symbol" panose="05050102010706020507" pitchFamily="18" charset="2"/>
              </a:rPr>
              <a:t>In</a:t>
            </a:r>
            <a:r>
              <a:rPr lang="en-US" altLang="en-US" sz="1800" dirty="0" err="1">
                <a:sym typeface="Symbol" panose="05050102010706020507" pitchFamily="18" charset="2"/>
              </a:rPr>
              <a:t>type</a:t>
            </a:r>
            <a:r>
              <a:rPr lang="en-US" altLang="en-US" sz="1800" b="1" dirty="0">
                <a:sym typeface="Symbol" panose="05050102010706020507" pitchFamily="18" charset="2"/>
              </a:rPr>
              <a:t> &lt;&gt; </a:t>
            </a:r>
            <a:r>
              <a:rPr lang="en-US" altLang="en-US" sz="1800" dirty="0">
                <a:sym typeface="Symbol" panose="05050102010706020507" pitchFamily="18" charset="2"/>
              </a:rPr>
              <a:t>ctype t</a:t>
            </a:r>
            <a:r>
              <a:rPr lang="en-US" altLang="en-US" sz="1800" b="1" dirty="0">
                <a:sym typeface="Symbol" panose="05050102010706020507" pitchFamily="18" charset="2"/>
              </a:rPr>
              <a:t>hen</a:t>
            </a:r>
            <a:r>
              <a:rPr lang="en-US" altLang="en-US" sz="1800" dirty="0">
                <a:sym typeface="Symbol" panose="05050102010706020507" pitchFamily="18" charset="2"/>
              </a:rPr>
              <a:t> Error() </a:t>
            </a:r>
            <a:r>
              <a:rPr lang="en-US" altLang="en-US" sz="1800" b="1" dirty="0">
                <a:sym typeface="Symbol" panose="05050102010706020507" pitchFamily="18" charset="2"/>
              </a:rPr>
              <a:t>end</a:t>
            </a:r>
            <a:r>
              <a:rPr lang="en-US" altLang="en-US" sz="1800" dirty="0">
                <a:sym typeface="Symbol" panose="05050102010706020507" pitchFamily="18" charset="2"/>
              </a:rPr>
              <a:t>;          </a:t>
            </a:r>
            <a:r>
              <a:rPr lang="en-US" altLang="en-US" sz="1800" dirty="0">
                <a:solidFill>
                  <a:srgbClr val="009A44"/>
                </a:solidFill>
                <a:sym typeface="Symbol" panose="05050102010706020507" pitchFamily="18" charset="2"/>
              </a:rPr>
              <a:t>{ type checking}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typeout  := 2 	</a:t>
            </a:r>
            <a:endParaRPr lang="en-US" altLang="en-US" sz="1800" dirty="0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else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typeout := typeIn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end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End ;</a:t>
            </a:r>
            <a:r>
              <a:rPr lang="en-US" altLang="en-US" sz="2000" dirty="0">
                <a:sym typeface="Symbol" panose="05050102010706020507" pitchFamily="18" charset="2"/>
              </a:rPr>
              <a:t> { end C}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4215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Implement AG/SDD in Predicative Parsing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-1" y="1804087"/>
            <a:ext cx="9020175" cy="49371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Create function/procedure for each Non-terminal</a:t>
            </a:r>
          </a:p>
          <a:p>
            <a:pPr eaLnBrk="1" hangingPunct="1"/>
            <a:r>
              <a:rPr lang="en-US" altLang="en-US" sz="2400" dirty="0"/>
              <a:t>In arguments to the procedure/function include</a:t>
            </a:r>
          </a:p>
          <a:p>
            <a:pPr lvl="1" eaLnBrk="1" hangingPunct="1"/>
            <a:r>
              <a:rPr lang="en-US" altLang="en-US" sz="2400" dirty="0">
                <a:solidFill>
                  <a:srgbClr val="C00000"/>
                </a:solidFill>
              </a:rPr>
              <a:t>each inherited attribute is passed as value parameter in the procedure call that implements the non-terminal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</a:rPr>
              <a:t>each synthesized attribute is passed as reference (VAR) parameter in the procedure call</a:t>
            </a:r>
          </a:p>
          <a:p>
            <a:r>
              <a:rPr lang="en-US" altLang="en-US" sz="2800" dirty="0">
                <a:solidFill>
                  <a:srgbClr val="C00000"/>
                </a:solidFill>
              </a:rPr>
              <a:t>each function is implemented as an assignment statement</a:t>
            </a:r>
          </a:p>
          <a:p>
            <a:r>
              <a:rPr lang="en-US" altLang="en-US" sz="2800" dirty="0">
                <a:solidFill>
                  <a:srgbClr val="009900"/>
                </a:solidFill>
              </a:rPr>
              <a:t>each assertion (Boolean expression) is implemented as a conditional test whose alternative is “Error”</a:t>
            </a:r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500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0" y="186017"/>
            <a:ext cx="7886700" cy="1325563"/>
          </a:xfrm>
        </p:spPr>
        <p:txBody>
          <a:bodyPr/>
          <a:lstStyle/>
          <a:p>
            <a:r>
              <a:rPr lang="en-US" altLang="en-US" dirty="0"/>
              <a:t>Translation During Recursive-Descent Parsing: 1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0" y="1771136"/>
            <a:ext cx="9144000" cy="5086864"/>
          </a:xfrm>
          <a:ln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n-US" b="1" dirty="0"/>
              <a:t>Input:</a:t>
            </a:r>
            <a:r>
              <a:rPr lang="en-US" dirty="0"/>
              <a:t>  A syntax-directed translation scheme with underlying grammar suitable for predictive parsing</a:t>
            </a:r>
          </a:p>
          <a:p>
            <a:pPr>
              <a:defRPr/>
            </a:pPr>
            <a:r>
              <a:rPr lang="en-US" b="1" dirty="0"/>
              <a:t>Output</a:t>
            </a:r>
            <a:r>
              <a:rPr lang="en-US" dirty="0"/>
              <a:t>: Code for the a syntax-directed translator (AG)</a:t>
            </a:r>
          </a:p>
          <a:p>
            <a:pPr>
              <a:defRPr/>
            </a:pPr>
            <a:r>
              <a:rPr lang="en-US" b="1" dirty="0"/>
              <a:t>Method</a:t>
            </a:r>
            <a:r>
              <a:rPr lang="en-US" dirty="0"/>
              <a:t>: A recursive-descent parser having a </a:t>
            </a:r>
            <a:r>
              <a:rPr lang="en-US" i="1" dirty="0"/>
              <a:t>procedure P</a:t>
            </a:r>
            <a:r>
              <a:rPr lang="en-US" dirty="0"/>
              <a:t> for each non-terminal N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The arguments for function/procedure P are the inherited attributes of non-terminal N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The return-value of function P is the collection of synthesized attributes of non-terminal N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the code for non-terminal N decides what production to be used  based on the current input symbol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0" y="462048"/>
            <a:ext cx="7886700" cy="1325563"/>
          </a:xfrm>
        </p:spPr>
        <p:txBody>
          <a:bodyPr/>
          <a:lstStyle/>
          <a:p>
            <a:r>
              <a:rPr lang="en-US" altLang="en-US" dirty="0"/>
              <a:t>Summary of Chapter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102972" y="1787611"/>
            <a:ext cx="8888627" cy="49371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Attribute grammar or SDD</a:t>
            </a:r>
          </a:p>
          <a:p>
            <a:r>
              <a:rPr lang="en-US" altLang="en-US" dirty="0"/>
              <a:t>Dependency graph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Values at the head of edges computed in terms of values at the tails</a:t>
            </a:r>
          </a:p>
          <a:p>
            <a:r>
              <a:rPr lang="en-US" altLang="en-US" dirty="0"/>
              <a:t>S-attributes definitions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All attributes are synthesized</a:t>
            </a:r>
          </a:p>
          <a:p>
            <a:r>
              <a:rPr lang="en-US" altLang="en-US" dirty="0"/>
              <a:t>L-attributes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Attributes can be inherited or synthesized; inherited attributes depends only on inherited attributes of parents or sibling</a:t>
            </a:r>
          </a:p>
          <a:p>
            <a:r>
              <a:rPr lang="en-US" altLang="en-US" dirty="0"/>
              <a:t>Implementation based on recursive-descent LL(1)</a:t>
            </a:r>
          </a:p>
          <a:p>
            <a:r>
              <a:rPr lang="en-US" altLang="en-US" dirty="0"/>
              <a:t>Scope and modified symbol tables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Function/procedure calls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3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8" y="327419"/>
            <a:ext cx="7886700" cy="1325563"/>
          </a:xfrm>
        </p:spPr>
        <p:txBody>
          <a:bodyPr/>
          <a:lstStyle/>
          <a:p>
            <a:r>
              <a:rPr lang="en-US" dirty="0"/>
              <a:t>Acknowledgments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8" y="1805625"/>
            <a:ext cx="9013792" cy="4222657"/>
          </a:xfrm>
        </p:spPr>
        <p:txBody>
          <a:bodyPr/>
          <a:lstStyle/>
          <a:p>
            <a:r>
              <a:rPr lang="en-US" dirty="0" err="1"/>
              <a:t>Guo</a:t>
            </a:r>
            <a:r>
              <a:rPr lang="en-US" dirty="0"/>
              <a:t> Yao’s lecture at School of EECS Peking University, Advanced Compiler Techniques, Fall 2011.</a:t>
            </a:r>
          </a:p>
          <a:p>
            <a:r>
              <a:rPr lang="en-US" dirty="0"/>
              <a:t>Thomas Pittman/James peters. The art of Compiler Design, (Discussion of Attribute Grammar), Prentice Hall, 1992.</a:t>
            </a:r>
          </a:p>
        </p:txBody>
      </p:sp>
    </p:spTree>
    <p:extLst>
      <p:ext uri="{BB962C8B-B14F-4D97-AF65-F5344CB8AC3E}">
        <p14:creationId xmlns:p14="http://schemas.microsoft.com/office/powerpoint/2010/main" val="326227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365126"/>
            <a:ext cx="8429625" cy="1325563"/>
          </a:xfrm>
        </p:spPr>
        <p:txBody>
          <a:bodyPr/>
          <a:lstStyle/>
          <a:p>
            <a:r>
              <a:rPr lang="en-US" dirty="0"/>
              <a:t>Inherited Attributes (L-attributes)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3" y="1790700"/>
            <a:ext cx="8863542" cy="49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21838</TotalTime>
  <Words>4998</Words>
  <Application>Microsoft Macintosh PowerPoint</Application>
  <PresentationFormat>On-screen Show (4:3)</PresentationFormat>
  <Paragraphs>817</Paragraphs>
  <Slides>89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Arial</vt:lpstr>
      <vt:lpstr>Calibri</vt:lpstr>
      <vt:lpstr>Calibri Light</vt:lpstr>
      <vt:lpstr>Franklin Gothic Book</vt:lpstr>
      <vt:lpstr>Helvetica</vt:lpstr>
      <vt:lpstr>Symbol</vt:lpstr>
      <vt:lpstr>Times New Roman</vt:lpstr>
      <vt:lpstr>Wingdings</vt:lpstr>
      <vt:lpstr>Wingdings 2</vt:lpstr>
      <vt:lpstr>Wingdings 3</vt:lpstr>
      <vt:lpstr>Office Theme</vt:lpstr>
      <vt:lpstr>Csci465: Chapter 5 Syntax Directed Definition/Translation</vt:lpstr>
      <vt:lpstr>Objectives</vt:lpstr>
      <vt:lpstr>Semantic Processing</vt:lpstr>
      <vt:lpstr>Syntax Directed Definitions (SDD)</vt:lpstr>
      <vt:lpstr>Inherited  and Synthesized Attributes?</vt:lpstr>
      <vt:lpstr>SDD: S-attributed (synthesized)</vt:lpstr>
      <vt:lpstr>S-attributes</vt:lpstr>
      <vt:lpstr>S-attributes</vt:lpstr>
      <vt:lpstr>Inherited Attributes (L-attributes)</vt:lpstr>
      <vt:lpstr>Example S-attribute: Type checking</vt:lpstr>
      <vt:lpstr>Evaluating an SDD</vt:lpstr>
      <vt:lpstr>Annotated Parse Tree Desk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Circular Dependency Problem (CDP)</vt:lpstr>
      <vt:lpstr>Example</vt:lpstr>
      <vt:lpstr>Attribute Grammar</vt:lpstr>
      <vt:lpstr>AG: Formal Definition</vt:lpstr>
      <vt:lpstr>Attributes?</vt:lpstr>
      <vt:lpstr>Knuth’s example of attribute evaluation</vt:lpstr>
      <vt:lpstr>Knuth’s example of attribute evaluation: 1</vt:lpstr>
      <vt:lpstr>Knuth’s example of attribute evaluation: 3</vt:lpstr>
      <vt:lpstr>Adding S and L attributes </vt:lpstr>
      <vt:lpstr>Fig.3 (G1)</vt:lpstr>
      <vt:lpstr>Fig.3 (G1)</vt:lpstr>
      <vt:lpstr>Fig.3 (G1)</vt:lpstr>
      <vt:lpstr>Fig.3 (G1)</vt:lpstr>
      <vt:lpstr>Attribute Value Flow</vt:lpstr>
      <vt:lpstr>Example Left-to-Right evaluation: 10011 </vt:lpstr>
      <vt:lpstr>left-to-right Evaluation (top-to bottom)</vt:lpstr>
      <vt:lpstr>left-to-right bottom-to-top evaluation</vt:lpstr>
      <vt:lpstr>Parse Tree for L-attributes bottom to top</vt:lpstr>
      <vt:lpstr>Rules using Inherited and Synthesized attribute</vt:lpstr>
      <vt:lpstr>Example of Non-L-attribute</vt:lpstr>
      <vt:lpstr>SDD’s (AG) Applications</vt:lpstr>
      <vt:lpstr>SDD vs. AG: 1</vt:lpstr>
      <vt:lpstr>SDD vs. AG: 2</vt:lpstr>
      <vt:lpstr>Symbol Table &amp; Attribute Grammar (AG)</vt:lpstr>
      <vt:lpstr>Using Symbol Table for Enforcing Programming Constraints</vt:lpstr>
      <vt:lpstr>Symbol table: 2</vt:lpstr>
      <vt:lpstr>Symbol table: Operations</vt:lpstr>
      <vt:lpstr>Symbol Table: Implementation</vt:lpstr>
      <vt:lpstr>PowerPoint Presentation</vt:lpstr>
      <vt:lpstr>Potential fields of symbol table</vt:lpstr>
      <vt:lpstr>Symbol Tables and ID</vt:lpstr>
      <vt:lpstr>Symbol Table: operations (Revisit)</vt:lpstr>
      <vt:lpstr>Overview of Pascal</vt:lpstr>
      <vt:lpstr>Example of BNF for Pascal</vt:lpstr>
      <vt:lpstr>Program Outline in Pascal</vt:lpstr>
      <vt:lpstr>Pascal code example</vt:lpstr>
      <vt:lpstr>Example: parse tree</vt:lpstr>
      <vt:lpstr>HelloWorld Program</vt:lpstr>
      <vt:lpstr>Functions</vt:lpstr>
      <vt:lpstr>Procedures</vt:lpstr>
      <vt:lpstr>Scope in block-oriented programming Languages: 1</vt:lpstr>
      <vt:lpstr>Scope in block oriented programming: 2</vt:lpstr>
      <vt:lpstr>More on Scope</vt:lpstr>
      <vt:lpstr>Identifiers in block-oriented language </vt:lpstr>
      <vt:lpstr>PASCAL:  Adding Procedure Call</vt:lpstr>
      <vt:lpstr>More on Functions</vt:lpstr>
      <vt:lpstr>Example: A typical Function in Pascal</vt:lpstr>
      <vt:lpstr>Example: A typical Procedure in Pascal</vt:lpstr>
      <vt:lpstr>Subprogram scope</vt:lpstr>
      <vt:lpstr>Symbol Table AND Function Call</vt:lpstr>
      <vt:lpstr>Scope and symbol table:1</vt:lpstr>
      <vt:lpstr>Scope and symbol table:2</vt:lpstr>
      <vt:lpstr>Scope and Symbol Table</vt:lpstr>
      <vt:lpstr>Partial PASCAL Syntactical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symbol table or Many?</vt:lpstr>
      <vt:lpstr>Individual Table</vt:lpstr>
      <vt:lpstr>PowerPoint Presentation</vt:lpstr>
      <vt:lpstr>Other Symbol Tables Issues</vt:lpstr>
      <vt:lpstr>A Simple Type checking Using SDD</vt:lpstr>
      <vt:lpstr>Implementation of Attribute Grammar: C.Code </vt:lpstr>
      <vt:lpstr>How to Implement AG/SDD in Predicative Parsing</vt:lpstr>
      <vt:lpstr>Translation During Recursive-Descent Parsing: 1</vt:lpstr>
      <vt:lpstr>Summary of Chapter</vt:lpstr>
      <vt:lpstr>Acknowledgments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Reza, Hassan</cp:lastModifiedBy>
  <cp:revision>228</cp:revision>
  <dcterms:created xsi:type="dcterms:W3CDTF">2015-08-12T16:59:57Z</dcterms:created>
  <dcterms:modified xsi:type="dcterms:W3CDTF">2020-10-21T23:05:49Z</dcterms:modified>
</cp:coreProperties>
</file>