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38"/>
  </p:normalViewPr>
  <p:slideViewPr>
    <p:cSldViewPr snapToGrid="0" snapToObjects="1">
      <p:cViewPr>
        <p:scale>
          <a:sx n="106" d="100"/>
          <a:sy n="106" d="100"/>
        </p:scale>
        <p:origin x="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A268F-A2D1-ED4C-B3D5-111336442BB9}" type="doc">
      <dgm:prSet loTypeId="urn:microsoft.com/office/officeart/2005/8/layout/hChevron3" loCatId="" qsTypeId="urn:microsoft.com/office/officeart/2005/8/quickstyle/simple1" qsCatId="simple" csTypeId="urn:microsoft.com/office/officeart/2005/8/colors/colorful2" csCatId="colorful" phldr="1"/>
      <dgm:spPr/>
    </dgm:pt>
    <dgm:pt modelId="{C2975BF0-A004-C846-8F51-53EDBB296B26}">
      <dgm:prSet phldrT="[Text]"/>
      <dgm:spPr/>
      <dgm:t>
        <a:bodyPr/>
        <a:lstStyle/>
        <a:p>
          <a:r>
            <a:rPr lang="en-US" dirty="0"/>
            <a:t>Algorithm Design</a:t>
          </a:r>
        </a:p>
      </dgm:t>
    </dgm:pt>
    <dgm:pt modelId="{233170E5-EC7D-7C40-9793-65F8084E7D92}" type="parTrans" cxnId="{1F1936AF-3715-6E4A-AD9A-3635C7985743}">
      <dgm:prSet/>
      <dgm:spPr/>
      <dgm:t>
        <a:bodyPr/>
        <a:lstStyle/>
        <a:p>
          <a:endParaRPr lang="en-US"/>
        </a:p>
      </dgm:t>
    </dgm:pt>
    <dgm:pt modelId="{9329548B-D0C9-9B45-BD76-77F71D626B96}" type="sibTrans" cxnId="{1F1936AF-3715-6E4A-AD9A-3635C7985743}">
      <dgm:prSet/>
      <dgm:spPr/>
      <dgm:t>
        <a:bodyPr/>
        <a:lstStyle/>
        <a:p>
          <a:endParaRPr lang="en-US"/>
        </a:p>
      </dgm:t>
    </dgm:pt>
    <dgm:pt modelId="{480542EF-3A0C-A340-B87C-CD09E373D3AB}">
      <dgm:prSet phldrT="[Text]"/>
      <dgm:spPr/>
      <dgm:t>
        <a:bodyPr/>
        <a:lstStyle/>
        <a:p>
          <a:r>
            <a:rPr lang="en-US" dirty="0"/>
            <a:t>Implement Algorithm on Test Data using XPlane11</a:t>
          </a:r>
        </a:p>
      </dgm:t>
    </dgm:pt>
    <dgm:pt modelId="{D5F42B3C-23B8-F548-A25E-23B63016FE06}" type="parTrans" cxnId="{1E8C68C8-8369-E34B-85B3-74B2F68FA5AA}">
      <dgm:prSet/>
      <dgm:spPr/>
      <dgm:t>
        <a:bodyPr/>
        <a:lstStyle/>
        <a:p>
          <a:endParaRPr lang="en-US"/>
        </a:p>
      </dgm:t>
    </dgm:pt>
    <dgm:pt modelId="{48525BC8-E16C-F34C-844B-3E0250EB61D0}" type="sibTrans" cxnId="{1E8C68C8-8369-E34B-85B3-74B2F68FA5AA}">
      <dgm:prSet/>
      <dgm:spPr/>
      <dgm:t>
        <a:bodyPr/>
        <a:lstStyle/>
        <a:p>
          <a:endParaRPr lang="en-US"/>
        </a:p>
      </dgm:t>
    </dgm:pt>
    <dgm:pt modelId="{D0FAF573-FE0D-6B45-9140-F4150AF3E117}">
      <dgm:prSet phldrT="[Text]"/>
      <dgm:spPr/>
      <dgm:t>
        <a:bodyPr/>
        <a:lstStyle/>
        <a:p>
          <a:r>
            <a:rPr lang="en-US" dirty="0"/>
            <a:t>Integrate algorithm into Lab Simulation Software</a:t>
          </a:r>
        </a:p>
      </dgm:t>
    </dgm:pt>
    <dgm:pt modelId="{F4940C53-DA5F-BD4C-AF47-3A4A4FAE2932}" type="parTrans" cxnId="{21F42422-9C31-0C43-B867-AF04A93DE82E}">
      <dgm:prSet/>
      <dgm:spPr/>
      <dgm:t>
        <a:bodyPr/>
        <a:lstStyle/>
        <a:p>
          <a:endParaRPr lang="en-US"/>
        </a:p>
      </dgm:t>
    </dgm:pt>
    <dgm:pt modelId="{69C15B55-C668-8643-A396-2920C8EEFA64}" type="sibTrans" cxnId="{21F42422-9C31-0C43-B867-AF04A93DE82E}">
      <dgm:prSet/>
      <dgm:spPr/>
      <dgm:t>
        <a:bodyPr/>
        <a:lstStyle/>
        <a:p>
          <a:endParaRPr lang="en-US"/>
        </a:p>
      </dgm:t>
    </dgm:pt>
    <dgm:pt modelId="{9DE1171D-7C0C-244E-AFE5-B8DB6C281755}">
      <dgm:prSet phldrT="[Text]"/>
      <dgm:spPr/>
      <dgm:t>
        <a:bodyPr/>
        <a:lstStyle/>
        <a:p>
          <a:r>
            <a:rPr lang="en-US" dirty="0"/>
            <a:t>Expansion</a:t>
          </a:r>
        </a:p>
      </dgm:t>
    </dgm:pt>
    <dgm:pt modelId="{C584EC79-8270-1A4E-B6FF-523C610FCC4F}" type="parTrans" cxnId="{A747BC87-FF15-5646-9CF2-02BA5105D101}">
      <dgm:prSet/>
      <dgm:spPr/>
      <dgm:t>
        <a:bodyPr/>
        <a:lstStyle/>
        <a:p>
          <a:endParaRPr lang="en-US"/>
        </a:p>
      </dgm:t>
    </dgm:pt>
    <dgm:pt modelId="{0BBCC191-23C2-D246-8384-8CAB262596AB}" type="sibTrans" cxnId="{A747BC87-FF15-5646-9CF2-02BA5105D101}">
      <dgm:prSet/>
      <dgm:spPr/>
      <dgm:t>
        <a:bodyPr/>
        <a:lstStyle/>
        <a:p>
          <a:endParaRPr lang="en-US"/>
        </a:p>
      </dgm:t>
    </dgm:pt>
    <dgm:pt modelId="{3C2F3BA8-7246-E147-85D8-13C4C52DC89E}" type="pres">
      <dgm:prSet presAssocID="{5F9A268F-A2D1-ED4C-B3D5-111336442BB9}" presName="Name0" presStyleCnt="0">
        <dgm:presLayoutVars>
          <dgm:dir/>
          <dgm:resizeHandles val="exact"/>
        </dgm:presLayoutVars>
      </dgm:prSet>
      <dgm:spPr/>
    </dgm:pt>
    <dgm:pt modelId="{541558E6-109A-9643-9303-063E21E3580C}" type="pres">
      <dgm:prSet presAssocID="{C2975BF0-A004-C846-8F51-53EDBB296B26}" presName="parTxOnly" presStyleLbl="node1" presStyleIdx="0" presStyleCnt="4">
        <dgm:presLayoutVars>
          <dgm:bulletEnabled val="1"/>
        </dgm:presLayoutVars>
      </dgm:prSet>
      <dgm:spPr/>
    </dgm:pt>
    <dgm:pt modelId="{68A0D62B-EA07-7246-9B1B-1B772C5A04F7}" type="pres">
      <dgm:prSet presAssocID="{9329548B-D0C9-9B45-BD76-77F71D626B96}" presName="parSpace" presStyleCnt="0"/>
      <dgm:spPr/>
    </dgm:pt>
    <dgm:pt modelId="{30B1BD7A-20BE-9949-91FE-6AEE51158CBB}" type="pres">
      <dgm:prSet presAssocID="{480542EF-3A0C-A340-B87C-CD09E373D3AB}" presName="parTxOnly" presStyleLbl="node1" presStyleIdx="1" presStyleCnt="4">
        <dgm:presLayoutVars>
          <dgm:bulletEnabled val="1"/>
        </dgm:presLayoutVars>
      </dgm:prSet>
      <dgm:spPr/>
    </dgm:pt>
    <dgm:pt modelId="{EA80C51A-387C-2740-9DB1-D9CAC4B695A6}" type="pres">
      <dgm:prSet presAssocID="{48525BC8-E16C-F34C-844B-3E0250EB61D0}" presName="parSpace" presStyleCnt="0"/>
      <dgm:spPr/>
    </dgm:pt>
    <dgm:pt modelId="{381379B5-66A8-B84D-B4C3-6921D2CF528B}" type="pres">
      <dgm:prSet presAssocID="{D0FAF573-FE0D-6B45-9140-F4150AF3E117}" presName="parTxOnly" presStyleLbl="node1" presStyleIdx="2" presStyleCnt="4">
        <dgm:presLayoutVars>
          <dgm:bulletEnabled val="1"/>
        </dgm:presLayoutVars>
      </dgm:prSet>
      <dgm:spPr/>
    </dgm:pt>
    <dgm:pt modelId="{87FF227D-D562-804F-9E35-83B0C4E4F4E4}" type="pres">
      <dgm:prSet presAssocID="{69C15B55-C668-8643-A396-2920C8EEFA64}" presName="parSpace" presStyleCnt="0"/>
      <dgm:spPr/>
    </dgm:pt>
    <dgm:pt modelId="{39DF602F-55E4-6340-B263-576F511419E1}" type="pres">
      <dgm:prSet presAssocID="{9DE1171D-7C0C-244E-AFE5-B8DB6C28175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D26DD0E-4ADE-9148-A80B-48BF6CA9E463}" type="presOf" srcId="{5F9A268F-A2D1-ED4C-B3D5-111336442BB9}" destId="{3C2F3BA8-7246-E147-85D8-13C4C52DC89E}" srcOrd="0" destOrd="0" presId="urn:microsoft.com/office/officeart/2005/8/layout/hChevron3"/>
    <dgm:cxn modelId="{21F42422-9C31-0C43-B867-AF04A93DE82E}" srcId="{5F9A268F-A2D1-ED4C-B3D5-111336442BB9}" destId="{D0FAF573-FE0D-6B45-9140-F4150AF3E117}" srcOrd="2" destOrd="0" parTransId="{F4940C53-DA5F-BD4C-AF47-3A4A4FAE2932}" sibTransId="{69C15B55-C668-8643-A396-2920C8EEFA64}"/>
    <dgm:cxn modelId="{4EDB4830-8117-814B-920C-E9298A62076D}" type="presOf" srcId="{D0FAF573-FE0D-6B45-9140-F4150AF3E117}" destId="{381379B5-66A8-B84D-B4C3-6921D2CF528B}" srcOrd="0" destOrd="0" presId="urn:microsoft.com/office/officeart/2005/8/layout/hChevron3"/>
    <dgm:cxn modelId="{A747BC87-FF15-5646-9CF2-02BA5105D101}" srcId="{5F9A268F-A2D1-ED4C-B3D5-111336442BB9}" destId="{9DE1171D-7C0C-244E-AFE5-B8DB6C281755}" srcOrd="3" destOrd="0" parTransId="{C584EC79-8270-1A4E-B6FF-523C610FCC4F}" sibTransId="{0BBCC191-23C2-D246-8384-8CAB262596AB}"/>
    <dgm:cxn modelId="{BF436690-A94E-C444-A49C-8BCEF5321090}" type="presOf" srcId="{480542EF-3A0C-A340-B87C-CD09E373D3AB}" destId="{30B1BD7A-20BE-9949-91FE-6AEE51158CBB}" srcOrd="0" destOrd="0" presId="urn:microsoft.com/office/officeart/2005/8/layout/hChevron3"/>
    <dgm:cxn modelId="{1F1936AF-3715-6E4A-AD9A-3635C7985743}" srcId="{5F9A268F-A2D1-ED4C-B3D5-111336442BB9}" destId="{C2975BF0-A004-C846-8F51-53EDBB296B26}" srcOrd="0" destOrd="0" parTransId="{233170E5-EC7D-7C40-9793-65F8084E7D92}" sibTransId="{9329548B-D0C9-9B45-BD76-77F71D626B96}"/>
    <dgm:cxn modelId="{1E8C68C8-8369-E34B-85B3-74B2F68FA5AA}" srcId="{5F9A268F-A2D1-ED4C-B3D5-111336442BB9}" destId="{480542EF-3A0C-A340-B87C-CD09E373D3AB}" srcOrd="1" destOrd="0" parTransId="{D5F42B3C-23B8-F548-A25E-23B63016FE06}" sibTransId="{48525BC8-E16C-F34C-844B-3E0250EB61D0}"/>
    <dgm:cxn modelId="{390950CD-E063-9A4E-A845-B641287FD475}" type="presOf" srcId="{9DE1171D-7C0C-244E-AFE5-B8DB6C281755}" destId="{39DF602F-55E4-6340-B263-576F511419E1}" srcOrd="0" destOrd="0" presId="urn:microsoft.com/office/officeart/2005/8/layout/hChevron3"/>
    <dgm:cxn modelId="{5FEE70FF-9172-DE4C-A9DA-07D91B33BC44}" type="presOf" srcId="{C2975BF0-A004-C846-8F51-53EDBB296B26}" destId="{541558E6-109A-9643-9303-063E21E3580C}" srcOrd="0" destOrd="0" presId="urn:microsoft.com/office/officeart/2005/8/layout/hChevron3"/>
    <dgm:cxn modelId="{B5A7770D-3892-1E42-8AA6-A620A9EB1B1C}" type="presParOf" srcId="{3C2F3BA8-7246-E147-85D8-13C4C52DC89E}" destId="{541558E6-109A-9643-9303-063E21E3580C}" srcOrd="0" destOrd="0" presId="urn:microsoft.com/office/officeart/2005/8/layout/hChevron3"/>
    <dgm:cxn modelId="{6ED61395-3B03-3A45-8CE0-C7C25552B489}" type="presParOf" srcId="{3C2F3BA8-7246-E147-85D8-13C4C52DC89E}" destId="{68A0D62B-EA07-7246-9B1B-1B772C5A04F7}" srcOrd="1" destOrd="0" presId="urn:microsoft.com/office/officeart/2005/8/layout/hChevron3"/>
    <dgm:cxn modelId="{98EC9A67-7543-BA4F-B555-5999A2B71E48}" type="presParOf" srcId="{3C2F3BA8-7246-E147-85D8-13C4C52DC89E}" destId="{30B1BD7A-20BE-9949-91FE-6AEE51158CBB}" srcOrd="2" destOrd="0" presId="urn:microsoft.com/office/officeart/2005/8/layout/hChevron3"/>
    <dgm:cxn modelId="{3B2392F9-C36B-1D40-AB61-25F3CB4348F4}" type="presParOf" srcId="{3C2F3BA8-7246-E147-85D8-13C4C52DC89E}" destId="{EA80C51A-387C-2740-9DB1-D9CAC4B695A6}" srcOrd="3" destOrd="0" presId="urn:microsoft.com/office/officeart/2005/8/layout/hChevron3"/>
    <dgm:cxn modelId="{493E8591-053A-7E40-862C-696816B2ACCD}" type="presParOf" srcId="{3C2F3BA8-7246-E147-85D8-13C4C52DC89E}" destId="{381379B5-66A8-B84D-B4C3-6921D2CF528B}" srcOrd="4" destOrd="0" presId="urn:microsoft.com/office/officeart/2005/8/layout/hChevron3"/>
    <dgm:cxn modelId="{E53D4A51-42CC-C747-8652-C7D6E403A5C6}" type="presParOf" srcId="{3C2F3BA8-7246-E147-85D8-13C4C52DC89E}" destId="{87FF227D-D562-804F-9E35-83B0C4E4F4E4}" srcOrd="5" destOrd="0" presId="urn:microsoft.com/office/officeart/2005/8/layout/hChevron3"/>
    <dgm:cxn modelId="{6994BD68-ED88-F840-8C36-A9F1468D5142}" type="presParOf" srcId="{3C2F3BA8-7246-E147-85D8-13C4C52DC89E}" destId="{39DF602F-55E4-6340-B263-576F511419E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58E6-109A-9643-9303-063E21E3580C}">
      <dsp:nvSpPr>
        <dsp:cNvPr id="0" name=""/>
        <dsp:cNvSpPr/>
      </dsp:nvSpPr>
      <dsp:spPr>
        <a:xfrm>
          <a:off x="2902" y="979735"/>
          <a:ext cx="2911822" cy="116472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 Design</a:t>
          </a:r>
        </a:p>
      </dsp:txBody>
      <dsp:txXfrm>
        <a:off x="2902" y="979735"/>
        <a:ext cx="2620640" cy="1164728"/>
      </dsp:txXfrm>
    </dsp:sp>
    <dsp:sp modelId="{30B1BD7A-20BE-9949-91FE-6AEE51158CBB}">
      <dsp:nvSpPr>
        <dsp:cNvPr id="0" name=""/>
        <dsp:cNvSpPr/>
      </dsp:nvSpPr>
      <dsp:spPr>
        <a:xfrm>
          <a:off x="2332359" y="979735"/>
          <a:ext cx="2911822" cy="1164728"/>
        </a:xfrm>
        <a:prstGeom prst="chevron">
          <a:avLst/>
        </a:prstGeom>
        <a:solidFill>
          <a:schemeClr val="accent2">
            <a:hueOff val="-163625"/>
            <a:satOff val="12937"/>
            <a:lumOff val="-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Algorithm on Test Data using XPlane11</a:t>
          </a:r>
        </a:p>
      </dsp:txBody>
      <dsp:txXfrm>
        <a:off x="2914723" y="979735"/>
        <a:ext cx="1747094" cy="1164728"/>
      </dsp:txXfrm>
    </dsp:sp>
    <dsp:sp modelId="{381379B5-66A8-B84D-B4C3-6921D2CF528B}">
      <dsp:nvSpPr>
        <dsp:cNvPr id="0" name=""/>
        <dsp:cNvSpPr/>
      </dsp:nvSpPr>
      <dsp:spPr>
        <a:xfrm>
          <a:off x="4661817" y="979735"/>
          <a:ext cx="2911822" cy="1164728"/>
        </a:xfrm>
        <a:prstGeom prst="chevron">
          <a:avLst/>
        </a:prstGeom>
        <a:solidFill>
          <a:schemeClr val="accent2">
            <a:hueOff val="-327250"/>
            <a:satOff val="25875"/>
            <a:lumOff val="-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 algorithm into Lab Simulation Software</a:t>
          </a:r>
        </a:p>
      </dsp:txBody>
      <dsp:txXfrm>
        <a:off x="5244181" y="979735"/>
        <a:ext cx="1747094" cy="1164728"/>
      </dsp:txXfrm>
    </dsp:sp>
    <dsp:sp modelId="{39DF602F-55E4-6340-B263-576F511419E1}">
      <dsp:nvSpPr>
        <dsp:cNvPr id="0" name=""/>
        <dsp:cNvSpPr/>
      </dsp:nvSpPr>
      <dsp:spPr>
        <a:xfrm>
          <a:off x="6991275" y="979735"/>
          <a:ext cx="2911822" cy="1164728"/>
        </a:xfrm>
        <a:prstGeom prst="chevron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Expansion</a:t>
          </a:r>
        </a:p>
      </dsp:txBody>
      <dsp:txXfrm>
        <a:off x="7573639" y="979735"/>
        <a:ext cx="1747094" cy="1164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BD39-C630-EB4E-9324-19B4F6A80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Capstone 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C432-B35E-D942-83E6-120CCEC0B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Flight Pathfinding</a:t>
            </a:r>
          </a:p>
          <a:p>
            <a:r>
              <a:rPr lang="en-US" dirty="0"/>
              <a:t>Derek </a:t>
            </a:r>
            <a:r>
              <a:rPr lang="en-US" dirty="0" err="1"/>
              <a:t>Trom</a:t>
            </a:r>
            <a:r>
              <a:rPr lang="en-US" dirty="0"/>
              <a:t>, Spencer </a:t>
            </a:r>
            <a:r>
              <a:rPr lang="en-US" dirty="0" err="1"/>
              <a:t>Bretz</a:t>
            </a:r>
            <a:r>
              <a:rPr lang="en-US" dirty="0"/>
              <a:t>(Northrop Grumman), Kent </a:t>
            </a:r>
            <a:r>
              <a:rPr lang="en-US" dirty="0" err="1"/>
              <a:t>Ridl</a:t>
            </a:r>
            <a:r>
              <a:rPr lang="en-US" dirty="0"/>
              <a:t>(Northrop Grumman Project Manager) </a:t>
            </a:r>
          </a:p>
        </p:txBody>
      </p:sp>
    </p:spTree>
    <p:extLst>
      <p:ext uri="{BB962C8B-B14F-4D97-AF65-F5344CB8AC3E}">
        <p14:creationId xmlns:p14="http://schemas.microsoft.com/office/powerpoint/2010/main" val="37396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4BFF-638C-414E-A9C2-045DDE25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1D4A2-96B4-674E-8974-6C6E0651C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413" y="1028700"/>
            <a:ext cx="5486400" cy="4343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9CD6E-AB89-E444-B23B-6AE68696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CDC6-82B0-2A4D-A1F3-5CEABEA2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705F-52A7-7F42-ACF3-40E3698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Cruise Missile Pathfinding (Dr. Ronald Marsh)</a:t>
            </a:r>
          </a:p>
          <a:p>
            <a:r>
              <a:rPr lang="en-US" dirty="0"/>
              <a:t>Autonomous Pathfinding in a Simulated 3D Environment (</a:t>
            </a:r>
            <a:r>
              <a:rPr lang="en-US" dirty="0">
                <a:effectLst/>
              </a:rPr>
              <a:t>S. Raja, T. Bhatia, A. Mishra, S. Kashyap and O. </a:t>
            </a:r>
            <a:r>
              <a:rPr lang="en-US" dirty="0" err="1">
                <a:effectLst/>
              </a:rPr>
              <a:t>Verma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GPU Accelerated Pathfinding (A. </a:t>
            </a:r>
            <a:r>
              <a:rPr lang="en-US" dirty="0" err="1">
                <a:effectLst/>
              </a:rPr>
              <a:t>Bleiweiss</a:t>
            </a:r>
            <a:r>
              <a:rPr lang="en-US" dirty="0">
                <a:effectLst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283E-F4C6-B241-A0B1-C7B5EC22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Missile Pathfinding (Dr. Ronald Marsh)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51ED-6B3A-5F4A-A8C5-D2BEF5A79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Navy funded project </a:t>
            </a:r>
          </a:p>
          <a:p>
            <a:r>
              <a:rPr lang="en-US" dirty="0"/>
              <a:t>Before this project it took personnel 12-15 hours to calculate paths the cruise missiles would take to target</a:t>
            </a:r>
          </a:p>
          <a:p>
            <a:r>
              <a:rPr lang="en-US" dirty="0"/>
              <a:t>Using multiple graphics algorithms this was reduced to about 2 hours</a:t>
            </a:r>
          </a:p>
          <a:p>
            <a:r>
              <a:rPr lang="en-US" dirty="0"/>
              <a:t>The main algorithm used for the pathfinding was the A* pathfinding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6A6E4-9697-914B-9931-322D8281731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1" y="2149434"/>
            <a:ext cx="4132613" cy="36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EDCD-4636-9D45-92F7-5284140C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Pathfinding in a Simulated 3D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88B0-9724-7244-9F4E-A4F347E3F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The research that is described in this section presents an approach for navigating an autonomous agent in a simulated room environment with multiple obstacles.</a:t>
            </a:r>
          </a:p>
          <a:p>
            <a:r>
              <a:rPr lang="en-US" dirty="0">
                <a:effectLst/>
              </a:rPr>
              <a:t>divided the entire 3D environment into unit volume cubes centered at integer coordinates</a:t>
            </a:r>
          </a:p>
          <a:p>
            <a:r>
              <a:rPr lang="en-US" dirty="0">
                <a:effectLst/>
              </a:rPr>
              <a:t>Heuristic aided search using heuristics </a:t>
            </a:r>
          </a:p>
          <a:p>
            <a:r>
              <a:rPr lang="en-US" dirty="0">
                <a:effectLst/>
              </a:rPr>
              <a:t>Heuristics used were Manhattan Distance as well as Euclidean Distance </a:t>
            </a:r>
          </a:p>
          <a:p>
            <a:r>
              <a:rPr lang="en-US" dirty="0">
                <a:effectLst/>
              </a:rPr>
              <a:t>Found some success using neural network as well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3110C-48B8-1C47-92AA-D58BAEFD40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41" y="2514600"/>
            <a:ext cx="3811980" cy="29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191B-2054-7C4D-87B5-089C5D8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GPU Accelerated Pathfinding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B1CF-4F25-344F-9000-6FBF1C570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Avi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Bleiweiss</a:t>
            </a:r>
            <a:r>
              <a:rPr lang="en-US" dirty="0">
                <a:effectLst/>
              </a:rPr>
              <a:t> explored some of the techniques for optimizing pathfinding on GPUs</a:t>
            </a:r>
          </a:p>
          <a:p>
            <a:r>
              <a:rPr lang="en-US" dirty="0">
                <a:effectLst/>
              </a:rPr>
              <a:t>He compared the a* algorithm to the breadth first search algorithm and Dijkstra’s algorithm and showed that it is fast and optimal compared to the latter two algorithms</a:t>
            </a:r>
          </a:p>
          <a:p>
            <a:r>
              <a:rPr lang="en-US">
                <a:effectLst/>
              </a:rPr>
              <a:t>I will be attempting to also optimize the a* using GPU calculations in order to speed up the pathfinding even further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3EF1F0-6653-1B4F-BCC6-75366A2D20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160480"/>
              </p:ext>
            </p:extLst>
          </p:nvPr>
        </p:nvGraphicFramePr>
        <p:xfrm>
          <a:off x="6151418" y="2666999"/>
          <a:ext cx="4772880" cy="2831276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08880">
                  <a:extLst>
                    <a:ext uri="{9D8B030D-6E8A-4147-A177-3AD203B41FA5}">
                      <a16:colId xmlns:a16="http://schemas.microsoft.com/office/drawing/2014/main" val="1212941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8010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3895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329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074528"/>
                    </a:ext>
                  </a:extLst>
                </a:gridCol>
              </a:tblGrid>
              <a:tr h="70781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Search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Start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Goal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Heuristic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Optimal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Speed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30359"/>
                  </a:ext>
                </a:extLst>
              </a:tr>
              <a:tr h="707819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BFS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yes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yes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fair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17295"/>
                  </a:ext>
                </a:extLst>
              </a:tr>
              <a:tr h="707819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Dijkstra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yes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yes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slow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46129"/>
                  </a:ext>
                </a:extLst>
              </a:tr>
              <a:tr h="707819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A*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yes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yes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yes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yes°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fast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3446" marR="23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16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4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862-D32A-5B42-9956-59FDE543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0C1A-0662-2F44-80E3-2D5DE63F2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moment we have narrowed down to using the a* algorithm as the main pathfinder</a:t>
            </a:r>
          </a:p>
          <a:p>
            <a:r>
              <a:rPr lang="en-US" dirty="0"/>
              <a:t>Have a remote repository in </a:t>
            </a:r>
            <a:r>
              <a:rPr lang="en-US" dirty="0" err="1"/>
              <a:t>BitBucket</a:t>
            </a:r>
            <a:r>
              <a:rPr lang="en-US" dirty="0"/>
              <a:t> for code sharing as well as using Jira for issue tracking</a:t>
            </a:r>
          </a:p>
          <a:p>
            <a:r>
              <a:rPr lang="en-US" dirty="0"/>
              <a:t>Have a base of code (C++ and Python) that is able to draw the flight paths that we have data for in XPlane11</a:t>
            </a:r>
          </a:p>
          <a:p>
            <a:r>
              <a:rPr lang="en-US" dirty="0"/>
              <a:t>This base of code is also able to fly the plane in </a:t>
            </a:r>
            <a:r>
              <a:rPr lang="en-US" dirty="0" err="1"/>
              <a:t>xplane</a:t>
            </a:r>
            <a:r>
              <a:rPr lang="en-US" dirty="0"/>
              <a:t> based off the data points we have</a:t>
            </a:r>
          </a:p>
          <a:p>
            <a:r>
              <a:rPr lang="en-US" dirty="0"/>
              <a:t>Have begun building the base of our pathfinding plugin for </a:t>
            </a:r>
            <a:r>
              <a:rPr lang="en-US" dirty="0" err="1"/>
              <a:t>xplane</a:t>
            </a:r>
            <a:r>
              <a:rPr lang="en-US" dirty="0"/>
              <a:t> which will have a user interface within </a:t>
            </a:r>
            <a:r>
              <a:rPr lang="en-US" dirty="0" err="1"/>
              <a:t>xplane</a:t>
            </a:r>
            <a:r>
              <a:rPr lang="en-US" dirty="0"/>
              <a:t> to control the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699DD8-0C5F-4F4B-9606-6C2384545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4443" y="2119797"/>
            <a:ext cx="4652742" cy="4087040"/>
          </a:xfrm>
        </p:spPr>
      </p:pic>
    </p:spTree>
    <p:extLst>
      <p:ext uri="{BB962C8B-B14F-4D97-AF65-F5344CB8AC3E}">
        <p14:creationId xmlns:p14="http://schemas.microsoft.com/office/powerpoint/2010/main" val="6817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D484C-9514-DA4F-B659-A0CAF230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design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0DAD8A3-A206-094E-8044-19393655B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78672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6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6EA-E4BE-6144-BAEF-D7FE7128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1DC3-C837-3545-802A-9953AE7520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 Design</a:t>
            </a:r>
          </a:p>
          <a:p>
            <a:pPr lvl="1"/>
            <a:r>
              <a:rPr lang="en-US" dirty="0"/>
              <a:t>Narrow down our heuristics and make sure they are admissible</a:t>
            </a:r>
          </a:p>
          <a:p>
            <a:pPr lvl="1"/>
            <a:r>
              <a:rPr lang="en-US" dirty="0"/>
              <a:t>Data fusion method needs to be identified if we end up using it to optimize the path</a:t>
            </a:r>
          </a:p>
          <a:p>
            <a:r>
              <a:rPr lang="en-US" dirty="0"/>
              <a:t>Implementation in </a:t>
            </a:r>
            <a:r>
              <a:rPr lang="en-US" dirty="0" err="1"/>
              <a:t>Xplane</a:t>
            </a:r>
            <a:endParaRPr lang="en-US" dirty="0"/>
          </a:p>
          <a:p>
            <a:pPr lvl="1"/>
            <a:r>
              <a:rPr lang="en-US" dirty="0"/>
              <a:t>Plugin should be able to read environmental data within </a:t>
            </a:r>
            <a:r>
              <a:rPr lang="en-US" dirty="0" err="1"/>
              <a:t>xplane</a:t>
            </a:r>
            <a:r>
              <a:rPr lang="en-US" dirty="0"/>
              <a:t> and react accordingly to calculate new path and fly the plane along the new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4CD913-F8B3-504A-8A0D-B17693A43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739" y="2051463"/>
            <a:ext cx="4982076" cy="3552359"/>
          </a:xfrm>
        </p:spPr>
      </p:pic>
    </p:spTree>
    <p:extLst>
      <p:ext uri="{BB962C8B-B14F-4D97-AF65-F5344CB8AC3E}">
        <p14:creationId xmlns:p14="http://schemas.microsoft.com/office/powerpoint/2010/main" val="391459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24DE-A6AF-C84E-8EA2-628F02AB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18B0-C2C0-E649-A007-7C2BB3D5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related research was found and examined which solidified which algorithm base we want to use</a:t>
            </a:r>
          </a:p>
          <a:p>
            <a:pPr lvl="1"/>
            <a:r>
              <a:rPr lang="en-US" dirty="0"/>
              <a:t>A* and some GPU Optimization</a:t>
            </a:r>
          </a:p>
          <a:p>
            <a:r>
              <a:rPr lang="en-US" dirty="0"/>
              <a:t>Current state</a:t>
            </a:r>
          </a:p>
          <a:p>
            <a:pPr lvl="1"/>
            <a:r>
              <a:rPr lang="en-US" dirty="0"/>
              <a:t>We have a good code base to work from which handles visualization of flight path as well as autonomously flying the plane in </a:t>
            </a:r>
            <a:r>
              <a:rPr lang="en-US" dirty="0" err="1"/>
              <a:t>xplane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4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63</TotalTime>
  <Words>545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</vt:lpstr>
      <vt:lpstr>Mesh</vt:lpstr>
      <vt:lpstr>CS Capstone  presentation</vt:lpstr>
      <vt:lpstr>Related works</vt:lpstr>
      <vt:lpstr>Cruise Missile Pathfinding (Dr. Ronald Marsh) </vt:lpstr>
      <vt:lpstr>Autonomous Pathfinding in a Simulated 3D Environment</vt:lpstr>
      <vt:lpstr>GPU Accelerated Pathfinding</vt:lpstr>
      <vt:lpstr>Current state of the project</vt:lpstr>
      <vt:lpstr>Strategy and design</vt:lpstr>
      <vt:lpstr>Work Remaining</vt:lpstr>
      <vt:lpstr>Summary</vt:lpstr>
      <vt:lpstr>Questions??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Capstone  presentation</dc:title>
  <dc:creator>Trom, Derek</dc:creator>
  <cp:lastModifiedBy>Trom, Derek</cp:lastModifiedBy>
  <cp:revision>9</cp:revision>
  <dcterms:created xsi:type="dcterms:W3CDTF">2020-12-08T19:17:10Z</dcterms:created>
  <dcterms:modified xsi:type="dcterms:W3CDTF">2020-12-08T20:28:44Z</dcterms:modified>
</cp:coreProperties>
</file>