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42" r:id="rId9"/>
    <p:sldId id="1205" r:id="rId10"/>
    <p:sldId id="1206" r:id="rId11"/>
    <p:sldId id="1207" r:id="rId12"/>
    <p:sldId id="1168" r:id="rId13"/>
    <p:sldId id="1169" r:id="rId14"/>
    <p:sldId id="1170" r:id="rId15"/>
    <p:sldId id="1196" r:id="rId16"/>
    <p:sldId id="1241" r:id="rId17"/>
    <p:sldId id="1235" r:id="rId18"/>
    <p:sldId id="1178" r:id="rId19"/>
    <p:sldId id="1179" r:id="rId20"/>
    <p:sldId id="1180" r:id="rId21"/>
    <p:sldId id="1199" r:id="rId22"/>
    <p:sldId id="1240" r:id="rId23"/>
    <p:sldId id="1172" r:id="rId24"/>
    <p:sldId id="1173" r:id="rId25"/>
    <p:sldId id="1176" r:id="rId26"/>
    <p:sldId id="1187" r:id="rId27"/>
    <p:sldId id="1181" r:id="rId28"/>
    <p:sldId id="1182" r:id="rId29"/>
    <p:sldId id="1183" r:id="rId30"/>
    <p:sldId id="1184" r:id="rId31"/>
    <p:sldId id="1236" r:id="rId32"/>
    <p:sldId id="1185" r:id="rId33"/>
    <p:sldId id="1186" r:id="rId34"/>
    <p:sldId id="1208" r:id="rId35"/>
    <p:sldId id="1209" r:id="rId36"/>
    <p:sldId id="1238" r:id="rId37"/>
    <p:sldId id="1210" r:id="rId38"/>
    <p:sldId id="1211" r:id="rId39"/>
    <p:sldId id="1212" r:id="rId40"/>
    <p:sldId id="1244" r:id="rId41"/>
    <p:sldId id="1231" r:id="rId42"/>
    <p:sldId id="1223" r:id="rId43"/>
    <p:sldId id="1224" r:id="rId44"/>
    <p:sldId id="1225" r:id="rId45"/>
    <p:sldId id="1233" r:id="rId46"/>
    <p:sldId id="1215" r:id="rId47"/>
    <p:sldId id="1216" r:id="rId48"/>
    <p:sldId id="1218" r:id="rId49"/>
    <p:sldId id="1219" r:id="rId50"/>
    <p:sldId id="1220" r:id="rId51"/>
    <p:sldId id="1221" r:id="rId52"/>
    <p:sldId id="1234" r:id="rId53"/>
    <p:sldId id="1222" r:id="rId54"/>
    <p:sldId id="1230" r:id="rId55"/>
    <p:sldId id="1243" r:id="rId56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7458" autoAdjust="0"/>
  </p:normalViewPr>
  <p:slideViewPr>
    <p:cSldViewPr snapToObjects="1">
      <p:cViewPr varScale="1">
        <p:scale>
          <a:sx n="147" d="100"/>
          <a:sy n="147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</a:t>
            </a:r>
          </a:p>
          <a:p>
            <a:endParaRPr lang="en-US" dirty="0" smtClean="0"/>
          </a:p>
          <a:p>
            <a:r>
              <a:rPr lang="en-US" dirty="0" smtClean="0"/>
              <a:t>time, foo, main,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actually make a case for “%d”: it’s a global</a:t>
            </a:r>
            <a:r>
              <a:rPr lang="en-US" baseline="0" dirty="0" smtClean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baseline="0" dirty="0" smtClean="0"/>
              <a:t> –t static-</a:t>
            </a:r>
            <a:r>
              <a:rPr lang="en-US" baseline="0" dirty="0" err="1" smtClean="0"/>
              <a:t>local.o</a:t>
            </a:r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rd</a:t>
            </a:r>
            <a:r>
              <a:rPr lang="en-US" baseline="0" dirty="0" smtClean="0"/>
              <a:t> static-</a:t>
            </a:r>
            <a:r>
              <a:rPr lang="en-US" baseline="0" dirty="0" err="1" smtClean="0"/>
              <a:t>local.o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If you are not aware of these rules, you can run into very nasty,</a:t>
            </a:r>
            <a:r>
              <a:rPr lang="en-US" baseline="0" dirty="0" smtClean="0"/>
              <a:t> difficult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System code including code</a:t>
            </a:r>
            <a:r>
              <a:rPr lang="en-US" baseline="0" dirty="0" smtClean="0"/>
              <a:t> that runs before and after main.  Sets up </a:t>
            </a:r>
            <a:r>
              <a:rPr lang="en-US" baseline="0" dirty="0" err="1" smtClean="0"/>
              <a:t>argc</a:t>
            </a:r>
            <a:r>
              <a:rPr lang="en-US" baseline="0" dirty="0" smtClean="0"/>
              <a:t>/v and takes the return </a:t>
            </a:r>
            <a:r>
              <a:rPr lang="en-US" baseline="0" dirty="0" smtClean="0"/>
              <a:t>value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</a:t>
            </a:r>
            <a:r>
              <a:rPr lang="en-US" baseline="0" dirty="0" err="1" smtClean="0"/>
              <a:t>prog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generates LOTS of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What are the </a:t>
            </a:r>
            <a:r>
              <a:rPr lang="en-US" dirty="0" err="1" smtClean="0"/>
              <a:t>globals</a:t>
            </a:r>
            <a:r>
              <a:rPr lang="en-US" dirty="0" smtClean="0"/>
              <a:t>?  Where are they (address / section)?</a:t>
            </a:r>
            <a:r>
              <a:rPr lang="en-US" baseline="0" dirty="0" smtClean="0"/>
              <a:t>  … Then click.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PC32, PC relative to next RIP – 0x4 for the 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Large heap in the high addresses (</a:t>
            </a:r>
            <a:r>
              <a:rPr lang="en-US" dirty="0" err="1" smtClean="0"/>
              <a:t>mmap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The convention</a:t>
            </a:r>
            <a:r>
              <a:rPr lang="en-US" baseline="0" dirty="0" smtClean="0"/>
              <a:t> is that libraries are always prefixed with “lib”</a:t>
            </a:r>
          </a:p>
          <a:p>
            <a:r>
              <a:rPr lang="en-US" dirty="0" smtClean="0"/>
              <a:t> $(CC) $(CFLAGS) -o </a:t>
            </a:r>
            <a:r>
              <a:rPr lang="en-US" dirty="0" err="1" smtClean="0"/>
              <a:t>csim</a:t>
            </a:r>
            <a:r>
              <a:rPr lang="en-US" dirty="0" smtClean="0"/>
              <a:t> </a:t>
            </a:r>
            <a:r>
              <a:rPr lang="en-US" dirty="0" err="1" smtClean="0"/>
              <a:t>csim.c</a:t>
            </a:r>
            <a:r>
              <a:rPr lang="en-US" dirty="0" smtClean="0"/>
              <a:t> </a:t>
            </a:r>
            <a:r>
              <a:rPr lang="en-US" dirty="0" err="1" smtClean="0"/>
              <a:t>cachelab.c</a:t>
            </a:r>
            <a:r>
              <a:rPr lang="en-US" dirty="0" smtClean="0"/>
              <a:t> -lm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Try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main2.o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rd</a:t>
            </a:r>
            <a:r>
              <a:rPr lang="en-US" baseline="0" dirty="0" smtClean="0"/>
              <a:t> main2.o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</a:t>
            </a:r>
            <a:r>
              <a:rPr lang="en-US" baseline="0" dirty="0" err="1" smtClean="0"/>
              <a:t>libvector.a</a:t>
            </a:r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libvector.a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Partially linked still has relocatable entries</a:t>
            </a:r>
          </a:p>
          <a:p>
            <a:r>
              <a:rPr lang="en-US" dirty="0" smtClean="0"/>
              <a:t>Loader</a:t>
            </a:r>
            <a:r>
              <a:rPr lang="en-US" baseline="0" dirty="0" smtClean="0"/>
              <a:t> (i.e., the </a:t>
            </a:r>
            <a:r>
              <a:rPr lang="en-US" baseline="0" dirty="0" err="1" smtClean="0"/>
              <a:t>execve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, which we will cover later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Try:</a:t>
            </a:r>
          </a:p>
          <a:p>
            <a:r>
              <a:rPr lang="en-US" baseline="0" dirty="0" err="1" smtClean="0"/>
              <a:t>ldd</a:t>
            </a:r>
            <a:r>
              <a:rPr lang="en-US" baseline="0" dirty="0" smtClean="0"/>
              <a:t> prog2l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</a:t>
            </a:r>
            <a:r>
              <a:rPr lang="en-US" baseline="0" dirty="0" err="1" smtClean="0"/>
              <a:t>libvector.so</a:t>
            </a:r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libvector.so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RTLD_LAZY – don’t resolve references until requested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Linker</a:t>
            </a:r>
            <a:r>
              <a:rPr lang="en-US" baseline="0" dirty="0" smtClean="0"/>
              <a:t> has not information about vector library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Try:</a:t>
            </a:r>
          </a:p>
          <a:p>
            <a:r>
              <a:rPr lang="en-US" baseline="0" dirty="0" err="1" smtClean="0"/>
              <a:t>ldd</a:t>
            </a:r>
            <a:r>
              <a:rPr lang="en-US" baseline="0" dirty="0" smtClean="0"/>
              <a:t> prog2r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technique is used to create the trace that you will use in the </a:t>
            </a:r>
            <a:r>
              <a:rPr lang="en-US" dirty="0" err="1" smtClean="0"/>
              <a:t>malloc</a:t>
            </a:r>
            <a:r>
              <a:rPr lang="en-US" dirty="0" smtClean="0"/>
              <a:t>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interpositioning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Putting </a:t>
            </a:r>
            <a:r>
              <a:rPr lang="en-US" dirty="0" err="1" smtClean="0"/>
              <a:t>malloc.h</a:t>
            </a:r>
            <a:r>
              <a:rPr lang="en-US" baseline="0" dirty="0" smtClean="0"/>
              <a:t> in square brackets is important.  Also, calling it </a:t>
            </a:r>
            <a:r>
              <a:rPr lang="en-US" baseline="0" dirty="0" err="1" smtClean="0"/>
              <a:t>malloc.h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wrapper</a:t>
            </a:r>
            <a:r>
              <a:rPr lang="en-US" baseline="0" dirty="0" smtClean="0"/>
              <a:t> functions.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want the application to call the wrappers, rather than the library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Compile-time flags</a:t>
            </a:r>
            <a:r>
              <a:rPr lang="en-US" baseline="0" dirty="0" smtClean="0"/>
              <a:t> are important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mymalloc.c</a:t>
            </a:r>
            <a:r>
              <a:rPr lang="en-US" baseline="0" dirty="0" smtClean="0"/>
              <a:t> will use library version of </a:t>
            </a:r>
            <a:r>
              <a:rPr lang="en-US" baseline="0" dirty="0" err="1" smtClean="0"/>
              <a:t>malloc.h</a:t>
            </a:r>
            <a:endParaRPr lang="en-US" baseline="0" dirty="0" smtClean="0"/>
          </a:p>
          <a:p>
            <a:r>
              <a:rPr lang="en-US" baseline="0" dirty="0" err="1" smtClean="0"/>
              <a:t>int.c</a:t>
            </a:r>
            <a:r>
              <a:rPr lang="en-US" baseline="0" dirty="0" smtClean="0"/>
              <a:t> will use custom version, which redefines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/free to by </a:t>
            </a:r>
            <a:r>
              <a:rPr lang="en-US" baseline="0" dirty="0" err="1" smtClean="0"/>
              <a:t>mymalloc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myfree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Try disassembling main when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Run </a:t>
            </a:r>
            <a:r>
              <a:rPr lang="en-US" baseline="0" dirty="0" err="1" smtClean="0"/>
              <a:t>intc</a:t>
            </a:r>
            <a:r>
              <a:rPr lang="en-US" baseline="0" dirty="0" smtClean="0"/>
              <a:t> multiple times and see how heap gets randomized as a security precaution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mymalloc.c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int.c</a:t>
            </a:r>
            <a:r>
              <a:rPr lang="en-US" baseline="0" dirty="0" smtClean="0"/>
              <a:t> will get library version of </a:t>
            </a:r>
            <a:r>
              <a:rPr lang="en-US" baseline="0" dirty="0" err="1" smtClean="0"/>
              <a:t>malloc.h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</a:t>
            </a:r>
            <a:r>
              <a:rPr lang="en-US" baseline="0" dirty="0" err="1" smtClean="0"/>
              <a:t>interpositioning</a:t>
            </a:r>
            <a:r>
              <a:rPr lang="en-US" baseline="0" dirty="0" smtClean="0"/>
              <a:t> trick causes nonstandard symbol resolution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disassembling main from within </a:t>
            </a:r>
            <a:r>
              <a:rPr lang="en-US" baseline="0" dirty="0" err="1" smtClean="0"/>
              <a:t>gdb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includes &lt;</a:t>
            </a:r>
            <a:r>
              <a:rPr lang="en-US" dirty="0" err="1" smtClean="0"/>
              <a:t>stdlib.h</a:t>
            </a:r>
            <a:r>
              <a:rPr lang="en-US" dirty="0" smtClean="0"/>
              <a:t>&gt;, which defines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&amp; free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Disassemble main from within</a:t>
            </a:r>
            <a:r>
              <a:rPr lang="en-US" baseline="0" dirty="0" smtClean="0"/>
              <a:t> main.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that will have to call dynamic linker to find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</a:t>
            </a:r>
            <a:r>
              <a:rPr lang="en-US" baseline="0" dirty="0" smtClean="0"/>
              <a:t> to trace other programs, including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LD_PRELOAD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turn off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baseline="0" dirty="0" smtClean="0"/>
              <a:t> –t </a:t>
            </a:r>
            <a:r>
              <a:rPr lang="en-US" baseline="0" dirty="0" err="1" smtClean="0"/>
              <a:t>main.o</a:t>
            </a:r>
            <a:endParaRPr lang="en-US" baseline="0" dirty="0" smtClean="0"/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–t </a:t>
            </a:r>
            <a:r>
              <a:rPr lang="en-US" baseline="0" dirty="0" err="1" smtClean="0"/>
              <a:t>sum.o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ecurity.googleblog.com/2016/02/cve-2015-7547-glibc-getaddrinfo-stack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</a:t>
            </a:r>
            <a:r>
              <a:rPr lang="en-US" sz="2000" b="0" dirty="0" smtClean="0"/>
              <a:t>October 11th</a:t>
            </a:r>
            <a:r>
              <a:rPr lang="en-US" sz="2000" b="0" dirty="0" smtClean="0"/>
              <a:t>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Relocatable object file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,char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 smtClean="0"/>
              <a:t>How many </a:t>
            </a:r>
            <a:r>
              <a:rPr lang="en-US" sz="2800" dirty="0" smtClean="0"/>
              <a:t>of the following names will be in the symbol table of </a:t>
            </a:r>
            <a:r>
              <a:rPr lang="en-US" sz="2800" dirty="0" err="1" smtClean="0">
                <a:latin typeface="Courier"/>
                <a:cs typeface="Courier"/>
              </a:rPr>
              <a:t>main.o</a:t>
            </a:r>
            <a:r>
              <a:rPr lang="en-US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30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entury Gothic"/>
                <a:cs typeface="Century Gothic"/>
              </a:rPr>
              <a:t>main.c</a:t>
            </a:r>
            <a:r>
              <a:rPr lang="en-US" b="1" dirty="0" smtClean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7" y="2928877"/>
            <a:ext cx="3355406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time;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foo(</a:t>
            </a:r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b = a +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return </a:t>
            </a:r>
            <a:r>
              <a:rPr lang="en-US" sz="1800" dirty="0">
                <a:latin typeface="Courier"/>
                <a:cs typeface="Courier"/>
              </a:rPr>
              <a:t>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main(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argc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char** </a:t>
            </a:r>
            <a:r>
              <a:rPr lang="en-US" sz="1800" dirty="0" err="1" smtClean="0">
                <a:latin typeface="Courier"/>
                <a:cs typeface="Courier"/>
              </a:rPr>
              <a:t>argv</a:t>
            </a:r>
            <a:r>
              <a:rPr lang="en-US" sz="1800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"%d"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smtClean="0">
                <a:latin typeface="Courier"/>
                <a:cs typeface="Courier"/>
              </a:rPr>
              <a:t>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>
                <a:latin typeface="Courier"/>
                <a:cs typeface="Courier"/>
              </a:rPr>
              <a:t> </a:t>
            </a:r>
            <a:r>
              <a:rPr lang="en-US" sz="1800" smtClean="0">
                <a:latin typeface="Courier"/>
                <a:cs typeface="Courier"/>
              </a:rPr>
              <a:t> return 0;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781800" y="2895600"/>
          <a:ext cx="2133600" cy="3200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68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660066"/>
                          </a:solidFill>
                        </a:rPr>
                        <a:t>A.</a:t>
                      </a:r>
                      <a:endParaRPr lang="en-US" sz="3600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660066"/>
                          </a:solidFill>
                        </a:rPr>
                        <a:t>B.</a:t>
                      </a:r>
                      <a:endParaRPr lang="en-US" sz="3600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660066"/>
                          </a:solidFill>
                        </a:rPr>
                        <a:t>C.</a:t>
                      </a:r>
                      <a:endParaRPr lang="en-US" sz="3600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660066"/>
                          </a:solidFill>
                        </a:rPr>
                        <a:t>D.</a:t>
                      </a:r>
                      <a:endParaRPr lang="en-US" sz="3600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rgbClr val="660066"/>
                          </a:solidFill>
                        </a:rPr>
                        <a:t>E.</a:t>
                      </a:r>
                      <a:endParaRPr lang="en-US" sz="3600" b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entury Gothic"/>
                          <a:cs typeface="Century Gothic"/>
                        </a:rPr>
                        <a:t>&gt;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7907" y="2819400"/>
            <a:ext cx="1819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</a:t>
            </a:r>
            <a:r>
              <a:rPr lang="en-US" sz="2800" dirty="0" err="1" smtClean="0">
                <a:latin typeface="Courier"/>
                <a:cs typeface="Courier"/>
              </a:rPr>
              <a:t>rgc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latin typeface="Courier"/>
                <a:cs typeface="Courier"/>
              </a:rPr>
              <a:t>argv</a:t>
            </a:r>
            <a:endParaRPr lang="en-US" sz="2800" dirty="0" smtClean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smtClean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800" dirty="0" err="1" smtClean="0">
                <a:latin typeface="Courier"/>
                <a:cs typeface="Courier"/>
              </a:rPr>
              <a:t>printf</a:t>
            </a: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215" y="23622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781800" y="4876800"/>
            <a:ext cx="533400" cy="533400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358830"/>
            <a:ext cx="518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From Sat Garcia, </a:t>
            </a:r>
            <a:r>
              <a:rPr lang="en-US" sz="1800" dirty="0" smtClean="0">
                <a:latin typeface="Calibri" pitchFamily="34" charset="0"/>
              </a:rPr>
              <a:t>U. San Diego, </a:t>
            </a:r>
            <a:r>
              <a:rPr lang="en-US" sz="1800" dirty="0" smtClean="0">
                <a:latin typeface="Calibri" pitchFamily="34" charset="0"/>
              </a:rPr>
              <a:t>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Compiler allocates space in </a:t>
            </a:r>
            <a:r>
              <a:rPr lang="en-US" sz="2000" dirty="0" smtClean="0">
                <a:latin typeface="Courier New"/>
                <a:cs typeface="Courier New"/>
              </a:rPr>
              <a:t>.data </a:t>
            </a:r>
            <a:r>
              <a:rPr lang="en-US" sz="2000" dirty="0" smtClean="0">
                <a:latin typeface="Calibri" pitchFamily="34" charset="0"/>
              </a:rPr>
              <a:t>for each definition of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1721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and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.1724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Linker Resolves Duplicate Symbol Definitions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symbols,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 smtClean="0">
                <a:latin typeface="Courier New" pitchFamily="49" charset="0"/>
              </a:rPr>
              <a:t>fno</a:t>
            </a:r>
            <a:r>
              <a:rPr lang="en-GB" b="1" dirty="0" smtClean="0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/>
              <a:t>Puzzles on the next slide</a:t>
            </a:r>
            <a:endParaRPr lang="en-GB" b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Dynamic linking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extern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argc</a:t>
            </a:r>
            <a:r>
              <a:rPr lang="en-US" sz="1800" dirty="0" smtClean="0">
                <a:latin typeface="Courier New"/>
                <a:cs typeface="Courier New"/>
              </a:rPr>
              <a:t>, char**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</a:t>
            </a:r>
            <a:r>
              <a:rPr lang="en-US" sz="1800" dirty="0" err="1" smtClean="0">
                <a:latin typeface="Courier New"/>
                <a:cs typeface="Courier New"/>
              </a:rPr>
              <a:t>init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 dirty="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dirty="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 dirty="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ourier New"/>
                  <a:cs typeface="Courier New"/>
                </a:rPr>
                <a:t>e</a:t>
              </a:r>
              <a:r>
                <a:rPr lang="en-US" sz="1800" dirty="0" smtClean="0">
                  <a:latin typeface="Courier New"/>
                  <a:cs typeface="Courier New"/>
                </a:rPr>
                <a:t>xtern </a:t>
              </a:r>
              <a:r>
                <a:rPr lang="en-US" sz="1800" dirty="0" err="1" smtClean="0">
                  <a:latin typeface="Courier New"/>
                  <a:cs typeface="Courier New"/>
                </a:rPr>
                <a:t>int</a:t>
              </a:r>
              <a:r>
                <a:rPr lang="en-US" sz="1800" dirty="0" smtClean="0">
                  <a:latin typeface="Courier New"/>
                  <a:cs typeface="Courier New"/>
                </a:rPr>
                <a:t> g;</a:t>
              </a:r>
              <a:endParaRPr lang="en-US" sz="1800" dirty="0">
                <a:latin typeface="Courier New"/>
                <a:cs typeface="Courier New"/>
              </a:endParaRPr>
            </a:p>
            <a:p>
              <a:r>
                <a:rPr lang="en-US" sz="1800" dirty="0" smtClean="0">
                  <a:latin typeface="Courier New"/>
                  <a:cs typeface="Courier New"/>
                </a:rPr>
                <a:t>static </a:t>
              </a:r>
              <a:r>
                <a:rPr lang="en-US" sz="1800" dirty="0" err="1">
                  <a:latin typeface="Courier New"/>
                  <a:cs typeface="Courier New"/>
                </a:rPr>
                <a:t>int</a:t>
              </a:r>
              <a:r>
                <a:rPr lang="en-US" sz="1800" dirty="0">
                  <a:latin typeface="Courier New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cs typeface="Courier New"/>
                </a:rPr>
                <a:t>init</a:t>
              </a:r>
              <a:r>
                <a:rPr lang="en-US" sz="1800" dirty="0">
                  <a:latin typeface="Courier New"/>
                  <a:cs typeface="Courier New"/>
                </a:rPr>
                <a:t> = </a:t>
              </a:r>
              <a:r>
                <a:rPr lang="en-US" sz="1800" dirty="0" smtClean="0">
                  <a:latin typeface="Courier New"/>
                  <a:cs typeface="Courier New"/>
                </a:rPr>
                <a:t>0;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mov    </a:t>
            </a:r>
            <a:r>
              <a:rPr lang="sk-SK" sz="1600" dirty="0"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repz 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callq</a:t>
            </a:r>
            <a:r>
              <a:rPr lang="en-US" sz="2000" dirty="0" smtClean="0">
                <a:latin typeface="Calibri" pitchFamily="34" charset="0"/>
              </a:rPr>
              <a:t> i</a:t>
            </a:r>
            <a:r>
              <a:rPr lang="en-US" sz="2000" dirty="0" smtClean="0">
                <a:latin typeface="Calibri" pitchFamily="34" charset="0"/>
              </a:rPr>
              <a:t>nstruction uses </a:t>
            </a:r>
            <a:r>
              <a:rPr lang="en-US" sz="2000" dirty="0" smtClean="0">
                <a:latin typeface="Calibri" pitchFamily="34" charset="0"/>
              </a:rPr>
              <a:t>PC-relative addressing for sum():  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= </a:t>
            </a:r>
            <a:r>
              <a:rPr lang="en-US" sz="2000" dirty="0" smtClean="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Old-fashioned 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4.6 MB archive </a:t>
            </a:r>
            <a:r>
              <a:rPr lang="en-GB" sz="1800" dirty="0"/>
              <a:t>of </a:t>
            </a:r>
            <a:r>
              <a:rPr lang="en-GB" sz="1800" dirty="0" smtClean="0"/>
              <a:t>1496 object </a:t>
            </a:r>
            <a:r>
              <a:rPr lang="en-GB" sz="1800" dirty="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archive of </a:t>
            </a:r>
            <a:r>
              <a:rPr lang="en-GB" sz="1800" dirty="0" smtClean="0"/>
              <a:t>444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libvector.a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'main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Modern Solution: Shared </a:t>
            </a:r>
            <a:r>
              <a:rPr lang="en-GB" dirty="0"/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smtClean="0"/>
              <a:t>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Rebuild everything with </a:t>
            </a:r>
            <a:r>
              <a:rPr lang="en-GB" dirty="0" err="1" smtClean="0"/>
              <a:t>glibc</a:t>
            </a:r>
            <a:r>
              <a:rPr lang="en-GB" dirty="0" smtClean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security.googleblog.com/2016/02/cve-2015-7547-glibc-getaddrinfo-stack.html</a:t>
            </a:r>
            <a:endParaRPr lang="en-GB" dirty="0" smtClean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dynamic libraries are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interp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Specifies the dynamic linker to use (i.e., 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.dynamic section</a:t>
            </a:r>
          </a:p>
          <a:p>
            <a:pPr lvl="1"/>
            <a:r>
              <a:rPr lang="en-US" dirty="0" smtClean="0"/>
              <a:t>Specifies the names, </a:t>
            </a:r>
            <a:r>
              <a:rPr lang="en-US" dirty="0" err="1" smtClean="0"/>
              <a:t>etc</a:t>
            </a:r>
            <a:r>
              <a:rPr lang="en-US" dirty="0" smtClean="0"/>
              <a:t> of the dynamic libraries to use</a:t>
            </a:r>
          </a:p>
          <a:p>
            <a:pPr lvl="1"/>
            <a:r>
              <a:rPr lang="en-US" dirty="0" smtClean="0"/>
              <a:t>Follow an example of </a:t>
            </a:r>
            <a:r>
              <a:rPr lang="en-US" dirty="0" err="1" smtClean="0"/>
              <a:t>csim</a:t>
            </a:r>
            <a:r>
              <a:rPr lang="en-US" dirty="0" smtClean="0"/>
              <a:t>-ref from </a:t>
            </a:r>
            <a:r>
              <a:rPr lang="en-US" dirty="0" err="1" smtClean="0"/>
              <a:t>cachelab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are the libraries found?</a:t>
            </a:r>
          </a:p>
          <a:p>
            <a:pPr lvl="1"/>
            <a:r>
              <a:rPr lang="en-US" dirty="0" smtClean="0"/>
              <a:t>Use “</a:t>
            </a:r>
            <a:r>
              <a:rPr lang="en-US" b="1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” to find </a:t>
            </a:r>
            <a:r>
              <a:rPr lang="en-US" dirty="0" smtClean="0"/>
              <a:t>out: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5181600"/>
            <a:ext cx="8431512" cy="1022768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csim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-ref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linux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-vdso.so.1 =&gt;  (0x00007ffc195f5000)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 libc.so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.6 =&gt; /lib/x86_64-linux-gnu/libc.so.6 (0x00007f345eda6000)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>
                <a:latin typeface="Courier New" pitchFamily="49" charset="0"/>
                <a:ea typeface="msgothic" charset="0"/>
                <a:cs typeface="msgothic" charset="0"/>
              </a:rPr>
              <a:t>  /</a:t>
            </a: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lib64/ld-linux-x86-64.so.2 (0x00007f345f181000)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</a:t>
            </a:r>
            <a:r>
              <a:rPr lang="en-GB" dirty="0" smtClean="0"/>
              <a:t>time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Get a pointer to the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smtClean="0">
                <a:latin typeface="Courier New" charset="0"/>
              </a:rPr>
              <a:t>-</a:t>
            </a:r>
            <a:r>
              <a:rPr lang="en-US" sz="1800" i="1" dirty="0" err="1" smtClean="0">
                <a:latin typeface="Courier New" charset="0"/>
              </a:rPr>
              <a:t>Og</a:t>
            </a:r>
            <a:r>
              <a:rPr lang="en-US" sz="1800" i="1" dirty="0" smtClean="0">
                <a:latin typeface="Courier New" charset="0"/>
              </a:rPr>
              <a:t> -</a:t>
            </a:r>
            <a:r>
              <a:rPr lang="en-US" sz="1800" i="1" dirty="0">
                <a:latin typeface="Courier New" charset="0"/>
              </a:rPr>
              <a:t>o </a:t>
            </a:r>
            <a:r>
              <a:rPr lang="en-US" sz="1800" i="1" dirty="0" err="1" smtClean="0">
                <a:latin typeface="Courier New" charset="0"/>
              </a:rPr>
              <a:t>prog</a:t>
            </a:r>
            <a:r>
              <a:rPr lang="en-US" sz="1800" i="1" dirty="0" smtClean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 smtClean="0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 smtClean="0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</a:t>
            </a:r>
            <a:r>
              <a:rPr lang="en-GB" dirty="0"/>
              <a:t>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prog2r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345314"/>
            <a:ext cx="2133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-shared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Call to dynamic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</a:t>
            </a:r>
            <a:r>
              <a:rPr lang="en-US" sz="1600" dirty="0" smtClean="0"/>
              <a:t>at: </a:t>
            </a:r>
          </a:p>
          <a:p>
            <a:pPr marL="457200" lvl="1" indent="0">
              <a:buNone/>
            </a:pPr>
            <a:r>
              <a:rPr lang="en-US" sz="1600" u="sng" dirty="0" smtClean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lang="en-US" sz="1600" u="sng" dirty="0">
                <a:solidFill>
                  <a:srgbClr val="C00000"/>
                </a:solidFill>
                <a:latin typeface="Calibri"/>
                <a:cs typeface="Calibri"/>
              </a:rPr>
              <a:t>://</a:t>
            </a:r>
            <a:r>
              <a:rPr lang="en-US" sz="1600" u="sng" dirty="0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 dirty="0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dirty="0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</a:t>
            </a:r>
            <a:r>
              <a:rPr lang="en-GB" b="1">
                <a:solidFill>
                  <a:srgbClr val="C00000"/>
                </a:solidFill>
              </a:rPr>
              <a:t>address </a:t>
            </a:r>
            <a:r>
              <a:rPr lang="en-GB" b="1" smtClean="0">
                <a:solidFill>
                  <a:srgbClr val="C00000"/>
                </a:solidFill>
              </a:rPr>
              <a:t>traces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</a:t>
            </a:r>
            <a:r>
              <a:rPr lang="en-US" dirty="0" smtClean="0"/>
              <a:t>the library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stdlib.h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 char </a:t>
            </a:r>
            <a:r>
              <a:rPr lang="en-US" sz="1800" dirty="0">
                <a:latin typeface="Courier New"/>
                <a:cs typeface="Courier New"/>
              </a:rPr>
              <a:t>*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for 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= 1;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</a:t>
            </a:r>
            <a:r>
              <a:rPr lang="en-US" sz="1800" dirty="0">
                <a:latin typeface="Courier New"/>
                <a:cs typeface="Courier New"/>
              </a:rPr>
              <a:t>*p </a:t>
            </a:r>
            <a:r>
              <a:rPr lang="en-US" sz="1800" dirty="0" smtClean="0">
                <a:latin typeface="Courier New"/>
                <a:cs typeface="Courier New"/>
              </a:rPr>
              <a:t>=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 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atoi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]));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free</a:t>
            </a:r>
            <a:r>
              <a:rPr lang="en-US" sz="1800" dirty="0">
                <a:latin typeface="Courier New"/>
                <a:cs typeface="Courier New"/>
              </a:rPr>
              <a:t>(p);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return</a:t>
            </a:r>
            <a:r>
              <a:rPr lang="en-US" sz="1800" dirty="0">
                <a:latin typeface="Courier New"/>
                <a:cs typeface="Courier New"/>
              </a:rPr>
              <a:t>(0); 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n"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</a:t>
            </a:r>
            <a:r>
              <a:rPr lang="en-US" sz="1800" b="0" dirty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  <a:endParaRPr lang="en-US" sz="1800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smtClean="0">
                <a:latin typeface="Courier New"/>
                <a:cs typeface="Courier New"/>
              </a:rPr>
              <a:t>\</a:t>
            </a:r>
          </a:p>
          <a:p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smtClean="0">
                <a:latin typeface="Courier New"/>
                <a:cs typeface="Courier New"/>
              </a:rPr>
              <a:t>   </a:t>
            </a:r>
            <a:r>
              <a:rPr lang="en-US" sz="1800" b="0" dirty="0" err="1" smtClean="0">
                <a:latin typeface="Courier New"/>
                <a:cs typeface="Courier New"/>
              </a:rPr>
              <a:t>int.o</a:t>
            </a:r>
            <a:r>
              <a:rPr lang="en-US" sz="1800" b="0" dirty="0" smtClean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 smtClean="0">
                <a:latin typeface="Courier New"/>
                <a:cs typeface="Courier New"/>
              </a:rPr>
              <a:t>intl</a:t>
            </a:r>
            <a:r>
              <a:rPr lang="en-US" sz="1800" b="0" dirty="0" smtClean="0">
                <a:latin typeface="Courier New"/>
                <a:cs typeface="Courier New"/>
              </a:rPr>
              <a:t> 10 100 1000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</a:t>
            </a:r>
            <a:r>
              <a:rPr lang="fi-FI" sz="1800" b="0" dirty="0" smtClean="0">
                <a:latin typeface="Courier New"/>
                <a:cs typeface="Courier New"/>
              </a:rPr>
              <a:t>(10) </a:t>
            </a:r>
            <a:r>
              <a:rPr lang="fi-FI" sz="1800" b="0" dirty="0">
                <a:latin typeface="Courier New"/>
                <a:cs typeface="Courier New"/>
              </a:rPr>
              <a:t>= </a:t>
            </a:r>
            <a:r>
              <a:rPr lang="fi-FI" sz="1800" b="0" dirty="0" smtClean="0">
                <a:latin typeface="Courier New"/>
                <a:cs typeface="Courier New"/>
              </a:rPr>
              <a:t>0x91a010</a:t>
            </a:r>
            <a:endParaRPr lang="fi-FI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free</a:t>
            </a:r>
            <a:r>
              <a:rPr lang="en-US" sz="1800" b="0" dirty="0" smtClean="0">
                <a:latin typeface="Courier New"/>
                <a:cs typeface="Courier New"/>
              </a:rPr>
              <a:t>(0x91a010)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 . .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669924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lang="en-US" sz="1800" dirty="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 into (some) shells as:</a:t>
            </a:r>
          </a:p>
          <a:p>
            <a:pPr marL="57150" indent="0">
              <a:buNone/>
            </a:pPr>
            <a:r>
              <a:rPr lang="en-US" sz="2000" b="0" dirty="0" smtClean="0">
                <a:latin typeface="Courier New"/>
                <a:cs typeface="Courier New"/>
              </a:rPr>
              <a:t>(</a:t>
            </a:r>
            <a:r>
              <a:rPr lang="en-US" sz="2000" b="0" dirty="0" err="1" smtClean="0">
                <a:latin typeface="Courier New"/>
                <a:cs typeface="Courier New"/>
              </a:rPr>
              <a:t>setenv</a:t>
            </a:r>
            <a:r>
              <a:rPr lang="en-US" sz="2000" b="0" dirty="0" smtClean="0">
                <a:latin typeface="Courier New"/>
                <a:cs typeface="Courier New"/>
              </a:rPr>
              <a:t> LD_PRELOAD "</a:t>
            </a:r>
            <a:r>
              <a:rPr lang="en-US" sz="2000" b="0" dirty="0">
                <a:latin typeface="Courier New"/>
                <a:cs typeface="Courier New"/>
              </a:rPr>
              <a:t>./</a:t>
            </a:r>
            <a:r>
              <a:rPr lang="en-US" sz="2000" b="0" dirty="0" err="1" smtClean="0">
                <a:latin typeface="Courier New"/>
                <a:cs typeface="Courier New"/>
              </a:rPr>
              <a:t>mymalloc.so</a:t>
            </a:r>
            <a:r>
              <a:rPr lang="en-US" sz="2000" b="0" dirty="0"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; </a:t>
            </a:r>
            <a:r>
              <a:rPr lang="en-US" sz="2000" b="0" dirty="0">
                <a:latin typeface="Courier New"/>
                <a:cs typeface="Courier New"/>
              </a:rPr>
              <a:t>./</a:t>
            </a:r>
            <a:r>
              <a:rPr lang="en-US" sz="2000" b="0" dirty="0" err="1">
                <a:latin typeface="Courier New"/>
                <a:cs typeface="Courier New"/>
              </a:rPr>
              <a:t>intr</a:t>
            </a:r>
            <a:r>
              <a:rPr lang="en-US" sz="2000" b="0" dirty="0">
                <a:latin typeface="Courier New"/>
                <a:cs typeface="Courier New"/>
              </a:rPr>
              <a:t> 10 </a:t>
            </a:r>
            <a:r>
              <a:rPr lang="en-US" sz="2000" b="0" dirty="0" smtClean="0">
                <a:latin typeface="Courier New"/>
                <a:cs typeface="Courier New"/>
              </a:rPr>
              <a:t>100 1000</a:t>
            </a:r>
            <a:r>
              <a:rPr lang="en-US" sz="2000" b="0" dirty="0">
                <a:latin typeface="Courier New"/>
                <a:cs typeface="Courier New"/>
              </a:rPr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 smtClean="0">
                <a:latin typeface="Courier New"/>
                <a:cs typeface="Courier New"/>
              </a:rPr>
              <a:t>intr</a:t>
            </a:r>
            <a:r>
              <a:rPr lang="en-US" sz="1800" b="0" dirty="0" smtClean="0">
                <a:latin typeface="Courier New"/>
                <a:cs typeface="Courier New"/>
              </a:rPr>
              <a:t> 10 100 1000)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free(0x91a010)</a:t>
            </a:r>
          </a:p>
          <a:p>
            <a:r>
              <a:rPr lang="en-US" sz="1800" dirty="0">
                <a:latin typeface="Courier New"/>
                <a:cs typeface="Courier New"/>
              </a:rPr>
              <a:t>. . .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b="1" dirty="0" err="1" smtClean="0">
                <a:latin typeface="Courier New"/>
                <a:cs typeface="Courier New"/>
              </a:rPr>
              <a:t>mallo</a:t>
            </a:r>
            <a:r>
              <a:rPr lang="en-US" dirty="0" err="1" smtClean="0"/>
              <a:t>c</a:t>
            </a:r>
            <a:r>
              <a:rPr lang="en-US" dirty="0" smtClean="0"/>
              <a:t>/</a:t>
            </a:r>
            <a:r>
              <a:rPr lang="en-US" b="1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get macro-expanded into calls to </a:t>
            </a:r>
            <a:r>
              <a:rPr lang="en-US" b="1" dirty="0" err="1" smtClean="0">
                <a:latin typeface="Courier New"/>
                <a:cs typeface="Courier New"/>
              </a:rPr>
              <a:t>mymalloc</a:t>
            </a:r>
            <a:r>
              <a:rPr lang="en-US" dirty="0" smtClean="0"/>
              <a:t>/</a:t>
            </a:r>
            <a:r>
              <a:rPr lang="en-US" b="1" dirty="0" err="1" smtClean="0">
                <a:latin typeface="Courier New"/>
                <a:cs typeface="Courier New"/>
              </a:rPr>
              <a:t>myfree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Simple approach.  Must have access to source &amp; recompile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malloc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 smtClean="0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 dirty="0" smtClean="0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 dirty="0" smtClean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 smtClean="0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b="1" dirty="0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endParaRPr lang="en-US" b="1" dirty="0" smtClean="0">
              <a:latin typeface="Courier New"/>
              <a:cs typeface="Courier New"/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b="1" dirty="0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b="1" dirty="0" smtClean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 smtClean="0">
                <a:sym typeface="Wingdings" pitchFamily="2" charset="2"/>
              </a:rPr>
              <a:t> that use dynamic linking to load library </a:t>
            </a:r>
            <a:r>
              <a:rPr lang="en-US" b="1" dirty="0" err="1" smtClean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b="1" dirty="0" smtClean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 smtClean="0">
                <a:sym typeface="Wingdings" pitchFamily="2" charset="2"/>
              </a:rPr>
              <a:t> under different </a:t>
            </a:r>
            <a:r>
              <a:rPr lang="en-US" dirty="0" smtClean="0">
                <a:sym typeface="Wingdings" pitchFamily="2" charset="2"/>
              </a:rPr>
              <a:t>names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 dirty="0">
                <a:latin typeface="Courier New"/>
                <a:cs typeface="Courier New"/>
              </a:rPr>
              <a:t>(</a:t>
            </a:r>
            <a:r>
              <a:rPr lang="en-US" sz="1800" b="0" dirty="0" err="1">
                <a:latin typeface="Courier New"/>
                <a:cs typeface="Courier New"/>
              </a:rPr>
              <a:t>setenv</a:t>
            </a:r>
            <a:r>
              <a:rPr lang="en-US" sz="1800" b="0" dirty="0">
                <a:latin typeface="Courier New"/>
                <a:cs typeface="Courier New"/>
              </a:rPr>
              <a:t> LD_PRELOAD 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"; </a:t>
            </a:r>
            <a:r>
              <a:rPr lang="en-US" sz="1800" b="0" dirty="0" err="1" smtClean="0">
                <a:latin typeface="Courier New"/>
                <a:cs typeface="Courier New"/>
              </a:rPr>
              <a:t>gcc</a:t>
            </a:r>
            <a:r>
              <a:rPr lang="en-US" sz="1800" b="0" dirty="0" smtClean="0">
                <a:latin typeface="Courier New"/>
                <a:cs typeface="Courier New"/>
              </a:rPr>
              <a:t> –c </a:t>
            </a:r>
            <a:r>
              <a:rPr lang="en-US" sz="1800" b="0" dirty="0" err="1" smtClean="0">
                <a:latin typeface="Courier New"/>
                <a:cs typeface="Courier New"/>
              </a:rPr>
              <a:t>int.c</a:t>
            </a:r>
            <a:r>
              <a:rPr lang="en-US" sz="1800" b="0" dirty="0" smtClean="0">
                <a:latin typeface="Courier New"/>
                <a:cs typeface="Courier New"/>
              </a:rPr>
              <a:t>)</a:t>
            </a:r>
            <a:endParaRPr lang="en-US" sz="1800" b="0" dirty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Usually: Just happens, no big deal</a:t>
            </a:r>
          </a:p>
          <a:p>
            <a:r>
              <a:rPr lang="en-US" dirty="0" smtClean="0"/>
              <a:t>Sometimes: Strange errors</a:t>
            </a:r>
          </a:p>
          <a:p>
            <a:pPr lvl="1"/>
            <a:r>
              <a:rPr lang="en-US" dirty="0" smtClean="0"/>
              <a:t>Bad symbol resolution</a:t>
            </a:r>
          </a:p>
          <a:p>
            <a:pPr lvl="1"/>
            <a:r>
              <a:rPr lang="en-US" dirty="0" smtClean="0"/>
              <a:t>Ordering dependence of linked .o, .a, and .so files</a:t>
            </a:r>
          </a:p>
          <a:p>
            <a:r>
              <a:rPr lang="en-US" dirty="0" smtClean="0"/>
              <a:t>For power users:</a:t>
            </a:r>
          </a:p>
          <a:p>
            <a:pPr lvl="1"/>
            <a:r>
              <a:rPr lang="en-US" dirty="0" err="1" smtClean="0"/>
              <a:t>Interpositioning</a:t>
            </a:r>
            <a:r>
              <a:rPr lang="en-US" dirty="0" smtClean="0"/>
              <a:t> to trace programs with &amp; without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</a:t>
            </a:r>
            <a:r>
              <a:rPr lang="en-US" dirty="0" smtClean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r>
              <a:rPr lang="en-US" dirty="0" smtClean="0"/>
              <a:t>Can compile multiple files concurrently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Option 1: </a:t>
            </a:r>
            <a:r>
              <a:rPr lang="en-US" b="1" i="1" dirty="0" smtClean="0"/>
              <a:t>Static Linking</a:t>
            </a:r>
          </a:p>
          <a:p>
            <a:pPr lvl="3"/>
            <a:r>
              <a:rPr lang="en-US" dirty="0" smtClean="0"/>
              <a:t>Executable files and running memory images contain only the library code they actually use</a:t>
            </a:r>
          </a:p>
          <a:p>
            <a:pPr lvl="2"/>
            <a:r>
              <a:rPr lang="en-US" b="1" dirty="0" smtClean="0"/>
              <a:t>Option 2: </a:t>
            </a:r>
            <a:r>
              <a:rPr lang="en-US" b="1" i="1" dirty="0" smtClean="0"/>
              <a:t>Dynamic linking</a:t>
            </a:r>
          </a:p>
          <a:p>
            <a:pPr lvl="3"/>
            <a:r>
              <a:rPr lang="en-US" dirty="0" smtClean="0"/>
              <a:t>Executable files contain no library code</a:t>
            </a:r>
            <a:endParaRPr lang="en-US" dirty="0" smtClean="0"/>
          </a:p>
          <a:p>
            <a:pPr lvl="3"/>
            <a:r>
              <a:rPr lang="en-US" dirty="0" smtClean="0"/>
              <a:t>During execution, single copy of library code can be shared across all executing processes</a:t>
            </a: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</a:t>
            </a:r>
            <a:r>
              <a:rPr lang="en-US" dirty="0" smtClean="0"/>
              <a:t>of entries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During symbol resolution step, the linker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in Example </a:t>
            </a:r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sum(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*a,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n);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hu-HU" sz="1800" dirty="0">
                <a:latin typeface="Courier New"/>
                <a:cs typeface="Courier New"/>
              </a:rPr>
              <a:t>int </a:t>
            </a:r>
            <a:r>
              <a:rPr lang="hu-HU" sz="1800" dirty="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argc</a:t>
            </a:r>
            <a:r>
              <a:rPr lang="en-US" sz="1800" dirty="0" smtClean="0">
                <a:latin typeface="Courier New"/>
                <a:cs typeface="Courier New"/>
              </a:rPr>
              <a:t>, char**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latin typeface="Courier New"/>
                <a:cs typeface="Courier New"/>
              </a:rPr>
              <a:t>    </a:t>
            </a:r>
            <a:r>
              <a:rPr lang="fr-FR" sz="1800" dirty="0" err="1">
                <a:latin typeface="Courier New"/>
                <a:cs typeface="Courier New"/>
              </a:rPr>
              <a:t>int</a:t>
            </a:r>
            <a:r>
              <a:rPr lang="fr-FR" sz="1800" dirty="0">
                <a:latin typeface="Courier New"/>
                <a:cs typeface="Courier New"/>
              </a:rPr>
              <a:t> val = </a:t>
            </a:r>
            <a:r>
              <a:rPr lang="fr-FR" sz="1800" dirty="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latin typeface="Courier New"/>
                <a:cs typeface="Courier New"/>
              </a:rPr>
              <a:t>(</a:t>
            </a:r>
            <a:r>
              <a:rPr lang="fr-FR" sz="1800" dirty="0" err="1">
                <a:latin typeface="Courier New"/>
                <a:cs typeface="Courier New"/>
              </a:rPr>
              <a:t>array</a:t>
            </a:r>
            <a:r>
              <a:rPr lang="fr-FR" sz="1800" dirty="0"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latin typeface="Courier New"/>
                <a:cs typeface="Courier New"/>
              </a:rPr>
              <a:t>    return val;</a:t>
            </a:r>
          </a:p>
          <a:p>
            <a:r>
              <a:rPr lang="fr-FR" sz="1800" dirty="0" smtClean="0"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Definitions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Reference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25876</TotalTime>
  <Words>6005</Words>
  <Application>Microsoft Macintosh PowerPoint</Application>
  <PresentationFormat>On-screen Show (4:3)</PresentationFormat>
  <Paragraphs>1089</Paragraphs>
  <Slides>55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template2007</vt:lpstr>
      <vt:lpstr>Linking  15-213: Introduction to Computer Systems 13th Lecture, October 11th, 2016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Role of .h Files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What dynamic libraries are required?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632</cp:revision>
  <cp:lastPrinted>2016-10-10T22:25:34Z</cp:lastPrinted>
  <dcterms:created xsi:type="dcterms:W3CDTF">2012-10-04T19:17:13Z</dcterms:created>
  <dcterms:modified xsi:type="dcterms:W3CDTF">2016-10-10T22:26:30Z</dcterms:modified>
</cp:coreProperties>
</file>