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42" r:id="rId2"/>
    <p:sldId id="1454" r:id="rId3"/>
    <p:sldId id="1460" r:id="rId4"/>
    <p:sldId id="1471" r:id="rId5"/>
    <p:sldId id="1462" r:id="rId6"/>
    <p:sldId id="1463" r:id="rId7"/>
    <p:sldId id="1450" r:id="rId8"/>
    <p:sldId id="1437" r:id="rId9"/>
    <p:sldId id="1438" r:id="rId10"/>
    <p:sldId id="1440" r:id="rId11"/>
    <p:sldId id="1439" r:id="rId12"/>
    <p:sldId id="1441" r:id="rId13"/>
    <p:sldId id="1467" r:id="rId14"/>
    <p:sldId id="1444" r:id="rId15"/>
    <p:sldId id="1470" r:id="rId16"/>
    <p:sldId id="1448" r:id="rId17"/>
    <p:sldId id="1400" r:id="rId18"/>
    <p:sldId id="1401" r:id="rId19"/>
    <p:sldId id="1452" r:id="rId20"/>
    <p:sldId id="1453" r:id="rId21"/>
    <p:sldId id="1404" r:id="rId22"/>
    <p:sldId id="1396" r:id="rId23"/>
    <p:sldId id="1405" r:id="rId24"/>
    <p:sldId id="1406" r:id="rId25"/>
    <p:sldId id="1407" r:id="rId26"/>
    <p:sldId id="1449" r:id="rId27"/>
    <p:sldId id="1426" r:id="rId28"/>
    <p:sldId id="1459" r:id="rId29"/>
    <p:sldId id="1434" r:id="rId30"/>
    <p:sldId id="1435" r:id="rId31"/>
    <p:sldId id="1445" r:id="rId32"/>
    <p:sldId id="1446" r:id="rId33"/>
    <p:sldId id="1431" r:id="rId34"/>
    <p:sldId id="1430" r:id="rId35"/>
    <p:sldId id="1428" r:id="rId36"/>
    <p:sldId id="1427" r:id="rId37"/>
    <p:sldId id="1429" r:id="rId38"/>
    <p:sldId id="1472" r:id="rId39"/>
  </p:sldIdLst>
  <p:sldSz cx="9144000" cy="6858000" type="screen4x3"/>
  <p:notesSz cx="7302500" cy="9586913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F6D2D2"/>
    <a:srgbClr val="DEDFF5"/>
    <a:srgbClr val="F5F5F5"/>
    <a:srgbClr val="FFFFFF"/>
    <a:srgbClr val="DBF2DA"/>
    <a:srgbClr val="EBEBEB"/>
    <a:srgbClr val="990000"/>
    <a:srgbClr val="F6F5BD"/>
    <a:srgbClr val="D5F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91" d="100"/>
          <a:sy n="91" d="100"/>
        </p:scale>
        <p:origin x="798" y="48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cad=rja&amp;uact=8&amp;ved=0ahUKEwinqIG7rtPLAhXEPT4KHZA-AYUQjRwIBw&amp;url=https://en.wikipedia.org/wiki/Boating&amp;psig=AFQjCNEY0iJj5kje-URi9KrYUPw-INP-9A&amp;ust=1458704114480983" TargetMode="External"/><Relationship Id="rId5" Type="http://schemas.openxmlformats.org/officeDocument/2006/relationships/hyperlink" Target="http://www.cs.cmu.edu/~213/oldexams/exam2b-s11-sol.txt" TargetMode="External"/><Relationship Id="rId4" Type="http://schemas.openxmlformats.org/officeDocument/2006/relationships/hyperlink" Target="http://www.cs.cmu.edu/~213/oldexams/exam2b-s11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Virtual Memory: Systems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	</a:t>
            </a:r>
            <a:br>
              <a:rPr lang="en-US" b="0" dirty="0"/>
            </a:br>
            <a:r>
              <a:rPr lang="en-US" sz="2000" b="0" dirty="0"/>
              <a:t>18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27,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/>
              <a:t>Instructor: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9277" y="4763559"/>
            <a:ext cx="8154989" cy="1627189"/>
            <a:chOff x="2211252" y="149729"/>
            <a:chExt cx="8154989" cy="1627189"/>
          </a:xfrm>
        </p:grpSpPr>
        <p:sp>
          <p:nvSpPr>
            <p:cNvPr id="145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6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47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48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9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150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51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2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53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54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5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56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57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58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9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0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1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3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164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5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6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167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8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9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70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71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2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74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5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6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177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8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9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0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1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182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83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5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6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87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8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9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190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92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93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4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96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98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99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0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1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2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3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4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5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6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7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8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9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210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11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8778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171296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171825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148416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144712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9453" y="2714625"/>
            <a:ext cx="3898900" cy="304800"/>
            <a:chOff x="1277938" y="2932113"/>
            <a:chExt cx="3898900" cy="304800"/>
          </a:xfrm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127793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0" name="Rectangle 9"/>
            <p:cNvSpPr>
              <a:spLocks noChangeArrowheads="1"/>
            </p:cNvSpPr>
            <p:nvPr/>
          </p:nvSpPr>
          <p:spPr bwMode="auto">
            <a:xfrm>
              <a:off x="176530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1" name="Rectangle 12"/>
            <p:cNvSpPr>
              <a:spLocks noChangeArrowheads="1"/>
            </p:cNvSpPr>
            <p:nvPr/>
          </p:nvSpPr>
          <p:spPr bwMode="auto">
            <a:xfrm>
              <a:off x="2252663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2740025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322738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371475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4202113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6" name="Rectangle 27"/>
            <p:cNvSpPr>
              <a:spLocks noChangeArrowheads="1"/>
            </p:cNvSpPr>
            <p:nvPr/>
          </p:nvSpPr>
          <p:spPr bwMode="auto">
            <a:xfrm>
              <a:off x="4689475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0865" y="4761971"/>
            <a:ext cx="8154989" cy="1627189"/>
            <a:chOff x="512550" y="4728659"/>
            <a:chExt cx="8154989" cy="1627189"/>
          </a:xfrm>
        </p:grpSpPr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8040475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01" name="Rectangle 61"/>
            <p:cNvSpPr>
              <a:spLocks noChangeArrowheads="1"/>
            </p:cNvSpPr>
            <p:nvPr/>
          </p:nvSpPr>
          <p:spPr bwMode="auto">
            <a:xfrm>
              <a:off x="7410238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02" name="Rectangle 62"/>
            <p:cNvSpPr>
              <a:spLocks noChangeArrowheads="1"/>
            </p:cNvSpPr>
            <p:nvPr/>
          </p:nvSpPr>
          <p:spPr bwMode="auto">
            <a:xfrm>
              <a:off x="67847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6156113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553063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4903575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06" name="Rectangle 66"/>
            <p:cNvSpPr>
              <a:spLocks noChangeArrowheads="1"/>
            </p:cNvSpPr>
            <p:nvPr/>
          </p:nvSpPr>
          <p:spPr bwMode="auto">
            <a:xfrm>
              <a:off x="4274925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7" name="Rectangle 67"/>
            <p:cNvSpPr>
              <a:spLocks noChangeArrowheads="1"/>
            </p:cNvSpPr>
            <p:nvPr/>
          </p:nvSpPr>
          <p:spPr bwMode="auto">
            <a:xfrm>
              <a:off x="3647863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08" name="Rectangle 68"/>
            <p:cNvSpPr>
              <a:spLocks noChangeArrowheads="1"/>
            </p:cNvSpPr>
            <p:nvPr/>
          </p:nvSpPr>
          <p:spPr bwMode="auto">
            <a:xfrm>
              <a:off x="302238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09" name="Rectangle 69"/>
            <p:cNvSpPr>
              <a:spLocks noChangeArrowheads="1"/>
            </p:cNvSpPr>
            <p:nvPr/>
          </p:nvSpPr>
          <p:spPr bwMode="auto">
            <a:xfrm>
              <a:off x="2393738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0" name="Rectangle 70"/>
            <p:cNvSpPr>
              <a:spLocks noChangeArrowheads="1"/>
            </p:cNvSpPr>
            <p:nvPr/>
          </p:nvSpPr>
          <p:spPr bwMode="auto">
            <a:xfrm>
              <a:off x="17682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1138025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12" name="Rectangle 72"/>
            <p:cNvSpPr>
              <a:spLocks noChangeArrowheads="1"/>
            </p:cNvSpPr>
            <p:nvPr/>
          </p:nvSpPr>
          <p:spPr bwMode="auto">
            <a:xfrm>
              <a:off x="512550" y="602882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35913" name="Rectangle 73"/>
            <p:cNvSpPr>
              <a:spLocks noChangeArrowheads="1"/>
            </p:cNvSpPr>
            <p:nvPr/>
          </p:nvSpPr>
          <p:spPr bwMode="auto">
            <a:xfrm>
              <a:off x="8040475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4" name="Rectangle 74"/>
            <p:cNvSpPr>
              <a:spLocks noChangeArrowheads="1"/>
            </p:cNvSpPr>
            <p:nvPr/>
          </p:nvSpPr>
          <p:spPr bwMode="auto">
            <a:xfrm>
              <a:off x="7410238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5" name="Rectangle 75"/>
            <p:cNvSpPr>
              <a:spLocks noChangeArrowheads="1"/>
            </p:cNvSpPr>
            <p:nvPr/>
          </p:nvSpPr>
          <p:spPr bwMode="auto">
            <a:xfrm>
              <a:off x="67847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16" name="Rectangle 76"/>
            <p:cNvSpPr>
              <a:spLocks noChangeArrowheads="1"/>
            </p:cNvSpPr>
            <p:nvPr/>
          </p:nvSpPr>
          <p:spPr bwMode="auto">
            <a:xfrm>
              <a:off x="6156113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7" name="Rectangle 77"/>
            <p:cNvSpPr>
              <a:spLocks noChangeArrowheads="1"/>
            </p:cNvSpPr>
            <p:nvPr/>
          </p:nvSpPr>
          <p:spPr bwMode="auto">
            <a:xfrm>
              <a:off x="553063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8" name="Rectangle 78"/>
            <p:cNvSpPr>
              <a:spLocks noChangeArrowheads="1"/>
            </p:cNvSpPr>
            <p:nvPr/>
          </p:nvSpPr>
          <p:spPr bwMode="auto">
            <a:xfrm>
              <a:off x="4903575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35919" name="Rectangle 79"/>
            <p:cNvSpPr>
              <a:spLocks noChangeArrowheads="1"/>
            </p:cNvSpPr>
            <p:nvPr/>
          </p:nvSpPr>
          <p:spPr bwMode="auto">
            <a:xfrm>
              <a:off x="4274925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0" name="Rectangle 80"/>
            <p:cNvSpPr>
              <a:spLocks noChangeArrowheads="1"/>
            </p:cNvSpPr>
            <p:nvPr/>
          </p:nvSpPr>
          <p:spPr bwMode="auto">
            <a:xfrm>
              <a:off x="3647863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1" name="Rectangle 81"/>
            <p:cNvSpPr>
              <a:spLocks noChangeArrowheads="1"/>
            </p:cNvSpPr>
            <p:nvPr/>
          </p:nvSpPr>
          <p:spPr bwMode="auto">
            <a:xfrm>
              <a:off x="302238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35922" name="Rectangle 82"/>
            <p:cNvSpPr>
              <a:spLocks noChangeArrowheads="1"/>
            </p:cNvSpPr>
            <p:nvPr/>
          </p:nvSpPr>
          <p:spPr bwMode="auto">
            <a:xfrm>
              <a:off x="2393738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3" name="Rectangle 83"/>
            <p:cNvSpPr>
              <a:spLocks noChangeArrowheads="1"/>
            </p:cNvSpPr>
            <p:nvPr/>
          </p:nvSpPr>
          <p:spPr bwMode="auto">
            <a:xfrm>
              <a:off x="17682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4" name="Rectangle 84"/>
            <p:cNvSpPr>
              <a:spLocks noChangeArrowheads="1"/>
            </p:cNvSpPr>
            <p:nvPr/>
          </p:nvSpPr>
          <p:spPr bwMode="auto">
            <a:xfrm>
              <a:off x="1138025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25" name="Rectangle 85"/>
            <p:cNvSpPr>
              <a:spLocks noChangeArrowheads="1"/>
            </p:cNvSpPr>
            <p:nvPr/>
          </p:nvSpPr>
          <p:spPr bwMode="auto">
            <a:xfrm>
              <a:off x="512550" y="570338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35926" name="Rectangle 86"/>
            <p:cNvSpPr>
              <a:spLocks noChangeArrowheads="1"/>
            </p:cNvSpPr>
            <p:nvPr/>
          </p:nvSpPr>
          <p:spPr bwMode="auto">
            <a:xfrm>
              <a:off x="8040475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7" name="Rectangle 87"/>
            <p:cNvSpPr>
              <a:spLocks noChangeArrowheads="1"/>
            </p:cNvSpPr>
            <p:nvPr/>
          </p:nvSpPr>
          <p:spPr bwMode="auto">
            <a:xfrm>
              <a:off x="7410238" y="5379534"/>
              <a:ext cx="630238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8" name="Rectangle 88"/>
            <p:cNvSpPr>
              <a:spLocks noChangeArrowheads="1"/>
            </p:cNvSpPr>
            <p:nvPr/>
          </p:nvSpPr>
          <p:spPr bwMode="auto">
            <a:xfrm>
              <a:off x="6784763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29" name="Rectangle 89"/>
            <p:cNvSpPr>
              <a:spLocks noChangeArrowheads="1"/>
            </p:cNvSpPr>
            <p:nvPr/>
          </p:nvSpPr>
          <p:spPr bwMode="auto">
            <a:xfrm>
              <a:off x="6156113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0" name="Rectangle 90"/>
            <p:cNvSpPr>
              <a:spLocks noChangeArrowheads="1"/>
            </p:cNvSpPr>
            <p:nvPr/>
          </p:nvSpPr>
          <p:spPr bwMode="auto">
            <a:xfrm>
              <a:off x="553063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1" name="Rectangle 91"/>
            <p:cNvSpPr>
              <a:spLocks noChangeArrowheads="1"/>
            </p:cNvSpPr>
            <p:nvPr/>
          </p:nvSpPr>
          <p:spPr bwMode="auto">
            <a:xfrm>
              <a:off x="4903575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35932" name="Rectangle 92"/>
            <p:cNvSpPr>
              <a:spLocks noChangeArrowheads="1"/>
            </p:cNvSpPr>
            <p:nvPr/>
          </p:nvSpPr>
          <p:spPr bwMode="auto">
            <a:xfrm>
              <a:off x="4274925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3" name="Rectangle 93"/>
            <p:cNvSpPr>
              <a:spLocks noChangeArrowheads="1"/>
            </p:cNvSpPr>
            <p:nvPr/>
          </p:nvSpPr>
          <p:spPr bwMode="auto">
            <a:xfrm>
              <a:off x="3647863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4" name="Rectangle 94"/>
            <p:cNvSpPr>
              <a:spLocks noChangeArrowheads="1"/>
            </p:cNvSpPr>
            <p:nvPr/>
          </p:nvSpPr>
          <p:spPr bwMode="auto">
            <a:xfrm>
              <a:off x="302238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35" name="Rectangle 95"/>
            <p:cNvSpPr>
              <a:spLocks noChangeArrowheads="1"/>
            </p:cNvSpPr>
            <p:nvPr/>
          </p:nvSpPr>
          <p:spPr bwMode="auto">
            <a:xfrm>
              <a:off x="2393738" y="5379534"/>
              <a:ext cx="628650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36" name="Rectangle 96"/>
            <p:cNvSpPr>
              <a:spLocks noChangeArrowheads="1"/>
            </p:cNvSpPr>
            <p:nvPr/>
          </p:nvSpPr>
          <p:spPr bwMode="auto">
            <a:xfrm>
              <a:off x="1768263" y="5379534"/>
              <a:ext cx="625475" cy="323850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35937" name="Rectangle 97"/>
            <p:cNvSpPr>
              <a:spLocks noChangeArrowheads="1"/>
            </p:cNvSpPr>
            <p:nvPr/>
          </p:nvSpPr>
          <p:spPr bwMode="auto">
            <a:xfrm>
              <a:off x="1138025" y="5379534"/>
              <a:ext cx="630238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35938" name="Rectangle 98"/>
            <p:cNvSpPr>
              <a:spLocks noChangeArrowheads="1"/>
            </p:cNvSpPr>
            <p:nvPr/>
          </p:nvSpPr>
          <p:spPr bwMode="auto">
            <a:xfrm>
              <a:off x="512550" y="5379534"/>
              <a:ext cx="625475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5939" name="Rectangle 99"/>
            <p:cNvSpPr>
              <a:spLocks noChangeArrowheads="1"/>
            </p:cNvSpPr>
            <p:nvPr/>
          </p:nvSpPr>
          <p:spPr bwMode="auto">
            <a:xfrm>
              <a:off x="8040475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0" name="Rectangle 100"/>
            <p:cNvSpPr>
              <a:spLocks noChangeArrowheads="1"/>
            </p:cNvSpPr>
            <p:nvPr/>
          </p:nvSpPr>
          <p:spPr bwMode="auto">
            <a:xfrm>
              <a:off x="7410238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41" name="Rectangle 101"/>
            <p:cNvSpPr>
              <a:spLocks noChangeArrowheads="1"/>
            </p:cNvSpPr>
            <p:nvPr/>
          </p:nvSpPr>
          <p:spPr bwMode="auto">
            <a:xfrm>
              <a:off x="67847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42" name="Rectangle 102"/>
            <p:cNvSpPr>
              <a:spLocks noChangeArrowheads="1"/>
            </p:cNvSpPr>
            <p:nvPr/>
          </p:nvSpPr>
          <p:spPr bwMode="auto">
            <a:xfrm>
              <a:off x="6156113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3" name="Rectangle 103"/>
            <p:cNvSpPr>
              <a:spLocks noChangeArrowheads="1"/>
            </p:cNvSpPr>
            <p:nvPr/>
          </p:nvSpPr>
          <p:spPr bwMode="auto">
            <a:xfrm>
              <a:off x="553063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44" name="Rectangle 104"/>
            <p:cNvSpPr>
              <a:spLocks noChangeArrowheads="1"/>
            </p:cNvSpPr>
            <p:nvPr/>
          </p:nvSpPr>
          <p:spPr bwMode="auto">
            <a:xfrm>
              <a:off x="4903575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35945" name="Rectangle 105"/>
            <p:cNvSpPr>
              <a:spLocks noChangeArrowheads="1"/>
            </p:cNvSpPr>
            <p:nvPr/>
          </p:nvSpPr>
          <p:spPr bwMode="auto">
            <a:xfrm>
              <a:off x="4274925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6" name="Rectangle 106"/>
            <p:cNvSpPr>
              <a:spLocks noChangeArrowheads="1"/>
            </p:cNvSpPr>
            <p:nvPr/>
          </p:nvSpPr>
          <p:spPr bwMode="auto">
            <a:xfrm>
              <a:off x="3647863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47" name="Rectangle 107"/>
            <p:cNvSpPr>
              <a:spLocks noChangeArrowheads="1"/>
            </p:cNvSpPr>
            <p:nvPr/>
          </p:nvSpPr>
          <p:spPr bwMode="auto">
            <a:xfrm>
              <a:off x="302238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35948" name="Rectangle 108"/>
            <p:cNvSpPr>
              <a:spLocks noChangeArrowheads="1"/>
            </p:cNvSpPr>
            <p:nvPr/>
          </p:nvSpPr>
          <p:spPr bwMode="auto">
            <a:xfrm>
              <a:off x="2393738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9" name="Rectangle 109"/>
            <p:cNvSpPr>
              <a:spLocks noChangeArrowheads="1"/>
            </p:cNvSpPr>
            <p:nvPr/>
          </p:nvSpPr>
          <p:spPr bwMode="auto">
            <a:xfrm>
              <a:off x="17682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50" name="Rectangle 110"/>
            <p:cNvSpPr>
              <a:spLocks noChangeArrowheads="1"/>
            </p:cNvSpPr>
            <p:nvPr/>
          </p:nvSpPr>
          <p:spPr bwMode="auto">
            <a:xfrm>
              <a:off x="1138025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51" name="Rectangle 111"/>
            <p:cNvSpPr>
              <a:spLocks noChangeArrowheads="1"/>
            </p:cNvSpPr>
            <p:nvPr/>
          </p:nvSpPr>
          <p:spPr bwMode="auto">
            <a:xfrm>
              <a:off x="512550" y="505409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5952" name="Rectangle 112"/>
            <p:cNvSpPr>
              <a:spLocks noChangeArrowheads="1"/>
            </p:cNvSpPr>
            <p:nvPr/>
          </p:nvSpPr>
          <p:spPr bwMode="auto">
            <a:xfrm>
              <a:off x="8040475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3" name="Rectangle 113"/>
            <p:cNvSpPr>
              <a:spLocks noChangeArrowheads="1"/>
            </p:cNvSpPr>
            <p:nvPr/>
          </p:nvSpPr>
          <p:spPr bwMode="auto">
            <a:xfrm>
              <a:off x="7410238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4" name="Rectangle 114"/>
            <p:cNvSpPr>
              <a:spLocks noChangeArrowheads="1"/>
            </p:cNvSpPr>
            <p:nvPr/>
          </p:nvSpPr>
          <p:spPr bwMode="auto">
            <a:xfrm>
              <a:off x="67847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5" name="Rectangle 115"/>
            <p:cNvSpPr>
              <a:spLocks noChangeArrowheads="1"/>
            </p:cNvSpPr>
            <p:nvPr/>
          </p:nvSpPr>
          <p:spPr bwMode="auto">
            <a:xfrm>
              <a:off x="6156113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6" name="Rectangle 116"/>
            <p:cNvSpPr>
              <a:spLocks noChangeArrowheads="1"/>
            </p:cNvSpPr>
            <p:nvPr/>
          </p:nvSpPr>
          <p:spPr bwMode="auto">
            <a:xfrm>
              <a:off x="553063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7" name="Rectangle 117"/>
            <p:cNvSpPr>
              <a:spLocks noChangeArrowheads="1"/>
            </p:cNvSpPr>
            <p:nvPr/>
          </p:nvSpPr>
          <p:spPr bwMode="auto">
            <a:xfrm>
              <a:off x="4903575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8" name="Rectangle 118"/>
            <p:cNvSpPr>
              <a:spLocks noChangeArrowheads="1"/>
            </p:cNvSpPr>
            <p:nvPr/>
          </p:nvSpPr>
          <p:spPr bwMode="auto">
            <a:xfrm>
              <a:off x="4274925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9" name="Rectangle 119"/>
            <p:cNvSpPr>
              <a:spLocks noChangeArrowheads="1"/>
            </p:cNvSpPr>
            <p:nvPr/>
          </p:nvSpPr>
          <p:spPr bwMode="auto">
            <a:xfrm>
              <a:off x="3647863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0" name="Rectangle 120"/>
            <p:cNvSpPr>
              <a:spLocks noChangeArrowheads="1"/>
            </p:cNvSpPr>
            <p:nvPr/>
          </p:nvSpPr>
          <p:spPr bwMode="auto">
            <a:xfrm>
              <a:off x="302238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1" name="Rectangle 121"/>
            <p:cNvSpPr>
              <a:spLocks noChangeArrowheads="1"/>
            </p:cNvSpPr>
            <p:nvPr/>
          </p:nvSpPr>
          <p:spPr bwMode="auto">
            <a:xfrm>
              <a:off x="2393738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62" name="Rectangle 122"/>
            <p:cNvSpPr>
              <a:spLocks noChangeArrowheads="1"/>
            </p:cNvSpPr>
            <p:nvPr/>
          </p:nvSpPr>
          <p:spPr bwMode="auto">
            <a:xfrm>
              <a:off x="17682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3" name="Rectangle 123"/>
            <p:cNvSpPr>
              <a:spLocks noChangeArrowheads="1"/>
            </p:cNvSpPr>
            <p:nvPr/>
          </p:nvSpPr>
          <p:spPr bwMode="auto">
            <a:xfrm>
              <a:off x="1138025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4" name="Rectangle 124"/>
            <p:cNvSpPr>
              <a:spLocks noChangeArrowheads="1"/>
            </p:cNvSpPr>
            <p:nvPr/>
          </p:nvSpPr>
          <p:spPr bwMode="auto">
            <a:xfrm>
              <a:off x="512550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35965" name="Line 125"/>
            <p:cNvSpPr>
              <a:spLocks noChangeShapeType="1"/>
            </p:cNvSpPr>
            <p:nvPr/>
          </p:nvSpPr>
          <p:spPr bwMode="auto">
            <a:xfrm>
              <a:off x="512550" y="505409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5966" name="Line 126"/>
            <p:cNvSpPr>
              <a:spLocks noChangeShapeType="1"/>
            </p:cNvSpPr>
            <p:nvPr/>
          </p:nvSpPr>
          <p:spPr bwMode="auto">
            <a:xfrm>
              <a:off x="512550" y="537953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7" name="Line 127"/>
            <p:cNvSpPr>
              <a:spLocks noChangeShapeType="1"/>
            </p:cNvSpPr>
            <p:nvPr/>
          </p:nvSpPr>
          <p:spPr bwMode="auto">
            <a:xfrm>
              <a:off x="512550" y="570338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8" name="Line 128"/>
            <p:cNvSpPr>
              <a:spLocks noChangeShapeType="1"/>
            </p:cNvSpPr>
            <p:nvPr/>
          </p:nvSpPr>
          <p:spPr bwMode="auto">
            <a:xfrm>
              <a:off x="512550" y="602882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9" name="Line 129"/>
            <p:cNvSpPr>
              <a:spLocks noChangeShapeType="1"/>
            </p:cNvSpPr>
            <p:nvPr/>
          </p:nvSpPr>
          <p:spPr bwMode="auto">
            <a:xfrm>
              <a:off x="17682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Line 130"/>
            <p:cNvSpPr>
              <a:spLocks noChangeShapeType="1"/>
            </p:cNvSpPr>
            <p:nvPr/>
          </p:nvSpPr>
          <p:spPr bwMode="auto">
            <a:xfrm>
              <a:off x="23937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1" name="Line 131"/>
            <p:cNvSpPr>
              <a:spLocks noChangeShapeType="1"/>
            </p:cNvSpPr>
            <p:nvPr/>
          </p:nvSpPr>
          <p:spPr bwMode="auto">
            <a:xfrm>
              <a:off x="36478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427492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3" name="Line 133"/>
            <p:cNvSpPr>
              <a:spLocks noChangeShapeType="1"/>
            </p:cNvSpPr>
            <p:nvPr/>
          </p:nvSpPr>
          <p:spPr bwMode="auto">
            <a:xfrm>
              <a:off x="55306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Line 134"/>
            <p:cNvSpPr>
              <a:spLocks noChangeShapeType="1"/>
            </p:cNvSpPr>
            <p:nvPr/>
          </p:nvSpPr>
          <p:spPr bwMode="auto">
            <a:xfrm>
              <a:off x="615611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35"/>
            <p:cNvSpPr>
              <a:spLocks noChangeShapeType="1"/>
            </p:cNvSpPr>
            <p:nvPr/>
          </p:nvSpPr>
          <p:spPr bwMode="auto">
            <a:xfrm>
              <a:off x="74102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Line 136"/>
            <p:cNvSpPr>
              <a:spLocks noChangeShapeType="1"/>
            </p:cNvSpPr>
            <p:nvPr/>
          </p:nvSpPr>
          <p:spPr bwMode="auto">
            <a:xfrm>
              <a:off x="804047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113802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8" name="Line 138"/>
            <p:cNvSpPr>
              <a:spLocks noChangeShapeType="1"/>
            </p:cNvSpPr>
            <p:nvPr/>
          </p:nvSpPr>
          <p:spPr bwMode="auto">
            <a:xfrm>
              <a:off x="3022388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9" name="Line 139"/>
            <p:cNvSpPr>
              <a:spLocks noChangeShapeType="1"/>
            </p:cNvSpPr>
            <p:nvPr/>
          </p:nvSpPr>
          <p:spPr bwMode="auto">
            <a:xfrm>
              <a:off x="512550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0" name="Line 140"/>
            <p:cNvSpPr>
              <a:spLocks noChangeShapeType="1"/>
            </p:cNvSpPr>
            <p:nvPr/>
          </p:nvSpPr>
          <p:spPr bwMode="auto">
            <a:xfrm>
              <a:off x="490357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1" name="Line 141"/>
            <p:cNvSpPr>
              <a:spLocks noChangeShapeType="1"/>
            </p:cNvSpPr>
            <p:nvPr/>
          </p:nvSpPr>
          <p:spPr bwMode="auto">
            <a:xfrm>
              <a:off x="6784763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2" name="Line 142"/>
            <p:cNvSpPr>
              <a:spLocks noChangeShapeType="1"/>
            </p:cNvSpPr>
            <p:nvPr/>
          </p:nvSpPr>
          <p:spPr bwMode="auto">
            <a:xfrm>
              <a:off x="512550" y="472865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 dirty="0">
                <a:solidFill>
                  <a:srgbClr val="990000"/>
                </a:solidFill>
              </a:endParaRPr>
            </a:p>
          </p:txBody>
        </p:sp>
        <p:sp>
          <p:nvSpPr>
            <p:cNvPr id="35983" name="Line 143"/>
            <p:cNvSpPr>
              <a:spLocks noChangeShapeType="1"/>
            </p:cNvSpPr>
            <p:nvPr/>
          </p:nvSpPr>
          <p:spPr bwMode="auto">
            <a:xfrm>
              <a:off x="8665951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4" name="Line 144"/>
            <p:cNvSpPr>
              <a:spLocks noChangeShapeType="1"/>
            </p:cNvSpPr>
            <p:nvPr/>
          </p:nvSpPr>
          <p:spPr bwMode="auto">
            <a:xfrm>
              <a:off x="512550" y="635426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5083" y="4347659"/>
            <a:ext cx="34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Translation Lookaside Buffer (TLB)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946" y="370682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VPN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= 0b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11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01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= 0x0D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showing the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37007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06368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3757296"/>
            <a:ext cx="693738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44932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14134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283495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52857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22059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22059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5285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283813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14134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4493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374565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06368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3700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191420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467804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192161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37007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06368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375729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44932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14134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283495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52857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22059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22059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05000" y="25285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283813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14134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44932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376099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06368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3700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191420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467804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190500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4195631" cy="90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246576" y="3741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0x0D </a:t>
            </a:r>
            <a:r>
              <a:rPr lang="en-US" sz="1800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0x2D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02" y="5203674"/>
            <a:ext cx="3588416" cy="6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4648200" y="5389652"/>
            <a:ext cx="608012" cy="188170"/>
          </a:xfrm>
          <a:prstGeom prst="rightArrow">
            <a:avLst>
              <a:gd name="adj1" fmla="val 50000"/>
              <a:gd name="adj2" fmla="val 105958"/>
            </a:avLst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B05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00B0F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35503" y="3125787"/>
            <a:ext cx="2924172" cy="304800"/>
            <a:chOff x="4787903" y="3278187"/>
            <a:chExt cx="2924172" cy="304800"/>
          </a:xfrm>
        </p:grpSpPr>
        <p:sp>
          <p:nvSpPr>
            <p:cNvPr id="205" name="Rectangle 24"/>
            <p:cNvSpPr>
              <a:spLocks noChangeArrowheads="1"/>
            </p:cNvSpPr>
            <p:nvPr/>
          </p:nvSpPr>
          <p:spPr bwMode="auto">
            <a:xfrm>
              <a:off x="4787903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6" name="Rectangle 27"/>
            <p:cNvSpPr>
              <a:spLocks noChangeArrowheads="1"/>
            </p:cNvSpPr>
            <p:nvPr/>
          </p:nvSpPr>
          <p:spPr bwMode="auto">
            <a:xfrm>
              <a:off x="5275266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07" name="Rectangle 30"/>
            <p:cNvSpPr>
              <a:spLocks noChangeArrowheads="1"/>
            </p:cNvSpPr>
            <p:nvPr/>
          </p:nvSpPr>
          <p:spPr bwMode="auto">
            <a:xfrm>
              <a:off x="5762629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8" name="Rectangle 33"/>
            <p:cNvSpPr>
              <a:spLocks noChangeArrowheads="1"/>
            </p:cNvSpPr>
            <p:nvPr/>
          </p:nvSpPr>
          <p:spPr bwMode="auto">
            <a:xfrm>
              <a:off x="6249991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1" name="Rectangle 36"/>
            <p:cNvSpPr>
              <a:spLocks noChangeArrowheads="1"/>
            </p:cNvSpPr>
            <p:nvPr/>
          </p:nvSpPr>
          <p:spPr bwMode="auto">
            <a:xfrm>
              <a:off x="6737353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2" name="Rectangle 39"/>
            <p:cNvSpPr>
              <a:spLocks noChangeArrowheads="1"/>
            </p:cNvSpPr>
            <p:nvPr/>
          </p:nvSpPr>
          <p:spPr bwMode="auto">
            <a:xfrm>
              <a:off x="7224712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11325" y="1629578"/>
            <a:ext cx="6343233" cy="1496210"/>
            <a:chOff x="1711325" y="1629578"/>
            <a:chExt cx="6343233" cy="149621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7441170" y="1906799"/>
              <a:ext cx="542925" cy="3693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29578"/>
              <a:ext cx="3863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V[0b</a:t>
              </a:r>
              <a:r>
                <a:rPr lang="en-US" sz="1800" dirty="0">
                  <a:solidFill>
                    <a:srgbClr val="7030A0"/>
                  </a:solidFill>
                  <a:latin typeface="Calibri" pitchFamily="34" charset="0"/>
                </a:rPr>
                <a:t>00001101</a:t>
              </a:r>
              <a:r>
                <a:rPr lang="en-US" sz="1800" dirty="0">
                  <a:solidFill>
                    <a:srgbClr val="FFC000"/>
                  </a:solidFill>
                  <a:latin typeface="Calibri" pitchFamily="34" charset="0"/>
                </a:rPr>
                <a:t>101001</a:t>
              </a:r>
              <a:r>
                <a:rPr lang="en-US" sz="1800" dirty="0">
                  <a:latin typeface="Calibri" pitchFamily="34" charset="0"/>
                </a:rPr>
                <a:t>] = V[0x369]</a:t>
              </a:r>
            </a:p>
            <a:p>
              <a:r>
                <a:rPr lang="en-US" sz="1800" dirty="0">
                  <a:latin typeface="Calibri" pitchFamily="34" charset="0"/>
                </a:rPr>
                <a:t>P[0b</a:t>
              </a:r>
              <a:r>
                <a:rPr lang="en-US" sz="1800" dirty="0">
                  <a:solidFill>
                    <a:srgbClr val="0070C0"/>
                  </a:solidFill>
                  <a:latin typeface="Calibri" pitchFamily="34" charset="0"/>
                </a:rPr>
                <a:t>1011</a:t>
              </a:r>
              <a:r>
                <a:rPr lang="en-US" sz="1800" dirty="0">
                  <a:solidFill>
                    <a:srgbClr val="00B050"/>
                  </a:solidFill>
                  <a:latin typeface="Calibri" pitchFamily="34" charset="0"/>
                </a:rPr>
                <a:t>0110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1001</a:t>
              </a:r>
              <a:r>
                <a:rPr lang="en-US" sz="1800" dirty="0">
                  <a:latin typeface="Calibri" pitchFamily="34" charset="0"/>
                </a:rPr>
                <a:t>] = P[0x</a:t>
              </a:r>
              <a:r>
                <a:rPr lang="en-US" sz="1800" dirty="0">
                  <a:solidFill>
                    <a:srgbClr val="0070C0"/>
                  </a:solidFill>
                  <a:latin typeface="Calibri" pitchFamily="34" charset="0"/>
                </a:rPr>
                <a:t>B</a:t>
              </a:r>
              <a:r>
                <a:rPr lang="en-US" sz="1800" dirty="0">
                  <a:solidFill>
                    <a:srgbClr val="00B050"/>
                  </a:solidFill>
                  <a:latin typeface="Calibri" pitchFamily="34" charset="0"/>
                </a:rPr>
                <a:t>6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9</a:t>
              </a:r>
              <a:r>
                <a:rPr lang="en-US" sz="1800" dirty="0">
                  <a:latin typeface="Calibri" pitchFamily="34" charset="0"/>
                </a:rPr>
                <a:t>] = 0x15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1711325" y="2209800"/>
              <a:ext cx="3013075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Straight Connector 292"/>
            <p:cNvCxnSpPr/>
            <p:nvPr/>
          </p:nvCxnSpPr>
          <p:spPr bwMode="auto">
            <a:xfrm flipV="1">
              <a:off x="3660777" y="2209800"/>
              <a:ext cx="1506537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Straight Connector 293"/>
            <p:cNvCxnSpPr/>
            <p:nvPr/>
          </p:nvCxnSpPr>
          <p:spPr bwMode="auto">
            <a:xfrm flipV="1">
              <a:off x="5610229" y="2209801"/>
              <a:ext cx="44447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Straight Connector 294"/>
            <p:cNvCxnSpPr/>
            <p:nvPr/>
          </p:nvCxnSpPr>
          <p:spPr bwMode="auto">
            <a:xfrm flipH="1" flipV="1">
              <a:off x="6097591" y="2209801"/>
              <a:ext cx="1479548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4724400" y="2209800"/>
              <a:ext cx="442914" cy="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Straight Connector 295"/>
            <p:cNvCxnSpPr/>
            <p:nvPr/>
          </p:nvCxnSpPr>
          <p:spPr bwMode="auto">
            <a:xfrm>
              <a:off x="5654676" y="2209800"/>
              <a:ext cx="442915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Straight Connector 296"/>
            <p:cNvCxnSpPr/>
            <p:nvPr/>
          </p:nvCxnSpPr>
          <p:spPr bwMode="auto">
            <a:xfrm>
              <a:off x="5167314" y="2209800"/>
              <a:ext cx="487362" cy="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1" name="Group 460"/>
          <p:cNvGrpSpPr/>
          <p:nvPr/>
        </p:nvGrpSpPr>
        <p:grpSpPr>
          <a:xfrm>
            <a:off x="152400" y="4076700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62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63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64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65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66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7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68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69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2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3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4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75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76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77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78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79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80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1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82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83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84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85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86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87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8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89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90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1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2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3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4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95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96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97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98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99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500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01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02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03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04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5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6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09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10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11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2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513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4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515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6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517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18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19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20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21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22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23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24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25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26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41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4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5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6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7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48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49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50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51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52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53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54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5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56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57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58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59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60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61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2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63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64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5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6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7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8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69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70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71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2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3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4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5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76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77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78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79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80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81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82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83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84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85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6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7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8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9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0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91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92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93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94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95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96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97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98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99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600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601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602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603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604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605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606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07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21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Box 834"/>
          <p:cNvSpPr txBox="1"/>
          <p:nvPr/>
        </p:nvSpPr>
        <p:spPr>
          <a:xfrm>
            <a:off x="437090" y="4106244"/>
            <a:ext cx="34336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Translation Lookaside Buffer (TLB)</a:t>
            </a:r>
          </a:p>
        </p:txBody>
      </p:sp>
      <p:grpSp>
        <p:nvGrpSpPr>
          <p:cNvPr id="749" name="Group 748"/>
          <p:cNvGrpSpPr/>
          <p:nvPr/>
        </p:nvGrpSpPr>
        <p:grpSpPr>
          <a:xfrm>
            <a:off x="646904" y="4609436"/>
            <a:ext cx="8154989" cy="1627189"/>
            <a:chOff x="2211252" y="149729"/>
            <a:chExt cx="8154989" cy="1627189"/>
          </a:xfrm>
        </p:grpSpPr>
        <p:sp>
          <p:nvSpPr>
            <p:cNvPr id="750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1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52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753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4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755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756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7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758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759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60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61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762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763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64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65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766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67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68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769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70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71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772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73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74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775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776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77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78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779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80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81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782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83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84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785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6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787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788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789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90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791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792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3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94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795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96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797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798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9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00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01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802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03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04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05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06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07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08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09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10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11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12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13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14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815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816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833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437090" y="4106244"/>
            <a:ext cx="8478310" cy="22945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31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133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35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39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41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43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4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47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51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53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55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57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59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160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162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163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165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167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208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9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0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1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2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3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4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5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6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7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8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9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0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1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2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223" name="Text Box 129"/>
          <p:cNvSpPr txBox="1">
            <a:spLocks noChangeArrowheads="1"/>
          </p:cNvSpPr>
          <p:nvPr/>
        </p:nvSpPr>
        <p:spPr bwMode="auto">
          <a:xfrm>
            <a:off x="2489808" y="3437965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224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225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26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7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376640" y="1367323"/>
            <a:ext cx="8307387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Virtual Address: </a:t>
            </a:r>
            <a:r>
              <a:rPr lang="en-GB" kern="0" dirty="0"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VPN ___	TLBI ___	TLBT ____	          TLB Hit? __	Page Fault? __        PPN: ____</a:t>
            </a:r>
            <a:endParaRPr lang="en-GB" b="0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0" y="1143000"/>
            <a:ext cx="9144000" cy="2819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199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200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202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203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205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206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241" name="Text Box 149"/>
          <p:cNvSpPr txBox="1">
            <a:spLocks noChangeArrowheads="1"/>
          </p:cNvSpPr>
          <p:nvPr/>
        </p:nvSpPr>
        <p:spPr bwMode="auto">
          <a:xfrm>
            <a:off x="1374773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2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243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244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45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76200" y="1192911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25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26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27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28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29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30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31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32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3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4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5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6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37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38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40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41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42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43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44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45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46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47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48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49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50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51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52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53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4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5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6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7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58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59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60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61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62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463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464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5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466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467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8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9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2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473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74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5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476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7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478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79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480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1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482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483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484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485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486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487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488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489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04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9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10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11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12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13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14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15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16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17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8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19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20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21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22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23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24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25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26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27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8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9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0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1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2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33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34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5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6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7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8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9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40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41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42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43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44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45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46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47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48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9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0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1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2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53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54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55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56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57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58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59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0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61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62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63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64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65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66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67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68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69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70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84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88105" y="1196350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587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588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589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590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91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92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93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594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95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96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97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98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9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600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601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602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603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604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605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06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607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608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609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610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611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612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13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614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615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16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17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18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19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20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621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622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623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624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625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626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27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628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629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30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31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32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33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34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635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36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637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638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639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640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41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642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643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644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645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646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647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648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649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650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51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8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1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2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66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69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70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71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72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73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674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675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676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677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678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679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80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681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682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683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684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685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686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87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688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689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0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1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2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3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94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695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696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7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8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699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00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01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702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703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704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705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706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707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08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709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710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11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12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13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714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15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716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717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718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719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720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721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22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723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724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725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726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727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728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729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730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731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732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746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69277" y="4763559"/>
            <a:ext cx="8154989" cy="1627189"/>
            <a:chOff x="2211252" y="149729"/>
            <a:chExt cx="8154989" cy="1627189"/>
          </a:xfrm>
        </p:grpSpPr>
        <p:sp>
          <p:nvSpPr>
            <p:cNvPr id="837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38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39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840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41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842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843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44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845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46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47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48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849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850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51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52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53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54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55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856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57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58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859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60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61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862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863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64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65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866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67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68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869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70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71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872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73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874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75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76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77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878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879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80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81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882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83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884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885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86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887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888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889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90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91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92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93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94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95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96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897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898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899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00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01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902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903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920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444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168" grpId="0" animBg="1"/>
      <p:bldP spid="222" grpId="0"/>
      <p:bldP spid="223" grpId="0"/>
      <p:bldP spid="224" grpId="0"/>
      <p:bldP spid="225" grpId="0"/>
      <p:bldP spid="226" grpId="0"/>
      <p:bldP spid="227" grpId="0"/>
      <p:bldP spid="23" grpId="0" animBg="1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/>
      <p:bldP spid="177" grpId="0" animBg="1"/>
      <p:bldP spid="178" grpId="0"/>
      <p:bldP spid="179" grpId="0" animBg="1"/>
      <p:bldP spid="180" grpId="0"/>
      <p:bldP spid="181" grpId="0" animBg="1"/>
      <p:bldP spid="182" grpId="0"/>
      <p:bldP spid="183" grpId="0" animBg="1"/>
      <p:bldP spid="184" grpId="0"/>
      <p:bldP spid="185" grpId="0" animBg="1"/>
      <p:bldP spid="186" grpId="0"/>
      <p:bldP spid="187" grpId="0" animBg="1"/>
      <p:bldP spid="188" grpId="0"/>
      <p:bldP spid="189" grpId="0" animBg="1"/>
      <p:bldP spid="190" grpId="0"/>
      <p:bldP spid="191" grpId="0" animBg="1"/>
      <p:bldP spid="192" grpId="0"/>
      <p:bldP spid="241" grpId="0"/>
      <p:bldP spid="242" grpId="0"/>
      <p:bldP spid="243" grpId="0"/>
      <p:bldP spid="244" grpId="0"/>
      <p:bldP spid="2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008812" y="4018002"/>
            <a:ext cx="2135188" cy="28399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820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32556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325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8129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812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3002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300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7876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787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2750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275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762375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762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249737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249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73710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7371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22446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2244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7118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7118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1991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1991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6865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6865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1739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1739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737099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38200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3759200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3983037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838200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081213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307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681990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3341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584676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360987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48736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3878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390048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4147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29273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4415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19542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4684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9826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FFC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0070C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232246" y="4327689"/>
            <a:ext cx="1835554" cy="2454111"/>
            <a:chOff x="-2376488" y="2585718"/>
            <a:chExt cx="2085974" cy="2788920"/>
          </a:xfrm>
        </p:grpSpPr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-99060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-168275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1" name="Rectangle 9"/>
            <p:cNvSpPr>
              <a:spLocks noChangeArrowheads="1"/>
            </p:cNvSpPr>
            <p:nvPr/>
          </p:nvSpPr>
          <p:spPr bwMode="auto">
            <a:xfrm>
              <a:off x="-2376488" y="5050789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122" name="Rectangle 13"/>
            <p:cNvSpPr>
              <a:spLocks noChangeArrowheads="1"/>
            </p:cNvSpPr>
            <p:nvPr/>
          </p:nvSpPr>
          <p:spPr bwMode="auto">
            <a:xfrm>
              <a:off x="-99060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-168275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-2376488" y="4744401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-99060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-168275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-2376488" y="4438014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-99060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-168275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-2376488" y="4130039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auto">
            <a:xfrm>
              <a:off x="-99060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-168275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33" name="Rectangle 33"/>
            <p:cNvSpPr>
              <a:spLocks noChangeArrowheads="1"/>
            </p:cNvSpPr>
            <p:nvPr/>
          </p:nvSpPr>
          <p:spPr bwMode="auto">
            <a:xfrm>
              <a:off x="-2376488" y="3822064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-99060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5" name="Rectangle 38"/>
            <p:cNvSpPr>
              <a:spLocks noChangeArrowheads="1"/>
            </p:cNvSpPr>
            <p:nvPr/>
          </p:nvSpPr>
          <p:spPr bwMode="auto">
            <a:xfrm>
              <a:off x="-168275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136" name="Rectangle 39"/>
            <p:cNvSpPr>
              <a:spLocks noChangeArrowheads="1"/>
            </p:cNvSpPr>
            <p:nvPr/>
          </p:nvSpPr>
          <p:spPr bwMode="auto">
            <a:xfrm>
              <a:off x="-2376488" y="3515676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137" name="Rectangle 43"/>
            <p:cNvSpPr>
              <a:spLocks noChangeArrowheads="1"/>
            </p:cNvSpPr>
            <p:nvPr/>
          </p:nvSpPr>
          <p:spPr bwMode="auto">
            <a:xfrm>
              <a:off x="-99060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8" name="Rectangle 44"/>
            <p:cNvSpPr>
              <a:spLocks noChangeArrowheads="1"/>
            </p:cNvSpPr>
            <p:nvPr/>
          </p:nvSpPr>
          <p:spPr bwMode="auto">
            <a:xfrm>
              <a:off x="-168275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9" name="Rectangle 45"/>
            <p:cNvSpPr>
              <a:spLocks noChangeArrowheads="1"/>
            </p:cNvSpPr>
            <p:nvPr/>
          </p:nvSpPr>
          <p:spPr bwMode="auto">
            <a:xfrm>
              <a:off x="-2376488" y="3209289"/>
              <a:ext cx="693738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140" name="Rectangle 49"/>
            <p:cNvSpPr>
              <a:spLocks noChangeArrowheads="1"/>
            </p:cNvSpPr>
            <p:nvPr/>
          </p:nvSpPr>
          <p:spPr bwMode="auto">
            <a:xfrm>
              <a:off x="-990600" y="2901314"/>
              <a:ext cx="692150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1" name="Rectangle 50"/>
            <p:cNvSpPr>
              <a:spLocks noChangeArrowheads="1"/>
            </p:cNvSpPr>
            <p:nvPr/>
          </p:nvSpPr>
          <p:spPr bwMode="auto">
            <a:xfrm>
              <a:off x="-1682750" y="2901314"/>
              <a:ext cx="692150" cy="3079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142" name="Rectangle 51"/>
            <p:cNvSpPr>
              <a:spLocks noChangeArrowheads="1"/>
            </p:cNvSpPr>
            <p:nvPr/>
          </p:nvSpPr>
          <p:spPr bwMode="auto">
            <a:xfrm>
              <a:off x="-2376488" y="2901314"/>
              <a:ext cx="693738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-99060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-168275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-2376488" y="2594926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>
              <a:off x="-2376488" y="290131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9"/>
            <p:cNvSpPr>
              <a:spLocks noChangeShapeType="1"/>
            </p:cNvSpPr>
            <p:nvPr/>
          </p:nvSpPr>
          <p:spPr bwMode="auto">
            <a:xfrm>
              <a:off x="-2376488" y="32092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0"/>
            <p:cNvSpPr>
              <a:spLocks noChangeShapeType="1"/>
            </p:cNvSpPr>
            <p:nvPr/>
          </p:nvSpPr>
          <p:spPr bwMode="auto">
            <a:xfrm>
              <a:off x="-2376488" y="351884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1"/>
            <p:cNvSpPr>
              <a:spLocks noChangeShapeType="1"/>
            </p:cNvSpPr>
            <p:nvPr/>
          </p:nvSpPr>
          <p:spPr bwMode="auto">
            <a:xfrm>
              <a:off x="-2376488" y="382206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62"/>
            <p:cNvSpPr>
              <a:spLocks noChangeShapeType="1"/>
            </p:cNvSpPr>
            <p:nvPr/>
          </p:nvSpPr>
          <p:spPr bwMode="auto">
            <a:xfrm>
              <a:off x="-2376488" y="413003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63"/>
            <p:cNvSpPr>
              <a:spLocks noChangeShapeType="1"/>
            </p:cNvSpPr>
            <p:nvPr/>
          </p:nvSpPr>
          <p:spPr bwMode="auto">
            <a:xfrm>
              <a:off x="-2376488" y="444171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64"/>
            <p:cNvSpPr>
              <a:spLocks noChangeShapeType="1"/>
            </p:cNvSpPr>
            <p:nvPr/>
          </p:nvSpPr>
          <p:spPr bwMode="auto">
            <a:xfrm>
              <a:off x="-2376488" y="47444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65"/>
            <p:cNvSpPr>
              <a:spLocks noChangeShapeType="1"/>
            </p:cNvSpPr>
            <p:nvPr/>
          </p:nvSpPr>
          <p:spPr bwMode="auto">
            <a:xfrm>
              <a:off x="-2376488" y="50507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6"/>
            <p:cNvSpPr>
              <a:spLocks noChangeShapeType="1"/>
            </p:cNvSpPr>
            <p:nvPr/>
          </p:nvSpPr>
          <p:spPr bwMode="auto">
            <a:xfrm>
              <a:off x="-1692276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67"/>
            <p:cNvSpPr>
              <a:spLocks noChangeShapeType="1"/>
            </p:cNvSpPr>
            <p:nvPr/>
          </p:nvSpPr>
          <p:spPr bwMode="auto">
            <a:xfrm>
              <a:off x="-990600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0"/>
            <p:cNvSpPr>
              <a:spLocks noChangeShapeType="1"/>
            </p:cNvSpPr>
            <p:nvPr/>
          </p:nvSpPr>
          <p:spPr bwMode="auto">
            <a:xfrm>
              <a:off x="-2376488" y="2594926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2"/>
            <p:cNvSpPr>
              <a:spLocks noChangeShapeType="1"/>
            </p:cNvSpPr>
            <p:nvPr/>
          </p:nvSpPr>
          <p:spPr bwMode="auto">
            <a:xfrm>
              <a:off x="-2376488" y="25949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74"/>
            <p:cNvSpPr>
              <a:spLocks noChangeShapeType="1"/>
            </p:cNvSpPr>
            <p:nvPr/>
          </p:nvSpPr>
          <p:spPr bwMode="auto">
            <a:xfrm>
              <a:off x="-2376488" y="5358764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70"/>
            <p:cNvSpPr>
              <a:spLocks noChangeShapeType="1"/>
            </p:cNvSpPr>
            <p:nvPr/>
          </p:nvSpPr>
          <p:spPr bwMode="auto">
            <a:xfrm>
              <a:off x="-292102" y="2585718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67808" y="4018003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88105" y="1196350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164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5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166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167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68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9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70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171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2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4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5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6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177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178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179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180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181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82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3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84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185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86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187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188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189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0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191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92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3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4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6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98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99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200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01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202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03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04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05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206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7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8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9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0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1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12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13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4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215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6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217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18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219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20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221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222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223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224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25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26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43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6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7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8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9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50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251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252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253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54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255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256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7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258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259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60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261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262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63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64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65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66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7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8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9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0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1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272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280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281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282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83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284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5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86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287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8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9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0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1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2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93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294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295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296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97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298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9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300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301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302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303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304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305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06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07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08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09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23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20144" r="7570" b="17831"/>
          <a:stretch/>
        </p:blipFill>
        <p:spPr bwMode="auto">
          <a:xfrm>
            <a:off x="357018" y="1197678"/>
            <a:ext cx="5738982" cy="540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 Question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628640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5928276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5786078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0x4C20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960" y="6085714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542"/>
            <a:ext cx="494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Exam: </a:t>
            </a:r>
            <a:r>
              <a:rPr lang="en-US" sz="1200" dirty="0">
                <a:latin typeface="Calibri" pitchFamily="34" charset="0"/>
                <a:hlinkClick r:id="rId4"/>
              </a:rPr>
              <a:t>http://www.cs.cmu.edu/~213/oldexams/exam2b-s11.pdf</a:t>
            </a:r>
            <a:r>
              <a:rPr lang="en-US" sz="1200" dirty="0">
                <a:latin typeface="Calibri" pitchFamily="34" charset="0"/>
              </a:rPr>
              <a:t> (</a:t>
            </a:r>
            <a:r>
              <a:rPr lang="en-US" sz="1200" dirty="0">
                <a:latin typeface="Calibri" pitchFamily="34" charset="0"/>
                <a:hlinkClick r:id="rId5"/>
              </a:rPr>
              <a:t>solution</a:t>
            </a:r>
            <a:r>
              <a:rPr lang="en-US" sz="1200" dirty="0">
                <a:latin typeface="Calibri" pitchFamily="34" charset="0"/>
              </a:rPr>
              <a:t>)</a:t>
            </a:r>
          </a:p>
        </p:txBody>
      </p:sp>
      <p:pic>
        <p:nvPicPr>
          <p:cNvPr id="2050" name="Picture 2" descr="https://upload.wikimedia.org/wikipedia/commons/5/57/Boating_-_Hythe_-_July_2004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25561"/>
            <a:ext cx="3088568" cy="23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85800" y="2895600"/>
            <a:ext cx="1295400" cy="228600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100405" y="4114800"/>
            <a:ext cx="5866602" cy="658751"/>
            <a:chOff x="3100405" y="4114800"/>
            <a:chExt cx="5866602" cy="658751"/>
          </a:xfrm>
        </p:grpSpPr>
        <p:grpSp>
          <p:nvGrpSpPr>
            <p:cNvPr id="82" name="Group 81"/>
            <p:cNvGrpSpPr/>
            <p:nvPr/>
          </p:nvGrpSpPr>
          <p:grpSpPr>
            <a:xfrm>
              <a:off x="3100405" y="4544420"/>
              <a:ext cx="5866602" cy="229131"/>
              <a:chOff x="3100405" y="4544420"/>
              <a:chExt cx="5866602" cy="229131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100405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3466776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833147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199518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565889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932260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5298631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5665002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03137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639774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676411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713048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7496858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Rectangle 45"/>
              <p:cNvSpPr>
                <a:spLocks noChangeArrowheads="1"/>
              </p:cNvSpPr>
              <p:nvPr/>
            </p:nvSpPr>
            <p:spPr bwMode="auto">
              <a:xfrm>
                <a:off x="7863229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0" name="Rectangle 42"/>
              <p:cNvSpPr>
                <a:spLocks noChangeArrowheads="1"/>
              </p:cNvSpPr>
              <p:nvPr/>
            </p:nvSpPr>
            <p:spPr bwMode="auto">
              <a:xfrm>
                <a:off x="8234265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1" name="Rectangle 45"/>
              <p:cNvSpPr>
                <a:spLocks noChangeArrowheads="1"/>
              </p:cNvSpPr>
              <p:nvPr/>
            </p:nvSpPr>
            <p:spPr bwMode="auto">
              <a:xfrm>
                <a:off x="8600636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100405" y="4114800"/>
              <a:ext cx="5862424" cy="429620"/>
              <a:chOff x="3100405" y="4114800"/>
              <a:chExt cx="5862424" cy="429620"/>
            </a:xfrm>
            <a:noFill/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3833634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13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420000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12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566376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11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93274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10</a:t>
                </a: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29911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566548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8</a:t>
                </a: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603186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6398231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676460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713097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749734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6" name="Rectangle 40"/>
              <p:cNvSpPr>
                <a:spLocks noChangeArrowheads="1"/>
              </p:cNvSpPr>
              <p:nvPr/>
            </p:nvSpPr>
            <p:spPr bwMode="auto">
              <a:xfrm>
                <a:off x="786371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823008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0" name="Rectangle 46"/>
              <p:cNvSpPr>
                <a:spLocks noChangeArrowheads="1"/>
              </p:cNvSpPr>
              <p:nvPr/>
            </p:nvSpPr>
            <p:spPr bwMode="auto">
              <a:xfrm>
                <a:off x="859645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1" name="Line 54"/>
              <p:cNvSpPr>
                <a:spLocks noChangeShapeType="1"/>
              </p:cNvSpPr>
              <p:nvPr/>
            </p:nvSpPr>
            <p:spPr bwMode="auto">
              <a:xfrm>
                <a:off x="5296245" y="4210669"/>
                <a:ext cx="745869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Text Box 55"/>
              <p:cNvSpPr txBox="1">
                <a:spLocks noChangeArrowheads="1"/>
              </p:cNvSpPr>
              <p:nvPr/>
            </p:nvSpPr>
            <p:spPr bwMode="auto">
              <a:xfrm>
                <a:off x="5459633" y="4117584"/>
                <a:ext cx="415511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TLBI</a:t>
                </a:r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3100405" y="4207884"/>
                <a:ext cx="2200613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4031460" y="4114800"/>
                <a:ext cx="444716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TLBT</a:t>
                </a: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10864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15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47502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14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3318000" y="560614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05" y="723987"/>
            <a:ext cx="1291515" cy="306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923730" y="5514390"/>
            <a:ext cx="914400" cy="152400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</a:p>
        </p:txBody>
      </p:sp>
      <p:grpSp>
        <p:nvGrpSpPr>
          <p:cNvPr id="2078" name="Group 2077"/>
          <p:cNvGrpSpPr/>
          <p:nvPr/>
        </p:nvGrpSpPr>
        <p:grpSpPr>
          <a:xfrm>
            <a:off x="3100405" y="4773551"/>
            <a:ext cx="5853112" cy="865249"/>
            <a:chOff x="3100405" y="4773551"/>
            <a:chExt cx="5853112" cy="865249"/>
          </a:xfrm>
        </p:grpSpPr>
        <p:cxnSp>
          <p:nvCxnSpPr>
            <p:cNvPr id="2049" name="Straight Connector 2048"/>
            <p:cNvCxnSpPr/>
            <p:nvPr/>
          </p:nvCxnSpPr>
          <p:spPr bwMode="auto">
            <a:xfrm>
              <a:off x="3100405" y="4773551"/>
              <a:ext cx="1832342" cy="86524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2" name="Straight Connector 2051"/>
            <p:cNvCxnSpPr/>
            <p:nvPr/>
          </p:nvCxnSpPr>
          <p:spPr bwMode="auto">
            <a:xfrm>
              <a:off x="4561711" y="4773551"/>
              <a:ext cx="893257" cy="85508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H="1">
              <a:off x="5963822" y="4797640"/>
              <a:ext cx="67552" cy="84116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5459633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4932260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H="1">
              <a:off x="7086600" y="4780515"/>
              <a:ext cx="1866917" cy="858285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5983098" y="5638800"/>
              <a:ext cx="1103502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67" name="Oval 2066"/>
          <p:cNvSpPr/>
          <p:nvPr/>
        </p:nvSpPr>
        <p:spPr bwMode="auto">
          <a:xfrm>
            <a:off x="752670" y="4291964"/>
            <a:ext cx="180511" cy="180511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68" name="Rectangle 2067"/>
          <p:cNvSpPr/>
          <p:nvPr/>
        </p:nvSpPr>
        <p:spPr bwMode="auto">
          <a:xfrm>
            <a:off x="1124340" y="4230229"/>
            <a:ext cx="304800" cy="15199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2079" name="Group 2078"/>
          <p:cNvGrpSpPr/>
          <p:nvPr/>
        </p:nvGrpSpPr>
        <p:grpSpPr>
          <a:xfrm>
            <a:off x="7260316" y="5391555"/>
            <a:ext cx="1731284" cy="768698"/>
            <a:chOff x="6215045" y="5391555"/>
            <a:chExt cx="1731284" cy="768698"/>
          </a:xfrm>
        </p:grpSpPr>
        <p:sp>
          <p:nvSpPr>
            <p:cNvPr id="83" name="TextBox 82"/>
            <p:cNvSpPr txBox="1"/>
            <p:nvPr/>
          </p:nvSpPr>
          <p:spPr>
            <a:xfrm>
              <a:off x="6752220" y="5391555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CI = </a:t>
              </a:r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52220" y="5790921"/>
              <a:ext cx="1194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CT = </a:t>
              </a:r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0x1F</a:t>
              </a:r>
            </a:p>
          </p:txBody>
        </p:sp>
        <p:sp>
          <p:nvSpPr>
            <p:cNvPr id="2069" name="Right Arrow 2068"/>
            <p:cNvSpPr/>
            <p:nvPr/>
          </p:nvSpPr>
          <p:spPr bwMode="auto">
            <a:xfrm>
              <a:off x="6215045" y="5680785"/>
              <a:ext cx="414355" cy="205241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597955" y="6252209"/>
            <a:ext cx="234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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0x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95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85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742527" y="4230229"/>
            <a:ext cx="314873" cy="15199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838130" y="5517328"/>
            <a:ext cx="981271" cy="15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0x9585</a:t>
            </a:r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2076" name="Group 2075"/>
          <p:cNvGrpSpPr/>
          <p:nvPr/>
        </p:nvGrpSpPr>
        <p:grpSpPr>
          <a:xfrm>
            <a:off x="5389368" y="4537261"/>
            <a:ext cx="550076" cy="284118"/>
            <a:chOff x="5389368" y="4537261"/>
            <a:chExt cx="550076" cy="284118"/>
          </a:xfrm>
          <a:noFill/>
        </p:grpSpPr>
        <p:sp>
          <p:nvSpPr>
            <p:cNvPr id="51" name="Text Box 119"/>
            <p:cNvSpPr txBox="1">
              <a:spLocks noChangeArrowheads="1"/>
            </p:cNvSpPr>
            <p:nvPr/>
          </p:nvSpPr>
          <p:spPr bwMode="auto">
            <a:xfrm>
              <a:off x="5755739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2" name="Text Box 120"/>
            <p:cNvSpPr txBox="1">
              <a:spLocks noChangeArrowheads="1"/>
            </p:cNvSpPr>
            <p:nvPr/>
          </p:nvSpPr>
          <p:spPr bwMode="auto">
            <a:xfrm>
              <a:off x="5389368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077" name="Group 2076"/>
          <p:cNvGrpSpPr/>
          <p:nvPr/>
        </p:nvGrpSpPr>
        <p:grpSpPr>
          <a:xfrm>
            <a:off x="3203589" y="4537261"/>
            <a:ext cx="1996631" cy="284118"/>
            <a:chOff x="3203589" y="4537261"/>
            <a:chExt cx="1996631" cy="284118"/>
          </a:xfrm>
          <a:noFill/>
        </p:grpSpPr>
        <p:sp>
          <p:nvSpPr>
            <p:cNvPr id="53" name="Text Box 121"/>
            <p:cNvSpPr txBox="1">
              <a:spLocks noChangeArrowheads="1"/>
            </p:cNvSpPr>
            <p:nvPr/>
          </p:nvSpPr>
          <p:spPr bwMode="auto">
            <a:xfrm>
              <a:off x="503186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4" name="Text Box 122"/>
            <p:cNvSpPr txBox="1">
              <a:spLocks noChangeArrowheads="1"/>
            </p:cNvSpPr>
            <p:nvPr/>
          </p:nvSpPr>
          <p:spPr bwMode="auto">
            <a:xfrm>
              <a:off x="466549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Text Box 123"/>
            <p:cNvSpPr txBox="1">
              <a:spLocks noChangeArrowheads="1"/>
            </p:cNvSpPr>
            <p:nvPr/>
          </p:nvSpPr>
          <p:spPr bwMode="auto">
            <a:xfrm>
              <a:off x="429264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6" name="Text Box 124"/>
            <p:cNvSpPr txBox="1">
              <a:spLocks noChangeArrowheads="1"/>
            </p:cNvSpPr>
            <p:nvPr/>
          </p:nvSpPr>
          <p:spPr bwMode="auto">
            <a:xfrm>
              <a:off x="392627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Text Box 125"/>
            <p:cNvSpPr txBox="1">
              <a:spLocks noChangeArrowheads="1"/>
            </p:cNvSpPr>
            <p:nvPr/>
          </p:nvSpPr>
          <p:spPr bwMode="auto">
            <a:xfrm>
              <a:off x="3561093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Text Box 126"/>
            <p:cNvSpPr txBox="1">
              <a:spLocks noChangeArrowheads="1"/>
            </p:cNvSpPr>
            <p:nvPr/>
          </p:nvSpPr>
          <p:spPr bwMode="auto">
            <a:xfrm>
              <a:off x="3203589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2075" name="Group 2074"/>
          <p:cNvGrpSpPr/>
          <p:nvPr/>
        </p:nvGrpSpPr>
        <p:grpSpPr>
          <a:xfrm>
            <a:off x="6120916" y="4536067"/>
            <a:ext cx="2750581" cy="285312"/>
            <a:chOff x="6120916" y="4536067"/>
            <a:chExt cx="2750581" cy="285312"/>
          </a:xfrm>
          <a:noFill/>
        </p:grpSpPr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7950385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7584015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Text Box 115"/>
            <p:cNvSpPr txBox="1">
              <a:spLocks noChangeArrowheads="1"/>
            </p:cNvSpPr>
            <p:nvPr/>
          </p:nvSpPr>
          <p:spPr bwMode="auto">
            <a:xfrm>
              <a:off x="721883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" name="Text Box 116"/>
            <p:cNvSpPr txBox="1">
              <a:spLocks noChangeArrowheads="1"/>
            </p:cNvSpPr>
            <p:nvPr/>
          </p:nvSpPr>
          <p:spPr bwMode="auto">
            <a:xfrm>
              <a:off x="685246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Text Box 117"/>
            <p:cNvSpPr txBox="1">
              <a:spLocks noChangeArrowheads="1"/>
            </p:cNvSpPr>
            <p:nvPr/>
          </p:nvSpPr>
          <p:spPr bwMode="auto">
            <a:xfrm>
              <a:off x="6487287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Text Box 118"/>
            <p:cNvSpPr txBox="1">
              <a:spLocks noChangeArrowheads="1"/>
            </p:cNvSpPr>
            <p:nvPr/>
          </p:nvSpPr>
          <p:spPr bwMode="auto">
            <a:xfrm>
              <a:off x="612091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Text Box 113"/>
            <p:cNvSpPr txBox="1">
              <a:spLocks noChangeArrowheads="1"/>
            </p:cNvSpPr>
            <p:nvPr/>
          </p:nvSpPr>
          <p:spPr bwMode="auto">
            <a:xfrm>
              <a:off x="8687792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Text Box 114"/>
            <p:cNvSpPr txBox="1">
              <a:spLocks noChangeArrowheads="1"/>
            </p:cNvSpPr>
            <p:nvPr/>
          </p:nvSpPr>
          <p:spPr bwMode="auto">
            <a:xfrm>
              <a:off x="8321422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4150" y="559873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011111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10000101</a:t>
            </a:r>
          </a:p>
        </p:txBody>
      </p:sp>
    </p:spTree>
    <p:extLst>
      <p:ext uri="{BB962C8B-B14F-4D97-AF65-F5344CB8AC3E}">
        <p14:creationId xmlns:p14="http://schemas.microsoft.com/office/powerpoint/2010/main" val="339908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5" grpId="0" animBg="1"/>
      <p:bldP spid="11" grpId="0"/>
      <p:bldP spid="12" grpId="0" animBg="1"/>
      <p:bldP spid="2067" grpId="0" animBg="1"/>
      <p:bldP spid="2068" grpId="0" animBg="1"/>
      <p:bldP spid="109" grpId="0" animBg="1"/>
      <p:bldP spid="110" grpId="0" animBg="1"/>
      <p:bldP spid="111" grpId="0" animBg="1"/>
      <p:bldP spid="1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/>
              <a:t>Case study: Core i7/Linux memory system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Core i7 Memory System</a:t>
            </a:r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/>
              <a:t>End-to-end Core i7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1-3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 table. </a:t>
            </a:r>
            <a:r>
              <a:rPr lang="en-GB" sz="2000" dirty="0">
                <a:latin typeface="Calibri" pitchFamily="34" charset="0"/>
                <a:ea typeface="msgothic" charset="0"/>
                <a:cs typeface="msgothic" charset="0"/>
              </a:rPr>
              <a:t>Significant fields:</a:t>
            </a:r>
            <a:endParaRPr lang="en-GB" sz="20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1 </a:t>
            </a:r>
            <a:r>
              <a:rPr lang="en-GB" sz="1600" b="0" dirty="0" err="1">
                <a:latin typeface="Calibri" pitchFamily="34" charset="0"/>
                <a:ea typeface="msgothic" charset="0"/>
                <a:cs typeface="msgothic" charset="0"/>
              </a:rPr>
              <a:t>PTEs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table address (forces page tables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all pages reachable from this PTE.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1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57018" y="1219200"/>
            <a:ext cx="8101182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Academic Integrity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/>
          </a:bodyPr>
          <a:lstStyle/>
          <a:p>
            <a:r>
              <a:rPr lang="en-US" dirty="0"/>
              <a:t>What is cheating?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Sharing code: </a:t>
            </a:r>
            <a:r>
              <a:rPr lang="en-US" dirty="0"/>
              <a:t>by copying, retyping, </a:t>
            </a:r>
            <a:r>
              <a:rPr lang="en-US" b="1" dirty="0"/>
              <a:t>looking at</a:t>
            </a:r>
            <a:r>
              <a:rPr lang="en-US" dirty="0"/>
              <a:t>, or supplying a file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Describing:</a:t>
            </a:r>
            <a:r>
              <a:rPr lang="en-US" dirty="0"/>
              <a:t> verbal description of code from one person to another.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Coaching: </a:t>
            </a:r>
            <a:r>
              <a:rPr lang="en-US" dirty="0"/>
              <a:t>helping your friend to write a lab, line by line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Searching the Web </a:t>
            </a:r>
            <a:r>
              <a:rPr lang="en-US" dirty="0"/>
              <a:t>for solutions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Copying code</a:t>
            </a:r>
            <a:r>
              <a:rPr lang="en-US" dirty="0"/>
              <a:t> from a previous course or online solution</a:t>
            </a:r>
          </a:p>
          <a:p>
            <a:pPr lvl="2"/>
            <a:r>
              <a:rPr lang="en-US" dirty="0"/>
              <a:t>You are only allowed to use code we supply, or from the CS:APP website</a:t>
            </a:r>
          </a:p>
          <a:p>
            <a:pPr>
              <a:spcBef>
                <a:spcPts val="1200"/>
              </a:spcBef>
            </a:pPr>
            <a:r>
              <a:rPr lang="en-US" dirty="0"/>
              <a:t>What is NOT cheating?</a:t>
            </a:r>
          </a:p>
          <a:p>
            <a:pPr lvl="1"/>
            <a:r>
              <a:rPr lang="en-US" dirty="0"/>
              <a:t>Explaining how to use systems or tools</a:t>
            </a:r>
          </a:p>
          <a:p>
            <a:pPr lvl="1"/>
            <a:r>
              <a:rPr lang="en-US" dirty="0"/>
              <a:t>Helping others with high-level design issues</a:t>
            </a:r>
          </a:p>
          <a:p>
            <a:pPr>
              <a:spcBef>
                <a:spcPts val="1200"/>
              </a:spcBef>
            </a:pPr>
            <a:r>
              <a:rPr lang="en-US" dirty="0"/>
              <a:t>See the course syllabus &amp; Lecture 1 slides for details.</a:t>
            </a:r>
          </a:p>
          <a:p>
            <a:pPr lvl="1"/>
            <a:r>
              <a:rPr lang="en-US" dirty="0"/>
              <a:t>Ignorance is not an excuse</a:t>
            </a:r>
          </a:p>
        </p:txBody>
      </p:sp>
    </p:spTree>
    <p:extLst>
      <p:ext uri="{BB962C8B-B14F-4D97-AF65-F5344CB8AC3E}">
        <p14:creationId xmlns:p14="http://schemas.microsoft.com/office/powerpoint/2010/main" val="111609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4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page. Significant fields: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address (forces pages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this page.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</a:t>
            </a: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87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Page Table Translation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Cute Trick for Speeding 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next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40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/>
              <a:t>Virtual Address Space of a Linux Process</a:t>
            </a:r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 (</a:t>
            </a:r>
            <a:r>
              <a:rPr lang="en-US" sz="1600" dirty="0" err="1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data</a:t>
            </a:r>
          </a:p>
          <a:p>
            <a:pPr algn="ctr"/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  (</a:t>
            </a:r>
            <a:r>
              <a:rPr lang="en-US" sz="1600" dirty="0" err="1">
                <a:latin typeface="+mn-lt"/>
              </a:rPr>
              <a:t>ptables</a:t>
            </a:r>
            <a:r>
              <a:rPr lang="en-US" sz="1600" dirty="0">
                <a:latin typeface="+mn-lt"/>
              </a:rPr>
              <a:t>,</a:t>
            </a: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, kernel stack)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2016465" y="6324600"/>
            <a:ext cx="1260135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0x00400000</a:t>
            </a: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 each 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7703" y="1443038"/>
            <a:ext cx="1540229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191448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>
                <a:latin typeface="Calibri" pitchFamily="34" charset="0"/>
              </a:rPr>
              <a:t>ata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hared 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657600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br>
              <a:rPr lang="en-GB" sz="1600" dirty="0"/>
            </a:br>
            <a:r>
              <a:rPr lang="en-GB" sz="1600" dirty="0"/>
              <a:t>this 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Pages </a:t>
            </a:r>
            <a:r>
              <a:rPr lang="en-GB" sz="1600" b="1" dirty="0"/>
              <a:t>shared</a:t>
            </a:r>
            <a:r>
              <a:rPr lang="en-GB" sz="1600" dirty="0"/>
              <a:t> with other processes or </a:t>
            </a:r>
            <a:r>
              <a:rPr lang="en-GB" sz="1600" b="1" dirty="0"/>
              <a:t>private</a:t>
            </a:r>
            <a:r>
              <a:rPr lang="en-GB" sz="1600" dirty="0"/>
              <a:t> to this process</a:t>
            </a:r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5257800" y="6436969"/>
            <a:ext cx="3750834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Each process has own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GB" sz="1600" b="0" dirty="0">
                <a:latin typeface="Calibri" pitchFamily="34" charset="0"/>
              </a:rPr>
              <a:t>, </a:t>
            </a:r>
            <a:r>
              <a:rPr lang="en-GB" sz="1600" b="0" dirty="0" err="1">
                <a:latin typeface="Calibri" pitchFamily="34" charset="0"/>
              </a:rPr>
              <a:t>etc</a:t>
            </a:r>
            <a:endParaRPr lang="en-GB" sz="1600" b="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+mj-lt"/>
              </a:rPr>
              <a:t>Segmentation fault:</a:t>
            </a:r>
          </a:p>
          <a:p>
            <a:r>
              <a:rPr lang="en-US" sz="1800" dirty="0">
                <a:latin typeface="+mj-lt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000000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VM areas initialized by associating them with disk objects.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Called </a:t>
            </a:r>
            <a:r>
              <a:rPr lang="en-GB" b="1" i="1" dirty="0">
                <a:solidFill>
                  <a:srgbClr val="990000"/>
                </a:solidFill>
              </a:rPr>
              <a:t>memory mapping</a:t>
            </a:r>
            <a:endParaRPr lang="en-GB" i="1" dirty="0">
              <a:solidFill>
                <a:srgbClr val="990000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Area can be </a:t>
            </a:r>
            <a:r>
              <a:rPr lang="en-GB" i="1" dirty="0"/>
              <a:t>backed by </a:t>
            </a:r>
            <a:r>
              <a:rPr lang="en-GB" dirty="0"/>
              <a:t>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Anonymous file </a:t>
            </a:r>
            <a:r>
              <a:rPr lang="en-GB" dirty="0"/>
              <a:t>(e.g., nothing)</a:t>
            </a:r>
            <a:endParaRPr lang="en-GB" i="1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0's (</a:t>
            </a:r>
            <a:r>
              <a:rPr lang="en-GB" b="1" i="1" dirty="0">
                <a:solidFill>
                  <a:srgbClr val="990000"/>
                </a:solidFill>
              </a:rPr>
              <a:t>demand-zero page</a:t>
            </a:r>
            <a:r>
              <a:rPr lang="en-GB" dirty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Dirty pages are copied back and forth between memory and a special </a:t>
            </a:r>
            <a:r>
              <a:rPr lang="en-GB" i="1" dirty="0">
                <a:solidFill>
                  <a:srgbClr val="990000"/>
                </a:solidFill>
              </a:rPr>
              <a:t>swap file</a:t>
            </a:r>
            <a:r>
              <a:rPr lang="en-GB" dirty="0"/>
              <a:t>.</a:t>
            </a:r>
            <a:endParaRPr lang="en-GB" i="1" dirty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0" y="418065"/>
            <a:ext cx="8813799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Memory Management &amp; Protection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8382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Code and data can be isolated or shared among processes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2460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2434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3683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3948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4441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2539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2795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047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176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4365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5665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4516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4772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024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153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2536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2790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050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303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3559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3817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073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4333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4588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4847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5508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056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5658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2922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175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201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4716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286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610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/>
              <a:t>Process 1 maps the shared object (on disk). 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74875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693239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Virtual Memory &amp;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46852" y="3533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46852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46852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46852" y="2162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46852" y="2390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46852" y="2619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46852" y="2847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46852" y="3076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99583" y="4032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74240" y="1219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91715" y="2257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91715" y="2466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72352" y="3654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72352" y="2284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97752" y="2055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46952" y="1827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26627" y="3216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42052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42052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42052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42052" y="2162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42052" y="2390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42052" y="2619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42052" y="2847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42052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13452" y="1857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50079" y="2132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50872" y="2364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50079" y="2830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50872" y="3037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50079" y="3277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50872" y="3736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50079" y="3503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50872" y="2597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13527" y="1368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35449" y="2096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32274" y="3709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56965" y="1766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91715" y="2032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91715" y="1803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21552" y="3860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21552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21552" y="2724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21552" y="2489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69665" y="2427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99652" y="3844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99652" y="4155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99652" y="4776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99652" y="5086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99652" y="5397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21552" y="2933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34252" y="2978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21552" y="3143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66002" y="2500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99652" y="4465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42913" y="15240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605271" y="14046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200026" y="5791200"/>
            <a:ext cx="8307387" cy="87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kern="0" dirty="0"/>
              <a:t>A </a:t>
            </a:r>
            <a:r>
              <a:rPr lang="en-GB" i="1" kern="0" dirty="0">
                <a:solidFill>
                  <a:srgbClr val="C00000"/>
                </a:solidFill>
              </a:rPr>
              <a:t>page table </a:t>
            </a:r>
            <a:r>
              <a:rPr lang="en-GB" kern="0" dirty="0"/>
              <a:t>contains page table entries (PTEs) that map virtual pages to physical pages.</a:t>
            </a:r>
          </a:p>
        </p:txBody>
      </p:sp>
    </p:spTree>
    <p:extLst>
      <p:ext uri="{BB962C8B-B14F-4D97-AF65-F5344CB8AC3E}">
        <p14:creationId xmlns:p14="http://schemas.microsoft.com/office/powerpoint/2010/main" val="2159936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24078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48400" y="2097772"/>
            <a:ext cx="2651125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same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>
                <a:latin typeface="Calibri" pitchFamily="34" charset="0"/>
              </a:rPr>
              <a:t>Notice how the virtual addresses can be different.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pPr marL="0" indent="0"/>
            <a:r>
              <a:rPr lang="en-US" sz="3200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/>
              <a:t>Two processes mapping a </a:t>
            </a:r>
            <a:r>
              <a:rPr lang="en-US" i="1" dirty="0">
                <a:solidFill>
                  <a:srgbClr val="990000"/>
                </a:solidFill>
              </a:rPr>
              <a:t>private copy-on-write (COW)  </a:t>
            </a:r>
            <a:r>
              <a:rPr lang="en-US" dirty="0"/>
              <a:t>object</a:t>
            </a:r>
          </a:p>
          <a:p>
            <a:r>
              <a:rPr lang="en-US" dirty="0"/>
              <a:t>Area flagged as private copy-on-write</a:t>
            </a:r>
          </a:p>
          <a:p>
            <a:r>
              <a:rPr lang="en-US" dirty="0" err="1"/>
              <a:t>PTEs</a:t>
            </a:r>
            <a:r>
              <a:rPr lang="en-US" dirty="0"/>
              <a:t> in private areas are flagged as read-only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7580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44353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 Private</a:t>
            </a:r>
          </a:p>
          <a:p>
            <a:r>
              <a:rPr lang="en-US" sz="1800" dirty="0"/>
              <a:t>copy-on-write</a:t>
            </a:r>
          </a:p>
          <a:p>
            <a:r>
              <a:rPr lang="en-US" sz="1800" dirty="0"/>
              <a:t>area</a:t>
            </a:r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/>
              <a:t>Instruction writing to private page triggers protection fault. </a:t>
            </a:r>
          </a:p>
          <a:p>
            <a:r>
              <a:rPr lang="en-US" dirty="0"/>
              <a:t>Handler creates new R/W page. </a:t>
            </a:r>
          </a:p>
          <a:p>
            <a:r>
              <a:rPr lang="en-US" dirty="0"/>
              <a:t>Instruction restarts upon handler return. </a:t>
            </a:r>
          </a:p>
          <a:p>
            <a:r>
              <a:rPr lang="en-US" dirty="0"/>
              <a:t>Copying deferred as long as possible!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9485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66725" y="32788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835228" y="3103553"/>
            <a:ext cx="117422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64220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712054" y="3833207"/>
            <a:ext cx="155917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Write to private</a:t>
            </a:r>
          </a:p>
          <a:p>
            <a:pPr algn="ctr"/>
            <a:r>
              <a:rPr lang="en-US" sz="1800" dirty="0"/>
              <a:t>copy-on-write</a:t>
            </a:r>
          </a:p>
          <a:p>
            <a:pPr algn="ctr"/>
            <a:r>
              <a:rPr lang="en-US" sz="1800" dirty="0"/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2" name="Line 399"/>
          <p:cNvSpPr>
            <a:spLocks noChangeShapeType="1"/>
          </p:cNvSpPr>
          <p:nvPr/>
        </p:nvSpPr>
        <p:spPr bwMode="auto">
          <a:xfrm flipH="1" flipV="1">
            <a:off x="2766725" y="34249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7" grpId="0" animBg="1"/>
      <p:bldP spid="28" grpId="0" animBg="1"/>
      <p:bldP spid="29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Function Revisited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GB" dirty="0"/>
              <a:t>VM and memory mapping explain how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provides private address space for each process. 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To create virtual address for new process:</a:t>
            </a:r>
          </a:p>
          <a:p>
            <a:pPr lvl="1"/>
            <a:r>
              <a:rPr lang="en-GB" dirty="0"/>
              <a:t>Create exact copies of current </a:t>
            </a:r>
            <a:r>
              <a:rPr lang="en-GB" b="1" dirty="0" err="1">
                <a:latin typeface="Courier New"/>
                <a:cs typeface="Courier New"/>
              </a:rPr>
              <a:t>mm_struct</a:t>
            </a:r>
            <a:r>
              <a:rPr lang="en-GB" dirty="0"/>
              <a:t>,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/>
              <a:t>, and page tables. </a:t>
            </a:r>
          </a:p>
          <a:p>
            <a:pPr lvl="1"/>
            <a:r>
              <a:rPr lang="en-GB" dirty="0"/>
              <a:t>Flag each page in both processes as read-only</a:t>
            </a:r>
          </a:p>
          <a:p>
            <a:pPr lvl="1"/>
            <a:r>
              <a:rPr lang="en-GB" dirty="0"/>
              <a:t>Flag each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>
                <a:latin typeface="+mn-lt"/>
                <a:cs typeface="Courier New"/>
              </a:rPr>
              <a:t> i</a:t>
            </a:r>
            <a:r>
              <a:rPr lang="en-GB" dirty="0">
                <a:latin typeface="+mn-lt"/>
              </a:rPr>
              <a:t>n</a:t>
            </a:r>
            <a:r>
              <a:rPr lang="en-GB" dirty="0"/>
              <a:t> both processes as private COW</a:t>
            </a:r>
          </a:p>
          <a:p>
            <a:pPr lvl="1"/>
            <a:endParaRPr lang="en-GB" dirty="0"/>
          </a:p>
          <a:p>
            <a:r>
              <a:rPr lang="en-GB" dirty="0"/>
              <a:t>On return, each process has exact copy of virtual memory.</a:t>
            </a:r>
          </a:p>
          <a:p>
            <a:endParaRPr lang="en-GB" dirty="0"/>
          </a:p>
          <a:p>
            <a:r>
              <a:rPr lang="en-GB" dirty="0"/>
              <a:t>Subsequent writes create new pages using COW mechanism.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 Function Revisited</a:t>
            </a:r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 load and run a new program </a:t>
            </a:r>
            <a:r>
              <a:rPr lang="en-GB" dirty="0" err="1">
                <a:latin typeface="Courier New"/>
                <a:cs typeface="Courier New"/>
              </a:rPr>
              <a:t>a.out</a:t>
            </a:r>
            <a:r>
              <a:rPr lang="en-GB" dirty="0"/>
              <a:t> in the current process using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+mn-lt"/>
                <a:cs typeface="Courier New"/>
              </a:rPr>
              <a:t>Free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old areas</a:t>
            </a:r>
          </a:p>
          <a:p>
            <a:endParaRPr lang="en-GB" dirty="0"/>
          </a:p>
          <a:p>
            <a:r>
              <a:rPr lang="en-GB" dirty="0"/>
              <a:t>Create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new areas</a:t>
            </a:r>
          </a:p>
          <a:p>
            <a:pPr lvl="1"/>
            <a:r>
              <a:rPr lang="en-GB" dirty="0"/>
              <a:t>Programs and initialized data backed by object files.</a:t>
            </a:r>
          </a:p>
          <a:p>
            <a:pPr lvl="1"/>
            <a:r>
              <a:rPr lang="en-GB" b="1" dirty="0">
                <a:latin typeface="Courier New"/>
                <a:cs typeface="Courier New"/>
              </a:rPr>
              <a:t>.</a:t>
            </a:r>
            <a:r>
              <a:rPr lang="en-GB" b="1" dirty="0" err="1">
                <a:latin typeface="Courier New"/>
                <a:cs typeface="Courier New"/>
              </a:rPr>
              <a:t>bss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/>
              <a:t>and stack backed by anonymous files. </a:t>
            </a:r>
          </a:p>
          <a:p>
            <a:endParaRPr lang="en-GB" dirty="0"/>
          </a:p>
          <a:p>
            <a:r>
              <a:rPr lang="en-GB" dirty="0"/>
              <a:t>Set PC to entry point in </a:t>
            </a:r>
            <a:r>
              <a:rPr lang="en-GB" dirty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/>
              <a:t>Linux will fault in code and data pages as needed.</a:t>
            </a:r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Memory mapped region </a:t>
            </a:r>
          </a:p>
          <a:p>
            <a:pPr algn="ctr"/>
            <a:r>
              <a:rPr lang="en-US" sz="1400"/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Runtime heap (via </a:t>
            </a:r>
            <a:r>
              <a:rPr lang="en-US" sz="1400" dirty="0" err="1"/>
              <a:t>malloc</a:t>
            </a:r>
            <a:r>
              <a:rPr lang="en-US" sz="1400" dirty="0"/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6115" y="5867400"/>
            <a:ext cx="2665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9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11180" y="2430462"/>
            <a:ext cx="649203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11462"/>
            <a:ext cx="1711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6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40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3662"/>
            <a:ext cx="1692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75700" y="4792662"/>
            <a:ext cx="534450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+mj-lt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PROT_READ, PROT_WRITE, PROT_EXEC, ...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 MAP_ANON, MAP_PRIVATE, MAP_SHARED, ...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Return 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>
                <a:latin typeface="Courier New" pitchFamily="49" charset="0"/>
              </a:rPr>
              <a:t>fd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Example: 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Copy Files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4368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mmapcopy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driver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1651C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Check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for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required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cmd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line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arg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!= 2)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"usage: %s &lt;filename&gt;\n"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Copy input file to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stdout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Open(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[1], O_RDONLY, 0);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fstat(fd, &amp;stat);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mmapcopy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stat.st_size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GB" sz="1400" dirty="0">
              <a:latin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1362075"/>
            <a:ext cx="8763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>
                <a:latin typeface="Calibri" pitchFamily="34" charset="0"/>
              </a:rPr>
              <a:t>Copying a file to </a:t>
            </a:r>
            <a:r>
              <a:rPr lang="en-GB" kern="0" dirty="0" err="1">
                <a:latin typeface="Courier New"/>
                <a:cs typeface="Courier New"/>
              </a:rPr>
              <a:t>stdout</a:t>
            </a:r>
            <a:r>
              <a:rPr lang="en-GB" kern="0" dirty="0">
                <a:latin typeface="Calibri" pitchFamily="34" charset="0"/>
              </a:rPr>
              <a:t> without transferring data to user space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318" y="2436812"/>
            <a:ext cx="3991482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mmapcopy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Ptr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to memory mapped area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bufp = mmap(</a:t>
            </a:r>
            <a:r>
              <a:rPr lang="da-DK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size, 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        PROT_READ,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    MAP_PRIVATE, 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0);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/>
              </a:rPr>
              <a:t>    write(1, bufp, size);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6172200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1426" y="6183868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Virtual Memory Systems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3600" dirty="0"/>
              <a:t>Next Lecture</a:t>
            </a:r>
            <a:endParaRPr lang="en-US" sz="3600" dirty="0">
              <a:solidFill>
                <a:srgbClr val="7F7F7F"/>
              </a:solidFill>
            </a:endParaRPr>
          </a:p>
          <a:p>
            <a:r>
              <a:rPr lang="en-US" dirty="0"/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05347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63087" y="1833361"/>
            <a:ext cx="2656313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Page table 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(part of the process’ context)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 flipH="1">
            <a:off x="1404158" y="2552424"/>
            <a:ext cx="87086" cy="149570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404158" y="4048125"/>
            <a:ext cx="72944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8225" y="2692986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59550" y="26929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24000" y="26548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8225" y="5101809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59550" y="5101809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51137" y="5098634"/>
            <a:ext cx="4838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259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942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40705" y="3371562"/>
            <a:ext cx="1050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the Level 1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76587" y="3362037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a Level 2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81662" y="335251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a Level k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01527" y="1077721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Having multiple levels greatly reduces page table size</a:t>
            </a:r>
          </a:p>
        </p:txBody>
      </p:sp>
    </p:spTree>
    <p:extLst>
      <p:ext uri="{BB962C8B-B14F-4D97-AF65-F5344CB8AC3E}">
        <p14:creationId xmlns:p14="http://schemas.microsoft.com/office/powerpoint/2010/main" val="228531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Translation Lookaside Buffer (TLB)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1596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8746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5121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779758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504338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19780" y="383860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0787" y="35052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77996" y="4648200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49197" y="406976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11875" y="49906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77811" y="5750538"/>
            <a:ext cx="81803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Typically,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TLB hit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eliminates the k memory accesses required to </a:t>
            </a:r>
            <a:r>
              <a:rPr lang="en-GB" kern="0" dirty="0">
                <a:latin typeface="Calibri" pitchFamily="34" charset="0"/>
              </a:rPr>
              <a:t>do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page table lookup.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20574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4384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4384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01527" y="1286806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A small cache of page table entries with fast access by MMU </a:t>
            </a:r>
          </a:p>
        </p:txBody>
      </p:sp>
    </p:spTree>
    <p:extLst>
      <p:ext uri="{BB962C8B-B14F-4D97-AF65-F5344CB8AC3E}">
        <p14:creationId xmlns:p14="http://schemas.microsoft.com/office/powerpoint/2010/main" val="11734813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Associative Cache: Read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00" y="1344634"/>
            <a:ext cx="8699678" cy="5399600"/>
            <a:chOff x="76200" y="1344634"/>
            <a:chExt cx="8699678" cy="5399600"/>
          </a:xfrm>
        </p:grpSpPr>
        <p:sp>
          <p:nvSpPr>
            <p:cNvPr id="78" name="TextBox 77"/>
            <p:cNvSpPr txBox="1"/>
            <p:nvPr/>
          </p:nvSpPr>
          <p:spPr>
            <a:xfrm>
              <a:off x="3485097" y="6374902"/>
              <a:ext cx="383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 = 2</a:t>
              </a:r>
              <a:r>
                <a:rPr lang="en-US" sz="1800" baseline="30000" dirty="0">
                  <a:latin typeface="Calibri" pitchFamily="34" charset="0"/>
                </a:rPr>
                <a:t>b</a:t>
              </a:r>
              <a:r>
                <a:rPr lang="en-US" sz="1800" dirty="0">
                  <a:latin typeface="Calibri" pitchFamily="34" charset="0"/>
                </a:rPr>
                <a:t> bytes per cache block (the data)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200" y="1344634"/>
              <a:ext cx="8699678" cy="5132366"/>
              <a:chOff x="76200" y="1344634"/>
              <a:chExt cx="8699678" cy="5132366"/>
            </a:xfrm>
          </p:grpSpPr>
          <p:sp>
            <p:nvSpPr>
              <p:cNvPr id="8" name="AutoShape 16"/>
              <p:cNvSpPr>
                <a:spLocks/>
              </p:cNvSpPr>
              <p:nvPr/>
            </p:nvSpPr>
            <p:spPr bwMode="auto">
              <a:xfrm rot="5400000">
                <a:off x="3558235" y="-290401"/>
                <a:ext cx="228600" cy="423733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grpSp>
            <p:nvGrpSpPr>
              <p:cNvPr id="3" name="Group 79"/>
              <p:cNvGrpSpPr/>
              <p:nvPr/>
            </p:nvGrpSpPr>
            <p:grpSpPr>
              <a:xfrm>
                <a:off x="1553867" y="2078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5" name="Straight Connector 44"/>
              <p:cNvCxnSpPr/>
              <p:nvPr/>
            </p:nvCxnSpPr>
            <p:spPr bwMode="auto">
              <a:xfrm>
                <a:off x="1782467" y="4019283"/>
                <a:ext cx="3875673" cy="10096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AutoShape 16"/>
              <p:cNvSpPr>
                <a:spLocks/>
              </p:cNvSpPr>
              <p:nvPr/>
            </p:nvSpPr>
            <p:spPr bwMode="auto">
              <a:xfrm>
                <a:off x="1172867" y="2067735"/>
                <a:ext cx="228600" cy="2732865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00213" y="1344634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E = 2</a:t>
                </a:r>
                <a:r>
                  <a:rPr lang="en-US" sz="1800" baseline="30000" dirty="0">
                    <a:latin typeface="Calibri" pitchFamily="34" charset="0"/>
                  </a:rPr>
                  <a:t>e</a:t>
                </a:r>
                <a:r>
                  <a:rPr lang="en-US" sz="1800" dirty="0">
                    <a:latin typeface="Calibri" pitchFamily="34" charset="0"/>
                  </a:rPr>
                  <a:t> lines per set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00" y="3244405"/>
                <a:ext cx="1122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S = 2</a:t>
                </a:r>
                <a:r>
                  <a:rPr lang="en-US" sz="1800" baseline="30000" dirty="0">
                    <a:latin typeface="Calibri" pitchFamily="34" charset="0"/>
                  </a:rPr>
                  <a:t>s</a:t>
                </a:r>
                <a:r>
                  <a:rPr lang="en-US" sz="1800" dirty="0">
                    <a:latin typeface="Calibri" pitchFamily="34" charset="0"/>
                  </a:rPr>
                  <a:t> sets</a:t>
                </a:r>
              </a:p>
            </p:txBody>
          </p:sp>
          <p:grpSp>
            <p:nvGrpSpPr>
              <p:cNvPr id="4" name="Group 80"/>
              <p:cNvGrpSpPr/>
              <p:nvPr/>
            </p:nvGrpSpPr>
            <p:grpSpPr>
              <a:xfrm>
                <a:off x="1553867" y="2647683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" name="Group 86"/>
              <p:cNvGrpSpPr/>
              <p:nvPr/>
            </p:nvGrpSpPr>
            <p:grpSpPr>
              <a:xfrm>
                <a:off x="1553867" y="3221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8" name="Rectangle 87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" name="Group 92"/>
              <p:cNvGrpSpPr/>
              <p:nvPr/>
            </p:nvGrpSpPr>
            <p:grpSpPr>
              <a:xfrm>
                <a:off x="1553867" y="42887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94" name="Rectangle 9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9" name="Trapezoid 98"/>
              <p:cNvSpPr/>
              <p:nvPr/>
            </p:nvSpPr>
            <p:spPr bwMode="auto">
              <a:xfrm>
                <a:off x="1619863" y="4709564"/>
                <a:ext cx="3523449" cy="865914"/>
              </a:xfrm>
              <a:prstGeom prst="trapezoid">
                <a:avLst>
                  <a:gd name="adj" fmla="val 14175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1619863" y="5575478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31181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3390712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3651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4565907" y="5689778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3924112" y="5689778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4058263" y="5841384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2" name="Rectangle 71"/>
              <p:cNvSpPr/>
              <p:nvPr/>
            </p:nvSpPr>
            <p:spPr bwMode="auto">
              <a:xfrm>
                <a:off x="2215517" y="5689778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746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90600" y="6107668"/>
                <a:ext cx="95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valid bit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 rot="5400000" flipH="1" flipV="1">
                <a:off x="1753394" y="6138001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7" name="AutoShape 16"/>
              <p:cNvSpPr>
                <a:spLocks/>
              </p:cNvSpPr>
              <p:nvPr/>
            </p:nvSpPr>
            <p:spPr bwMode="auto">
              <a:xfrm rot="16200000" flipV="1">
                <a:off x="3969184" y="5333467"/>
                <a:ext cx="228600" cy="1905000"/>
              </a:xfrm>
              <a:prstGeom prst="leftBrace">
                <a:avLst>
                  <a:gd name="adj1" fmla="val 13697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6337478" y="2853352"/>
                <a:ext cx="990600" cy="270848"/>
              </a:xfrm>
              <a:prstGeom prst="rect">
                <a:avLst/>
              </a:prstGeom>
              <a:solidFill>
                <a:srgbClr val="FF99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 bits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7328078" y="2853352"/>
                <a:ext cx="7620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s bits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8090078" y="2853352"/>
                <a:ext cx="6858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</a:rPr>
                  <a:t>b bits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248400" y="2513390"/>
                <a:ext cx="181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Address of word:</a:t>
                </a:r>
              </a:p>
            </p:txBody>
          </p:sp>
          <p:sp>
            <p:nvSpPr>
              <p:cNvPr id="58" name="AutoShape 16"/>
              <p:cNvSpPr>
                <a:spLocks/>
              </p:cNvSpPr>
              <p:nvPr/>
            </p:nvSpPr>
            <p:spPr bwMode="auto">
              <a:xfrm rot="16200000" flipV="1">
                <a:off x="6718478" y="2822218"/>
                <a:ext cx="228600" cy="9905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60" name="AutoShape 16"/>
              <p:cNvSpPr>
                <a:spLocks/>
              </p:cNvSpPr>
              <p:nvPr/>
            </p:nvSpPr>
            <p:spPr bwMode="auto">
              <a:xfrm rot="16200000" flipV="1">
                <a:off x="7594779" y="2933702"/>
                <a:ext cx="228600" cy="7619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1" name="AutoShape 16"/>
              <p:cNvSpPr>
                <a:spLocks/>
              </p:cNvSpPr>
              <p:nvPr/>
            </p:nvSpPr>
            <p:spPr bwMode="auto">
              <a:xfrm rot="16200000" flipV="1">
                <a:off x="8280578" y="3009901"/>
                <a:ext cx="228600" cy="609600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594772" y="3365678"/>
                <a:ext cx="5057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CT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360273" y="3364468"/>
                <a:ext cx="705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CI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index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025546" y="3365678"/>
                <a:ext cx="738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CO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offset</a:t>
                </a:r>
              </a:p>
            </p:txBody>
          </p:sp>
          <p:cxnSp>
            <p:nvCxnSpPr>
              <p:cNvPr id="93" name="Shape 92"/>
              <p:cNvCxnSpPr>
                <a:stCxn id="80" idx="2"/>
                <a:endCxn id="94" idx="3"/>
              </p:cNvCxnSpPr>
              <p:nvPr/>
            </p:nvCxnSpPr>
            <p:spPr bwMode="auto">
              <a:xfrm rot="5400000">
                <a:off x="6489930" y="3312069"/>
                <a:ext cx="524242" cy="1921702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Elbow Connector 101"/>
              <p:cNvCxnSpPr>
                <a:stCxn id="81" idx="2"/>
                <a:endCxn id="67" idx="0"/>
              </p:cNvCxnSpPr>
              <p:nvPr/>
            </p:nvCxnSpPr>
            <p:spPr bwMode="auto">
              <a:xfrm rot="5400000">
                <a:off x="5252460" y="2547359"/>
                <a:ext cx="1677769" cy="4607068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/>
              <p:cNvSpPr txBox="1"/>
              <p:nvPr/>
            </p:nvSpPr>
            <p:spPr>
              <a:xfrm>
                <a:off x="6468670" y="4912388"/>
                <a:ext cx="2015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data begins at this offset</a:t>
                </a: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  <p:extLst>
      <p:ext uri="{BB962C8B-B14F-4D97-AF65-F5344CB8AC3E}">
        <p14:creationId xmlns:p14="http://schemas.microsoft.com/office/powerpoint/2010/main" val="204254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96225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Parameters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virtual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physical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</a:p>
          <a:p>
            <a:pPr lvl="1">
              <a:spcBef>
                <a:spcPts val="600"/>
              </a:spcBef>
            </a:pPr>
            <a:endParaRPr lang="en-US" baseline="30000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virtual address </a:t>
            </a:r>
            <a:r>
              <a:rPr lang="en-US" dirty="0"/>
              <a:t>(VA)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TLBI</a:t>
            </a:r>
            <a:r>
              <a:rPr lang="en-US" dirty="0"/>
              <a:t>: TLB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TLBT</a:t>
            </a:r>
            <a:r>
              <a:rPr lang="en-US" dirty="0"/>
              <a:t>: TLB tag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physical address </a:t>
            </a:r>
            <a:r>
              <a:rPr lang="en-US" dirty="0"/>
              <a:t>(PA)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CO</a:t>
            </a:r>
            <a:r>
              <a:rPr lang="en-US" dirty="0"/>
              <a:t>: Byte offset within cache line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CI:</a:t>
            </a:r>
            <a:r>
              <a:rPr lang="en-US" dirty="0"/>
              <a:t> Cache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CT</a:t>
            </a:r>
            <a:r>
              <a:rPr lang="en-US" dirty="0"/>
              <a:t>: Cache tag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95969" y="3505199"/>
            <a:ext cx="4195631" cy="1143001"/>
            <a:chOff x="4676817" y="4419600"/>
            <a:chExt cx="4195631" cy="114300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817" y="4419600"/>
              <a:ext cx="4195631" cy="903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86" y="5262652"/>
              <a:ext cx="3423811" cy="2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5340168" y="5431402"/>
            <a:ext cx="3614022" cy="1152781"/>
            <a:chOff x="5258426" y="5638800"/>
            <a:chExt cx="3614022" cy="115278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426" y="5638800"/>
              <a:ext cx="3614022" cy="866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6477000"/>
              <a:ext cx="3131177" cy="314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483" y="584537"/>
            <a:ext cx="4185389" cy="2632557"/>
          </a:xfrm>
          <a:prstGeom prst="rect">
            <a:avLst/>
          </a:prstGeom>
        </p:spPr>
      </p:pic>
      <p:sp>
        <p:nvSpPr>
          <p:cNvPr id="183" name="Rectangle 2"/>
          <p:cNvSpPr txBox="1">
            <a:spLocks noChangeArrowheads="1"/>
          </p:cNvSpPr>
          <p:nvPr/>
        </p:nvSpPr>
        <p:spPr bwMode="auto">
          <a:xfrm>
            <a:off x="5601390" y="4838922"/>
            <a:ext cx="3352800" cy="34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83000"/>
              </a:lnSpc>
              <a:spcBef>
                <a:spcPts val="120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b="0" kern="0" dirty="0"/>
              <a:t>(bits per field for our simple example)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13921</TotalTime>
  <Words>3635</Words>
  <Application>Microsoft Office PowerPoint</Application>
  <PresentationFormat>On-screen Show (4:3)</PresentationFormat>
  <Paragraphs>2032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ＭＳ Ｐゴシック</vt:lpstr>
      <vt:lpstr>Arial</vt:lpstr>
      <vt:lpstr>Arial Narrow</vt:lpstr>
      <vt:lpstr>Calibri</vt:lpstr>
      <vt:lpstr>Courier New</vt:lpstr>
      <vt:lpstr>Menlo-Regular</vt:lpstr>
      <vt:lpstr>msgothic</vt:lpstr>
      <vt:lpstr>Symbol</vt:lpstr>
      <vt:lpstr>Times New Roman</vt:lpstr>
      <vt:lpstr>Wingdings</vt:lpstr>
      <vt:lpstr>Wingdings 2</vt:lpstr>
      <vt:lpstr>template2007</vt:lpstr>
      <vt:lpstr>Virtual Memory: Systems  15-213: Introduction to Computer Systems  18th Lecture, October 27, 2016</vt:lpstr>
      <vt:lpstr>Your Academic Integrity</vt:lpstr>
      <vt:lpstr>Review: Virtual Memory &amp; Physical Memory</vt:lpstr>
      <vt:lpstr>Translating with a k-level Page Table</vt:lpstr>
      <vt:lpstr>Translation Lookaside Buffer (TLB)</vt:lpstr>
      <vt:lpstr>Set Associative Cache: Read</vt:lpstr>
      <vt:lpstr>Review of Symbols</vt:lpstr>
      <vt:lpstr>Today  </vt:lpstr>
      <vt:lpstr>Simple Memory System Example</vt:lpstr>
      <vt:lpstr>Simple Memory System TLB</vt:lpstr>
      <vt:lpstr>Simple Memory System Page Table</vt:lpstr>
      <vt:lpstr>Simple Memory System Cache</vt:lpstr>
      <vt:lpstr>Address Translation Example</vt:lpstr>
      <vt:lpstr>Address Translation Example: TLB/Cache Miss</vt:lpstr>
      <vt:lpstr>Virtual Memory Exam Question</vt:lpstr>
      <vt:lpstr>Today  </vt:lpstr>
      <vt:lpstr>Intel Core i7 Memory System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Address Space of a Linux Process</vt:lpstr>
      <vt:lpstr>Linux Organizes VM as Collection of “Areas” </vt:lpstr>
      <vt:lpstr>Linux Page Fault Handling </vt:lpstr>
      <vt:lpstr>Today  </vt:lpstr>
      <vt:lpstr>Memory Mapping</vt:lpstr>
      <vt:lpstr>Review: Memory Management &amp; Protection 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The fork Function Revisited</vt:lpstr>
      <vt:lpstr>The execve Function Revisited</vt:lpstr>
      <vt:lpstr>User-Level Memory Mapping</vt:lpstr>
      <vt:lpstr>User-Level Memory Mapping</vt:lpstr>
      <vt:lpstr>Example: Using mmap to Copy Files</vt:lpstr>
      <vt:lpstr>Today: Virtual Memory Systems 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632</cp:revision>
  <cp:lastPrinted>2010-10-19T14:58:03Z</cp:lastPrinted>
  <dcterms:created xsi:type="dcterms:W3CDTF">2011-01-05T23:16:19Z</dcterms:created>
  <dcterms:modified xsi:type="dcterms:W3CDTF">2016-10-28T13:11:49Z</dcterms:modified>
</cp:coreProperties>
</file>