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42" r:id="rId2"/>
    <p:sldId id="1529" r:id="rId3"/>
    <p:sldId id="1530" r:id="rId4"/>
    <p:sldId id="1531" r:id="rId5"/>
    <p:sldId id="1532" r:id="rId6"/>
    <p:sldId id="1533" r:id="rId7"/>
    <p:sldId id="1534" r:id="rId8"/>
    <p:sldId id="1535" r:id="rId9"/>
    <p:sldId id="1536" r:id="rId10"/>
    <p:sldId id="1537" r:id="rId11"/>
    <p:sldId id="1538" r:id="rId12"/>
    <p:sldId id="1539" r:id="rId13"/>
    <p:sldId id="1540" r:id="rId14"/>
    <p:sldId id="1541" r:id="rId15"/>
    <p:sldId id="1542" r:id="rId16"/>
    <p:sldId id="1552" r:id="rId17"/>
    <p:sldId id="1580" r:id="rId18"/>
    <p:sldId id="1553" r:id="rId19"/>
    <p:sldId id="1571" r:id="rId20"/>
    <p:sldId id="1556" r:id="rId21"/>
    <p:sldId id="1557" r:id="rId22"/>
    <p:sldId id="1558" r:id="rId23"/>
    <p:sldId id="1579" r:id="rId24"/>
    <p:sldId id="1578" r:id="rId25"/>
    <p:sldId id="1589" r:id="rId26"/>
    <p:sldId id="1591" r:id="rId27"/>
    <p:sldId id="1590" r:id="rId28"/>
    <p:sldId id="1581" r:id="rId29"/>
    <p:sldId id="1584" r:id="rId30"/>
    <p:sldId id="1585" r:id="rId31"/>
    <p:sldId id="1631" r:id="rId32"/>
    <p:sldId id="1632" r:id="rId33"/>
    <p:sldId id="1633" r:id="rId34"/>
    <p:sldId id="1637" r:id="rId35"/>
    <p:sldId id="1638" r:id="rId36"/>
    <p:sldId id="1634" r:id="rId37"/>
    <p:sldId id="1635" r:id="rId38"/>
    <p:sldId id="1636" r:id="rId39"/>
    <p:sldId id="1587" r:id="rId40"/>
    <p:sldId id="1588" r:id="rId41"/>
    <p:sldId id="1606" r:id="rId42"/>
    <p:sldId id="1607" r:id="rId43"/>
    <p:sldId id="1608" r:id="rId44"/>
    <p:sldId id="1609" r:id="rId45"/>
    <p:sldId id="1610" r:id="rId46"/>
    <p:sldId id="1611" r:id="rId47"/>
    <p:sldId id="1612" r:id="rId48"/>
    <p:sldId id="1613" r:id="rId49"/>
    <p:sldId id="1604" r:id="rId50"/>
    <p:sldId id="1577" r:id="rId51"/>
    <p:sldId id="1543" r:id="rId52"/>
    <p:sldId id="1545" r:id="rId53"/>
    <p:sldId id="1555" r:id="rId54"/>
    <p:sldId id="1574" r:id="rId55"/>
    <p:sldId id="1575" r:id="rId56"/>
    <p:sldId id="1576" r:id="rId57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00000"/>
    <a:srgbClr val="B3B3B3"/>
    <a:srgbClr val="D5F1CF"/>
    <a:srgbClr val="F1C7C7"/>
    <a:srgbClr val="E6E6E6"/>
    <a:srgbClr val="D09E00"/>
    <a:srgbClr val="F6F5BD"/>
    <a:srgbClr val="990000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8" autoAdjust="0"/>
    <p:restoredTop sz="94643" autoAdjust="0"/>
  </p:normalViewPr>
  <p:slideViewPr>
    <p:cSldViewPr snapToObjects="1">
      <p:cViewPr varScale="1">
        <p:scale>
          <a:sx n="145" d="100"/>
          <a:sy n="145" d="100"/>
        </p:scale>
        <p:origin x="-104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tags" Target="tags/tag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Network Programming: Part 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21</a:t>
            </a:r>
            <a:r>
              <a:rPr lang="en-US" sz="2000" b="0" baseline="30000" dirty="0" smtClean="0"/>
              <a:t>st</a:t>
            </a:r>
            <a:r>
              <a:rPr lang="en-US" sz="2000" b="0" dirty="0" smtClean="0"/>
              <a:t> Lecture, Nov. 8,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 </a:t>
            </a:r>
            <a:r>
              <a:rPr lang="en-US" i="1" dirty="0" smtClean="0">
                <a:solidFill>
                  <a:srgbClr val="FF0000"/>
                </a:solidFill>
              </a:rPr>
              <a:t>protocol</a:t>
            </a:r>
            <a:r>
              <a:rPr lang="en-US" dirty="0" smtClean="0"/>
              <a:t>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smtClean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</a:rPr>
              <a:t>addresses</a:t>
            </a:r>
            <a:endParaRPr lang="en-US" b="1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</a:t>
            </a:r>
            <a:r>
              <a:rPr lang="en-US" dirty="0" smtClean="0"/>
              <a:t>addresses</a:t>
            </a:r>
            <a:endParaRPr lang="en-US" dirty="0"/>
          </a:p>
          <a:p>
            <a:pPr lvl="2"/>
            <a:r>
              <a:rPr lang="en-US" dirty="0"/>
              <a:t>Payload: contains data bits sent from source </a:t>
            </a:r>
            <a:r>
              <a:rPr lang="en-US" dirty="0" smtClean="0"/>
              <a:t>host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90600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313"/>
            <a:ext cx="8839200" cy="573087"/>
          </a:xfrm>
        </p:spPr>
        <p:txBody>
          <a:bodyPr/>
          <a:lstStyle/>
          <a:p>
            <a:r>
              <a:rPr lang="en-US" dirty="0"/>
              <a:t>Transferring </a:t>
            </a:r>
            <a:r>
              <a:rPr lang="en-US" dirty="0" smtClean="0"/>
              <a:t>internet Data Via Encapsulation</a:t>
            </a:r>
            <a:endParaRPr lang="en-US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90600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97939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IP </a:t>
            </a:r>
            <a:r>
              <a:rPr lang="en-US" dirty="0" smtClean="0"/>
              <a:t>Internet (upper case)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</a:t>
            </a:r>
            <a:r>
              <a:rPr lang="en-US" dirty="0" smtClean="0"/>
              <a:t>Protocol</a:t>
            </a:r>
            <a:r>
              <a:rPr lang="en-US" dirty="0"/>
              <a:t>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 smtClean="0">
                <a:solidFill>
                  <a:srgbClr val="FF0000"/>
                </a:solidFill>
              </a:rPr>
              <a:t>host-to-host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process-to-process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 smtClean="0">
                <a:solidFill>
                  <a:srgbClr val="FF0000"/>
                </a:solidFill>
              </a:rPr>
              <a:t>connections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</a:t>
            </a:r>
            <a:r>
              <a:rPr lang="en-US" i="1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128.2.217.3 </a:t>
            </a:r>
            <a:r>
              <a:rPr lang="en-US" dirty="0"/>
              <a:t>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IPv4 and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495926"/>
          </a:xfrm>
        </p:spPr>
        <p:txBody>
          <a:bodyPr/>
          <a:lstStyle/>
          <a:p>
            <a:r>
              <a:rPr lang="en-US" dirty="0" smtClean="0"/>
              <a:t>The original Internet Protocol, with its 32-bit addresses, is known as </a:t>
            </a:r>
            <a:r>
              <a:rPr lang="en-US" i="1" dirty="0" smtClean="0"/>
              <a:t>Internet Protocol Version 4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IPv4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1996: Internet Engineering Task Force (IETF) introduced </a:t>
            </a:r>
            <a:r>
              <a:rPr lang="en-US" i="1" dirty="0" smtClean="0"/>
              <a:t>Internet Protocol Version 6 </a:t>
            </a:r>
            <a:r>
              <a:rPr lang="en-US" dirty="0" smtClean="0">
                <a:solidFill>
                  <a:srgbClr val="FF0000"/>
                </a:solidFill>
              </a:rPr>
              <a:t>(IPv6</a:t>
            </a:r>
            <a:r>
              <a:rPr lang="en-US" dirty="0" smtClean="0"/>
              <a:t>) with 128-bit addresses</a:t>
            </a:r>
          </a:p>
          <a:p>
            <a:pPr lvl="1"/>
            <a:r>
              <a:rPr lang="en-US" dirty="0" smtClean="0"/>
              <a:t>Intended as the successor to IPv4</a:t>
            </a:r>
            <a:endParaRPr lang="en-US" dirty="0"/>
          </a:p>
          <a:p>
            <a:r>
              <a:rPr lang="en-US" dirty="0" smtClean="0"/>
              <a:t>Majority of Internet traffic still carried by IPv4</a:t>
            </a:r>
          </a:p>
          <a:p>
            <a:pPr lvl="1"/>
            <a:r>
              <a:rPr lang="en-US" dirty="0" smtClean="0"/>
              <a:t>But IPv6 is finally taking hold</a:t>
            </a:r>
          </a:p>
          <a:p>
            <a:pPr lvl="1"/>
            <a:r>
              <a:rPr lang="en-US" dirty="0" smtClean="0"/>
              <a:t>% of users access Google services using IPv6:</a:t>
            </a:r>
          </a:p>
          <a:p>
            <a:pPr lvl="2">
              <a:tabLst>
                <a:tab pos="3257550" algn="r"/>
              </a:tabLst>
            </a:pPr>
            <a:r>
              <a:rPr lang="en-US" dirty="0" smtClean="0"/>
              <a:t>Nov. 2014:	4%</a:t>
            </a:r>
          </a:p>
          <a:p>
            <a:pPr lvl="2">
              <a:tabLst>
                <a:tab pos="3257550" algn="r"/>
              </a:tabLst>
            </a:pPr>
            <a:r>
              <a:rPr lang="en-US" dirty="0" smtClean="0"/>
              <a:t>Nov. 2015: 	7%</a:t>
            </a:r>
          </a:p>
          <a:p>
            <a:pPr lvl="2">
              <a:tabLst>
                <a:tab pos="3257550" algn="r"/>
              </a:tabLst>
            </a:pPr>
            <a:r>
              <a:rPr lang="en-US" dirty="0" smtClean="0"/>
              <a:t>Nov. 2016: 	14%</a:t>
            </a:r>
            <a:endParaRPr lang="en-US" dirty="0"/>
          </a:p>
          <a:p>
            <a:r>
              <a:rPr lang="en-US" dirty="0" smtClean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57077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 smtClean="0"/>
              <a:t>(1) 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uint32_t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functions (described later) to convert between IP addresses and dotted decimal format.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 smtClean="0"/>
              <a:t>(2) 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128.2.210.175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www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128.2.131.66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47548" y="3926576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54.239.25.208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Output edited for brevity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376944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Some </a:t>
            </a:r>
            <a:r>
              <a:rPr lang="en-US" dirty="0"/>
              <a:t>valid domain names don’t map to any IP address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371600" y="18288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www.twitter.com</a:t>
            </a: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: 104.244.42.65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*** Can't find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ics.cs.cmu.edu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No answer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5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 smtClean="0"/>
              <a:t>(3) 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C00000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47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Ports and Service 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services have permanently assigned </a:t>
            </a:r>
            <a:r>
              <a:rPr lang="en-US" i="1" dirty="0" smtClean="0">
                <a:solidFill>
                  <a:srgbClr val="FF0000"/>
                </a:solidFill>
              </a:rPr>
              <a:t>well-known ports </a:t>
            </a:r>
            <a:r>
              <a:rPr lang="en-US" i="1" dirty="0" smtClean="0"/>
              <a:t>and </a:t>
            </a:r>
            <a:r>
              <a:rPr lang="en-US" dirty="0" smtClean="0"/>
              <a:t>corresponding </a:t>
            </a:r>
            <a:r>
              <a:rPr lang="en-US" i="1" dirty="0" smtClean="0">
                <a:solidFill>
                  <a:srgbClr val="FF0000"/>
                </a:solidFill>
              </a:rPr>
              <a:t>well-known service names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server: 7/echo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servers: 22/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email server: 25/</a:t>
            </a:r>
            <a:r>
              <a:rPr lang="en-US" dirty="0" err="1" smtClean="0"/>
              <a:t>smtp</a:t>
            </a:r>
            <a:endParaRPr lang="en-US" dirty="0" smtClean="0"/>
          </a:p>
          <a:p>
            <a:pPr lvl="1"/>
            <a:r>
              <a:rPr lang="en-US" dirty="0" smtClean="0"/>
              <a:t>Web servers: 80/http</a:t>
            </a:r>
          </a:p>
          <a:p>
            <a:pPr lvl="1"/>
            <a:endParaRPr lang="en-US" dirty="0"/>
          </a:p>
          <a:p>
            <a:r>
              <a:rPr lang="en-US" dirty="0" smtClean="0"/>
              <a:t>Mappings between well-known ports and service names is contained in the file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/services </a:t>
            </a:r>
            <a:r>
              <a:rPr lang="en-US" dirty="0" smtClean="0"/>
              <a:t>on each Linux machine.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32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117873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7687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</a:t>
            </a:r>
            <a:r>
              <a:rPr lang="en-US" dirty="0"/>
              <a:t>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 smtClean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 smtClean="0"/>
              <a:t>Created </a:t>
            </a:r>
            <a:r>
              <a:rPr lang="en-US" dirty="0"/>
              <a:t>in the early 80’s as part of the original Berkeley distribution of Unix that contained an early version of the Internet </a:t>
            </a:r>
            <a:r>
              <a:rPr lang="en-US" dirty="0" smtClean="0"/>
              <a:t>protocols.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Available on all modern systems	</a:t>
            </a:r>
          </a:p>
          <a:p>
            <a:pPr lvl="1"/>
            <a:r>
              <a:rPr lang="en-US" dirty="0" smtClean="0"/>
              <a:t>Unix variants, Windows, OS X, IOS, Android, ARM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</a:t>
            </a:r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/>
              <a:t>To an application, a socket is a file descriptor that lets the application read/write from/to the </a:t>
            </a:r>
            <a:r>
              <a:rPr lang="en-US" dirty="0" smtClean="0"/>
              <a:t>network</a:t>
            </a:r>
            <a:endParaRPr lang="en-US" dirty="0"/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Clients </a:t>
            </a:r>
            <a:r>
              <a:rPr lang="en-US" dirty="0"/>
              <a:t>and servers communicate with each other by reading from and writing to socket </a:t>
            </a:r>
            <a:r>
              <a:rPr lang="en-US" dirty="0" smtClean="0"/>
              <a:t>descriptors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distinction between regular file I/O and socket I/O is how the application “opens” the socket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Echo server and client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Accepts connection request</a:t>
            </a:r>
          </a:p>
          <a:p>
            <a:pPr lvl="1"/>
            <a:r>
              <a:rPr lang="en-US" dirty="0" smtClean="0"/>
              <a:t>Repeats back lines as they are typed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Requests connection to server</a:t>
            </a:r>
          </a:p>
          <a:p>
            <a:pPr lvl="1"/>
            <a:r>
              <a:rPr lang="en-US" dirty="0" smtClean="0"/>
              <a:t>Repeatedly:</a:t>
            </a:r>
          </a:p>
          <a:p>
            <a:pPr lvl="2"/>
            <a:r>
              <a:rPr lang="en-US" dirty="0" smtClean="0"/>
              <a:t>Read line from terminal</a:t>
            </a:r>
          </a:p>
          <a:p>
            <a:pPr lvl="2"/>
            <a:r>
              <a:rPr lang="en-US" dirty="0" smtClean="0"/>
              <a:t>Send to server</a:t>
            </a:r>
          </a:p>
          <a:p>
            <a:pPr lvl="2"/>
            <a:r>
              <a:rPr lang="en-US" dirty="0" smtClean="0"/>
              <a:t>Read reply from server</a:t>
            </a:r>
          </a:p>
          <a:p>
            <a:pPr lvl="2"/>
            <a:r>
              <a:rPr lang="en-US" dirty="0" smtClean="0"/>
              <a:t>Print line to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29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Server/Client Session Example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67979" y="4876800"/>
            <a:ext cx="76200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796088" algn="l"/>
              </a:tabLst>
            </a:pPr>
            <a:r>
              <a:rPr lang="en-US" sz="1600" dirty="0" err="1">
                <a:latin typeface="Courier New" pitchFamily="49" charset="0"/>
              </a:rPr>
              <a:t>whaleshark</a:t>
            </a:r>
            <a:r>
              <a:rPr lang="en-US" sz="1600" dirty="0" smtClean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echoserveri</a:t>
            </a:r>
            <a:r>
              <a:rPr lang="en-US" sz="1600" i="1" dirty="0">
                <a:latin typeface="Courier New" pitchFamily="49" charset="0"/>
              </a:rPr>
              <a:t> 6616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(BAMBOOSHARK.ICS.CS.CMU.EDU, 33707</a:t>
            </a:r>
            <a:r>
              <a:rPr lang="en-US" sz="1600" dirty="0" smtClean="0">
                <a:latin typeface="Courier New" pitchFamily="49" charset="0"/>
              </a:rPr>
              <a:t>)	(A)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26 </a:t>
            </a:r>
            <a:r>
              <a:rPr lang="en-US" sz="1600" dirty="0" smtClean="0">
                <a:latin typeface="Courier New" pitchFamily="49" charset="0"/>
              </a:rPr>
              <a:t>bytes	(B)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17 </a:t>
            </a:r>
            <a:r>
              <a:rPr lang="en-US" sz="1600" dirty="0" smtClean="0">
                <a:latin typeface="Courier New" pitchFamily="49" charset="0"/>
              </a:rPr>
              <a:t>bytes	(C)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(BAMBOOSHARK.ICS.CS.CMU.EDU, 33708</a:t>
            </a:r>
            <a:r>
              <a:rPr lang="en-US" sz="1600" dirty="0" smtClean="0">
                <a:latin typeface="Courier New" pitchFamily="49" charset="0"/>
              </a:rPr>
              <a:t>)	(D)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29 </a:t>
            </a:r>
            <a:r>
              <a:rPr lang="en-US" sz="1600" dirty="0" smtClean="0">
                <a:latin typeface="Courier New" pitchFamily="49" charset="0"/>
              </a:rPr>
              <a:t>bytes	(E)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752600"/>
            <a:ext cx="84582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7716838" algn="l"/>
              </a:tabLst>
            </a:pPr>
            <a:r>
              <a:rPr lang="en-US" sz="1600" dirty="0" err="1" smtClean="0">
                <a:latin typeface="Courier New" pitchFamily="49" charset="0"/>
              </a:rPr>
              <a:t>bambooshark</a:t>
            </a:r>
            <a:r>
              <a:rPr lang="en-US" sz="1600" dirty="0" smtClean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</a:rPr>
              <a:t>whaleshark.ics.cs.cmu.edu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</a:rPr>
              <a:t>6616	(A)</a:t>
            </a:r>
            <a:endParaRPr lang="en-US" sz="1600" i="1" dirty="0">
              <a:latin typeface="Courier New" pitchFamily="49" charset="0"/>
            </a:endParaRP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line is being </a:t>
            </a:r>
            <a:r>
              <a:rPr lang="en-US" sz="1600" i="1" dirty="0" smtClean="0">
                <a:latin typeface="Courier New" pitchFamily="49" charset="0"/>
              </a:rPr>
              <a:t>echoed	(B)</a:t>
            </a:r>
            <a:endParaRPr lang="en-US" sz="1600" i="1" dirty="0">
              <a:latin typeface="Courier New" pitchFamily="49" charset="0"/>
            </a:endParaRP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line is being echoed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one is, </a:t>
            </a:r>
            <a:r>
              <a:rPr lang="en-US" sz="1600" i="1" dirty="0" smtClean="0">
                <a:latin typeface="Courier New" pitchFamily="49" charset="0"/>
              </a:rPr>
              <a:t>too	(C)</a:t>
            </a:r>
            <a:endParaRPr lang="en-US" sz="1600" i="1" dirty="0">
              <a:latin typeface="Courier New" pitchFamily="49" charset="0"/>
            </a:endParaRP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one is, too</a:t>
            </a:r>
          </a:p>
          <a:p>
            <a:pPr>
              <a:tabLst>
                <a:tab pos="7716838" algn="l"/>
              </a:tabLst>
            </a:pPr>
            <a:r>
              <a:rPr lang="en-US" sz="1600" i="1" dirty="0" smtClean="0">
                <a:latin typeface="Courier New" pitchFamily="49" charset="0"/>
              </a:rPr>
              <a:t>^D</a:t>
            </a:r>
            <a:endParaRPr lang="en-US" sz="1600" i="1" dirty="0">
              <a:latin typeface="Courier New" pitchFamily="49" charset="0"/>
            </a:endParaRPr>
          </a:p>
          <a:p>
            <a:pPr>
              <a:tabLst>
                <a:tab pos="7716838" algn="l"/>
              </a:tabLst>
            </a:pPr>
            <a:r>
              <a:rPr lang="en-US" sz="1600" dirty="0" err="1" smtClean="0">
                <a:latin typeface="Courier New" pitchFamily="49" charset="0"/>
              </a:rPr>
              <a:t>bambooshark</a:t>
            </a:r>
            <a:r>
              <a:rPr lang="en-US" sz="1600" dirty="0" smtClean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</a:rPr>
              <a:t>whaleshark.ics.cs.cmu.edu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</a:rPr>
              <a:t>6616	(D)</a:t>
            </a:r>
            <a:endParaRPr lang="en-US" sz="1600" i="1" dirty="0">
              <a:latin typeface="Courier New" pitchFamily="49" charset="0"/>
            </a:endParaRP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one is a new </a:t>
            </a:r>
            <a:r>
              <a:rPr lang="en-US" sz="1600" i="1" dirty="0" smtClean="0">
                <a:latin typeface="Courier New" pitchFamily="49" charset="0"/>
              </a:rPr>
              <a:t>connection	(E)</a:t>
            </a:r>
            <a:endParaRPr lang="en-US" sz="1600" i="1" dirty="0">
              <a:latin typeface="Courier New" pitchFamily="49" charset="0"/>
            </a:endParaRP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one is a new </a:t>
            </a:r>
            <a:r>
              <a:rPr lang="en-US" sz="1600" dirty="0" smtClean="0">
                <a:latin typeface="Courier New" pitchFamily="49" charset="0"/>
              </a:rPr>
              <a:t>connection</a:t>
            </a:r>
          </a:p>
          <a:p>
            <a:pPr>
              <a:tabLst>
                <a:tab pos="7716838" algn="l"/>
              </a:tabLst>
            </a:pPr>
            <a:r>
              <a:rPr lang="en-US" sz="1600" i="1" dirty="0" smtClean="0">
                <a:latin typeface="Courier New" pitchFamily="49" charset="0"/>
              </a:rPr>
              <a:t>^D</a:t>
            </a:r>
            <a:endParaRPr lang="en-US" sz="1600" i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317" y="1232752"/>
            <a:ext cx="802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5611" y="4476690"/>
            <a:ext cx="86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5775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Echo</a:t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+ Client</a:t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Courier New" pitchFamily="49" charset="0"/>
                </a:rPr>
                <a:t>socket read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Courier New" pitchFamily="49" charset="0"/>
                </a:rPr>
                <a:t>socket write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 smtClean="0">
                  <a:latin typeface="Courier New" pitchFamily="49" charset="0"/>
                </a:rPr>
                <a:t>terminal write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 smtClean="0">
                  <a:latin typeface="Courier New" pitchFamily="49" charset="0"/>
                </a:rPr>
                <a:t>socket write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Courier New" pitchFamily="49" charset="0"/>
                </a:rPr>
                <a:t>socket read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</a:t>
            </a:r>
            <a:r>
              <a:rPr lang="en-US" sz="1600" dirty="0" smtClean="0">
                <a:latin typeface="Calibri" pitchFamily="34" charset="0"/>
              </a:rPr>
              <a:t>from client</a:t>
            </a:r>
            <a:endParaRPr lang="en-US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48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Echo</a:t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+ Client</a:t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latin typeface="Courier New" pitchFamily="49" charset="0"/>
                </a:rPr>
                <a:t>rio_readlineb</a:t>
              </a:r>
              <a:endParaRPr lang="en-US" sz="1400" dirty="0" smtClean="0">
                <a:latin typeface="Courier New" pitchFamily="49" charset="0"/>
              </a:endParaRPr>
            </a:p>
            <a:p>
              <a:pPr algn="ctr"/>
              <a:r>
                <a:rPr lang="en-US" sz="1400" dirty="0" err="1" smtClean="0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latin typeface="Courier New" pitchFamily="49" charset="0"/>
                </a:rPr>
                <a:t>fgets</a:t>
              </a:r>
              <a:endParaRPr lang="en-US" sz="1400" dirty="0" smtClean="0">
                <a:latin typeface="Courier New" pitchFamily="49" charset="0"/>
              </a:endParaRPr>
            </a:p>
            <a:p>
              <a:pPr algn="ctr"/>
              <a:r>
                <a:rPr lang="en-US" sz="1400" dirty="0" err="1" smtClean="0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</a:t>
            </a:r>
            <a:r>
              <a:rPr lang="en-US" sz="1600" dirty="0" smtClean="0">
                <a:latin typeface="Calibri" pitchFamily="34" charset="0"/>
              </a:rPr>
              <a:t>from client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0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81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Interlude:</a:t>
            </a:r>
            <a:br>
              <a:rPr lang="en-US" dirty="0" smtClean="0"/>
            </a:br>
            <a:r>
              <a:rPr lang="en-US" dirty="0" smtClean="0"/>
              <a:t>THE RIO Package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10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</a:t>
            </a:r>
            <a:r>
              <a:rPr lang="en-US" dirty="0" smtClean="0"/>
              <a:t>Client: Main </a:t>
            </a:r>
            <a:r>
              <a:rPr lang="en-US" dirty="0"/>
              <a:t>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host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6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 smtClean="0"/>
              <a:t>Iterative Echo Server: Main Routine</a:t>
            </a:r>
            <a:endParaRPr lang="en-US" dirty="0"/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 smtClean="0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”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Enough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room for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any </a:t>
            </a:r>
            <a:r>
              <a:rPr lang="en-US" sz="16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/* Important! */</a:t>
            </a:r>
            <a:endParaRPr lang="en-US" sz="1600" dirty="0">
              <a:solidFill>
                <a:srgbClr val="CB2418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3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 smtClean="0">
                <a:latin typeface="Courier New" pitchFamily="49" charset="0"/>
              </a:rPr>
              <a:t>echo</a:t>
            </a:r>
            <a:r>
              <a:rPr lang="en-US" dirty="0" smtClean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</a:t>
            </a:r>
            <a:r>
              <a:rPr lang="en-US" dirty="0" smtClean="0"/>
              <a:t>condition is </a:t>
            </a:r>
            <a:r>
              <a:rPr lang="en-US" dirty="0"/>
              <a:t>encountered.</a:t>
            </a:r>
          </a:p>
          <a:p>
            <a:pPr lvl="1"/>
            <a:r>
              <a:rPr lang="en-US" dirty="0" smtClean="0"/>
              <a:t>EOF condition </a:t>
            </a:r>
            <a:r>
              <a:rPr lang="en-US" dirty="0"/>
              <a:t>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7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</a:t>
            </a:r>
            <a:r>
              <a:rPr lang="en-US" dirty="0" smtClean="0"/>
              <a:t>designed</a:t>
            </a:r>
          </a:p>
          <a:p>
            <a:pPr lvl="1"/>
            <a:r>
              <a:rPr lang="en-US" dirty="0" smtClean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 smtClean="0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Address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13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(Local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(Wide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 smtClean="0"/>
              <a:t>Internet (IPv4) specific socket address:</a:t>
            </a:r>
            <a:endParaRPr lang="en-US" dirty="0"/>
          </a:p>
          <a:p>
            <a:pPr lvl="1"/>
            <a:r>
              <a:rPr lang="en-US" dirty="0" smtClean="0"/>
              <a:t>Must cast (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sockaddr_in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to (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for functions that take socket address arguments. </a:t>
            </a:r>
            <a:endParaRPr lang="en-US" dirty="0"/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family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(always AF_INET) */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sin_port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</a:rPr>
              <a:t>AF_INET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1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gethostbyname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eentrant (can be safely used by threaded programs).</a:t>
            </a:r>
          </a:p>
          <a:p>
            <a:pPr lvl="1"/>
            <a:r>
              <a:rPr lang="en-US" dirty="0" smtClean="0"/>
              <a:t>Allows us to write portable protocol-independent code</a:t>
            </a:r>
          </a:p>
          <a:p>
            <a:pPr lvl="2"/>
            <a:r>
              <a:rPr lang="en-US" dirty="0" smtClean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Somewhat complex</a:t>
            </a:r>
          </a:p>
          <a:p>
            <a:pPr lvl="1"/>
            <a:r>
              <a:rPr lang="en-US" dirty="0" smtClean="0"/>
              <a:t>Fortunately, a small number of usage patterns suffice in most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9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urier New"/>
              </a:rPr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54197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host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service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result</a:t>
            </a:r>
            <a:r>
              <a:rPr lang="en-US" dirty="0" smtClean="0"/>
              <a:t> that points to a linked list of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, each of which points to a corresponding socket address </a:t>
            </a:r>
            <a:r>
              <a:rPr lang="en-US" dirty="0" err="1" smtClean="0"/>
              <a:t>struct</a:t>
            </a:r>
            <a:r>
              <a:rPr lang="en-US" dirty="0" smtClean="0"/>
              <a:t>, and which contains arguments for the sockets interface functions.</a:t>
            </a:r>
          </a:p>
          <a:p>
            <a:r>
              <a:rPr lang="en-US" dirty="0" smtClean="0"/>
              <a:t>Helper functions: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freeadderinfo</a:t>
            </a:r>
            <a:r>
              <a:rPr lang="en-US" dirty="0" smtClean="0"/>
              <a:t> frees the entire linked list.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gai_strerror</a:t>
            </a:r>
            <a:r>
              <a:rPr lang="en-US" dirty="0" smtClean="0"/>
              <a:t> converts error code to an error message.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95497"/>
            <a:ext cx="8839200" cy="23669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*host,   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ostname or address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*service,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*hints,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**result);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freeaddrinfo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*result);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</a:t>
            </a:r>
            <a:r>
              <a:rPr lang="en-US" sz="1600" dirty="0" err="1" smtClean="0">
                <a:latin typeface="Courier New" pitchFamily="49" charset="0"/>
              </a:rPr>
              <a:t>gai_strerror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errcode</a:t>
            </a:r>
            <a:r>
              <a:rPr lang="en-US" sz="1600" dirty="0" smtClean="0">
                <a:latin typeface="Courier New" pitchFamily="49" charset="0"/>
              </a:rPr>
              <a:t>);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2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Linked List Returned by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result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  <a:cs typeface="Courier New"/>
              </a:rPr>
              <a:t>addrinfo</a:t>
            </a:r>
            <a:r>
              <a:rPr lang="en-US" sz="1600" dirty="0" smtClean="0">
                <a:latin typeface="+mn-lt"/>
                <a:cs typeface="Courier New"/>
              </a:rPr>
              <a:t>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/>
              </a:rPr>
              <a:t>Socket address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 smtClean="0"/>
              <a:t>Clients: walk this list, trying each socket address in turn, until the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/>
              <a:t> succeed.</a:t>
            </a:r>
          </a:p>
          <a:p>
            <a:r>
              <a:rPr lang="en-US" dirty="0" smtClean="0"/>
              <a:t>Servers: walk the list until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r>
              <a:rPr lang="en-US" dirty="0" smtClean="0"/>
              <a:t> succeed.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</a:t>
            </a:r>
            <a:r>
              <a:rPr lang="en-US" dirty="0" err="1" smtClean="0">
                <a:latin typeface="Courier New"/>
                <a:cs typeface="Courier New"/>
              </a:rPr>
              <a:t>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returned by </a:t>
            </a:r>
            <a:r>
              <a:rPr lang="en-US" dirty="0" err="1" smtClean="0"/>
              <a:t>getaddrinfo</a:t>
            </a:r>
            <a:r>
              <a:rPr lang="en-US" dirty="0" smtClean="0"/>
              <a:t> contains arguments that can be passed directly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Also points to a socket address </a:t>
            </a:r>
            <a:r>
              <a:rPr lang="en-US" dirty="0" err="1" smtClean="0"/>
              <a:t>struct</a:t>
            </a:r>
            <a:r>
              <a:rPr lang="en-US" dirty="0" smtClean="0"/>
              <a:t> that can be passed directly to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bind </a:t>
            </a:r>
            <a:r>
              <a:rPr lang="en-US" dirty="0" smtClean="0">
                <a:latin typeface="+mn-lt"/>
                <a:cs typeface="Courier New"/>
              </a:rPr>
              <a:t>functions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smtClean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662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is the inverse of </a:t>
            </a:r>
            <a:r>
              <a:rPr lang="en-US" dirty="0" err="1" smtClean="0"/>
              <a:t>getaddrinfo</a:t>
            </a:r>
            <a:r>
              <a:rPr lang="en-US" dirty="0" smtClean="0"/>
              <a:t>, converting a socket address to the corresponding host and service.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gethostbyaddr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getservbyport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getnameinfo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SA *</a:t>
            </a:r>
            <a:r>
              <a:rPr lang="en-US" sz="1600" dirty="0" err="1" smtClean="0">
                <a:latin typeface="Courier New" pitchFamily="49" charset="0"/>
              </a:rPr>
              <a:t>sa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salen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In: socket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*host,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hostlen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</a:t>
            </a:r>
            <a:r>
              <a:rPr lang="en-US" sz="1600" dirty="0" err="1" smtClean="0">
                <a:latin typeface="Courier New" pitchFamily="49" charset="0"/>
              </a:rPr>
              <a:t>serv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servlen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Out: service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4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address instead of name */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localhost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127.0.0.1</a:t>
            </a:r>
          </a:p>
          <a:p>
            <a:endParaRPr lang="en-US" sz="1600" dirty="0" smtClean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128.2.210.175</a:t>
            </a:r>
          </a:p>
          <a:p>
            <a:endParaRPr lang="en-US" sz="1600" dirty="0" smtClean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199.16.156.230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199.16.156.38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199.16.156.102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199.16.156.198</a:t>
            </a:r>
          </a:p>
        </p:txBody>
      </p:sp>
    </p:spTree>
    <p:extLst>
      <p:ext uri="{BB962C8B-B14F-4D97-AF65-F5344CB8AC3E}">
        <p14:creationId xmlns:p14="http://schemas.microsoft.com/office/powerpoint/2010/main" val="53939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for host and service conversion</a:t>
            </a:r>
          </a:p>
          <a:p>
            <a:r>
              <a:rPr lang="en-US" dirty="0" smtClean="0"/>
              <a:t>Writing clients and servers</a:t>
            </a:r>
          </a:p>
          <a:p>
            <a:r>
              <a:rPr lang="en-US" dirty="0" smtClean="0"/>
              <a:t>Writing Web servers!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3048000"/>
            <a:ext cx="8307387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 smtClean="0">
                <a:solidFill>
                  <a:srgbClr val="C00000"/>
                </a:solidFill>
              </a:rPr>
              <a:t>hub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</a:t>
            </a:r>
            <a:r>
              <a:rPr lang="en-US" dirty="0" smtClean="0"/>
              <a:t>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 smtClean="0"/>
              <a:t>Operation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</a:t>
            </a:r>
            <a:r>
              <a:rPr lang="en-US" sz="1800" dirty="0" smtClean="0"/>
              <a:t>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E.g., 00:16:ea:e3:54:e6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 smtClean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</a:t>
            </a:r>
            <a:r>
              <a:rPr lang="en-US" sz="1800" dirty="0" smtClean="0"/>
              <a:t>port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Every </a:t>
            </a:r>
            <a:r>
              <a:rPr lang="en-US" sz="1600" dirty="0"/>
              <a:t>host sees every </a:t>
            </a:r>
            <a:r>
              <a:rPr lang="en-US" sz="1600" dirty="0" smtClean="0"/>
              <a:t>bit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Note: Hubs are obsolete. Bridges (switches, routers) became cheap enough to replace them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45072" y="18404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100 Mb/</a:t>
            </a:r>
            <a:r>
              <a:rPr lang="en-US" sz="1800" dirty="0" err="1" smtClean="0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667000" y="1828800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100 Mb/</a:t>
            </a:r>
            <a:r>
              <a:rPr lang="en-US" sz="1800" dirty="0" err="1" smtClean="0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4927599" y="2734733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port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80" y="2122487"/>
            <a:ext cx="267985" cy="7477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8358" y="36718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712473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98348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1132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973763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56247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1369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447421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804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43231" y="1066800"/>
            <a:ext cx="1595258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  <a:endParaRPr lang="en-US" sz="1800" i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IXP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8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16        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 24 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 smtClean="0"/>
              <a:t>Evolution of Internet</a:t>
            </a:r>
            <a:endParaRPr lang="en-US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 smtClean="0"/>
          </a:p>
          <a:p>
            <a:r>
              <a:rPr lang="en-US" dirty="0" smtClean="0"/>
              <a:t>Shortcomings</a:t>
            </a:r>
            <a:endParaRPr lang="en-US" dirty="0"/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address </a:t>
            </a:r>
            <a:r>
              <a:rPr lang="en-US" dirty="0"/>
              <a:t>a</a:t>
            </a:r>
            <a:r>
              <a:rPr lang="en-US" dirty="0" smtClean="0"/>
              <a:t>ssignment</a:t>
            </a:r>
            <a:endParaRPr lang="en-US" dirty="0"/>
          </a:p>
          <a:p>
            <a:pPr lvl="1"/>
            <a:r>
              <a:rPr lang="en-US" dirty="0"/>
              <a:t>Most hosts don't need to have known address</a:t>
            </a:r>
          </a:p>
          <a:p>
            <a:pPr lvl="2"/>
            <a:r>
              <a:rPr lang="en-US" dirty="0"/>
              <a:t>Only those functioning as servers</a:t>
            </a:r>
          </a:p>
          <a:p>
            <a:pPr lvl="1"/>
            <a:r>
              <a:rPr lang="en-US" dirty="0"/>
              <a:t>DHCP </a:t>
            </a:r>
            <a:r>
              <a:rPr lang="en-US" dirty="0" smtClean="0"/>
              <a:t>(Dynamic Host Configuration Protocol)</a:t>
            </a:r>
            <a:endParaRPr lang="en-US" dirty="0"/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</a:t>
            </a:r>
            <a:r>
              <a:rPr lang="en-US" dirty="0" smtClean="0"/>
              <a:t>CMU (wired connection)</a:t>
            </a:r>
            <a:endParaRPr lang="en-US" dirty="0"/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128.2.213.29 </a:t>
            </a:r>
            <a:r>
              <a:rPr lang="en-US" dirty="0"/>
              <a:t>(</a:t>
            </a:r>
            <a:r>
              <a:rPr lang="en-US" b="1" dirty="0" smtClean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home</a:t>
            </a:r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192.168.1.5</a:t>
            </a:r>
            <a:endParaRPr lang="en-US" dirty="0"/>
          </a:p>
          <a:p>
            <a:pPr lvl="2"/>
            <a:r>
              <a:rPr lang="en-US" dirty="0" smtClean="0"/>
              <a:t>Only valid within home network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216.99.99.99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416550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 </a:t>
            </a:r>
            <a:r>
              <a:rPr lang="en-US" dirty="0" smtClean="0"/>
              <a:t>(lower case)</a:t>
            </a: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Ethernet,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 2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17875</TotalTime>
  <Words>3981</Words>
  <Application>Microsoft Macintosh PowerPoint</Application>
  <PresentationFormat>On-screen Show (4:3)</PresentationFormat>
  <Paragraphs>910</Paragraphs>
  <Slides>56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template2007</vt:lpstr>
      <vt:lpstr>Network Programming: Part I  15-213: Introduction to Computer Systems 21st Lecture, Nov. 8, 2016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The Notion of an internet Protocol</vt:lpstr>
      <vt:lpstr>What Does an internet Protocol Do?</vt:lpstr>
      <vt:lpstr>Transferring internet Data Via Encapsulation</vt:lpstr>
      <vt:lpstr>Other Issues</vt:lpstr>
      <vt:lpstr>Global IP Internet (upper case)</vt:lpstr>
      <vt:lpstr>Hardware and Software Organization  of an Internet Application</vt:lpstr>
      <vt:lpstr>A Programmer’s View of the Internet</vt:lpstr>
      <vt:lpstr>Aside: IPv4 and IPv6</vt:lpstr>
      <vt:lpstr>(1) IP Addresses</vt:lpstr>
      <vt:lpstr>Dotted Decimal Notation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(3) Internet Connections</vt:lpstr>
      <vt:lpstr>Well-known Ports and Service Names </vt:lpstr>
      <vt:lpstr>Anatomy of a Connection</vt:lpstr>
      <vt:lpstr>Using Ports to Identify Services</vt:lpstr>
      <vt:lpstr>Sockets Interface</vt:lpstr>
      <vt:lpstr>Sockets</vt:lpstr>
      <vt:lpstr>Socket Programming Example</vt:lpstr>
      <vt:lpstr>Echo Server/Client Session Example</vt:lpstr>
      <vt:lpstr>Echo Server + Client Structure</vt:lpstr>
      <vt:lpstr>Echo Server + Client Structure</vt:lpstr>
      <vt:lpstr>Interlude: THE RIO Package</vt:lpstr>
      <vt:lpstr>Echo Client: Main Routine</vt:lpstr>
      <vt:lpstr>Iterative Echo Server: Main Routine</vt:lpstr>
      <vt:lpstr>Echo Server: echo function</vt:lpstr>
      <vt:lpstr>Socket Address Structures</vt:lpstr>
      <vt:lpstr>Socket Address Structures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  <vt:lpstr>Next time </vt:lpstr>
      <vt:lpstr>Additional slides</vt:lpstr>
      <vt:lpstr>Basic Internet Components</vt:lpstr>
      <vt:lpstr>Internet Connection Hierarchy</vt:lpstr>
      <vt:lpstr>IP Address Structure</vt:lpstr>
      <vt:lpstr>Evolution of Internet</vt:lpstr>
      <vt:lpstr>Evolution of Internet: Naming</vt:lpstr>
      <vt:lpstr>Evolution of Internet: Firewalls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Randy Bryant</cp:lastModifiedBy>
  <cp:revision>847</cp:revision>
  <cp:lastPrinted>1999-09-20T15:19:18Z</cp:lastPrinted>
  <dcterms:created xsi:type="dcterms:W3CDTF">2012-11-06T16:54:28Z</dcterms:created>
  <dcterms:modified xsi:type="dcterms:W3CDTF">2016-11-08T15:51:52Z</dcterms:modified>
</cp:coreProperties>
</file>