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3" r:id="rId7"/>
    <p:sldId id="267" r:id="rId8"/>
    <p:sldId id="268" r:id="rId9"/>
    <p:sldId id="297" r:id="rId10"/>
    <p:sldId id="294" r:id="rId11"/>
    <p:sldId id="295" r:id="rId12"/>
    <p:sldId id="296" r:id="rId13"/>
    <p:sldId id="298" r:id="rId14"/>
    <p:sldId id="299" r:id="rId15"/>
    <p:sldId id="300" r:id="rId16"/>
    <p:sldId id="302" r:id="rId17"/>
    <p:sldId id="301" r:id="rId18"/>
    <p:sldId id="303" r:id="rId19"/>
    <p:sldId id="293" r:id="rId20"/>
    <p:sldId id="304" r:id="rId21"/>
    <p:sldId id="288" r:id="rId22"/>
    <p:sldId id="289" r:id="rId23"/>
    <p:sldId id="292" r:id="rId24"/>
  </p:sldIdLst>
  <p:sldSz cx="7558088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7450" autoAdjust="0"/>
  </p:normalViewPr>
  <p:slideViewPr>
    <p:cSldViewPr snapToGrid="0">
      <p:cViewPr varScale="1">
        <p:scale>
          <a:sx n="95" d="100"/>
          <a:sy n="95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CD999DB5-DF33-45BB-879A-3324AA8D74F4}" type="slidenum">
              <a:t>‹#›</a:t>
            </a:fld>
            <a:endParaRPr lang="en-US" sz="130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113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89BF967-BAEE-407B-B1BE-46E3A0B577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732195-AB2F-45AD-AE66-8794D39C55D4}" type="slidenum">
              <a:t>1</a:t>
            </a:fld>
            <a:endParaRPr lang="en-US"/>
          </a:p>
        </p:txBody>
      </p:sp>
      <p:sp>
        <p:nvSpPr>
          <p:cNvPr id="2" name="Shape 6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6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297680"/>
          </a:xfrm>
        </p:spPr>
        <p:txBody>
          <a:bodyPr wrap="square" lIns="91440" tIns="91440" rIns="91440" bIns="9144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</a:t>
            </a:r>
          </a:p>
          <a:p>
            <a:endParaRPr lang="en-US" dirty="0" smtClean="0"/>
          </a:p>
          <a:p>
            <a:r>
              <a:rPr lang="en-US" dirty="0" smtClean="0"/>
              <a:t>16</a:t>
            </a:r>
            <a:r>
              <a:rPr lang="en-US" baseline="0" dirty="0" smtClean="0"/>
              <a:t> byte blocks, 4 bytes per </a:t>
            </a:r>
            <a:r>
              <a:rPr lang="en-US" baseline="0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D (set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0xFA1C = 11111010000 11 100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8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138750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accesses per line, so already max of 16 misses.</a:t>
            </a:r>
          </a:p>
          <a:p>
            <a:r>
              <a:rPr lang="en-US" dirty="0" smtClean="0"/>
              <a:t>i = 2,</a:t>
            </a:r>
            <a:r>
              <a:rPr lang="en-US" baseline="0" dirty="0" smtClean="0"/>
              <a:t> 5 are never evicted, so not misses on second call.</a:t>
            </a:r>
          </a:p>
          <a:p>
            <a:r>
              <a:rPr lang="en-US" baseline="0" dirty="0" smtClean="0"/>
              <a:t>That gives 14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BF967-BAEE-407B-B1BE-46E3A0B57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EDF644-6A6B-420C-AB54-071359A26502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C0EB99-4974-476E-9BE4-C79C2ED544F7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BBB858-4643-4491-858D-C4E6897AFEF3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90D995-22F8-4B4A-B5C3-2CE9745DFABB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9C1BE5-5BED-4F4A-AEA4-E54736D4AD6B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6D2F1F-67FE-4867-945D-95715D9B4E94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60B8BA-8BE4-44E7-A5BD-800A07AD475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BA9262-8493-466E-AE6F-570280658078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E2D99A-552B-4D95-91E1-BAE3306FDB5F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F64DC4-D27B-440C-B802-D2C09F258134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ISOMORPHIC!</a:t>
            </a:r>
          </a:p>
          <a:p>
            <a:endParaRPr lang="en-US" dirty="0" smtClean="0"/>
          </a:p>
          <a:p>
            <a:r>
              <a:rPr lang="en-US" dirty="0" smtClean="0"/>
              <a:t>Answer: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4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C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address stream, assuming array starts at 0x100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57" y="927100"/>
            <a:ext cx="5668566" cy="197485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7" y="2978151"/>
            <a:ext cx="5668566" cy="13684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977-AFE3-4705-810B-778136B423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AF1-45B3-46F2-B5F2-6643F67C3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011" y="301626"/>
            <a:ext cx="1629965" cy="4803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301626"/>
            <a:ext cx="4775598" cy="48037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3D4F-2F10-4C02-8F2A-477B2D938B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57" y="927100"/>
            <a:ext cx="5668566" cy="197485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7" y="2978151"/>
            <a:ext cx="5668566" cy="13684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18F1-0BBE-4A36-8417-537C108216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E58C-6191-4DEE-A2E2-08492EDF74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41" y="1412876"/>
            <a:ext cx="6518672" cy="235902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41" y="3794125"/>
            <a:ext cx="6518672" cy="12398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D590-D455-4FAE-882C-53589ECF0C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113" y="1509714"/>
            <a:ext cx="3202781" cy="3595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195" y="1509714"/>
            <a:ext cx="3202781" cy="3595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D253-D145-4FDF-B26A-F6FF8D757F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8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01626"/>
            <a:ext cx="651867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304" y="1389064"/>
            <a:ext cx="3198019" cy="6810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304" y="2070101"/>
            <a:ext cx="3198019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6670" y="1389064"/>
            <a:ext cx="3212306" cy="6810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6670" y="2070101"/>
            <a:ext cx="3212306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706B-C605-4794-9A20-D9374B5014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5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7AB1-CB47-4875-AB71-14604B713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474-CB4B-4EB4-B58D-04E081752C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02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77825"/>
            <a:ext cx="2438400" cy="13223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498" y="815976"/>
            <a:ext cx="3825478" cy="4029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304" y="1700214"/>
            <a:ext cx="2438400" cy="31511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438-B953-4AA5-B12A-1806489E2F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13B-11D4-41E9-BDE7-2CEAE4170D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2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77825"/>
            <a:ext cx="2438400" cy="13223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498" y="815976"/>
            <a:ext cx="3825478" cy="4029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304" y="1700214"/>
            <a:ext cx="2438400" cy="31511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E0EE-C7A7-43F2-841C-8A3A08BBB6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1AF5-48A2-4BE1-A03D-4CD1E9E42B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7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011" y="301626"/>
            <a:ext cx="1629965" cy="4803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301626"/>
            <a:ext cx="4775598" cy="48037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4AF0-B18B-40B8-A0D7-D3AE48027F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41" y="1412876"/>
            <a:ext cx="6518672" cy="235902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41" y="3794125"/>
            <a:ext cx="6518672" cy="12398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01C1-58A9-4C94-861D-94484F0251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113" y="1509714"/>
            <a:ext cx="3202781" cy="3595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195" y="1509714"/>
            <a:ext cx="3202781" cy="3595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43C2-25A6-4E73-9632-F83D27B854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01626"/>
            <a:ext cx="651867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304" y="1389064"/>
            <a:ext cx="3198019" cy="6810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304" y="2070101"/>
            <a:ext cx="3198019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6670" y="1389064"/>
            <a:ext cx="3212306" cy="6810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6670" y="2070101"/>
            <a:ext cx="3212306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65F2-66CF-4B51-A472-615A77E661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B213-7334-4549-807F-8C184D921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4185-A0A7-4328-8A55-D129405F09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2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77825"/>
            <a:ext cx="2438400" cy="13223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498" y="815976"/>
            <a:ext cx="3825478" cy="4029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304" y="1700214"/>
            <a:ext cx="2438400" cy="31511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231-CB05-47A9-8ED4-E814EB78C4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4" y="377825"/>
            <a:ext cx="2438400" cy="13223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498" y="815976"/>
            <a:ext cx="3825478" cy="4029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304" y="1700214"/>
            <a:ext cx="2438400" cy="31511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99B8-0400-4CF4-BEA9-95D9A2EAC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3" y="301626"/>
            <a:ext cx="6519863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509714"/>
            <a:ext cx="6519863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112" y="5254626"/>
            <a:ext cx="1701404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0CEE-ADC7-4BC2-9EED-2A2FA125844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885" y="5254626"/>
            <a:ext cx="2550319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7573" y="5254626"/>
            <a:ext cx="1701403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E216-8005-4515-98DA-34DF1F4198D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3" y="301626"/>
            <a:ext cx="6519863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3" y="1509714"/>
            <a:ext cx="6519863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112" y="5254626"/>
            <a:ext cx="1701404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FD22-FBCD-4CA3-8398-001982CCB07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885" y="5254626"/>
            <a:ext cx="2550319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7573" y="5254626"/>
            <a:ext cx="1701403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2504-641C-4A81-9771-F8EA054EE33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app.cs.cmu.edu/public/waside/waside-blocking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vert="horz" wrap="square" lIns="91440" tIns="68580" rIns="91440" bIns="68580" rtlCol="0" anchor="ctr">
            <a:spAutoFit/>
          </a:bodyPr>
          <a:lstStyle/>
          <a:p>
            <a:pPr marL="89370" indent="-89100" hangingPunct="0">
              <a:lnSpc>
                <a:spcPct val="100000"/>
              </a:lnSpc>
              <a:spcBef>
                <a:spcPts val="0"/>
              </a:spcBef>
              <a:tabLst>
                <a:tab pos="89370" algn="l"/>
              </a:tabLst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15-213 Recitation 7: Caches and Blocking</a:t>
            </a:r>
          </a:p>
        </p:txBody>
      </p:sp>
      <p:sp>
        <p:nvSpPr>
          <p:cNvPr id="3" name="Shape 60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68580" rIns="91440" bIns="68580" rtlCol="0" anchor="t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950" dirty="0" smtClean="0">
                <a:solidFill>
                  <a:srgbClr val="000000"/>
                </a:solidFill>
                <a:latin typeface="Liberation Serif" pitchFamily="18"/>
                <a:cs typeface="Arial" pitchFamily="2"/>
              </a:rPr>
              <a:t>10 Oct 2016</a:t>
            </a:r>
            <a:endParaRPr lang="en-US" sz="1950" dirty="0">
              <a:solidFill>
                <a:srgbClr val="000000"/>
              </a:solidFill>
              <a:latin typeface="Liberation Serif" pitchFamily="18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777" y="1953541"/>
            <a:ext cx="6534454" cy="1008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void </a:t>
            </a:r>
            <a:r>
              <a:rPr lang="en-US" sz="1488" dirty="0">
                <a:latin typeface="Courier"/>
                <a:cs typeface="Courier"/>
              </a:rPr>
              <a:t>coo(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*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, 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size) {</a:t>
            </a:r>
          </a:p>
          <a:p>
            <a:pPr algn="l"/>
            <a:r>
              <a:rPr lang="en-US" sz="1488" dirty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488" dirty="0">
                <a:latin typeface="Courier"/>
                <a:cs typeface="Courier"/>
              </a:rPr>
              <a:t>(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 = size-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r>
              <a:rPr lang="en-US" sz="1488" dirty="0">
                <a:latin typeface="Courier"/>
                <a:cs typeface="Courier"/>
              </a:rPr>
              <a:t>; 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 &gt;= 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1488" dirty="0">
                <a:latin typeface="Courier"/>
                <a:cs typeface="Courier"/>
              </a:rPr>
              <a:t>; --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88" dirty="0"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   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[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] = 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[i+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1488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en-US" sz="1488" dirty="0">
                <a:latin typeface="Courier"/>
                <a:cs typeface="Courier"/>
              </a:rPr>
              <a:t>}</a:t>
            </a:r>
            <a:endParaRPr lang="en-US" sz="1488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Locality?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04" y="1007944"/>
            <a:ext cx="6676311" cy="944760"/>
          </a:xfrm>
        </p:spPr>
        <p:txBody>
          <a:bodyPr/>
          <a:lstStyle/>
          <a:p>
            <a:pPr marL="0" indent="0">
              <a:buNone/>
            </a:pPr>
            <a:r>
              <a:rPr lang="en-US" sz="2314" dirty="0"/>
              <a:t>The following function exhibits which type of </a:t>
            </a:r>
            <a:r>
              <a:rPr lang="en-US" sz="2314" dirty="0"/>
              <a:t>locality? Consider </a:t>
            </a:r>
            <a:r>
              <a:rPr lang="en-US" sz="2314" i="1" dirty="0"/>
              <a:t>only</a:t>
            </a:r>
            <a:r>
              <a:rPr lang="en-US" sz="2314" dirty="0"/>
              <a:t> array accesses</a:t>
            </a:r>
            <a:r>
              <a:rPr lang="en-US" sz="2314" dirty="0"/>
              <a:t>.</a:t>
            </a:r>
            <a:endParaRPr lang="en-US" sz="231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3AA73-7A0E-6446-8935-7FB3DC440D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23805" y="3338353"/>
          <a:ext cx="2708314" cy="17131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Spatial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Temporal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Both A and B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Neither A nor B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4723805" y="4220131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Cache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904" y="1007945"/>
            <a:ext cx="6676311" cy="1322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the following address partition, how many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/>
              <a:t> values will fit in a single data block?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8FB269-27BE-2E48-A6AA-2DF9D9FF5F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261"/>
          <p:cNvSpPr>
            <a:spLocks noChangeArrowheads="1"/>
          </p:cNvSpPr>
          <p:nvPr/>
        </p:nvSpPr>
        <p:spPr bwMode="auto">
          <a:xfrm>
            <a:off x="1269596" y="2740928"/>
            <a:ext cx="784233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18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</a:p>
        </p:txBody>
      </p:sp>
      <p:sp>
        <p:nvSpPr>
          <p:cNvPr id="7" name="Rectangle 262"/>
          <p:cNvSpPr>
            <a:spLocks noChangeArrowheads="1"/>
          </p:cNvSpPr>
          <p:nvPr/>
        </p:nvSpPr>
        <p:spPr bwMode="auto">
          <a:xfrm>
            <a:off x="2187125" y="2740928"/>
            <a:ext cx="784233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10</a:t>
            </a:r>
            <a:r>
              <a:rPr lang="en-US" sz="1653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</a:p>
        </p:txBody>
      </p:sp>
      <p:sp>
        <p:nvSpPr>
          <p:cNvPr id="8" name="Rectangle 344"/>
          <p:cNvSpPr>
            <a:spLocks noChangeArrowheads="1"/>
          </p:cNvSpPr>
          <p:nvPr/>
        </p:nvSpPr>
        <p:spPr bwMode="auto">
          <a:xfrm>
            <a:off x="3068901" y="3054536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9" name="Rectangle 345"/>
          <p:cNvSpPr>
            <a:spLocks noChangeArrowheads="1"/>
          </p:cNvSpPr>
          <p:nvPr/>
        </p:nvSpPr>
        <p:spPr bwMode="auto">
          <a:xfrm>
            <a:off x="2124140" y="3054536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10" name="Rectangle 346"/>
          <p:cNvSpPr>
            <a:spLocks noChangeArrowheads="1"/>
          </p:cNvSpPr>
          <p:nvPr/>
        </p:nvSpPr>
        <p:spPr bwMode="auto">
          <a:xfrm>
            <a:off x="1179379" y="3054536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11" name="Rectangle 347"/>
          <p:cNvSpPr>
            <a:spLocks noChangeArrowheads="1"/>
          </p:cNvSpPr>
          <p:nvPr/>
        </p:nvSpPr>
        <p:spPr bwMode="auto">
          <a:xfrm>
            <a:off x="3227673" y="2740928"/>
            <a:ext cx="667214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4</a:t>
            </a:r>
            <a:r>
              <a:rPr lang="en-US" sz="1653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</a:p>
        </p:txBody>
      </p:sp>
      <p:sp>
        <p:nvSpPr>
          <p:cNvPr id="12" name="Text Box 348"/>
          <p:cNvSpPr txBox="1">
            <a:spLocks noChangeArrowheads="1"/>
          </p:cNvSpPr>
          <p:nvPr/>
        </p:nvSpPr>
        <p:spPr bwMode="auto">
          <a:xfrm>
            <a:off x="3892817" y="3185710"/>
            <a:ext cx="274434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>
                <a:latin typeface="Courier"/>
                <a:cs typeface="Courier"/>
              </a:rPr>
              <a:t>0</a:t>
            </a:r>
          </a:p>
        </p:txBody>
      </p:sp>
      <p:sp>
        <p:nvSpPr>
          <p:cNvPr id="13" name="Text Box 349"/>
          <p:cNvSpPr txBox="1">
            <a:spLocks noChangeArrowheads="1"/>
          </p:cNvSpPr>
          <p:nvPr/>
        </p:nvSpPr>
        <p:spPr bwMode="auto">
          <a:xfrm>
            <a:off x="1103235" y="3185710"/>
            <a:ext cx="364202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 dirty="0">
                <a:latin typeface="Courier"/>
                <a:cs typeface="Courier"/>
              </a:rPr>
              <a:t>31</a:t>
            </a:r>
            <a:endParaRPr lang="en-US" sz="1157" dirty="0">
              <a:latin typeface="Courier"/>
              <a:cs typeface="Courier"/>
            </a:endParaRPr>
          </a:p>
        </p:txBody>
      </p:sp>
      <p:sp>
        <p:nvSpPr>
          <p:cNvPr id="14" name="Rectangle 372"/>
          <p:cNvSpPr>
            <a:spLocks noChangeArrowheads="1"/>
          </p:cNvSpPr>
          <p:nvPr/>
        </p:nvSpPr>
        <p:spPr bwMode="auto">
          <a:xfrm>
            <a:off x="1431315" y="3700123"/>
            <a:ext cx="527753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5" name="Rectangle 373"/>
          <p:cNvSpPr>
            <a:spLocks noChangeArrowheads="1"/>
          </p:cNvSpPr>
          <p:nvPr/>
        </p:nvSpPr>
        <p:spPr bwMode="auto">
          <a:xfrm>
            <a:off x="2122829" y="3700123"/>
            <a:ext cx="946073" cy="58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793" tIns="36741" rIns="74793" bIns="36741">
            <a:spAutoFit/>
          </a:bodyPr>
          <a:lstStyle/>
          <a:p>
            <a:r>
              <a:rPr lang="en-US" sz="1653" i="1" dirty="0">
                <a:latin typeface="Century Gothic"/>
                <a:cs typeface="Century Gothic"/>
              </a:rPr>
              <a:t>Set index</a:t>
            </a:r>
          </a:p>
        </p:txBody>
      </p:sp>
      <p:sp>
        <p:nvSpPr>
          <p:cNvPr id="16" name="Rectangle 374"/>
          <p:cNvSpPr>
            <a:spLocks noChangeArrowheads="1"/>
          </p:cNvSpPr>
          <p:nvPr/>
        </p:nvSpPr>
        <p:spPr bwMode="auto">
          <a:xfrm>
            <a:off x="3013791" y="3700123"/>
            <a:ext cx="1322842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>
                <a:latin typeface="Century Gothic"/>
                <a:cs typeface="Century Gothic"/>
              </a:rPr>
              <a:t>Block offset</a:t>
            </a:r>
          </a:p>
        </p:txBody>
      </p:sp>
      <p:sp>
        <p:nvSpPr>
          <p:cNvPr id="17" name="AutoShape 375"/>
          <p:cNvSpPr>
            <a:spLocks/>
          </p:cNvSpPr>
          <p:nvPr/>
        </p:nvSpPr>
        <p:spPr bwMode="auto">
          <a:xfrm rot="5400000">
            <a:off x="1494300" y="3093901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18" name="AutoShape 376"/>
          <p:cNvSpPr>
            <a:spLocks/>
          </p:cNvSpPr>
          <p:nvPr/>
        </p:nvSpPr>
        <p:spPr bwMode="auto">
          <a:xfrm rot="5400000">
            <a:off x="2439061" y="3093901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19" name="AutoShape 377"/>
          <p:cNvSpPr>
            <a:spLocks/>
          </p:cNvSpPr>
          <p:nvPr/>
        </p:nvSpPr>
        <p:spPr bwMode="auto">
          <a:xfrm rot="5400000">
            <a:off x="3446806" y="3093901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20" name="Text Box 378"/>
          <p:cNvSpPr txBox="1">
            <a:spLocks noChangeArrowheads="1"/>
          </p:cNvSpPr>
          <p:nvPr/>
        </p:nvSpPr>
        <p:spPr bwMode="auto">
          <a:xfrm>
            <a:off x="125969" y="2971727"/>
            <a:ext cx="1058303" cy="3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53" i="1" dirty="0">
                <a:latin typeface="Century Gothic"/>
                <a:cs typeface="Century Gothic"/>
              </a:rPr>
              <a:t>Address: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471869" y="2532158"/>
          <a:ext cx="2708314" cy="282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92">
                <a:tc>
                  <a:txBody>
                    <a:bodyPr/>
                    <a:lstStyle/>
                    <a:p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#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 of </a:t>
                      </a:r>
                      <a:r>
                        <a:rPr lang="en-US" sz="2000" baseline="0" dirty="0" err="1" smtClean="0">
                          <a:latin typeface="Century Gothic"/>
                          <a:cs typeface="Century Gothic"/>
                        </a:rPr>
                        <a:t>int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 in block</a:t>
                      </a:r>
                      <a:endParaRPr lang="en-US" sz="2000" dirty="0" smtClean="0">
                        <a:latin typeface="Century Gothic"/>
                        <a:cs typeface="Century Gothic"/>
                      </a:endParaRP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228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E.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Unknown: We need more info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471869" y="4283115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04" y="1007944"/>
            <a:ext cx="6676311" cy="692824"/>
          </a:xfrm>
        </p:spPr>
        <p:txBody>
          <a:bodyPr/>
          <a:lstStyle/>
          <a:p>
            <a:pPr marL="0" indent="0">
              <a:buNone/>
            </a:pPr>
            <a:r>
              <a:rPr lang="en-US" sz="1984" dirty="0"/>
              <a:t>Assuming a 32-bit address (i.e. m=32), how many bits are used for tag (t), set index (s), and block offset (b).</a:t>
            </a:r>
            <a:endParaRPr lang="en-US" sz="198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3AA73-7A0E-6446-8935-7FB3DC440D1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794264" y="2306990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6" name="Rectangle 300"/>
          <p:cNvSpPr>
            <a:spLocks noChangeArrowheads="1"/>
          </p:cNvSpPr>
          <p:nvPr/>
        </p:nvSpPr>
        <p:spPr bwMode="auto">
          <a:xfrm>
            <a:off x="794264" y="2759688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8" name="Rectangle 284"/>
          <p:cNvSpPr>
            <a:spLocks noChangeArrowheads="1"/>
          </p:cNvSpPr>
          <p:nvPr/>
        </p:nvSpPr>
        <p:spPr bwMode="auto">
          <a:xfrm>
            <a:off x="920232" y="2369974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0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9" name="Rectangle 306"/>
          <p:cNvSpPr>
            <a:spLocks noChangeArrowheads="1"/>
          </p:cNvSpPr>
          <p:nvPr/>
        </p:nvSpPr>
        <p:spPr bwMode="auto">
          <a:xfrm>
            <a:off x="920232" y="2822672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0" dirty="0">
                <a:latin typeface="Century Gothic"/>
                <a:cs typeface="Century Gothic"/>
              </a:rPr>
              <a:t>Valid</a:t>
            </a:r>
            <a:endParaRPr lang="en-US" sz="1480" dirty="0">
              <a:latin typeface="Century Gothic"/>
              <a:cs typeface="Century Gothic"/>
            </a:endParaRPr>
          </a:p>
        </p:txBody>
      </p:sp>
      <p:sp>
        <p:nvSpPr>
          <p:cNvPr id="11" name="Rectangle 285"/>
          <p:cNvSpPr>
            <a:spLocks noChangeArrowheads="1"/>
          </p:cNvSpPr>
          <p:nvPr/>
        </p:nvSpPr>
        <p:spPr bwMode="auto">
          <a:xfrm>
            <a:off x="1550073" y="2369974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2" name="Rectangle 307"/>
          <p:cNvSpPr>
            <a:spLocks noChangeArrowheads="1"/>
          </p:cNvSpPr>
          <p:nvPr/>
        </p:nvSpPr>
        <p:spPr bwMode="auto">
          <a:xfrm>
            <a:off x="1550073" y="2822672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5" name="Text Box 350"/>
          <p:cNvSpPr txBox="1">
            <a:spLocks noChangeArrowheads="1"/>
          </p:cNvSpPr>
          <p:nvPr/>
        </p:nvSpPr>
        <p:spPr bwMode="auto">
          <a:xfrm>
            <a:off x="125969" y="2333977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0:</a:t>
            </a:r>
          </a:p>
        </p:txBody>
      </p:sp>
      <p:sp>
        <p:nvSpPr>
          <p:cNvPr id="16" name="Text Box 353"/>
          <p:cNvSpPr txBox="1">
            <a:spLocks noChangeArrowheads="1"/>
          </p:cNvSpPr>
          <p:nvPr/>
        </p:nvSpPr>
        <p:spPr bwMode="auto">
          <a:xfrm>
            <a:off x="125969" y="2801109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1:</a:t>
            </a:r>
          </a:p>
        </p:txBody>
      </p:sp>
      <p:sp>
        <p:nvSpPr>
          <p:cNvPr id="18" name="AutoShape 357"/>
          <p:cNvSpPr>
            <a:spLocks/>
          </p:cNvSpPr>
          <p:nvPr/>
        </p:nvSpPr>
        <p:spPr bwMode="auto">
          <a:xfrm>
            <a:off x="4384356" y="2306991"/>
            <a:ext cx="125968" cy="389713"/>
          </a:xfrm>
          <a:prstGeom prst="rightBrace">
            <a:avLst>
              <a:gd name="adj1" fmla="val 257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19" name="Text Box 358"/>
          <p:cNvSpPr txBox="1">
            <a:spLocks noChangeArrowheads="1"/>
          </p:cNvSpPr>
          <p:nvPr/>
        </p:nvSpPr>
        <p:spPr bwMode="auto">
          <a:xfrm>
            <a:off x="4509918" y="2333977"/>
            <a:ext cx="1789272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i="1" dirty="0">
                <a:latin typeface="Century Gothic"/>
                <a:cs typeface="Century Gothic"/>
              </a:rPr>
              <a:t>E = 1</a:t>
            </a:r>
            <a:r>
              <a:rPr lang="en-US" sz="1488" dirty="0">
                <a:latin typeface="Century Gothic"/>
                <a:cs typeface="Century Gothic"/>
              </a:rPr>
              <a:t>  lines per set</a:t>
            </a:r>
          </a:p>
        </p:txBody>
      </p:sp>
      <p:sp>
        <p:nvSpPr>
          <p:cNvPr id="20" name="Rectangle 370"/>
          <p:cNvSpPr>
            <a:spLocks noChangeArrowheads="1"/>
          </p:cNvSpPr>
          <p:nvPr/>
        </p:nvSpPr>
        <p:spPr bwMode="auto">
          <a:xfrm>
            <a:off x="2431849" y="2369974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1" name="Rectangle 371"/>
          <p:cNvSpPr>
            <a:spLocks noChangeArrowheads="1"/>
          </p:cNvSpPr>
          <p:nvPr/>
        </p:nvSpPr>
        <p:spPr bwMode="auto">
          <a:xfrm>
            <a:off x="2431849" y="2810863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3" name="AutoShape 355"/>
          <p:cNvSpPr>
            <a:spLocks/>
          </p:cNvSpPr>
          <p:nvPr/>
        </p:nvSpPr>
        <p:spPr bwMode="auto">
          <a:xfrm rot="16200000">
            <a:off x="3167130" y="1338045"/>
            <a:ext cx="125968" cy="1637586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24" name="Text Box 356"/>
          <p:cNvSpPr txBox="1">
            <a:spLocks noChangeArrowheads="1"/>
          </p:cNvSpPr>
          <p:nvPr/>
        </p:nvSpPr>
        <p:spPr bwMode="auto">
          <a:xfrm>
            <a:off x="2603826" y="1643343"/>
            <a:ext cx="141417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323" i="1" dirty="0">
                <a:latin typeface="Century Gothic"/>
                <a:cs typeface="Century Gothic"/>
              </a:rPr>
              <a:t>8</a:t>
            </a:r>
            <a:r>
              <a:rPr lang="en-US" sz="1323" i="1" dirty="0">
                <a:latin typeface="Century Gothic"/>
                <a:cs typeface="Century Gothic"/>
              </a:rPr>
              <a:t>  </a:t>
            </a:r>
            <a:r>
              <a:rPr lang="en-US" sz="1323" dirty="0">
                <a:latin typeface="Century Gothic"/>
                <a:cs typeface="Century Gothic"/>
              </a:rPr>
              <a:t>bytes</a:t>
            </a:r>
            <a:endParaRPr lang="en-US" sz="1323" dirty="0">
              <a:latin typeface="Century Gothic"/>
              <a:cs typeface="Century Gothic"/>
            </a:endParaRPr>
          </a:p>
          <a:p>
            <a:r>
              <a:rPr lang="en-US" sz="1323" dirty="0">
                <a:latin typeface="Century Gothic"/>
                <a:cs typeface="Century Gothic"/>
              </a:rPr>
              <a:t>per </a:t>
            </a:r>
            <a:r>
              <a:rPr lang="en-US" sz="1323" dirty="0">
                <a:latin typeface="Century Gothic"/>
                <a:cs typeface="Century Gothic"/>
              </a:rPr>
              <a:t>data block</a:t>
            </a:r>
            <a:endParaRPr lang="en-US" sz="1323" dirty="0">
              <a:latin typeface="Century Gothic"/>
              <a:cs typeface="Century Gothic"/>
            </a:endParaRPr>
          </a:p>
        </p:txBody>
      </p:sp>
      <p:sp>
        <p:nvSpPr>
          <p:cNvPr id="25" name="Rectangle 278"/>
          <p:cNvSpPr>
            <a:spLocks noChangeArrowheads="1"/>
          </p:cNvSpPr>
          <p:nvPr/>
        </p:nvSpPr>
        <p:spPr bwMode="auto">
          <a:xfrm>
            <a:off x="794264" y="3200576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6" name="Rectangle 300"/>
          <p:cNvSpPr>
            <a:spLocks noChangeArrowheads="1"/>
          </p:cNvSpPr>
          <p:nvPr/>
        </p:nvSpPr>
        <p:spPr bwMode="auto">
          <a:xfrm>
            <a:off x="794264" y="3653274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7" name="Rectangle 284"/>
          <p:cNvSpPr>
            <a:spLocks noChangeArrowheads="1"/>
          </p:cNvSpPr>
          <p:nvPr/>
        </p:nvSpPr>
        <p:spPr bwMode="auto">
          <a:xfrm>
            <a:off x="920232" y="3263560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0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28" name="Rectangle 306"/>
          <p:cNvSpPr>
            <a:spLocks noChangeArrowheads="1"/>
          </p:cNvSpPr>
          <p:nvPr/>
        </p:nvSpPr>
        <p:spPr bwMode="auto">
          <a:xfrm>
            <a:off x="920232" y="3716258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0" dirty="0">
                <a:latin typeface="Century Gothic"/>
                <a:cs typeface="Century Gothic"/>
              </a:rPr>
              <a:t>Valid</a:t>
            </a:r>
            <a:endParaRPr lang="en-US" sz="1480" dirty="0">
              <a:latin typeface="Century Gothic"/>
              <a:cs typeface="Century Gothic"/>
            </a:endParaRPr>
          </a:p>
        </p:txBody>
      </p:sp>
      <p:sp>
        <p:nvSpPr>
          <p:cNvPr id="29" name="Rectangle 285"/>
          <p:cNvSpPr>
            <a:spLocks noChangeArrowheads="1"/>
          </p:cNvSpPr>
          <p:nvPr/>
        </p:nvSpPr>
        <p:spPr bwMode="auto">
          <a:xfrm>
            <a:off x="1550073" y="3263560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0" name="Rectangle 307"/>
          <p:cNvSpPr>
            <a:spLocks noChangeArrowheads="1"/>
          </p:cNvSpPr>
          <p:nvPr/>
        </p:nvSpPr>
        <p:spPr bwMode="auto">
          <a:xfrm>
            <a:off x="1550073" y="3716258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1" name="Text Box 350"/>
          <p:cNvSpPr txBox="1">
            <a:spLocks noChangeArrowheads="1"/>
          </p:cNvSpPr>
          <p:nvPr/>
        </p:nvSpPr>
        <p:spPr bwMode="auto">
          <a:xfrm>
            <a:off x="125969" y="3227563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2: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2" name="Text Box 353"/>
          <p:cNvSpPr txBox="1">
            <a:spLocks noChangeArrowheads="1"/>
          </p:cNvSpPr>
          <p:nvPr/>
        </p:nvSpPr>
        <p:spPr bwMode="auto">
          <a:xfrm>
            <a:off x="125969" y="3694695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3: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4" name="Rectangle 370"/>
          <p:cNvSpPr>
            <a:spLocks noChangeArrowheads="1"/>
          </p:cNvSpPr>
          <p:nvPr/>
        </p:nvSpPr>
        <p:spPr bwMode="auto">
          <a:xfrm>
            <a:off x="2431849" y="3263560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35" name="Rectangle 371"/>
          <p:cNvSpPr>
            <a:spLocks noChangeArrowheads="1"/>
          </p:cNvSpPr>
          <p:nvPr/>
        </p:nvSpPr>
        <p:spPr bwMode="auto">
          <a:xfrm>
            <a:off x="2431849" y="3704449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60821" y="3275370"/>
          <a:ext cx="2708316" cy="2282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0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0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0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0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0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660066"/>
                          </a:solidFill>
                        </a:rPr>
                        <a:t>E.</a:t>
                      </a:r>
                      <a:endParaRPr lang="en-US" sz="20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Rectangle 261"/>
          <p:cNvSpPr>
            <a:spLocks noChangeArrowheads="1"/>
          </p:cNvSpPr>
          <p:nvPr/>
        </p:nvSpPr>
        <p:spPr bwMode="auto">
          <a:xfrm>
            <a:off x="859185" y="4283115"/>
            <a:ext cx="622330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t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8" name="Rectangle 262"/>
          <p:cNvSpPr>
            <a:spLocks noChangeArrowheads="1"/>
          </p:cNvSpPr>
          <p:nvPr/>
        </p:nvSpPr>
        <p:spPr bwMode="auto">
          <a:xfrm>
            <a:off x="1776714" y="4283115"/>
            <a:ext cx="631948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s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9" name="Rectangle 344"/>
          <p:cNvSpPr>
            <a:spLocks noChangeArrowheads="1"/>
          </p:cNvSpPr>
          <p:nvPr/>
        </p:nvSpPr>
        <p:spPr bwMode="auto">
          <a:xfrm>
            <a:off x="2658491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0" name="Rectangle 345"/>
          <p:cNvSpPr>
            <a:spLocks noChangeArrowheads="1"/>
          </p:cNvSpPr>
          <p:nvPr/>
        </p:nvSpPr>
        <p:spPr bwMode="auto">
          <a:xfrm>
            <a:off x="1713730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1" name="Rectangle 346"/>
          <p:cNvSpPr>
            <a:spLocks noChangeArrowheads="1"/>
          </p:cNvSpPr>
          <p:nvPr/>
        </p:nvSpPr>
        <p:spPr bwMode="auto">
          <a:xfrm>
            <a:off x="768969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2" name="Rectangle 347"/>
          <p:cNvSpPr>
            <a:spLocks noChangeArrowheads="1"/>
          </p:cNvSpPr>
          <p:nvPr/>
        </p:nvSpPr>
        <p:spPr bwMode="auto">
          <a:xfrm>
            <a:off x="2817263" y="4283115"/>
            <a:ext cx="694465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b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43" name="Text Box 348"/>
          <p:cNvSpPr txBox="1">
            <a:spLocks noChangeArrowheads="1"/>
          </p:cNvSpPr>
          <p:nvPr/>
        </p:nvSpPr>
        <p:spPr bwMode="auto">
          <a:xfrm>
            <a:off x="3482407" y="4727897"/>
            <a:ext cx="274434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>
                <a:latin typeface="Courier"/>
                <a:cs typeface="Courier"/>
              </a:rPr>
              <a:t>0</a:t>
            </a:r>
          </a:p>
        </p:txBody>
      </p:sp>
      <p:sp>
        <p:nvSpPr>
          <p:cNvPr id="44" name="Text Box 349"/>
          <p:cNvSpPr txBox="1">
            <a:spLocks noChangeArrowheads="1"/>
          </p:cNvSpPr>
          <p:nvPr/>
        </p:nvSpPr>
        <p:spPr bwMode="auto">
          <a:xfrm>
            <a:off x="692825" y="4727897"/>
            <a:ext cx="364202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 dirty="0">
                <a:latin typeface="Courier"/>
                <a:cs typeface="Courier"/>
              </a:rPr>
              <a:t>31</a:t>
            </a:r>
            <a:endParaRPr lang="en-US" sz="1157" dirty="0">
              <a:latin typeface="Courier"/>
              <a:cs typeface="Courier"/>
            </a:endParaRPr>
          </a:p>
        </p:txBody>
      </p:sp>
      <p:sp>
        <p:nvSpPr>
          <p:cNvPr id="45" name="Rectangle 372"/>
          <p:cNvSpPr>
            <a:spLocks noChangeArrowheads="1"/>
          </p:cNvSpPr>
          <p:nvPr/>
        </p:nvSpPr>
        <p:spPr bwMode="auto">
          <a:xfrm>
            <a:off x="975240" y="5195461"/>
            <a:ext cx="490883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46" name="Rectangle 373"/>
          <p:cNvSpPr>
            <a:spLocks noChangeArrowheads="1"/>
          </p:cNvSpPr>
          <p:nvPr/>
        </p:nvSpPr>
        <p:spPr bwMode="auto">
          <a:xfrm>
            <a:off x="1605080" y="5195461"/>
            <a:ext cx="1116395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4793" tIns="36741" rIns="74793" bIns="36741">
            <a:spAutoFit/>
          </a:bodyPr>
          <a:lstStyle/>
          <a:p>
            <a:r>
              <a:rPr lang="en-US" sz="1488" i="1" dirty="0">
                <a:latin typeface="Century Gothic"/>
                <a:cs typeface="Century Gothic"/>
              </a:rPr>
              <a:t>Set index</a:t>
            </a:r>
          </a:p>
        </p:txBody>
      </p:sp>
      <p:sp>
        <p:nvSpPr>
          <p:cNvPr id="47" name="AutoShape 375"/>
          <p:cNvSpPr>
            <a:spLocks/>
          </p:cNvSpPr>
          <p:nvPr/>
        </p:nvSpPr>
        <p:spPr bwMode="auto">
          <a:xfrm rot="5400000">
            <a:off x="1083890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8" name="AutoShape 376"/>
          <p:cNvSpPr>
            <a:spLocks/>
          </p:cNvSpPr>
          <p:nvPr/>
        </p:nvSpPr>
        <p:spPr bwMode="auto">
          <a:xfrm rot="5400000">
            <a:off x="2028651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9" name="AutoShape 377"/>
          <p:cNvSpPr>
            <a:spLocks/>
          </p:cNvSpPr>
          <p:nvPr/>
        </p:nvSpPr>
        <p:spPr bwMode="auto">
          <a:xfrm rot="5400000">
            <a:off x="3036396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50" name="Rectangle 374"/>
          <p:cNvSpPr>
            <a:spLocks noChangeArrowheads="1"/>
          </p:cNvSpPr>
          <p:nvPr/>
        </p:nvSpPr>
        <p:spPr bwMode="auto">
          <a:xfrm>
            <a:off x="2638145" y="5195461"/>
            <a:ext cx="1201014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Block offset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4660821" y="4031178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Set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04" y="1007944"/>
            <a:ext cx="6676311" cy="440888"/>
          </a:xfrm>
        </p:spPr>
        <p:txBody>
          <a:bodyPr/>
          <a:lstStyle/>
          <a:p>
            <a:pPr marL="0" indent="0">
              <a:buNone/>
            </a:pPr>
            <a:r>
              <a:rPr lang="en-US" sz="1984" dirty="0"/>
              <a:t>Which set may the address </a:t>
            </a:r>
            <a:r>
              <a:rPr lang="en-US" sz="1984" b="1" dirty="0">
                <a:solidFill>
                  <a:srgbClr val="660066"/>
                </a:solidFill>
              </a:rPr>
              <a:t>0xFA1C</a:t>
            </a:r>
            <a:r>
              <a:rPr lang="en-US" sz="1984" dirty="0"/>
              <a:t> be located in?</a:t>
            </a:r>
            <a:endParaRPr lang="en-US" sz="198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3AA73-7A0E-6446-8935-7FB3DC440D1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794264" y="2041424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6" name="Rectangle 300"/>
          <p:cNvSpPr>
            <a:spLocks noChangeArrowheads="1"/>
          </p:cNvSpPr>
          <p:nvPr/>
        </p:nvSpPr>
        <p:spPr bwMode="auto">
          <a:xfrm>
            <a:off x="794264" y="2494122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8" name="Rectangle 284"/>
          <p:cNvSpPr>
            <a:spLocks noChangeArrowheads="1"/>
          </p:cNvSpPr>
          <p:nvPr/>
        </p:nvSpPr>
        <p:spPr bwMode="auto">
          <a:xfrm>
            <a:off x="920232" y="2104408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9" name="Rectangle 306"/>
          <p:cNvSpPr>
            <a:spLocks noChangeArrowheads="1"/>
          </p:cNvSpPr>
          <p:nvPr/>
        </p:nvSpPr>
        <p:spPr bwMode="auto">
          <a:xfrm>
            <a:off x="920232" y="2557106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11" name="Rectangle 285"/>
          <p:cNvSpPr>
            <a:spLocks noChangeArrowheads="1"/>
          </p:cNvSpPr>
          <p:nvPr/>
        </p:nvSpPr>
        <p:spPr bwMode="auto">
          <a:xfrm>
            <a:off x="1550073" y="2104408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2" name="Rectangle 307"/>
          <p:cNvSpPr>
            <a:spLocks noChangeArrowheads="1"/>
          </p:cNvSpPr>
          <p:nvPr/>
        </p:nvSpPr>
        <p:spPr bwMode="auto">
          <a:xfrm>
            <a:off x="1550073" y="2557106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5" name="Text Box 350"/>
          <p:cNvSpPr txBox="1">
            <a:spLocks noChangeArrowheads="1"/>
          </p:cNvSpPr>
          <p:nvPr/>
        </p:nvSpPr>
        <p:spPr bwMode="auto">
          <a:xfrm>
            <a:off x="125969" y="2068411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0:</a:t>
            </a:r>
          </a:p>
        </p:txBody>
      </p:sp>
      <p:sp>
        <p:nvSpPr>
          <p:cNvPr id="16" name="Text Box 353"/>
          <p:cNvSpPr txBox="1">
            <a:spLocks noChangeArrowheads="1"/>
          </p:cNvSpPr>
          <p:nvPr/>
        </p:nvSpPr>
        <p:spPr bwMode="auto">
          <a:xfrm>
            <a:off x="125969" y="2535543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1:</a:t>
            </a:r>
          </a:p>
        </p:txBody>
      </p:sp>
      <p:sp>
        <p:nvSpPr>
          <p:cNvPr id="18" name="AutoShape 357"/>
          <p:cNvSpPr>
            <a:spLocks/>
          </p:cNvSpPr>
          <p:nvPr/>
        </p:nvSpPr>
        <p:spPr bwMode="auto">
          <a:xfrm>
            <a:off x="4384356" y="2041425"/>
            <a:ext cx="125968" cy="389713"/>
          </a:xfrm>
          <a:prstGeom prst="rightBrace">
            <a:avLst>
              <a:gd name="adj1" fmla="val 257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19" name="Text Box 358"/>
          <p:cNvSpPr txBox="1">
            <a:spLocks noChangeArrowheads="1"/>
          </p:cNvSpPr>
          <p:nvPr/>
        </p:nvSpPr>
        <p:spPr bwMode="auto">
          <a:xfrm>
            <a:off x="4509918" y="2068411"/>
            <a:ext cx="1789272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i="1" dirty="0">
                <a:latin typeface="Century Gothic"/>
                <a:cs typeface="Century Gothic"/>
              </a:rPr>
              <a:t>E = 1</a:t>
            </a:r>
            <a:r>
              <a:rPr lang="en-US" sz="1488" dirty="0">
                <a:latin typeface="Century Gothic"/>
                <a:cs typeface="Century Gothic"/>
              </a:rPr>
              <a:t>  lines per set</a:t>
            </a:r>
          </a:p>
        </p:txBody>
      </p:sp>
      <p:sp>
        <p:nvSpPr>
          <p:cNvPr id="20" name="Rectangle 370"/>
          <p:cNvSpPr>
            <a:spLocks noChangeArrowheads="1"/>
          </p:cNvSpPr>
          <p:nvPr/>
        </p:nvSpPr>
        <p:spPr bwMode="auto">
          <a:xfrm>
            <a:off x="2431849" y="2104408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1" name="Rectangle 371"/>
          <p:cNvSpPr>
            <a:spLocks noChangeArrowheads="1"/>
          </p:cNvSpPr>
          <p:nvPr/>
        </p:nvSpPr>
        <p:spPr bwMode="auto">
          <a:xfrm>
            <a:off x="2431849" y="2545297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3" name="AutoShape 355"/>
          <p:cNvSpPr>
            <a:spLocks/>
          </p:cNvSpPr>
          <p:nvPr/>
        </p:nvSpPr>
        <p:spPr bwMode="auto">
          <a:xfrm rot="16200000">
            <a:off x="3167130" y="1072479"/>
            <a:ext cx="125968" cy="1637586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24" name="Text Box 356"/>
          <p:cNvSpPr txBox="1">
            <a:spLocks noChangeArrowheads="1"/>
          </p:cNvSpPr>
          <p:nvPr/>
        </p:nvSpPr>
        <p:spPr bwMode="auto">
          <a:xfrm>
            <a:off x="2603826" y="1377777"/>
            <a:ext cx="141417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323" i="1" dirty="0">
                <a:latin typeface="Century Gothic"/>
                <a:cs typeface="Century Gothic"/>
              </a:rPr>
              <a:t>8</a:t>
            </a:r>
            <a:r>
              <a:rPr lang="en-US" sz="1323" i="1" dirty="0">
                <a:latin typeface="Century Gothic"/>
                <a:cs typeface="Century Gothic"/>
              </a:rPr>
              <a:t>  </a:t>
            </a:r>
            <a:r>
              <a:rPr lang="en-US" sz="1323" dirty="0">
                <a:latin typeface="Century Gothic"/>
                <a:cs typeface="Century Gothic"/>
              </a:rPr>
              <a:t>bytes</a:t>
            </a:r>
            <a:endParaRPr lang="en-US" sz="1323" dirty="0">
              <a:latin typeface="Century Gothic"/>
              <a:cs typeface="Century Gothic"/>
            </a:endParaRPr>
          </a:p>
          <a:p>
            <a:r>
              <a:rPr lang="en-US" sz="1323" dirty="0">
                <a:latin typeface="Century Gothic"/>
                <a:cs typeface="Century Gothic"/>
              </a:rPr>
              <a:t>per </a:t>
            </a:r>
            <a:r>
              <a:rPr lang="en-US" sz="1323" dirty="0">
                <a:latin typeface="Century Gothic"/>
                <a:cs typeface="Century Gothic"/>
              </a:rPr>
              <a:t>data block</a:t>
            </a:r>
            <a:endParaRPr lang="en-US" sz="1323" dirty="0">
              <a:latin typeface="Century Gothic"/>
              <a:cs typeface="Century Gothic"/>
            </a:endParaRPr>
          </a:p>
        </p:txBody>
      </p:sp>
      <p:sp>
        <p:nvSpPr>
          <p:cNvPr id="25" name="Rectangle 278"/>
          <p:cNvSpPr>
            <a:spLocks noChangeArrowheads="1"/>
          </p:cNvSpPr>
          <p:nvPr/>
        </p:nvSpPr>
        <p:spPr bwMode="auto">
          <a:xfrm>
            <a:off x="794264" y="2935010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6" name="Rectangle 300"/>
          <p:cNvSpPr>
            <a:spLocks noChangeArrowheads="1"/>
          </p:cNvSpPr>
          <p:nvPr/>
        </p:nvSpPr>
        <p:spPr bwMode="auto">
          <a:xfrm>
            <a:off x="794264" y="3387708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7" name="Rectangle 284"/>
          <p:cNvSpPr>
            <a:spLocks noChangeArrowheads="1"/>
          </p:cNvSpPr>
          <p:nvPr/>
        </p:nvSpPr>
        <p:spPr bwMode="auto">
          <a:xfrm>
            <a:off x="920232" y="2997994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28" name="Rectangle 306"/>
          <p:cNvSpPr>
            <a:spLocks noChangeArrowheads="1"/>
          </p:cNvSpPr>
          <p:nvPr/>
        </p:nvSpPr>
        <p:spPr bwMode="auto">
          <a:xfrm>
            <a:off x="920232" y="3450692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29" name="Rectangle 285"/>
          <p:cNvSpPr>
            <a:spLocks noChangeArrowheads="1"/>
          </p:cNvSpPr>
          <p:nvPr/>
        </p:nvSpPr>
        <p:spPr bwMode="auto">
          <a:xfrm>
            <a:off x="1550073" y="2997994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0" name="Rectangle 307"/>
          <p:cNvSpPr>
            <a:spLocks noChangeArrowheads="1"/>
          </p:cNvSpPr>
          <p:nvPr/>
        </p:nvSpPr>
        <p:spPr bwMode="auto">
          <a:xfrm>
            <a:off x="1550073" y="3450692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1" name="Text Box 350"/>
          <p:cNvSpPr txBox="1">
            <a:spLocks noChangeArrowheads="1"/>
          </p:cNvSpPr>
          <p:nvPr/>
        </p:nvSpPr>
        <p:spPr bwMode="auto">
          <a:xfrm>
            <a:off x="125969" y="2961997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2: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2" name="Text Box 353"/>
          <p:cNvSpPr txBox="1">
            <a:spLocks noChangeArrowheads="1"/>
          </p:cNvSpPr>
          <p:nvPr/>
        </p:nvSpPr>
        <p:spPr bwMode="auto">
          <a:xfrm>
            <a:off x="125969" y="3429129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3: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4" name="Rectangle 370"/>
          <p:cNvSpPr>
            <a:spLocks noChangeArrowheads="1"/>
          </p:cNvSpPr>
          <p:nvPr/>
        </p:nvSpPr>
        <p:spPr bwMode="auto">
          <a:xfrm>
            <a:off x="2431849" y="2997994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35" name="Rectangle 371"/>
          <p:cNvSpPr>
            <a:spLocks noChangeArrowheads="1"/>
          </p:cNvSpPr>
          <p:nvPr/>
        </p:nvSpPr>
        <p:spPr bwMode="auto">
          <a:xfrm>
            <a:off x="2431849" y="3438883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37" name="Rectangle 261"/>
          <p:cNvSpPr>
            <a:spLocks noChangeArrowheads="1"/>
          </p:cNvSpPr>
          <p:nvPr/>
        </p:nvSpPr>
        <p:spPr bwMode="auto">
          <a:xfrm>
            <a:off x="859186" y="4283115"/>
            <a:ext cx="784233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27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8" name="Rectangle 262"/>
          <p:cNvSpPr>
            <a:spLocks noChangeArrowheads="1"/>
          </p:cNvSpPr>
          <p:nvPr/>
        </p:nvSpPr>
        <p:spPr bwMode="auto">
          <a:xfrm>
            <a:off x="1776715" y="4283115"/>
            <a:ext cx="667214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2</a:t>
            </a:r>
            <a:r>
              <a:rPr lang="en-US" sz="1653" i="1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9" name="Rectangle 344"/>
          <p:cNvSpPr>
            <a:spLocks noChangeArrowheads="1"/>
          </p:cNvSpPr>
          <p:nvPr/>
        </p:nvSpPr>
        <p:spPr bwMode="auto">
          <a:xfrm>
            <a:off x="2658491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0" name="Rectangle 345"/>
          <p:cNvSpPr>
            <a:spLocks noChangeArrowheads="1"/>
          </p:cNvSpPr>
          <p:nvPr/>
        </p:nvSpPr>
        <p:spPr bwMode="auto">
          <a:xfrm>
            <a:off x="1713730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1" name="Rectangle 346"/>
          <p:cNvSpPr>
            <a:spLocks noChangeArrowheads="1"/>
          </p:cNvSpPr>
          <p:nvPr/>
        </p:nvSpPr>
        <p:spPr bwMode="auto">
          <a:xfrm>
            <a:off x="768969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2" name="Rectangle 347"/>
          <p:cNvSpPr>
            <a:spLocks noChangeArrowheads="1"/>
          </p:cNvSpPr>
          <p:nvPr/>
        </p:nvSpPr>
        <p:spPr bwMode="auto">
          <a:xfrm>
            <a:off x="2817263" y="4283115"/>
            <a:ext cx="667214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3</a:t>
            </a:r>
            <a:r>
              <a:rPr lang="en-US" sz="1653" i="1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43" name="Text Box 348"/>
          <p:cNvSpPr txBox="1">
            <a:spLocks noChangeArrowheads="1"/>
          </p:cNvSpPr>
          <p:nvPr/>
        </p:nvSpPr>
        <p:spPr bwMode="auto">
          <a:xfrm>
            <a:off x="3482407" y="4727897"/>
            <a:ext cx="274434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>
                <a:latin typeface="Courier"/>
                <a:cs typeface="Courier"/>
              </a:rPr>
              <a:t>0</a:t>
            </a:r>
          </a:p>
        </p:txBody>
      </p:sp>
      <p:sp>
        <p:nvSpPr>
          <p:cNvPr id="44" name="Text Box 349"/>
          <p:cNvSpPr txBox="1">
            <a:spLocks noChangeArrowheads="1"/>
          </p:cNvSpPr>
          <p:nvPr/>
        </p:nvSpPr>
        <p:spPr bwMode="auto">
          <a:xfrm>
            <a:off x="692825" y="4727897"/>
            <a:ext cx="364202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 dirty="0">
                <a:latin typeface="Courier"/>
                <a:cs typeface="Courier"/>
              </a:rPr>
              <a:t>31</a:t>
            </a:r>
            <a:endParaRPr lang="en-US" sz="1157" dirty="0">
              <a:latin typeface="Courier"/>
              <a:cs typeface="Courier"/>
            </a:endParaRPr>
          </a:p>
        </p:txBody>
      </p:sp>
      <p:sp>
        <p:nvSpPr>
          <p:cNvPr id="45" name="Rectangle 372"/>
          <p:cNvSpPr>
            <a:spLocks noChangeArrowheads="1"/>
          </p:cNvSpPr>
          <p:nvPr/>
        </p:nvSpPr>
        <p:spPr bwMode="auto">
          <a:xfrm>
            <a:off x="975240" y="5195461"/>
            <a:ext cx="490883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46" name="Rectangle 373"/>
          <p:cNvSpPr>
            <a:spLocks noChangeArrowheads="1"/>
          </p:cNvSpPr>
          <p:nvPr/>
        </p:nvSpPr>
        <p:spPr bwMode="auto">
          <a:xfrm>
            <a:off x="1605080" y="5195461"/>
            <a:ext cx="1116395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4793" tIns="36741" rIns="74793" bIns="36741">
            <a:spAutoFit/>
          </a:bodyPr>
          <a:lstStyle/>
          <a:p>
            <a:r>
              <a:rPr lang="en-US" sz="1488" i="1" dirty="0">
                <a:latin typeface="Century Gothic"/>
                <a:cs typeface="Century Gothic"/>
              </a:rPr>
              <a:t>Set index</a:t>
            </a:r>
          </a:p>
        </p:txBody>
      </p:sp>
      <p:sp>
        <p:nvSpPr>
          <p:cNvPr id="47" name="AutoShape 375"/>
          <p:cNvSpPr>
            <a:spLocks/>
          </p:cNvSpPr>
          <p:nvPr/>
        </p:nvSpPr>
        <p:spPr bwMode="auto">
          <a:xfrm rot="5400000">
            <a:off x="1083890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8" name="AutoShape 376"/>
          <p:cNvSpPr>
            <a:spLocks/>
          </p:cNvSpPr>
          <p:nvPr/>
        </p:nvSpPr>
        <p:spPr bwMode="auto">
          <a:xfrm rot="5400000">
            <a:off x="2028651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9" name="AutoShape 377"/>
          <p:cNvSpPr>
            <a:spLocks/>
          </p:cNvSpPr>
          <p:nvPr/>
        </p:nvSpPr>
        <p:spPr bwMode="auto">
          <a:xfrm rot="5400000">
            <a:off x="3036396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50" name="Rectangle 374"/>
          <p:cNvSpPr>
            <a:spLocks noChangeArrowheads="1"/>
          </p:cNvSpPr>
          <p:nvPr/>
        </p:nvSpPr>
        <p:spPr bwMode="auto">
          <a:xfrm>
            <a:off x="2638145" y="5195461"/>
            <a:ext cx="1201014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Block offset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471869" y="2532158"/>
          <a:ext cx="2708314" cy="282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92">
                <a:tc>
                  <a:txBody>
                    <a:bodyPr/>
                    <a:lstStyle/>
                    <a:p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Set # for 0xFA1C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228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E.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More than one of the above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Oval 51"/>
          <p:cNvSpPr/>
          <p:nvPr/>
        </p:nvSpPr>
        <p:spPr bwMode="auto">
          <a:xfrm>
            <a:off x="4471869" y="4283115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Block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65" y="1090949"/>
            <a:ext cx="6676311" cy="4408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84" dirty="0"/>
              <a:t>What range of addresses will be in the same block as address </a:t>
            </a:r>
            <a:r>
              <a:rPr lang="en-US" sz="1984" b="1" dirty="0">
                <a:solidFill>
                  <a:srgbClr val="660066"/>
                </a:solidFill>
              </a:rPr>
              <a:t>0xFA1C</a:t>
            </a:r>
            <a:r>
              <a:rPr lang="en-US" sz="1984" dirty="0"/>
              <a:t>?</a:t>
            </a:r>
            <a:endParaRPr lang="en-US" sz="198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3AA73-7A0E-6446-8935-7FB3DC440D1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794264" y="2041424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6" name="Rectangle 300"/>
          <p:cNvSpPr>
            <a:spLocks noChangeArrowheads="1"/>
          </p:cNvSpPr>
          <p:nvPr/>
        </p:nvSpPr>
        <p:spPr bwMode="auto">
          <a:xfrm>
            <a:off x="794264" y="2494122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8" name="Rectangle 284"/>
          <p:cNvSpPr>
            <a:spLocks noChangeArrowheads="1"/>
          </p:cNvSpPr>
          <p:nvPr/>
        </p:nvSpPr>
        <p:spPr bwMode="auto">
          <a:xfrm>
            <a:off x="920232" y="2104408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9" name="Rectangle 306"/>
          <p:cNvSpPr>
            <a:spLocks noChangeArrowheads="1"/>
          </p:cNvSpPr>
          <p:nvPr/>
        </p:nvSpPr>
        <p:spPr bwMode="auto">
          <a:xfrm>
            <a:off x="920232" y="2557106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11" name="Rectangle 285"/>
          <p:cNvSpPr>
            <a:spLocks noChangeArrowheads="1"/>
          </p:cNvSpPr>
          <p:nvPr/>
        </p:nvSpPr>
        <p:spPr bwMode="auto">
          <a:xfrm>
            <a:off x="1550073" y="2104408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2" name="Rectangle 307"/>
          <p:cNvSpPr>
            <a:spLocks noChangeArrowheads="1"/>
          </p:cNvSpPr>
          <p:nvPr/>
        </p:nvSpPr>
        <p:spPr bwMode="auto">
          <a:xfrm>
            <a:off x="1550073" y="2557106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15" name="Text Box 350"/>
          <p:cNvSpPr txBox="1">
            <a:spLocks noChangeArrowheads="1"/>
          </p:cNvSpPr>
          <p:nvPr/>
        </p:nvSpPr>
        <p:spPr bwMode="auto">
          <a:xfrm>
            <a:off x="125969" y="2068411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0:</a:t>
            </a:r>
          </a:p>
        </p:txBody>
      </p:sp>
      <p:sp>
        <p:nvSpPr>
          <p:cNvPr id="16" name="Text Box 353"/>
          <p:cNvSpPr txBox="1">
            <a:spLocks noChangeArrowheads="1"/>
          </p:cNvSpPr>
          <p:nvPr/>
        </p:nvSpPr>
        <p:spPr bwMode="auto">
          <a:xfrm>
            <a:off x="125969" y="2535543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>
                <a:latin typeface="Century Gothic"/>
                <a:cs typeface="Century Gothic"/>
              </a:rPr>
              <a:t>Set 1:</a:t>
            </a:r>
          </a:p>
        </p:txBody>
      </p:sp>
      <p:sp>
        <p:nvSpPr>
          <p:cNvPr id="20" name="Rectangle 370"/>
          <p:cNvSpPr>
            <a:spLocks noChangeArrowheads="1"/>
          </p:cNvSpPr>
          <p:nvPr/>
        </p:nvSpPr>
        <p:spPr bwMode="auto">
          <a:xfrm>
            <a:off x="2431849" y="2104408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1" name="Rectangle 371"/>
          <p:cNvSpPr>
            <a:spLocks noChangeArrowheads="1"/>
          </p:cNvSpPr>
          <p:nvPr/>
        </p:nvSpPr>
        <p:spPr bwMode="auto">
          <a:xfrm>
            <a:off x="2431849" y="2545297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23" name="AutoShape 355"/>
          <p:cNvSpPr>
            <a:spLocks/>
          </p:cNvSpPr>
          <p:nvPr/>
        </p:nvSpPr>
        <p:spPr bwMode="auto">
          <a:xfrm rot="16200000">
            <a:off x="3167130" y="1072479"/>
            <a:ext cx="125968" cy="1637586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24" name="Text Box 356"/>
          <p:cNvSpPr txBox="1">
            <a:spLocks noChangeArrowheads="1"/>
          </p:cNvSpPr>
          <p:nvPr/>
        </p:nvSpPr>
        <p:spPr bwMode="auto">
          <a:xfrm>
            <a:off x="2603826" y="1377777"/>
            <a:ext cx="141417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323" i="1" dirty="0">
                <a:latin typeface="Century Gothic"/>
                <a:cs typeface="Century Gothic"/>
              </a:rPr>
              <a:t>8</a:t>
            </a:r>
            <a:r>
              <a:rPr lang="en-US" sz="1323" i="1" dirty="0">
                <a:latin typeface="Century Gothic"/>
                <a:cs typeface="Century Gothic"/>
              </a:rPr>
              <a:t>  </a:t>
            </a:r>
            <a:r>
              <a:rPr lang="en-US" sz="1323" dirty="0">
                <a:latin typeface="Century Gothic"/>
                <a:cs typeface="Century Gothic"/>
              </a:rPr>
              <a:t>bytes</a:t>
            </a:r>
            <a:endParaRPr lang="en-US" sz="1323" dirty="0">
              <a:latin typeface="Century Gothic"/>
              <a:cs typeface="Century Gothic"/>
            </a:endParaRPr>
          </a:p>
          <a:p>
            <a:r>
              <a:rPr lang="en-US" sz="1323" dirty="0">
                <a:latin typeface="Century Gothic"/>
                <a:cs typeface="Century Gothic"/>
              </a:rPr>
              <a:t>per </a:t>
            </a:r>
            <a:r>
              <a:rPr lang="en-US" sz="1323" dirty="0">
                <a:latin typeface="Century Gothic"/>
                <a:cs typeface="Century Gothic"/>
              </a:rPr>
              <a:t>data block</a:t>
            </a:r>
            <a:endParaRPr lang="en-US" sz="1323" dirty="0">
              <a:latin typeface="Century Gothic"/>
              <a:cs typeface="Century Gothic"/>
            </a:endParaRPr>
          </a:p>
        </p:txBody>
      </p:sp>
      <p:sp>
        <p:nvSpPr>
          <p:cNvPr id="25" name="Rectangle 278"/>
          <p:cNvSpPr>
            <a:spLocks noChangeArrowheads="1"/>
          </p:cNvSpPr>
          <p:nvPr/>
        </p:nvSpPr>
        <p:spPr bwMode="auto">
          <a:xfrm>
            <a:off x="794264" y="2935010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6" name="Rectangle 300"/>
          <p:cNvSpPr>
            <a:spLocks noChangeArrowheads="1"/>
          </p:cNvSpPr>
          <p:nvPr/>
        </p:nvSpPr>
        <p:spPr bwMode="auto">
          <a:xfrm>
            <a:off x="794264" y="3387708"/>
            <a:ext cx="3527108" cy="377904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>
              <a:latin typeface="Century Gothic"/>
              <a:cs typeface="Century Gothic"/>
            </a:endParaRPr>
          </a:p>
        </p:txBody>
      </p:sp>
      <p:sp>
        <p:nvSpPr>
          <p:cNvPr id="27" name="Rectangle 284"/>
          <p:cNvSpPr>
            <a:spLocks noChangeArrowheads="1"/>
          </p:cNvSpPr>
          <p:nvPr/>
        </p:nvSpPr>
        <p:spPr bwMode="auto">
          <a:xfrm>
            <a:off x="920232" y="2997994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</a:p>
        </p:txBody>
      </p:sp>
      <p:sp>
        <p:nvSpPr>
          <p:cNvPr id="28" name="Rectangle 306"/>
          <p:cNvSpPr>
            <a:spLocks noChangeArrowheads="1"/>
          </p:cNvSpPr>
          <p:nvPr/>
        </p:nvSpPr>
        <p:spPr bwMode="auto">
          <a:xfrm>
            <a:off x="920232" y="3450692"/>
            <a:ext cx="503873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" anchor="ctr"/>
          <a:lstStyle/>
          <a:p>
            <a:r>
              <a:rPr lang="en-US" sz="1488" dirty="0">
                <a:latin typeface="Century Gothic"/>
                <a:cs typeface="Century Gothic"/>
              </a:rPr>
              <a:t>Valid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29" name="Rectangle 285"/>
          <p:cNvSpPr>
            <a:spLocks noChangeArrowheads="1"/>
          </p:cNvSpPr>
          <p:nvPr/>
        </p:nvSpPr>
        <p:spPr bwMode="auto">
          <a:xfrm>
            <a:off x="1550073" y="2997994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0" name="Rectangle 307"/>
          <p:cNvSpPr>
            <a:spLocks noChangeArrowheads="1"/>
          </p:cNvSpPr>
          <p:nvPr/>
        </p:nvSpPr>
        <p:spPr bwMode="auto">
          <a:xfrm>
            <a:off x="1550073" y="3450692"/>
            <a:ext cx="755809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31" name="Text Box 350"/>
          <p:cNvSpPr txBox="1">
            <a:spLocks noChangeArrowheads="1"/>
          </p:cNvSpPr>
          <p:nvPr/>
        </p:nvSpPr>
        <p:spPr bwMode="auto">
          <a:xfrm>
            <a:off x="125969" y="2961997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2: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2" name="Text Box 353"/>
          <p:cNvSpPr txBox="1">
            <a:spLocks noChangeArrowheads="1"/>
          </p:cNvSpPr>
          <p:nvPr/>
        </p:nvSpPr>
        <p:spPr bwMode="auto">
          <a:xfrm>
            <a:off x="125969" y="3429129"/>
            <a:ext cx="678391" cy="3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88" dirty="0">
                <a:latin typeface="Century Gothic"/>
                <a:cs typeface="Century Gothic"/>
              </a:rPr>
              <a:t>Set </a:t>
            </a:r>
            <a:r>
              <a:rPr lang="en-US" sz="1488" dirty="0">
                <a:latin typeface="Century Gothic"/>
                <a:cs typeface="Century Gothic"/>
              </a:rPr>
              <a:t>3:</a:t>
            </a:r>
            <a:endParaRPr lang="en-US" sz="1488" dirty="0">
              <a:latin typeface="Century Gothic"/>
              <a:cs typeface="Century Gothic"/>
            </a:endParaRPr>
          </a:p>
        </p:txBody>
      </p:sp>
      <p:sp>
        <p:nvSpPr>
          <p:cNvPr id="34" name="Rectangle 370"/>
          <p:cNvSpPr>
            <a:spLocks noChangeArrowheads="1"/>
          </p:cNvSpPr>
          <p:nvPr/>
        </p:nvSpPr>
        <p:spPr bwMode="auto">
          <a:xfrm>
            <a:off x="2431849" y="2997994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35" name="Rectangle 371"/>
          <p:cNvSpPr>
            <a:spLocks noChangeArrowheads="1"/>
          </p:cNvSpPr>
          <p:nvPr/>
        </p:nvSpPr>
        <p:spPr bwMode="auto">
          <a:xfrm>
            <a:off x="2431849" y="3438883"/>
            <a:ext cx="1700570" cy="251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88">
                <a:latin typeface="Century Gothic"/>
                <a:cs typeface="Century Gothic"/>
              </a:rPr>
              <a:t>Cache block</a:t>
            </a:r>
          </a:p>
        </p:txBody>
      </p:sp>
      <p:sp>
        <p:nvSpPr>
          <p:cNvPr id="37" name="Rectangle 261"/>
          <p:cNvSpPr>
            <a:spLocks noChangeArrowheads="1"/>
          </p:cNvSpPr>
          <p:nvPr/>
        </p:nvSpPr>
        <p:spPr bwMode="auto">
          <a:xfrm>
            <a:off x="859186" y="4283115"/>
            <a:ext cx="784233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27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8" name="Rectangle 262"/>
          <p:cNvSpPr>
            <a:spLocks noChangeArrowheads="1"/>
          </p:cNvSpPr>
          <p:nvPr/>
        </p:nvSpPr>
        <p:spPr bwMode="auto">
          <a:xfrm>
            <a:off x="1776715" y="4283115"/>
            <a:ext cx="667214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2</a:t>
            </a:r>
            <a:r>
              <a:rPr lang="en-US" sz="1653" i="1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39" name="Rectangle 344"/>
          <p:cNvSpPr>
            <a:spLocks noChangeArrowheads="1"/>
          </p:cNvSpPr>
          <p:nvPr/>
        </p:nvSpPr>
        <p:spPr bwMode="auto">
          <a:xfrm>
            <a:off x="2658491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0" name="Rectangle 345"/>
          <p:cNvSpPr>
            <a:spLocks noChangeArrowheads="1"/>
          </p:cNvSpPr>
          <p:nvPr/>
        </p:nvSpPr>
        <p:spPr bwMode="auto">
          <a:xfrm>
            <a:off x="1713730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1" name="Rectangle 346"/>
          <p:cNvSpPr>
            <a:spLocks noChangeArrowheads="1"/>
          </p:cNvSpPr>
          <p:nvPr/>
        </p:nvSpPr>
        <p:spPr bwMode="auto">
          <a:xfrm>
            <a:off x="768969" y="4596723"/>
            <a:ext cx="944761" cy="191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2" name="Rectangle 347"/>
          <p:cNvSpPr>
            <a:spLocks noChangeArrowheads="1"/>
          </p:cNvSpPr>
          <p:nvPr/>
        </p:nvSpPr>
        <p:spPr bwMode="auto">
          <a:xfrm>
            <a:off x="2817263" y="4283115"/>
            <a:ext cx="667214" cy="32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653" i="1" dirty="0">
                <a:latin typeface="Century Gothic"/>
                <a:cs typeface="Century Gothic"/>
              </a:rPr>
              <a:t>3</a:t>
            </a:r>
            <a:r>
              <a:rPr lang="en-US" sz="1653" i="1" dirty="0">
                <a:latin typeface="Century Gothic"/>
                <a:cs typeface="Century Gothic"/>
              </a:rPr>
              <a:t> </a:t>
            </a:r>
            <a:r>
              <a:rPr lang="en-US" sz="1653" dirty="0">
                <a:latin typeface="Century Gothic"/>
                <a:cs typeface="Century Gothic"/>
              </a:rPr>
              <a:t>bits</a:t>
            </a:r>
            <a:endParaRPr lang="en-US" sz="1653" dirty="0">
              <a:latin typeface="Century Gothic"/>
              <a:cs typeface="Century Gothic"/>
            </a:endParaRPr>
          </a:p>
        </p:txBody>
      </p:sp>
      <p:sp>
        <p:nvSpPr>
          <p:cNvPr id="43" name="Text Box 348"/>
          <p:cNvSpPr txBox="1">
            <a:spLocks noChangeArrowheads="1"/>
          </p:cNvSpPr>
          <p:nvPr/>
        </p:nvSpPr>
        <p:spPr bwMode="auto">
          <a:xfrm>
            <a:off x="3482407" y="4727897"/>
            <a:ext cx="274434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>
                <a:latin typeface="Courier"/>
                <a:cs typeface="Courier"/>
              </a:rPr>
              <a:t>0</a:t>
            </a:r>
          </a:p>
        </p:txBody>
      </p:sp>
      <p:sp>
        <p:nvSpPr>
          <p:cNvPr id="44" name="Text Box 349"/>
          <p:cNvSpPr txBox="1">
            <a:spLocks noChangeArrowheads="1"/>
          </p:cNvSpPr>
          <p:nvPr/>
        </p:nvSpPr>
        <p:spPr bwMode="auto">
          <a:xfrm>
            <a:off x="692825" y="4727897"/>
            <a:ext cx="364202" cy="27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57" dirty="0">
                <a:latin typeface="Courier"/>
                <a:cs typeface="Courier"/>
              </a:rPr>
              <a:t>31</a:t>
            </a:r>
            <a:endParaRPr lang="en-US" sz="1157" dirty="0">
              <a:latin typeface="Courier"/>
              <a:cs typeface="Courier"/>
            </a:endParaRPr>
          </a:p>
        </p:txBody>
      </p:sp>
      <p:sp>
        <p:nvSpPr>
          <p:cNvPr id="45" name="Rectangle 372"/>
          <p:cNvSpPr>
            <a:spLocks noChangeArrowheads="1"/>
          </p:cNvSpPr>
          <p:nvPr/>
        </p:nvSpPr>
        <p:spPr bwMode="auto">
          <a:xfrm>
            <a:off x="975240" y="5195461"/>
            <a:ext cx="490883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Tag</a:t>
            </a:r>
          </a:p>
        </p:txBody>
      </p:sp>
      <p:sp>
        <p:nvSpPr>
          <p:cNvPr id="46" name="Rectangle 373"/>
          <p:cNvSpPr>
            <a:spLocks noChangeArrowheads="1"/>
          </p:cNvSpPr>
          <p:nvPr/>
        </p:nvSpPr>
        <p:spPr bwMode="auto">
          <a:xfrm>
            <a:off x="1605080" y="5195461"/>
            <a:ext cx="1116395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4793" tIns="36741" rIns="74793" bIns="36741">
            <a:spAutoFit/>
          </a:bodyPr>
          <a:lstStyle/>
          <a:p>
            <a:r>
              <a:rPr lang="en-US" sz="1488" i="1" dirty="0">
                <a:latin typeface="Century Gothic"/>
                <a:cs typeface="Century Gothic"/>
              </a:rPr>
              <a:t>Set index</a:t>
            </a:r>
          </a:p>
        </p:txBody>
      </p:sp>
      <p:sp>
        <p:nvSpPr>
          <p:cNvPr id="47" name="AutoShape 375"/>
          <p:cNvSpPr>
            <a:spLocks/>
          </p:cNvSpPr>
          <p:nvPr/>
        </p:nvSpPr>
        <p:spPr bwMode="auto">
          <a:xfrm rot="5400000">
            <a:off x="1083890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8" name="AutoShape 376"/>
          <p:cNvSpPr>
            <a:spLocks/>
          </p:cNvSpPr>
          <p:nvPr/>
        </p:nvSpPr>
        <p:spPr bwMode="auto">
          <a:xfrm rot="5400000">
            <a:off x="2028651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49" name="AutoShape 377"/>
          <p:cNvSpPr>
            <a:spLocks/>
          </p:cNvSpPr>
          <p:nvPr/>
        </p:nvSpPr>
        <p:spPr bwMode="auto">
          <a:xfrm rot="5400000">
            <a:off x="3036396" y="4636088"/>
            <a:ext cx="251936" cy="881777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88"/>
          </a:p>
        </p:txBody>
      </p:sp>
      <p:sp>
        <p:nvSpPr>
          <p:cNvPr id="50" name="Rectangle 374"/>
          <p:cNvSpPr>
            <a:spLocks noChangeArrowheads="1"/>
          </p:cNvSpPr>
          <p:nvPr/>
        </p:nvSpPr>
        <p:spPr bwMode="auto">
          <a:xfrm>
            <a:off x="2638145" y="5195461"/>
            <a:ext cx="1201014" cy="30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4793" tIns="36741" rIns="74793" bIns="36741">
            <a:spAutoFit/>
          </a:bodyPr>
          <a:lstStyle/>
          <a:p>
            <a:pPr algn="l"/>
            <a:r>
              <a:rPr lang="en-US" sz="1488" i="1" dirty="0">
                <a:latin typeface="Century Gothic"/>
                <a:cs typeface="Century Gothic"/>
              </a:rPr>
              <a:t>Block offset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597837" y="2267624"/>
          <a:ext cx="2708314" cy="313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92">
                <a:tc>
                  <a:txBody>
                    <a:bodyPr/>
                    <a:lstStyle/>
                    <a:p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entury Gothic"/>
                          <a:cs typeface="Century Gothic"/>
                        </a:rPr>
                        <a:t>Addr</a:t>
                      </a: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. Range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0xFA1C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0xFA1C – 0xFA23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0xFA1C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 – 0xFA1F</a:t>
                      </a:r>
                      <a:endParaRPr lang="en-US" sz="2000" dirty="0" smtClean="0">
                        <a:latin typeface="Century Gothic"/>
                        <a:cs typeface="Century Gothic"/>
                      </a:endParaRP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0xFA18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 – 0xFA1F</a:t>
                      </a:r>
                      <a:endParaRPr lang="en-US" sz="2000" dirty="0" smtClean="0">
                        <a:latin typeface="Century Gothic"/>
                        <a:cs typeface="Century Gothic"/>
                      </a:endParaRP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2551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E.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It depends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 on the access size (byte, word, </a:t>
                      </a:r>
                      <a:r>
                        <a:rPr lang="en-US" sz="2000" baseline="0" dirty="0" err="1" smtClean="0">
                          <a:latin typeface="Century Gothic"/>
                          <a:cs typeface="Century Gothic"/>
                        </a:rPr>
                        <a:t>etc</a:t>
                      </a:r>
                      <a:r>
                        <a:rPr lang="en-US" sz="2000" baseline="0" dirty="0" smtClean="0">
                          <a:latin typeface="Century Gothic"/>
                          <a:cs typeface="Century Gothic"/>
                        </a:rPr>
                        <a:t>)</a:t>
                      </a:r>
                      <a:endParaRPr lang="en-US" sz="2000" dirty="0" smtClean="0">
                        <a:latin typeface="Century Gothic"/>
                        <a:cs typeface="Century Gothic"/>
                      </a:endParaRP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Oval 51"/>
          <p:cNvSpPr/>
          <p:nvPr/>
        </p:nvSpPr>
        <p:spPr bwMode="auto">
          <a:xfrm>
            <a:off x="4597837" y="4031178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4" y="2602523"/>
            <a:ext cx="3859456" cy="250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sum +=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sum;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29263"/>
              </p:ext>
            </p:extLst>
          </p:nvPr>
        </p:nvGraphicFramePr>
        <p:xfrm>
          <a:off x="5351584" y="2479612"/>
          <a:ext cx="2063262" cy="2121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1154151608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78505030"/>
                    </a:ext>
                  </a:extLst>
                </a:gridCol>
              </a:tblGrid>
              <a:tr h="424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Accessed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9189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30791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83647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90900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01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113" y="1318846"/>
            <a:ext cx="514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 = 16, how many bytes does the loop access of A?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316412" y="3749822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4" y="2602523"/>
            <a:ext cx="3859456" cy="250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sum +=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sum;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0260"/>
              </p:ext>
            </p:extLst>
          </p:nvPr>
        </p:nvGraphicFramePr>
        <p:xfrm>
          <a:off x="5351584" y="2479612"/>
          <a:ext cx="2063262" cy="25460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1154151608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78505030"/>
                    </a:ext>
                  </a:extLst>
                </a:gridCol>
              </a:tblGrid>
              <a:tr h="424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9189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30791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83647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90900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0110"/>
                  </a:ext>
                </a:extLst>
              </a:tr>
              <a:tr h="4243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801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113" y="1312984"/>
            <a:ext cx="531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a 48B cache with 8 bytes per block and two blocks per set, how many misses if foo is called twice?</a:t>
            </a:r>
            <a:br>
              <a:rPr lang="en-US" dirty="0" smtClean="0"/>
            </a:br>
            <a:r>
              <a:rPr lang="en-US" dirty="0" smtClean="0"/>
              <a:t>N still equals 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321415" y="4158624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Cache-Friendly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Keep memory accesses bunched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together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in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both time and space (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address)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the </a:t>
            </a:r>
            <a:r>
              <a:rPr lang="en-US" i="1" dirty="0">
                <a:solidFill>
                  <a:srgbClr val="000000"/>
                </a:solidFill>
                <a:latin typeface="Liberation Serif" pitchFamily="18"/>
                <a:cs typeface="Arial"/>
              </a:rPr>
              <a:t>working set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at any time should be smaller than the cache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Avoid access patterns that cause conflict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misses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memory </a:t>
            </a:r>
            <a:r>
              <a:rPr lang="en-US" i="1" dirty="0">
                <a:solidFill>
                  <a:srgbClr val="000000"/>
                </a:solidFill>
                <a:latin typeface="Liberation Serif" pitchFamily="18"/>
                <a:cs typeface="Arial"/>
              </a:rPr>
              <a:t>strides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in powers of two that cause all accesses to use only a few (or just one!) cache 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set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dirty="0">
              <a:solidFill>
                <a:srgbClr val="000000"/>
              </a:solidFill>
              <a:latin typeface="Liberation Serif" pitchFamily="1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16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 2D array of 16 elements.</a:t>
            </a:r>
          </a:p>
          <a:p>
            <a:pPr lvl="1"/>
            <a:r>
              <a:rPr lang="en-US" dirty="0" smtClean="0"/>
              <a:t>Cache is fully associative and can hold two lines</a:t>
            </a:r>
          </a:p>
          <a:p>
            <a:pPr lvl="1"/>
            <a:r>
              <a:rPr lang="en-US" dirty="0" smtClean="0"/>
              <a:t>Each line can hold two elements</a:t>
            </a:r>
          </a:p>
          <a:p>
            <a:endParaRPr lang="en-US" dirty="0" smtClean="0"/>
          </a:p>
          <a:p>
            <a:r>
              <a:rPr lang="en-US" dirty="0" smtClean="0"/>
              <a:t>Discuss the following questions with your neighbor.</a:t>
            </a:r>
          </a:p>
          <a:p>
            <a:endParaRPr lang="en-US" dirty="0"/>
          </a:p>
          <a:p>
            <a:r>
              <a:rPr lang="en-US" dirty="0" smtClean="0"/>
              <a:t>What is the best miss rate for traversing the array once?</a:t>
            </a:r>
          </a:p>
          <a:p>
            <a:pPr lvl="1"/>
            <a:r>
              <a:rPr lang="en-US" dirty="0" smtClean="0"/>
              <a:t>What order does of traversal did you use?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other traversal orders can achieve this miss rate?</a:t>
            </a:r>
          </a:p>
        </p:txBody>
      </p:sp>
    </p:spTree>
    <p:extLst>
      <p:ext uri="{BB962C8B-B14F-4D97-AF65-F5344CB8AC3E}">
        <p14:creationId xmlns:p14="http://schemas.microsoft.com/office/powerpoint/2010/main" val="23981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comparing between the other traversal orders, what did they have in common?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Revisiting </a:t>
            </a:r>
            <a:r>
              <a:rPr lang="en-US" sz="180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cachelab</a:t>
            </a:r>
            <a:endParaRPr lang="en-US" sz="1800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Caching Review</a:t>
            </a:r>
            <a:endParaRPr lang="en-US" sz="1800" dirty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Blocking to reduce cache misses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If You Get Stuck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Please read the </a:t>
            </a:r>
            <a:r>
              <a:rPr lang="en-US" sz="1800" b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.  </a:t>
            </a:r>
            <a:endParaRPr lang="en-US" sz="1800" b="1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950" b="1" i="1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Please </a:t>
            </a:r>
            <a:r>
              <a:rPr lang="en-US" sz="1950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read the </a:t>
            </a:r>
            <a:r>
              <a:rPr lang="en-US" sz="1950" b="1" i="1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1950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. </a:t>
            </a:r>
            <a:endParaRPr lang="en-US" sz="1950" b="1" i="1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b="1" i="1" u="sng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Please </a:t>
            </a:r>
            <a:r>
              <a:rPr lang="en-US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read the </a:t>
            </a:r>
            <a:r>
              <a:rPr lang="en-US" b="1" i="1" u="sng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b="1" i="1" u="sng" dirty="0">
                <a:solidFill>
                  <a:srgbClr val="000000"/>
                </a:solidFill>
                <a:latin typeface="Liberation Serif" pitchFamily="18"/>
                <a:cs typeface="Arial"/>
              </a:rPr>
              <a:t>.</a:t>
            </a:r>
            <a:r>
              <a:rPr lang="en-US" b="1" i="1" dirty="0">
                <a:solidFill>
                  <a:srgbClr val="000000"/>
                </a:solidFill>
                <a:latin typeface="Liberation Serif" pitchFamily="18"/>
                <a:cs typeface="Arial"/>
              </a:rPr>
              <a:t> </a:t>
            </a:r>
            <a:endParaRPr lang="en-US" b="1" i="1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2400" b="1" i="1" dirty="0" smtClean="0">
                <a:solidFill>
                  <a:srgbClr val="800000"/>
                </a:solidFill>
                <a:latin typeface="Liberation Serif" pitchFamily="18"/>
                <a:cs typeface="Arial"/>
              </a:rPr>
              <a:t>Please </a:t>
            </a:r>
            <a:r>
              <a:rPr lang="en-US" sz="2400" b="1" i="1" dirty="0">
                <a:solidFill>
                  <a:srgbClr val="800000"/>
                </a:solidFill>
                <a:latin typeface="Liberation Serif" pitchFamily="18"/>
                <a:cs typeface="Arial"/>
              </a:rPr>
              <a:t>read the </a:t>
            </a:r>
            <a:r>
              <a:rPr lang="en-US" sz="2400" b="1" i="1" dirty="0" err="1">
                <a:solidFill>
                  <a:srgbClr val="8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2400" b="1" i="1" dirty="0">
                <a:solidFill>
                  <a:srgbClr val="800000"/>
                </a:solidFill>
                <a:latin typeface="Liberation Serif" pitchFamily="18"/>
                <a:cs typeface="Arial"/>
              </a:rPr>
              <a:t>!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CS:APP Chapter 6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View lecture notes and course FAQ at </a:t>
            </a:r>
            <a:r>
              <a:rPr lang="en-US" sz="1800" dirty="0">
                <a:solidFill>
                  <a:srgbClr val="0000FF"/>
                </a:solidFill>
                <a:latin typeface="Liberation Serif" pitchFamily="18"/>
                <a:cs typeface="Arial"/>
                <a:hlinkClick r:id="rId3"/>
              </a:rPr>
              <a:t>http://www.cs.cmu.edu/~213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Office hours Sunday through Thursday 5:00-9:00pm in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WeH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5207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Post a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question on Piazza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Mono" pitchFamily="49"/>
                <a:cs typeface="Arial"/>
              </a:rPr>
              <a:t>man malloc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Liberation Mono" pitchFamily="49"/>
                <a:cs typeface="Arial"/>
              </a:rPr>
              <a:t>man </a:t>
            </a:r>
            <a:r>
              <a:rPr lang="en-US" sz="1800" dirty="0" err="1">
                <a:solidFill>
                  <a:srgbClr val="000000"/>
                </a:solidFill>
                <a:latin typeface="Liberation Mono" pitchFamily="49"/>
                <a:cs typeface="Arial"/>
              </a:rPr>
              <a:t>gdb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, 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gdb's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iberation Mono" pitchFamily="49"/>
                <a:cs typeface="Arial"/>
              </a:rPr>
              <a:t>help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 command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FF"/>
                </a:solidFill>
                <a:latin typeface="Liberation Serif" pitchFamily="18"/>
                <a:cs typeface="Arial"/>
                <a:hlinkClick r:id="rId4"/>
              </a:rPr>
              <a:t>http://csapp.cs.cmu.edu/public/waside/waside-blocking.pdf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8540" y="1857200"/>
            <a:ext cx="1994760" cy="1994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/>
          <p:cNvSpPr/>
          <p:nvPr/>
        </p:nvSpPr>
        <p:spPr>
          <a:xfrm>
            <a:off x="2400300" y="1463001"/>
            <a:ext cx="2811780" cy="2880359"/>
          </a:xfrm>
          <a:custGeom>
            <a:avLst>
              <a:gd name="f0" fmla="val 16320000"/>
              <a:gd name="f1" fmla="val 7655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*/ 5419351 1 1725033"/>
              <a:gd name="f10" fmla="val 10800"/>
              <a:gd name="f11" fmla="val 21599999"/>
              <a:gd name="f12" fmla="min 0 21600"/>
              <a:gd name="f13" fmla="max 0 21600"/>
              <a:gd name="f14" fmla="*/ f9 1 2"/>
              <a:gd name="f15" fmla="*/ f6 1 21600"/>
              <a:gd name="f16" fmla="*/ f7 1 21600"/>
              <a:gd name="f17" fmla="*/ f9 1 180"/>
              <a:gd name="f18" fmla="pin 0 f1 10800"/>
              <a:gd name="f19" fmla="pin 0 f0 21599999"/>
              <a:gd name="f20" fmla="+- f13 0 f12"/>
              <a:gd name="f21" fmla="+- 10800 0 f18"/>
              <a:gd name="f22" fmla="+- 10800 f18 0"/>
              <a:gd name="f23" fmla="+- 0 0 f19"/>
              <a:gd name="f24" fmla="*/ f18 f18 1"/>
              <a:gd name="f25" fmla="*/ f20 1 2"/>
              <a:gd name="f26" fmla="+- f23 f4 0"/>
              <a:gd name="f27" fmla="+- f12 f25 0"/>
              <a:gd name="f28" fmla="*/ f25 f25 1"/>
              <a:gd name="f29" fmla="min f21 f22"/>
              <a:gd name="f30" fmla="max f21 f22"/>
              <a:gd name="f31" fmla="*/ f26 f5 1"/>
              <a:gd name="f32" fmla="+- f30 0 f29"/>
              <a:gd name="f33" fmla="*/ f31 1 f3"/>
              <a:gd name="f34" fmla="*/ f32 1 2"/>
              <a:gd name="f35" fmla="+- 0 0 f33"/>
              <a:gd name="f36" fmla="+- f29 f34 0"/>
              <a:gd name="f37" fmla="*/ f34 f34 1"/>
              <a:gd name="f38" fmla="val f35"/>
              <a:gd name="f39" fmla="*/ f38 f17 1"/>
              <a:gd name="f40" fmla="*/ f38 f9 1"/>
              <a:gd name="f41" fmla="+- 0 0 f39"/>
              <a:gd name="f42" fmla="*/ f40 1 f5"/>
              <a:gd name="f43" fmla="*/ f41 f3 1"/>
              <a:gd name="f44" fmla="+- 0 0 f42"/>
              <a:gd name="f45" fmla="*/ f43 1 f9"/>
              <a:gd name="f46" fmla="+- f44 f9 0"/>
              <a:gd name="f47" fmla="+- f45 0 f4"/>
              <a:gd name="f48" fmla="+- f46 f14 0"/>
              <a:gd name="f49" fmla="sin 1 f47"/>
              <a:gd name="f50" fmla="cos 1 f47"/>
              <a:gd name="f51" fmla="+- 0 0 f48"/>
              <a:gd name="f52" fmla="+- 0 0 f49"/>
              <a:gd name="f53" fmla="+- 0 0 f50"/>
              <a:gd name="f54" fmla="*/ f51 f3 1"/>
              <a:gd name="f55" fmla="*/ 10800 f52 1"/>
              <a:gd name="f56" fmla="*/ 10800 f53 1"/>
              <a:gd name="f57" fmla="*/ f54 1 f9"/>
              <a:gd name="f58" fmla="+- f55 10800 0"/>
              <a:gd name="f59" fmla="+- f56 10800 0"/>
              <a:gd name="f60" fmla="+- f57 0 f4"/>
              <a:gd name="f61" fmla="+- 21600 0 f58"/>
              <a:gd name="f62" fmla="cos 1 f60"/>
              <a:gd name="f63" fmla="sin 1 f60"/>
              <a:gd name="f64" fmla="+- f59 0 f27"/>
              <a:gd name="f65" fmla="+- f58 0 f27"/>
              <a:gd name="f66" fmla="+- f58 0 f36"/>
              <a:gd name="f67" fmla="+- f59 0 f36"/>
              <a:gd name="f68" fmla="+- 0 0 f62"/>
              <a:gd name="f69" fmla="+- 0 0 f63"/>
              <a:gd name="f70" fmla="+- f61 0 f27"/>
              <a:gd name="f71" fmla="at2 f65 f64"/>
              <a:gd name="f72" fmla="+- f61 0 f36"/>
              <a:gd name="f73" fmla="at2 f66 f67"/>
              <a:gd name="f74" fmla="*/ f18 f68 1"/>
              <a:gd name="f75" fmla="*/ f18 f69 1"/>
              <a:gd name="f76" fmla="at2 f70 f64"/>
              <a:gd name="f77" fmla="+- f71 f4 0"/>
              <a:gd name="f78" fmla="+- f73 f4 0"/>
              <a:gd name="f79" fmla="at2 f72 f67"/>
              <a:gd name="f80" fmla="*/ f74 f74 1"/>
              <a:gd name="f81" fmla="*/ f75 f75 1"/>
              <a:gd name="f82" fmla="+- f76 f4 0"/>
              <a:gd name="f83" fmla="*/ f77 f9 1"/>
              <a:gd name="f84" fmla="*/ f78 f9 1"/>
              <a:gd name="f85" fmla="+- f79 f4 0"/>
              <a:gd name="f86" fmla="+- f80 f81 0"/>
              <a:gd name="f87" fmla="*/ f82 f9 1"/>
              <a:gd name="f88" fmla="*/ f83 1 f3"/>
              <a:gd name="f89" fmla="*/ f84 1 f3"/>
              <a:gd name="f90" fmla="*/ f85 f9 1"/>
              <a:gd name="f91" fmla="sqrt f86"/>
              <a:gd name="f92" fmla="*/ f87 1 f3"/>
              <a:gd name="f93" fmla="+- 0 0 f88"/>
              <a:gd name="f94" fmla="+- 0 0 f89"/>
              <a:gd name="f95" fmla="*/ f90 1 f3"/>
              <a:gd name="f96" fmla="*/ f24 1 f91"/>
              <a:gd name="f97" fmla="+- 0 0 f92"/>
              <a:gd name="f98" fmla="+- 0 0 f93"/>
              <a:gd name="f99" fmla="+- 0 0 f95"/>
              <a:gd name="f100" fmla="+- 0 0 f94"/>
              <a:gd name="f101" fmla="*/ f68 f96 1"/>
              <a:gd name="f102" fmla="*/ f69 f96 1"/>
              <a:gd name="f103" fmla="+- 0 0 f97"/>
              <a:gd name="f104" fmla="*/ f98 f3 1"/>
              <a:gd name="f105" fmla="*/ f100 f3 1"/>
              <a:gd name="f106" fmla="+- 0 0 f99"/>
              <a:gd name="f107" fmla="+- 10800 0 f101"/>
              <a:gd name="f108" fmla="+- 10800 0 f102"/>
              <a:gd name="f109" fmla="*/ f103 f3 1"/>
              <a:gd name="f110" fmla="*/ f104 1 f9"/>
              <a:gd name="f111" fmla="*/ f105 1 f9"/>
              <a:gd name="f112" fmla="*/ f106 f3 1"/>
              <a:gd name="f113" fmla="*/ f107 f15 1"/>
              <a:gd name="f114" fmla="*/ f108 f16 1"/>
              <a:gd name="f115" fmla="*/ f109 1 f9"/>
              <a:gd name="f116" fmla="+- f110 0 f4"/>
              <a:gd name="f117" fmla="+- f111 0 f4"/>
              <a:gd name="f118" fmla="*/ f112 1 f9"/>
              <a:gd name="f119" fmla="+- f115 0 f4"/>
              <a:gd name="f120" fmla="cos 1 f117"/>
              <a:gd name="f121" fmla="sin 1 f117"/>
              <a:gd name="f122" fmla="+- f118 0 f4"/>
              <a:gd name="f123" fmla="cos 1 f119"/>
              <a:gd name="f124" fmla="sin 1 f119"/>
              <a:gd name="f125" fmla="+- f116 0 f119"/>
              <a:gd name="f126" fmla="+- 0 0 f120"/>
              <a:gd name="f127" fmla="+- 0 0 f121"/>
              <a:gd name="f128" fmla="+- f122 0 f117"/>
              <a:gd name="f129" fmla="+- 0 0 f123"/>
              <a:gd name="f130" fmla="+- 0 0 f124"/>
              <a:gd name="f131" fmla="+- f125 0 f2"/>
              <a:gd name="f132" fmla="*/ f34 f126 1"/>
              <a:gd name="f133" fmla="*/ f34 f127 1"/>
              <a:gd name="f134" fmla="+- f128 f2 0"/>
              <a:gd name="f135" fmla="*/ f25 f129 1"/>
              <a:gd name="f136" fmla="*/ f25 f130 1"/>
              <a:gd name="f137" fmla="?: f125 f131 f125"/>
              <a:gd name="f138" fmla="*/ f132 f132 1"/>
              <a:gd name="f139" fmla="*/ f133 f133 1"/>
              <a:gd name="f140" fmla="?: f128 f128 f134"/>
              <a:gd name="f141" fmla="*/ f135 f135 1"/>
              <a:gd name="f142" fmla="*/ f136 f136 1"/>
              <a:gd name="f143" fmla="+- f138 f139 0"/>
              <a:gd name="f144" fmla="+- f141 f142 0"/>
              <a:gd name="f145" fmla="sqrt f143"/>
              <a:gd name="f146" fmla="sqrt f144"/>
              <a:gd name="f147" fmla="*/ f37 1 f145"/>
              <a:gd name="f148" fmla="*/ f28 1 f146"/>
              <a:gd name="f149" fmla="*/ f126 f147 1"/>
              <a:gd name="f150" fmla="*/ f127 f147 1"/>
              <a:gd name="f151" fmla="*/ f129 f148 1"/>
              <a:gd name="f152" fmla="*/ f130 f148 1"/>
              <a:gd name="f153" fmla="+- f36 0 f149"/>
              <a:gd name="f154" fmla="+- f36 0 f150"/>
              <a:gd name="f155" fmla="+- f27 0 f151"/>
              <a:gd name="f156" fmla="+- f27 0 f152"/>
            </a:gdLst>
            <a:ahLst>
              <a:ahPolar gdRefR="f1" minR="f8" maxR="f10" gdRefAng="f0" minAng="f8" maxAng="f11">
                <a:pos x="f113" y="f114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55" y="f156"/>
                </a:moveTo>
                <a:arcTo wR="f25" hR="f25" stAng="f119" swAng="f137"/>
                <a:lnTo>
                  <a:pt x="f153" y="f154"/>
                </a:lnTo>
                <a:arcTo wR="f34" hR="f34" stAng="f117" swAng="f140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67500" tIns="33750" rIns="67500" bIns="33750" anchor="ctr" anchorCtr="0" compatLnSpc="0">
            <a:noAutofit/>
          </a:bodyPr>
          <a:lstStyle/>
          <a:p>
            <a:pPr hangingPunct="0"/>
            <a:endParaRPr lang="en-US" sz="135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4" name="Freeform 3"/>
          <p:cNvSpPr/>
          <p:nvPr/>
        </p:nvSpPr>
        <p:spPr>
          <a:xfrm flipV="1">
            <a:off x="2331720" y="1463000"/>
            <a:ext cx="2948940" cy="2811780"/>
          </a:xfrm>
          <a:custGeom>
            <a:avLst>
              <a:gd name="f0" fmla="val 16260000"/>
              <a:gd name="f1" fmla="val 7278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*/ 5419351 1 1725033"/>
              <a:gd name="f10" fmla="val 10800"/>
              <a:gd name="f11" fmla="val 21599999"/>
              <a:gd name="f12" fmla="min 0 21600"/>
              <a:gd name="f13" fmla="max 0 21600"/>
              <a:gd name="f14" fmla="*/ f9 1 2"/>
              <a:gd name="f15" fmla="*/ f6 1 21600"/>
              <a:gd name="f16" fmla="*/ f7 1 21600"/>
              <a:gd name="f17" fmla="*/ f9 1 180"/>
              <a:gd name="f18" fmla="pin 0 f1 10800"/>
              <a:gd name="f19" fmla="pin 0 f0 21599999"/>
              <a:gd name="f20" fmla="+- f13 0 f12"/>
              <a:gd name="f21" fmla="+- 10800 0 f18"/>
              <a:gd name="f22" fmla="+- 10800 f18 0"/>
              <a:gd name="f23" fmla="+- 0 0 f19"/>
              <a:gd name="f24" fmla="*/ f18 f18 1"/>
              <a:gd name="f25" fmla="*/ f20 1 2"/>
              <a:gd name="f26" fmla="+- f23 f4 0"/>
              <a:gd name="f27" fmla="+- f12 f25 0"/>
              <a:gd name="f28" fmla="*/ f25 f25 1"/>
              <a:gd name="f29" fmla="min f21 f22"/>
              <a:gd name="f30" fmla="max f21 f22"/>
              <a:gd name="f31" fmla="*/ f26 f5 1"/>
              <a:gd name="f32" fmla="+- f30 0 f29"/>
              <a:gd name="f33" fmla="*/ f31 1 f3"/>
              <a:gd name="f34" fmla="*/ f32 1 2"/>
              <a:gd name="f35" fmla="+- 0 0 f33"/>
              <a:gd name="f36" fmla="+- f29 f34 0"/>
              <a:gd name="f37" fmla="*/ f34 f34 1"/>
              <a:gd name="f38" fmla="val f35"/>
              <a:gd name="f39" fmla="*/ f38 f17 1"/>
              <a:gd name="f40" fmla="*/ f38 f9 1"/>
              <a:gd name="f41" fmla="+- 0 0 f39"/>
              <a:gd name="f42" fmla="*/ f40 1 f5"/>
              <a:gd name="f43" fmla="*/ f41 f3 1"/>
              <a:gd name="f44" fmla="+- 0 0 f42"/>
              <a:gd name="f45" fmla="*/ f43 1 f9"/>
              <a:gd name="f46" fmla="+- f44 f9 0"/>
              <a:gd name="f47" fmla="+- f45 0 f4"/>
              <a:gd name="f48" fmla="+- f46 f14 0"/>
              <a:gd name="f49" fmla="sin 1 f47"/>
              <a:gd name="f50" fmla="cos 1 f47"/>
              <a:gd name="f51" fmla="+- 0 0 f48"/>
              <a:gd name="f52" fmla="+- 0 0 f49"/>
              <a:gd name="f53" fmla="+- 0 0 f50"/>
              <a:gd name="f54" fmla="*/ f51 f3 1"/>
              <a:gd name="f55" fmla="*/ 10800 f52 1"/>
              <a:gd name="f56" fmla="*/ 10800 f53 1"/>
              <a:gd name="f57" fmla="*/ f54 1 f9"/>
              <a:gd name="f58" fmla="+- f55 10800 0"/>
              <a:gd name="f59" fmla="+- f56 10800 0"/>
              <a:gd name="f60" fmla="+- f57 0 f4"/>
              <a:gd name="f61" fmla="+- 21600 0 f58"/>
              <a:gd name="f62" fmla="cos 1 f60"/>
              <a:gd name="f63" fmla="sin 1 f60"/>
              <a:gd name="f64" fmla="+- f59 0 f27"/>
              <a:gd name="f65" fmla="+- f58 0 f27"/>
              <a:gd name="f66" fmla="+- f58 0 f36"/>
              <a:gd name="f67" fmla="+- f59 0 f36"/>
              <a:gd name="f68" fmla="+- 0 0 f62"/>
              <a:gd name="f69" fmla="+- 0 0 f63"/>
              <a:gd name="f70" fmla="+- f61 0 f27"/>
              <a:gd name="f71" fmla="at2 f65 f64"/>
              <a:gd name="f72" fmla="+- f61 0 f36"/>
              <a:gd name="f73" fmla="at2 f66 f67"/>
              <a:gd name="f74" fmla="*/ f18 f68 1"/>
              <a:gd name="f75" fmla="*/ f18 f69 1"/>
              <a:gd name="f76" fmla="at2 f70 f64"/>
              <a:gd name="f77" fmla="+- f71 f4 0"/>
              <a:gd name="f78" fmla="+- f73 f4 0"/>
              <a:gd name="f79" fmla="at2 f72 f67"/>
              <a:gd name="f80" fmla="*/ f74 f74 1"/>
              <a:gd name="f81" fmla="*/ f75 f75 1"/>
              <a:gd name="f82" fmla="+- f76 f4 0"/>
              <a:gd name="f83" fmla="*/ f77 f9 1"/>
              <a:gd name="f84" fmla="*/ f78 f9 1"/>
              <a:gd name="f85" fmla="+- f79 f4 0"/>
              <a:gd name="f86" fmla="+- f80 f81 0"/>
              <a:gd name="f87" fmla="*/ f82 f9 1"/>
              <a:gd name="f88" fmla="*/ f83 1 f3"/>
              <a:gd name="f89" fmla="*/ f84 1 f3"/>
              <a:gd name="f90" fmla="*/ f85 f9 1"/>
              <a:gd name="f91" fmla="sqrt f86"/>
              <a:gd name="f92" fmla="*/ f87 1 f3"/>
              <a:gd name="f93" fmla="+- 0 0 f88"/>
              <a:gd name="f94" fmla="+- 0 0 f89"/>
              <a:gd name="f95" fmla="*/ f90 1 f3"/>
              <a:gd name="f96" fmla="*/ f24 1 f91"/>
              <a:gd name="f97" fmla="+- 0 0 f92"/>
              <a:gd name="f98" fmla="+- 0 0 f93"/>
              <a:gd name="f99" fmla="+- 0 0 f95"/>
              <a:gd name="f100" fmla="+- 0 0 f94"/>
              <a:gd name="f101" fmla="*/ f68 f96 1"/>
              <a:gd name="f102" fmla="*/ f69 f96 1"/>
              <a:gd name="f103" fmla="+- 0 0 f97"/>
              <a:gd name="f104" fmla="*/ f98 f3 1"/>
              <a:gd name="f105" fmla="*/ f100 f3 1"/>
              <a:gd name="f106" fmla="+- 0 0 f99"/>
              <a:gd name="f107" fmla="+- 10800 0 f101"/>
              <a:gd name="f108" fmla="+- 10800 0 f102"/>
              <a:gd name="f109" fmla="*/ f103 f3 1"/>
              <a:gd name="f110" fmla="*/ f104 1 f9"/>
              <a:gd name="f111" fmla="*/ f105 1 f9"/>
              <a:gd name="f112" fmla="*/ f106 f3 1"/>
              <a:gd name="f113" fmla="*/ f107 f15 1"/>
              <a:gd name="f114" fmla="*/ f108 f16 1"/>
              <a:gd name="f115" fmla="*/ f109 1 f9"/>
              <a:gd name="f116" fmla="+- f110 0 f4"/>
              <a:gd name="f117" fmla="+- f111 0 f4"/>
              <a:gd name="f118" fmla="*/ f112 1 f9"/>
              <a:gd name="f119" fmla="+- f115 0 f4"/>
              <a:gd name="f120" fmla="cos 1 f117"/>
              <a:gd name="f121" fmla="sin 1 f117"/>
              <a:gd name="f122" fmla="+- f118 0 f4"/>
              <a:gd name="f123" fmla="cos 1 f119"/>
              <a:gd name="f124" fmla="sin 1 f119"/>
              <a:gd name="f125" fmla="+- f116 0 f119"/>
              <a:gd name="f126" fmla="+- 0 0 f120"/>
              <a:gd name="f127" fmla="+- 0 0 f121"/>
              <a:gd name="f128" fmla="+- f122 0 f117"/>
              <a:gd name="f129" fmla="+- 0 0 f123"/>
              <a:gd name="f130" fmla="+- 0 0 f124"/>
              <a:gd name="f131" fmla="+- f125 0 f2"/>
              <a:gd name="f132" fmla="*/ f34 f126 1"/>
              <a:gd name="f133" fmla="*/ f34 f127 1"/>
              <a:gd name="f134" fmla="+- f128 f2 0"/>
              <a:gd name="f135" fmla="*/ f25 f129 1"/>
              <a:gd name="f136" fmla="*/ f25 f130 1"/>
              <a:gd name="f137" fmla="?: f125 f131 f125"/>
              <a:gd name="f138" fmla="*/ f132 f132 1"/>
              <a:gd name="f139" fmla="*/ f133 f133 1"/>
              <a:gd name="f140" fmla="?: f128 f128 f134"/>
              <a:gd name="f141" fmla="*/ f135 f135 1"/>
              <a:gd name="f142" fmla="*/ f136 f136 1"/>
              <a:gd name="f143" fmla="+- f138 f139 0"/>
              <a:gd name="f144" fmla="+- f141 f142 0"/>
              <a:gd name="f145" fmla="sqrt f143"/>
              <a:gd name="f146" fmla="sqrt f144"/>
              <a:gd name="f147" fmla="*/ f37 1 f145"/>
              <a:gd name="f148" fmla="*/ f28 1 f146"/>
              <a:gd name="f149" fmla="*/ f126 f147 1"/>
              <a:gd name="f150" fmla="*/ f127 f147 1"/>
              <a:gd name="f151" fmla="*/ f129 f148 1"/>
              <a:gd name="f152" fmla="*/ f130 f148 1"/>
              <a:gd name="f153" fmla="+- f36 0 f149"/>
              <a:gd name="f154" fmla="+- f36 0 f150"/>
              <a:gd name="f155" fmla="+- f27 0 f151"/>
              <a:gd name="f156" fmla="+- f27 0 f152"/>
            </a:gdLst>
            <a:ahLst>
              <a:ahPolar gdRefR="f1" minR="f8" maxR="f10" gdRefAng="f0" minAng="f8" maxAng="f11">
                <a:pos x="f113" y="f114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55" y="f156"/>
                </a:moveTo>
                <a:arcTo wR="f25" hR="f25" stAng="f119" swAng="f137"/>
                <a:lnTo>
                  <a:pt x="f153" y="f154"/>
                </a:lnTo>
                <a:arcTo wR="f34" hR="f34" stAng="f117" swAng="f140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67500" tIns="33750" rIns="67500" bIns="33750" anchor="ctr" anchorCtr="0" compatLnSpc="0">
            <a:noAutofit/>
          </a:bodyPr>
          <a:lstStyle/>
          <a:p>
            <a:pPr hangingPunct="0"/>
            <a:endParaRPr lang="en-US" sz="135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976" y="1188680"/>
            <a:ext cx="5075619" cy="422039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algn="ctr" hangingPunct="0"/>
            <a:r>
              <a:rPr lang="en-US" sz="2400">
                <a:solidFill>
                  <a:srgbClr val="800000"/>
                </a:solidFill>
                <a:latin typeface="Liberation Serif" pitchFamily="18"/>
                <a:ea typeface="AR PL UMing TW MBE" pitchFamily="2"/>
                <a:cs typeface="Raghindi" pitchFamily="2"/>
              </a:rPr>
              <a:t>If I had a penny for every time someone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37620"/>
            <a:ext cx="136383" cy="267253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endParaRPr lang="en-US" sz="135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7007" y="4000460"/>
            <a:ext cx="5503557" cy="422039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algn="ctr" hangingPunct="0"/>
            <a:r>
              <a:rPr lang="en-US" sz="2400">
                <a:solidFill>
                  <a:srgbClr val="800000"/>
                </a:solidFill>
                <a:latin typeface="Liberation Serif" pitchFamily="18"/>
                <a:ea typeface="AR PL UMing TW MBE" pitchFamily="2"/>
                <a:cs typeface="Raghindi" pitchFamily="2"/>
              </a:rPr>
              <a:t>asked a question answered in the writeup....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54841"/>
            <a:ext cx="3905299" cy="2229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050">
                <a:latin typeface="Liberation Serif" pitchFamily="18"/>
                <a:ea typeface="AR PL UMing TW MBE" pitchFamily="2"/>
                <a:cs typeface="Raghindi" pitchFamily="2"/>
              </a:rPr>
              <a:t>Image credit: flickr.com user Elizabeth Thomsen  CC-BY-NC-SA 2.0</a:t>
            </a:r>
          </a:p>
        </p:txBody>
      </p:sp>
      <p:sp>
        <p:nvSpPr>
          <p:cNvPr id="9" name="Freeform 8"/>
          <p:cNvSpPr/>
          <p:nvPr/>
        </p:nvSpPr>
        <p:spPr>
          <a:xfrm>
            <a:off x="2674620" y="1761890"/>
            <a:ext cx="274320" cy="2497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67500" tIns="33750" rIns="67500" bIns="33750" anchor="ctr" anchorCtr="0" compatLnSpc="0">
            <a:noAutofit/>
          </a:bodyPr>
          <a:lstStyle/>
          <a:p>
            <a:pPr hangingPunct="0"/>
            <a:endParaRPr lang="en-US" sz="135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663440" y="1693310"/>
            <a:ext cx="274320" cy="2497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67500" tIns="33750" rIns="67500" bIns="33750" anchor="ctr" anchorCtr="0" compatLnSpc="0">
            <a:noAutofit/>
          </a:bodyPr>
          <a:lstStyle/>
          <a:p>
            <a:pPr hangingPunct="0"/>
            <a:endParaRPr lang="en-US" sz="1350">
              <a:latin typeface="Liberation Sans" pitchFamily="18"/>
              <a:ea typeface="AR PL UMing TW MBE" pitchFamily="2"/>
              <a:cs typeface="Rag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Appendix: C </a:t>
            </a:r>
            <a:r>
              <a:rPr lang="en-US" sz="225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Programming </a:t>
            </a: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Properly document your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code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H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eader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comments, overall operation of large blocks, any tricky bits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Write robust code – check error and failure conditions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Write modular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code</a:t>
            </a:r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se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interfaces for data structures, e.g. create/insert/remove/free functions for a linked 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list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o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magic numbers – use #define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Formatting</a:t>
            </a:r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 smtClean="0">
                <a:solidFill>
                  <a:srgbClr val="000000"/>
                </a:solidFill>
                <a:cs typeface="Arial"/>
              </a:rPr>
              <a:t>80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characters per 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line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cs typeface="Arial"/>
              </a:rPr>
              <a:t>onsistent 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braces and whitespace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No memory or file descriptor leaks</a:t>
            </a:r>
          </a:p>
        </p:txBody>
      </p:sp>
    </p:spTree>
    <p:extLst>
      <p:ext uri="{BB962C8B-B14F-4D97-AF65-F5344CB8AC3E}">
        <p14:creationId xmlns:p14="http://schemas.microsoft.com/office/powerpoint/2010/main" val="16344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Reminders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Cache Lab is due </a:t>
            </a:r>
            <a:r>
              <a:rPr lang="en-US" sz="1800" b="1" dirty="0">
                <a:solidFill>
                  <a:srgbClr val="000000"/>
                </a:solidFill>
                <a:latin typeface="Liberation Serif" pitchFamily="18"/>
                <a:cs typeface="Arial"/>
              </a:rPr>
              <a:t>Thursday!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Exam1 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is just a week away!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Start doing practice problems.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Font typeface="StarSymbol"/>
              <a:buChar char="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Come to the review session.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959" y="4480521"/>
            <a:ext cx="2705227" cy="2229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050">
                <a:latin typeface="Liberation Serif" pitchFamily="18"/>
                <a:ea typeface="AR PL UMing TW MBE" pitchFamily="2"/>
                <a:cs typeface="Raghindi" pitchFamily="2"/>
              </a:rPr>
              <a:t>Image credit: flickr.com / kellt825@yahoo.com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77640" y="1394420"/>
            <a:ext cx="336042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39281" y="2766020"/>
            <a:ext cx="2206822" cy="4663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350" b="1">
                <a:ln w="0">
                  <a:solidFill>
                    <a:srgbClr val="000000"/>
                  </a:solidFill>
                  <a:prstDash val="solid"/>
                </a:ln>
                <a:noFill/>
                <a:latin typeface="Liberation Serif" pitchFamily="18"/>
                <a:ea typeface="AR PL UMing TW MBE" pitchFamily="2"/>
                <a:cs typeface="Raghindi" pitchFamily="2"/>
              </a:rPr>
              <a:t>This computer is too slow.</a:t>
            </a:r>
          </a:p>
          <a:p>
            <a:pPr hangingPunct="0"/>
            <a:r>
              <a:rPr lang="en-US" sz="1350" b="1">
                <a:ln w="0">
                  <a:solidFill>
                    <a:srgbClr val="000000"/>
                  </a:solidFill>
                  <a:prstDash val="solid"/>
                </a:ln>
                <a:noFill/>
                <a:latin typeface="Liberation Serif" pitchFamily="18"/>
                <a:ea typeface="AR PL UMing TW MBE" pitchFamily="2"/>
                <a:cs typeface="Raghindi" pitchFamily="2"/>
              </a:rPr>
              <a:t>We need to use cache better.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1959" y="4681131"/>
            <a:ext cx="966867" cy="222945"/>
          </a:xfrm>
          <a:prstGeom prst="rect">
            <a:avLst/>
          </a:prstGeom>
          <a:noFill/>
          <a:ln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050">
                <a:latin typeface="Liberation Serif" pitchFamily="18"/>
                <a:ea typeface="AR PL UMing TW MBE" pitchFamily="2"/>
                <a:cs typeface="Raghindi" pitchFamily="2"/>
              </a:rPr>
              <a:t>CC-BY-SA 2.0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Liberation Serif" pitchFamily="18"/>
                <a:cs typeface="Arial"/>
              </a:rPr>
              <a:t>Reminders: Cache Lab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Two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parts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W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rite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a cache simulator – hopefully you've started this part by 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now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ptimize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some code to minimize cache misses – we'll talk about this today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Programming style will be graded starting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now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W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orth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about a letter grade on this 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assignment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ummary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slide is included as an appendix to this </a:t>
            </a:r>
            <a:r>
              <a:rPr lang="en-US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recitation and covered in last week’s recitation, 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but be sure to </a:t>
            </a:r>
            <a:r>
              <a:rPr lang="en-US" b="1" dirty="0">
                <a:solidFill>
                  <a:srgbClr val="000000"/>
                </a:solidFill>
                <a:latin typeface="Liberation Serif" pitchFamily="18"/>
                <a:cs typeface="Arial"/>
              </a:rPr>
              <a:t>carefully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read the style guide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Details are in the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writeup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Cache Lab: Cache Simulator Hints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You are simply </a:t>
            </a:r>
            <a:r>
              <a:rPr lang="en-US" sz="1800" b="1" dirty="0">
                <a:solidFill>
                  <a:srgbClr val="000000"/>
                </a:solidFill>
                <a:cs typeface="Arial"/>
              </a:rPr>
              <a:t>counting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hits, misses, and evictions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Use LRU (Least Recently Used) replacement policy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err="1">
                <a:solidFill>
                  <a:srgbClr val="000000"/>
                </a:solidFill>
                <a:cs typeface="Arial"/>
              </a:rPr>
              <a:t>Structs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are a great way to bundle up the different parts of a cache line (valid bit, tag, LRU counter, etc.)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A cache is just a 2D array of </a:t>
            </a:r>
            <a:r>
              <a:rPr lang="en-US" sz="1800" i="1" dirty="0">
                <a:solidFill>
                  <a:srgbClr val="000000"/>
                </a:solidFill>
                <a:cs typeface="Arial"/>
              </a:rPr>
              <a:t>cache lines </a:t>
            </a:r>
            <a:r>
              <a:rPr lang="en-US" sz="1800" dirty="0">
                <a:solidFill>
                  <a:srgbClr val="000000"/>
                </a:solidFill>
                <a:cs typeface="Arial"/>
              </a:rPr>
              <a:t> </a:t>
            </a:r>
          </a:p>
          <a:p>
            <a:pPr marL="285750" lvl="1" indent="-28575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dirty="0">
                <a:solidFill>
                  <a:srgbClr val="000000"/>
                </a:solidFill>
                <a:cs typeface="Arial"/>
              </a:rPr>
              <a:t>one dimension represents associativity E, the other the number of sets S: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cache_line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cache[S][E];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Your simulator needs to handle different values of S, E, and b (block size) given at run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Cache Lab: Parsing Input with fscanf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() is exactly like </a:t>
            </a:r>
            <a:r>
              <a:rPr lang="en-US" sz="1800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() except that you specify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stream to use (i.e. an open file) instead of always reading from standard input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sz="1800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parameters 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to </a:t>
            </a:r>
            <a:r>
              <a:rPr lang="en-US" sz="180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fscanf</a:t>
            </a:r>
            <a:r>
              <a:rPr lang="en-US" sz="1800" dirty="0" smtClean="0">
                <a:solidFill>
                  <a:srgbClr val="000000"/>
                </a:solidFill>
                <a:latin typeface="Liberation Serif" pitchFamily="18"/>
                <a:cs typeface="Arial"/>
              </a:rPr>
              <a:t> are</a:t>
            </a:r>
            <a:endParaRPr lang="en-US" sz="1800" dirty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marL="342900" lvl="2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Liberation Serif" pitchFamily="18"/>
                <a:cs typeface="Arial"/>
              </a:rPr>
              <a:t>1.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   a stream pointer of type FILE*, e.g. from </a:t>
            </a:r>
            <a:r>
              <a:rPr lang="en-US" dirty="0" err="1">
                <a:solidFill>
                  <a:srgbClr val="000000"/>
                </a:solidFill>
                <a:latin typeface="Liberation Serif" pitchFamily="18"/>
                <a:cs typeface="Arial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()</a:t>
            </a:r>
          </a:p>
          <a:p>
            <a:pPr marL="342900" lvl="2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Liberation Serif" pitchFamily="18"/>
                <a:cs typeface="Arial"/>
              </a:rPr>
              <a:t>2.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   a format string specifying how to parse the input</a:t>
            </a:r>
          </a:p>
          <a:p>
            <a:pPr marL="342900" lvl="2" indent="0"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Liberation Serif" pitchFamily="18"/>
                <a:cs typeface="Arial"/>
              </a:rPr>
              <a:t>3-n.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a </a:t>
            </a:r>
            <a:r>
              <a:rPr lang="en-US" b="1" dirty="0">
                <a:solidFill>
                  <a:srgbClr val="000000"/>
                </a:solidFill>
                <a:latin typeface="Liberation Serif" pitchFamily="18"/>
                <a:cs typeface="Arial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Liberation Serif" pitchFamily="18"/>
                <a:cs typeface="Arial"/>
              </a:rPr>
              <a:t> to each of the variables that will store the parsed data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sz="1800" dirty="0" smtClean="0">
              <a:solidFill>
                <a:srgbClr val="000000"/>
              </a:solidFill>
              <a:latin typeface="Liberation Serif" pitchFamily="18"/>
              <a:cs typeface="Arial"/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 err="1" smtClean="0">
                <a:solidFill>
                  <a:srgbClr val="000000"/>
                </a:solidFill>
                <a:latin typeface="Liberation Serif" pitchFamily="18"/>
                <a:cs typeface="Arial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() returns -1 if the data does not match the format string or there is no more input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Liberation Serif" pitchFamily="18"/>
                <a:cs typeface="Arial"/>
              </a:rPr>
              <a:t>Use it to parse the trace files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250">
                <a:solidFill>
                  <a:srgbClr val="000000"/>
                </a:solidFill>
                <a:latin typeface="Liberation Serif" pitchFamily="18"/>
                <a:cs typeface="Arial"/>
              </a:rPr>
              <a:t>fscanf() Example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/* pointer to FILE object */</a:t>
            </a:r>
          </a:p>
          <a:p>
            <a:pPr marL="0" indent="0" hangingPunc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trace.txt”,”r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”); /* open trace file for reading */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 that </a:t>
            </a:r>
            <a:r>
              <a:rPr lang="en-US" sz="11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non-NULL!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hangingPunc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address;</a:t>
            </a:r>
          </a:p>
          <a:p>
            <a:pPr marL="0" indent="0" hangingPunc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 marL="0" indent="0" hangingPunc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format is “ S 2f,1” or “ L 7d0,3”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we need to read a character, a hex number, and a decimal 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those in the format string along with the fixed formatting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,” %c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lx,%d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”,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&amp;address, &amp;size) &gt; 0) {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/* do stuff */</a:t>
            </a:r>
          </a:p>
          <a:p>
            <a:pPr marL="0" indent="0" hangingPunc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 /* always close file when done */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Question /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work through a series of questions</a:t>
            </a:r>
          </a:p>
          <a:p>
            <a:pPr lvl="1"/>
            <a:r>
              <a:rPr lang="en-US" dirty="0" smtClean="0"/>
              <a:t>For each, take a minute and write down your answer</a:t>
            </a:r>
          </a:p>
          <a:p>
            <a:pPr lvl="1"/>
            <a:r>
              <a:rPr lang="en-US" dirty="0" smtClean="0"/>
              <a:t>Then discuss with your classmates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38" y="5328138"/>
            <a:ext cx="442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based on ones provided by Prof Sat Garcia, USD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9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777" y="1953541"/>
            <a:ext cx="6534454" cy="1008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void </a:t>
            </a:r>
            <a:r>
              <a:rPr lang="en-US" sz="1488" dirty="0">
                <a:latin typeface="Courier"/>
                <a:cs typeface="Courier"/>
              </a:rPr>
              <a:t>who(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*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, 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size) {</a:t>
            </a:r>
          </a:p>
          <a:p>
            <a:pPr algn="l"/>
            <a:r>
              <a:rPr lang="en-US" sz="1488" dirty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488" dirty="0">
                <a:latin typeface="Courier"/>
                <a:cs typeface="Courier"/>
              </a:rPr>
              <a:t>(</a:t>
            </a:r>
            <a:r>
              <a:rPr lang="en-US" sz="1488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488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 = 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1488" dirty="0">
                <a:latin typeface="Courier"/>
                <a:cs typeface="Courier"/>
              </a:rPr>
              <a:t>; 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 &lt; size-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1488" dirty="0">
                <a:latin typeface="Courier"/>
                <a:cs typeface="Courier"/>
              </a:rPr>
              <a:t>; ++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88" dirty="0">
                <a:latin typeface="Courier"/>
                <a:cs typeface="Courier"/>
              </a:rPr>
              <a:t> </a:t>
            </a:r>
            <a:r>
              <a:rPr lang="en-US" sz="1488" dirty="0">
                <a:latin typeface="Courier"/>
                <a:cs typeface="Courier"/>
              </a:rPr>
              <a:t>   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[</a:t>
            </a:r>
            <a:r>
              <a:rPr lang="en-US" sz="1488" dirty="0" err="1">
                <a:latin typeface="Courier"/>
                <a:cs typeface="Courier"/>
              </a:rPr>
              <a:t>i</a:t>
            </a:r>
            <a:r>
              <a:rPr lang="en-US" sz="1488" dirty="0">
                <a:latin typeface="Courier"/>
                <a:cs typeface="Courier"/>
              </a:rPr>
              <a:t>] = </a:t>
            </a:r>
            <a:r>
              <a:rPr lang="en-US" sz="1488" dirty="0" err="1">
                <a:latin typeface="Courier"/>
                <a:cs typeface="Courier"/>
              </a:rPr>
              <a:t>arr</a:t>
            </a:r>
            <a:r>
              <a:rPr lang="en-US" sz="1488" dirty="0">
                <a:latin typeface="Courier"/>
                <a:cs typeface="Courier"/>
              </a:rPr>
              <a:t>[i+</a:t>
            </a:r>
            <a:r>
              <a:rPr lang="en-US" sz="1488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1488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en-US" sz="1488" dirty="0">
                <a:latin typeface="Courier"/>
                <a:cs typeface="Courier"/>
              </a:rPr>
              <a:t>}</a:t>
            </a:r>
            <a:endParaRPr lang="en-US" sz="1488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Locality?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04" y="1007944"/>
            <a:ext cx="6676311" cy="944760"/>
          </a:xfrm>
        </p:spPr>
        <p:txBody>
          <a:bodyPr/>
          <a:lstStyle/>
          <a:p>
            <a:pPr marL="0" indent="0">
              <a:buNone/>
            </a:pPr>
            <a:r>
              <a:rPr lang="en-US" sz="2314" dirty="0"/>
              <a:t>The following function exhibits which type of </a:t>
            </a:r>
            <a:r>
              <a:rPr lang="en-US" sz="2314" dirty="0"/>
              <a:t>locality? Consider </a:t>
            </a:r>
            <a:r>
              <a:rPr lang="en-US" sz="2314" i="1" dirty="0"/>
              <a:t>only</a:t>
            </a:r>
            <a:r>
              <a:rPr lang="en-US" sz="2314" dirty="0"/>
              <a:t> array accesses</a:t>
            </a:r>
            <a:r>
              <a:rPr lang="en-US" sz="2314" dirty="0"/>
              <a:t>.</a:t>
            </a:r>
            <a:endParaRPr lang="en-US" sz="231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3AA73-7A0E-6446-8935-7FB3DC440D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23805" y="3338353"/>
          <a:ext cx="2708314" cy="17131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Spatial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Temporal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Both A and B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2300" b="1" dirty="0">
                        <a:solidFill>
                          <a:srgbClr val="660066"/>
                        </a:solidFill>
                      </a:endParaRP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entury Gothic"/>
                          <a:cs typeface="Century Gothic"/>
                        </a:rPr>
                        <a:t>Neither A nor B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4723805" y="4220131"/>
            <a:ext cx="377904" cy="377904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581" tIns="37790" rIns="75581" bIns="37790" numCol="1" rtlCol="0" anchor="ctr" anchorCtr="0" compatLnSpc="1">
            <a:prstTxWarp prst="textNoShape">
              <a:avLst/>
            </a:prstTxWarp>
          </a:bodyPr>
          <a:lstStyle/>
          <a:p>
            <a:pPr algn="ctr" defTabSz="7558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84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13842</TotalTime>
  <Words>1563</Words>
  <Application>Microsoft Office PowerPoint</Application>
  <PresentationFormat>Custom</PresentationFormat>
  <Paragraphs>364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 PL UMing TW MBE</vt:lpstr>
      <vt:lpstr>Arial</vt:lpstr>
      <vt:lpstr>Calibri</vt:lpstr>
      <vt:lpstr>Calibri Light</vt:lpstr>
      <vt:lpstr>Century Gothic</vt:lpstr>
      <vt:lpstr>Courier</vt:lpstr>
      <vt:lpstr>Courier New</vt:lpstr>
      <vt:lpstr>DejaVu Sans</vt:lpstr>
      <vt:lpstr>Liberation Mono</vt:lpstr>
      <vt:lpstr>Liberation Sans</vt:lpstr>
      <vt:lpstr>Liberation Serif</vt:lpstr>
      <vt:lpstr>Raghindi</vt:lpstr>
      <vt:lpstr>StarSymbol</vt:lpstr>
      <vt:lpstr>Times New Roman</vt:lpstr>
      <vt:lpstr>Office Theme</vt:lpstr>
      <vt:lpstr>Office Theme</vt:lpstr>
      <vt:lpstr>15-213 Recitation 7: Caches and Blocking</vt:lpstr>
      <vt:lpstr>Agenda</vt:lpstr>
      <vt:lpstr>Reminders</vt:lpstr>
      <vt:lpstr>Reminders: Cache Lab</vt:lpstr>
      <vt:lpstr>Cache Lab: Cache Simulator Hints</vt:lpstr>
      <vt:lpstr>Cache Lab: Parsing Input with fscanf</vt:lpstr>
      <vt:lpstr>fscanf() Example</vt:lpstr>
      <vt:lpstr>Class Question / Discussions</vt:lpstr>
      <vt:lpstr>What Type of Locality?</vt:lpstr>
      <vt:lpstr>What Type of Locality?</vt:lpstr>
      <vt:lpstr>Calculating Cache Parameters</vt:lpstr>
      <vt:lpstr>Direct-Mapped Cache Example</vt:lpstr>
      <vt:lpstr>Which Set Is it?</vt:lpstr>
      <vt:lpstr>Cache Block Range</vt:lpstr>
      <vt:lpstr>Cache Misses</vt:lpstr>
      <vt:lpstr>Cache Misses</vt:lpstr>
      <vt:lpstr>Cache-Friendly Code</vt:lpstr>
      <vt:lpstr>Blocking Example</vt:lpstr>
      <vt:lpstr>Class Discussion</vt:lpstr>
      <vt:lpstr>If You Get Stuck</vt:lpstr>
      <vt:lpstr>PowerPoint Presentation</vt:lpstr>
      <vt:lpstr>Appendix: C Programming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 07 - Caching</dc:title>
  <dc:creator>Brian Railing</dc:creator>
  <cp:lastModifiedBy>Brian Railing</cp:lastModifiedBy>
  <cp:revision>400</cp:revision>
  <dcterms:modified xsi:type="dcterms:W3CDTF">2016-10-10T02:02:49Z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21</vt:r8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21</vt:r8>
  </property>
</Properties>
</file>