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42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86" r:id="rId10"/>
    <p:sldId id="1209" r:id="rId11"/>
    <p:sldId id="1210" r:id="rId12"/>
    <p:sldId id="1262" r:id="rId13"/>
    <p:sldId id="1285" r:id="rId14"/>
    <p:sldId id="1211" r:id="rId15"/>
    <p:sldId id="1212" r:id="rId16"/>
    <p:sldId id="1213" r:id="rId17"/>
    <p:sldId id="1277" r:id="rId18"/>
    <p:sldId id="1249" r:id="rId19"/>
    <p:sldId id="1250" r:id="rId20"/>
    <p:sldId id="1253" r:id="rId21"/>
    <p:sldId id="1254" r:id="rId22"/>
    <p:sldId id="1263" r:id="rId23"/>
    <p:sldId id="1264" r:id="rId24"/>
    <p:sldId id="1274" r:id="rId25"/>
    <p:sldId id="1255" r:id="rId26"/>
    <p:sldId id="1216" r:id="rId27"/>
    <p:sldId id="1217" r:id="rId28"/>
    <p:sldId id="1218" r:id="rId29"/>
    <p:sldId id="1278" r:id="rId30"/>
    <p:sldId id="1265" r:id="rId31"/>
    <p:sldId id="1266" r:id="rId32"/>
    <p:sldId id="1267" r:id="rId33"/>
    <p:sldId id="1268" r:id="rId34"/>
    <p:sldId id="1269" r:id="rId35"/>
    <p:sldId id="1270" r:id="rId36"/>
    <p:sldId id="1261" r:id="rId37"/>
    <p:sldId id="1220" r:id="rId38"/>
    <p:sldId id="1287" r:id="rId39"/>
    <p:sldId id="1281" r:id="rId40"/>
    <p:sldId id="1284" r:id="rId41"/>
    <p:sldId id="1283" r:id="rId42"/>
    <p:sldId id="1271" r:id="rId43"/>
    <p:sldId id="1272" r:id="rId44"/>
    <p:sldId id="1273" r:id="rId45"/>
    <p:sldId id="1221" r:id="rId46"/>
    <p:sldId id="1238" r:id="rId47"/>
    <p:sldId id="1239" r:id="rId48"/>
    <p:sldId id="1226" r:id="rId49"/>
    <p:sldId id="1279" r:id="rId50"/>
    <p:sldId id="1228" r:id="rId51"/>
    <p:sldId id="1229" r:id="rId52"/>
    <p:sldId id="1280" r:id="rId53"/>
    <p:sldId id="1230" r:id="rId54"/>
    <p:sldId id="1231" r:id="rId55"/>
    <p:sldId id="1232" r:id="rId56"/>
    <p:sldId id="1233" r:id="rId57"/>
    <p:sldId id="1275" r:id="rId58"/>
    <p:sldId id="1246" r:id="rId59"/>
    <p:sldId id="1235" r:id="rId60"/>
    <p:sldId id="1236" r:id="rId61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8C4"/>
    <a:srgbClr val="E9E1C9"/>
    <a:srgbClr val="AB8D8D"/>
    <a:srgbClr val="F7F5CD"/>
    <a:srgbClr val="990000"/>
    <a:srgbClr val="D5F1CF"/>
    <a:srgbClr val="F1C7C7"/>
    <a:srgbClr val="F6F5BD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7845" autoAdjust="0"/>
  </p:normalViewPr>
  <p:slideViewPr>
    <p:cSldViewPr snapToObjects="1">
      <p:cViewPr varScale="1">
        <p:scale>
          <a:sx n="86" d="100"/>
          <a:sy n="86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tags" Target="tags/tag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Enable with:</a:t>
            </a:r>
          </a:p>
          <a:p>
            <a:endParaRPr lang="en-US" dirty="0" smtClean="0"/>
          </a:p>
          <a:p>
            <a:r>
              <a:rPr lang="en-US" dirty="0" err="1" smtClean="0"/>
              <a:t>setenv</a:t>
            </a:r>
            <a:r>
              <a:rPr lang="en-US" baseline="0" dirty="0" smtClean="0"/>
              <a:t> LD_PRELOAD ./</a:t>
            </a:r>
            <a:r>
              <a:rPr lang="en-US" baseline="0" dirty="0" err="1" smtClean="0"/>
              <a:t>myfork.so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Can turn on/off verbose printing with: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VERBOSE 1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unsetenv</a:t>
            </a:r>
            <a:r>
              <a:rPr lang="en-US" baseline="0" dirty="0" smtClean="0"/>
              <a:t> VERBOSE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./forks</a:t>
            </a:r>
            <a:r>
              <a:rPr lang="en-US" baseline="0" dirty="0" smtClean="0"/>
              <a:t> 2</a:t>
            </a:r>
          </a:p>
          <a:p>
            <a:endParaRPr lang="en-US" baseline="0" dirty="0" smtClean="0"/>
          </a:p>
          <a:p>
            <a:r>
              <a:rPr lang="en-US" baseline="0" dirty="0" smtClean="0"/>
              <a:t>(Similarly for other examples)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consistently terminate in order, even with random delays.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But, can turn off delays on parent with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PARENT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see variations in termination order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always terminate in reverse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 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October 13th,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Timer interrupt</a:t>
            </a:r>
          </a:p>
          <a:p>
            <a:pPr lvl="2"/>
            <a:r>
              <a:rPr lang="en-US" dirty="0" smtClean="0"/>
              <a:t>Every few </a:t>
            </a:r>
            <a:r>
              <a:rPr lang="en-US" dirty="0" err="1" smtClean="0"/>
              <a:t>ms</a:t>
            </a:r>
            <a:r>
              <a:rPr lang="en-US" dirty="0" smtClean="0"/>
              <a:t>, an external timer chip triggers an interrupt</a:t>
            </a:r>
          </a:p>
          <a:p>
            <a:pPr lvl="2"/>
            <a:r>
              <a:rPr lang="en-US" dirty="0" smtClean="0"/>
              <a:t>Used by the kernel to take back control from user programs</a:t>
            </a:r>
          </a:p>
          <a:p>
            <a:pPr lvl="1"/>
            <a:r>
              <a:rPr lang="en-US" dirty="0" smtClean="0"/>
              <a:t> I</a:t>
            </a:r>
            <a:r>
              <a:rPr lang="en-US" dirty="0"/>
              <a:t>/O </a:t>
            </a:r>
            <a:r>
              <a:rPr lang="en-US" dirty="0" smtClean="0"/>
              <a:t>interrupt from external device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dirty="0" smtClean="0"/>
              <a:t>itting </a:t>
            </a:r>
            <a:r>
              <a:rPr lang="en-US" dirty="0"/>
              <a:t>Ctrl-C at the keyboard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a packet from a network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data from a </a:t>
            </a:r>
            <a:r>
              <a:rPr lang="en-US" dirty="0" smtClean="0"/>
              <a:t>disk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nintentional </a:t>
            </a:r>
            <a:r>
              <a:rPr lang="en-US" dirty="0"/>
              <a:t>and unrecoverable</a:t>
            </a:r>
          </a:p>
          <a:p>
            <a:pPr lvl="2"/>
            <a:r>
              <a:rPr lang="en-US" dirty="0"/>
              <a:t>Examples: </a:t>
            </a:r>
            <a:r>
              <a:rPr lang="en-US" dirty="0" smtClean="0"/>
              <a:t>illegal instruction, parity </a:t>
            </a:r>
            <a:r>
              <a:rPr lang="en-US" dirty="0"/>
              <a:t>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9844"/>
              </p:ext>
            </p:extLst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read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Read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write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Write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open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Open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close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Close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stat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fork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Create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Execute a program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_exit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Terminate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kill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Send signal to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Each x86-64 system call has a unique ID number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16073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317480"/>
            <a:ext cx="6402058" cy="489364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Almost like a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Transfer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 return, executes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Passes arguments using calling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Gets result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itchFamily="34" charset="0"/>
              </a:rPr>
              <a:t>One Important exception</a:t>
            </a:r>
            <a:r>
              <a:rPr lang="en-US" dirty="0" smtClean="0">
                <a:latin typeface="Calibri" pitchFamily="34" charset="0"/>
              </a:rPr>
              <a:t>!</a:t>
            </a:r>
            <a:endParaRPr lang="en-US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Executed by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Different set of </a:t>
            </a:r>
            <a:r>
              <a:rPr lang="en-US" dirty="0" smtClean="0">
                <a:latin typeface="Calibri" pitchFamily="34" charset="0"/>
              </a:rPr>
              <a:t>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And other differences: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E.g., “address” of “function”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Copy page from disk 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 and </a:t>
            </a:r>
            <a:r>
              <a:rPr lang="en-US" sz="1800" b="0" i="1" dirty="0" err="1" smtClean="0">
                <a:latin typeface="Calibri" pitchFamily="34" charset="0"/>
              </a:rPr>
              <a:t>reexecute</a:t>
            </a:r>
            <a:r>
              <a:rPr lang="en-US" sz="1800" b="0" i="1" dirty="0" smtClean="0">
                <a:latin typeface="Calibri" pitchFamily="34" charset="0"/>
              </a:rPr>
              <a:t> </a:t>
            </a:r>
            <a:r>
              <a:rPr lang="en-US" sz="1800" b="0" i="1" dirty="0" err="1" smtClean="0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 smtClean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</a:t>
            </a:r>
            <a:r>
              <a:rPr lang="en-US" sz="1800" b="0" i="1" dirty="0" smtClean="0">
                <a:latin typeface="Calibri" pitchFamily="34" charset="0"/>
              </a:rPr>
              <a:t>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</a:t>
            </a:r>
            <a:r>
              <a:rPr lang="en-US" sz="1800" b="0" i="1" dirty="0" smtClean="0">
                <a:latin typeface="Calibri" pitchFamily="34" charset="0"/>
              </a:rPr>
              <a:t>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Process Control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context switching</a:t>
            </a:r>
            <a:endParaRPr lang="en-US" i="1" dirty="0"/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 smtClean="0"/>
              <a:t>Each program seems to have exclusive use of main memory. 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Stac</a:t>
              </a:r>
              <a:r>
                <a:rPr lang="en-US" sz="1800" dirty="0"/>
                <a:t>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Heap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Code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Data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Multiprocessing: The Illusion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 smtClean="0"/>
              <a:t>Computer runs many processes simultaneously</a:t>
            </a:r>
          </a:p>
          <a:p>
            <a:pPr lvl="1"/>
            <a:r>
              <a:rPr lang="en-US" dirty="0" smtClean="0"/>
              <a:t>Applications for one or more users</a:t>
            </a:r>
          </a:p>
          <a:p>
            <a:pPr lvl="2"/>
            <a:r>
              <a:rPr lang="en-US" dirty="0" smtClean="0"/>
              <a:t>Web browsers, email clients, editors, …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2"/>
            <a:r>
              <a:rPr lang="en-US" dirty="0" smtClean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Running program “top” on Mac</a:t>
            </a:r>
          </a:p>
          <a:p>
            <a:pPr lvl="1"/>
            <a:r>
              <a:rPr lang="en-US" dirty="0" smtClean="0"/>
              <a:t>System has 123 processes, 5 of which are active</a:t>
            </a:r>
          </a:p>
          <a:p>
            <a:pPr lvl="1"/>
            <a:r>
              <a:rPr lang="en-US" dirty="0" smtClean="0"/>
              <a:t>Identified by Process ID (PID)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 processor executes multiple processes </a:t>
            </a:r>
            <a:r>
              <a:rPr lang="en-US" dirty="0"/>
              <a:t>c</a:t>
            </a:r>
            <a:r>
              <a:rPr lang="en-US" dirty="0" smtClean="0"/>
              <a:t>oncurrently</a:t>
            </a:r>
            <a:endParaRPr lang="en-US" dirty="0"/>
          </a:p>
          <a:p>
            <a:pPr lvl="1"/>
            <a:r>
              <a:rPr lang="en-US" dirty="0"/>
              <a:t>Process executions interleaved (multitasking)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spaces managed by virtual memory </a:t>
            </a:r>
            <a:r>
              <a:rPr lang="en-US" dirty="0" smtClean="0"/>
              <a:t>system (later in course)</a:t>
            </a:r>
            <a:endParaRPr lang="en-US" dirty="0"/>
          </a:p>
          <a:p>
            <a:pPr lvl="1"/>
            <a:r>
              <a:rPr lang="en-US" dirty="0" smtClean="0"/>
              <a:t>Register values for </a:t>
            </a:r>
            <a:r>
              <a:rPr lang="en-US" dirty="0" err="1" smtClean="0"/>
              <a:t>nonexecuting</a:t>
            </a:r>
            <a:r>
              <a:rPr lang="en-US" dirty="0" smtClean="0"/>
              <a:t> processes saved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Save current registers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Schedule next process for execution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Load saved registers and switch address space (context switch)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(Modern)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343401" y="4110038"/>
            <a:ext cx="4952999" cy="2671762"/>
          </a:xfrm>
        </p:spPr>
        <p:txBody>
          <a:bodyPr/>
          <a:lstStyle/>
          <a:p>
            <a:r>
              <a:rPr lang="en-US" dirty="0" smtClean="0"/>
              <a:t>Multicore processors</a:t>
            </a:r>
          </a:p>
          <a:p>
            <a:pPr marL="519113" lvl="1" indent="-179388"/>
            <a:r>
              <a:rPr lang="en-US" dirty="0" smtClean="0"/>
              <a:t>Multiple CPUs on single chip</a:t>
            </a:r>
          </a:p>
          <a:p>
            <a:pPr marL="519113" lvl="1" indent="-179388"/>
            <a:r>
              <a:rPr lang="en-US" dirty="0" smtClean="0"/>
              <a:t>Share main memory (and some caches)</a:t>
            </a:r>
          </a:p>
          <a:p>
            <a:pPr marL="519113" lvl="1" indent="-179388"/>
            <a:r>
              <a:rPr lang="en-US" dirty="0" smtClean="0"/>
              <a:t>Each can execute a separate process</a:t>
            </a:r>
          </a:p>
          <a:p>
            <a:pPr marL="687388" lvl="2" indent="-168275"/>
            <a:r>
              <a:rPr lang="en-US" dirty="0" smtClean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 smtClean="0"/>
              <a:t>Each process is a logical control flow. </a:t>
            </a:r>
          </a:p>
          <a:p>
            <a:r>
              <a:rPr lang="en-US" dirty="0" smtClean="0"/>
              <a:t>Two </a:t>
            </a:r>
            <a:r>
              <a:rPr lang="en-US" dirty="0"/>
              <a:t>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</a:t>
            </a:r>
            <a:r>
              <a:rPr lang="en-US" dirty="0" smtClean="0"/>
              <a:t> as </a:t>
            </a:r>
            <a:r>
              <a:rPr lang="en-US" dirty="0"/>
              <a:t>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</a:t>
            </a:r>
            <a:r>
              <a:rPr lang="en-US" dirty="0" smtClean="0"/>
              <a:t>memory-resident OS </a:t>
            </a:r>
            <a:r>
              <a:rPr lang="en-US" dirty="0"/>
              <a:t>code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</a:t>
            </a:r>
            <a:r>
              <a:rPr lang="en-US" dirty="0" smtClean="0"/>
              <a:t>as part of some existing process.</a:t>
            </a:r>
            <a:endParaRPr lang="en-US" dirty="0"/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 smtClean="0"/>
              <a:t>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 smtClean="0"/>
              <a:t>System Call Error Handling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 smtClean="0"/>
              <a:t>On error</a:t>
            </a:r>
            <a:r>
              <a:rPr lang="en-US" smtClean="0"/>
              <a:t>, Linux </a:t>
            </a:r>
            <a:r>
              <a:rPr lang="en-US" dirty="0" smtClean="0"/>
              <a:t>system-level functions typically return -1 and set global variable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to indicate cause. </a:t>
            </a:r>
          </a:p>
          <a:p>
            <a:r>
              <a:rPr lang="en-US" dirty="0" smtClean="0"/>
              <a:t>Hard and fast rule: </a:t>
            </a:r>
          </a:p>
          <a:p>
            <a:pPr lvl="1"/>
            <a:r>
              <a:rPr lang="en-US" dirty="0" smtClean="0"/>
              <a:t>You must check the return status of every system-level function</a:t>
            </a:r>
          </a:p>
          <a:p>
            <a:pPr lvl="1"/>
            <a:r>
              <a:rPr lang="en-US" dirty="0" smtClean="0"/>
              <a:t>Only exception is the handful of functions that return </a:t>
            </a:r>
            <a:r>
              <a:rPr lang="en-US" dirty="0" smtClean="0">
                <a:latin typeface="Courier New"/>
                <a:cs typeface="Courier New"/>
              </a:rPr>
              <a:t>void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exit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nb-NO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Error-reporting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Can simplify somewhat using an </a:t>
            </a:r>
            <a:r>
              <a:rPr lang="en-US" i="1" dirty="0" smtClean="0"/>
              <a:t>error-reporting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exit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81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Note: </a:t>
              </a:r>
              <a:r>
                <a:rPr lang="en-US" sz="1800" dirty="0" err="1" smtClean="0">
                  <a:latin typeface="Calibri" pitchFamily="34" charset="0"/>
                </a:rPr>
                <a:t>csapp.c</a:t>
              </a:r>
              <a:r>
                <a:rPr lang="en-US" sz="1800" dirty="0" smtClean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Error-handling Wrappers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We simplify the code we present to you even further by using Stevens-style error-handling wrappers: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what you generally want to do in a real application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Process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Terminating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 smtClean="0">
                <a:latin typeface="Calibri"/>
                <a:cs typeface="Calibri"/>
              </a:rPr>
              <a:t>scheduled</a:t>
            </a:r>
            <a:r>
              <a:rPr lang="en-US" dirty="0" smtClean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execution is </a:t>
            </a:r>
            <a:r>
              <a:rPr lang="en-US" i="1" dirty="0" smtClean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stopped permanently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Processes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5089525"/>
          </a:xfrm>
        </p:spPr>
        <p:txBody>
          <a:bodyPr/>
          <a:lstStyle/>
          <a:p>
            <a:r>
              <a:rPr lang="en-US" dirty="0" smtClean="0"/>
              <a:t>Process becomes terminated for one of three reasons:</a:t>
            </a:r>
          </a:p>
          <a:p>
            <a:pPr lvl="1"/>
            <a:r>
              <a:rPr lang="en-US" dirty="0" smtClean="0"/>
              <a:t>Receiving a signal whose default action is to terminate (next lecture)</a:t>
            </a:r>
          </a:p>
          <a:p>
            <a:pPr lvl="1"/>
            <a:r>
              <a:rPr lang="en-US" dirty="0" smtClean="0"/>
              <a:t>Returning from the </a:t>
            </a:r>
            <a:r>
              <a:rPr lang="en-US" b="1" dirty="0" smtClean="0">
                <a:latin typeface="Courier New"/>
                <a:cs typeface="Courier New"/>
              </a:rPr>
              <a:t>main</a:t>
            </a:r>
            <a:r>
              <a:rPr lang="en-US" dirty="0" smtClean="0"/>
              <a:t> routine</a:t>
            </a:r>
          </a:p>
          <a:p>
            <a:pPr lvl="1"/>
            <a:r>
              <a:rPr lang="en-US" dirty="0" smtClean="0"/>
              <a:t>Calling the </a:t>
            </a:r>
            <a:r>
              <a:rPr lang="en-US" b="1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void exit(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 smtClean="0"/>
              <a:t>Terminates with an </a:t>
            </a:r>
            <a:r>
              <a:rPr lang="en-US" i="1" dirty="0" smtClean="0"/>
              <a:t>exit status </a:t>
            </a:r>
            <a:r>
              <a:rPr lang="en-US" dirty="0" smtClean="0"/>
              <a:t>of </a:t>
            </a:r>
            <a:r>
              <a:rPr lang="en-US" b="1" dirty="0" smtClean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>
                <a:latin typeface="Calibri"/>
                <a:cs typeface="Calibri"/>
              </a:rPr>
              <a:t> is called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 smtClean="0">
                <a:latin typeface="Calibri"/>
                <a:cs typeface="Calibri"/>
              </a:rPr>
              <a:t> but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 smtClean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 smtClean="0">
                <a:latin typeface="Calibri"/>
                <a:cs typeface="Calibri"/>
              </a:rPr>
              <a:t>Parent process </a:t>
            </a:r>
            <a:r>
              <a:rPr lang="en-US" dirty="0" smtClean="0">
                <a:latin typeface="Calibri"/>
                <a:cs typeface="Calibri"/>
              </a:rPr>
              <a:t>creates a new running </a:t>
            </a:r>
            <a:r>
              <a:rPr lang="en-US" i="1" dirty="0" smtClean="0">
                <a:latin typeface="Calibri"/>
                <a:cs typeface="Calibri"/>
              </a:rPr>
              <a:t>child process </a:t>
            </a:r>
            <a:r>
              <a:rPr lang="en-US" dirty="0" smtClean="0">
                <a:latin typeface="Calibri"/>
                <a:cs typeface="Calibri"/>
              </a:rPr>
              <a:t>by calling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fork(void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0 to the child process, child’s PID to parent </a:t>
            </a:r>
            <a:r>
              <a:rPr lang="en-US" dirty="0" smtClean="0"/>
              <a:t>process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Child is </a:t>
            </a:r>
            <a:r>
              <a:rPr lang="en-US" i="1" dirty="0" smtClean="0">
                <a:latin typeface="Calibri"/>
                <a:cs typeface="Calibri"/>
              </a:rPr>
              <a:t>almost</a:t>
            </a:r>
            <a:r>
              <a:rPr lang="en-US" dirty="0" smtClean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</a:t>
            </a:r>
            <a:r>
              <a:rPr lang="en-US" dirty="0"/>
              <a:t>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0" y="5638800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29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010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8077200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Making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More Nondeterministic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358444"/>
            <a:ext cx="86868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latin typeface="Calibri"/>
                <a:cs typeface="Calibri"/>
              </a:rPr>
              <a:t>Problem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Linux scheduler does not create much run-to-run variance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Hides potential race conditions in nondeterministic programs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E.g., does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>
                <a:latin typeface="Calibri"/>
                <a:cs typeface="Calibri"/>
              </a:rPr>
              <a:t> return to child first, or to parent?</a:t>
            </a:r>
          </a:p>
          <a:p>
            <a:r>
              <a:rPr lang="en-US" dirty="0" smtClean="0">
                <a:latin typeface="Calibri"/>
                <a:cs typeface="Calibri"/>
              </a:rPr>
              <a:t>Solution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Create custom version of library routine that inserts random delays along different branches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E.g., for parent and child in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Use runtime </a:t>
            </a:r>
            <a:r>
              <a:rPr lang="en-US" dirty="0" err="1" smtClean="0">
                <a:latin typeface="Calibri"/>
                <a:cs typeface="Calibri"/>
              </a:rPr>
              <a:t>interpositioning</a:t>
            </a:r>
            <a:r>
              <a:rPr lang="en-US" dirty="0" smtClean="0">
                <a:latin typeface="Calibri"/>
                <a:cs typeface="Calibri"/>
              </a:rPr>
              <a:t> to have program use special version of library code</a:t>
            </a:r>
          </a:p>
        </p:txBody>
      </p:sp>
    </p:spTree>
    <p:extLst>
      <p:ext uri="{BB962C8B-B14F-4D97-AF65-F5344CB8AC3E}">
        <p14:creationId xmlns:p14="http://schemas.microsoft.com/office/powerpoint/2010/main" val="425115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Variable delay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0" y="1088657"/>
            <a:ext cx="8686800" cy="575542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/* fork wrapper function */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fork(void)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initialize();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real_fork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if 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&gt; 0)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/* Parent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if (verbose)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"Fork.  Child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.  Parent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\n",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ms_sleep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 else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/* Child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ms_sleep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return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66262" y="6486417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myfork.c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8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React </a:t>
            </a:r>
            <a:r>
              <a:rPr lang="en-US" dirty="0"/>
              <a:t>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arrives from a disk or a network adapter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divides by zero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95506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++x)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57800" y="5257800"/>
            <a:ext cx="1786364" cy="1483356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=-1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x=3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44004" y="689040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 smtClean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Subsequent changes to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11404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 smtClean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Subsequent changes to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are independent</a:t>
            </a:r>
          </a:p>
          <a:p>
            <a:r>
              <a:rPr lang="en-US" dirty="0" smtClean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>
                <a:latin typeface="Calibri"/>
                <a:cs typeface="Calibri"/>
              </a:rPr>
              <a:t> is the same in both parent and child</a:t>
            </a:r>
          </a:p>
        </p:txBody>
      </p:sp>
    </p:spTree>
    <p:extLst>
      <p:ext uri="{BB962C8B-B14F-4D97-AF65-F5344CB8AC3E}">
        <p14:creationId xmlns:p14="http://schemas.microsoft.com/office/powerpoint/2010/main" val="399759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with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p</a:t>
            </a:r>
            <a:r>
              <a:rPr lang="en-US" i="1" dirty="0" smtClean="0"/>
              <a:t>rocess graph </a:t>
            </a:r>
            <a:r>
              <a:rPr lang="en-US" dirty="0" smtClean="0"/>
              <a:t>is a useful tool for capturing the partial ordering of statements in a concurrent program:</a:t>
            </a:r>
          </a:p>
          <a:p>
            <a:pPr lvl="1"/>
            <a:r>
              <a:rPr lang="en-US" dirty="0" smtClean="0"/>
              <a:t>Each vertex is the execution of a statement</a:t>
            </a:r>
          </a:p>
          <a:p>
            <a:pPr lvl="1"/>
            <a:r>
              <a:rPr lang="en-US" dirty="0" smtClean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/>
              <a:t> happens before b</a:t>
            </a:r>
          </a:p>
          <a:p>
            <a:pPr lvl="1"/>
            <a:r>
              <a:rPr lang="en-US" dirty="0" smtClean="0"/>
              <a:t>Edges can be labeled with current value of variables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vertices can be labeled with output</a:t>
            </a:r>
          </a:p>
          <a:p>
            <a:pPr lvl="1"/>
            <a:r>
              <a:rPr lang="en-US" dirty="0" smtClean="0"/>
              <a:t>Each graph begins with a vertex with no </a:t>
            </a:r>
            <a:r>
              <a:rPr lang="en-US" dirty="0" err="1" smtClean="0"/>
              <a:t>inedges</a:t>
            </a:r>
            <a:r>
              <a:rPr lang="en-US" dirty="0" smtClean="0"/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Any </a:t>
            </a:r>
            <a:r>
              <a:rPr lang="en-US" i="1" dirty="0" smtClean="0"/>
              <a:t>topological sort </a:t>
            </a:r>
            <a:r>
              <a:rPr lang="en-US" dirty="0" smtClean="0"/>
              <a:t>of the graph corresponds to a feasible total ordering. </a:t>
            </a:r>
          </a:p>
          <a:p>
            <a:pPr lvl="1"/>
            <a:r>
              <a:rPr lang="en-US" dirty="0" smtClean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 Example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912596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=2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66290" y="2716546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==1</a:t>
            </a:r>
            <a:endParaRPr lang="en-US" sz="1600" dirty="0">
              <a:latin typeface="Courier Ne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=0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Parent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Child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 smtClean="0"/>
              <a:t>Original graph: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Relabled</a:t>
            </a:r>
            <a:r>
              <a:rPr lang="en-US" dirty="0" smtClean="0"/>
              <a:t> graph: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=2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main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latin typeface="Courier New" charset="0"/>
                </a:rPr>
                <a:t>x</a:t>
              </a:r>
              <a:r>
                <a:rPr lang="en-US" sz="1600" dirty="0" smtClean="0">
                  <a:latin typeface="Courier New" charset="0"/>
                </a:rPr>
                <a:t>==1</a:t>
              </a:r>
              <a:endParaRPr lang="en-US" sz="1600" dirty="0">
                <a:latin typeface="Courier New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=0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a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b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d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Two consecutive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 smtClean="0"/>
              <a:t>Reaping Child Processes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</a:t>
            </a:r>
            <a:r>
              <a:rPr lang="en-US" dirty="0" smtClean="0"/>
              <a:t>it still </a:t>
            </a:r>
            <a:r>
              <a:rPr lang="en-US" dirty="0"/>
              <a:t>consumes system resources</a:t>
            </a:r>
          </a:p>
          <a:p>
            <a:pPr lvl="2"/>
            <a:r>
              <a:rPr lang="en-US" dirty="0" smtClean="0"/>
              <a:t>Examples: Exit status, various OS tables</a:t>
            </a:r>
            <a:endParaRPr lang="en-US" dirty="0"/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 (using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then deletes zombie child process</a:t>
            </a:r>
            <a:endParaRPr lang="en-US" dirty="0"/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</a:t>
            </a:r>
            <a:r>
              <a:rPr lang="en-US" dirty="0" smtClean="0"/>
              <a:t>then the orphaned child </a:t>
            </a:r>
            <a:r>
              <a:rPr lang="en-US" dirty="0"/>
              <a:t>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./forks 7 &amp;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</a:t>
            </a:r>
            <a:r>
              <a:rPr lang="en-US" sz="1600" dirty="0" smtClean="0">
                <a:latin typeface="Courier New" pitchFamily="49" charset="0"/>
              </a:rPr>
              <a:t>6640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38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</a:t>
            </a:r>
            <a:r>
              <a:rPr lang="en-US" sz="2000" b="0" dirty="0" smtClean="0"/>
              <a:t>” (i.e., a zombie)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067300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3733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2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b="1" dirty="0" smtClean="0">
                <a:solidFill>
                  <a:srgbClr val="FF0000"/>
                </a:solidFill>
              </a:rPr>
              <a:t>Exceptions 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2"/>
            <a:r>
              <a:rPr lang="en-US" dirty="0" smtClean="0"/>
              <a:t>Implemented using combination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Process </a:t>
            </a:r>
            <a:r>
              <a:rPr lang="en-US" b="1" dirty="0">
                <a:solidFill>
                  <a:srgbClr val="FF0000"/>
                </a:solidFill>
              </a:rPr>
              <a:t>context </a:t>
            </a:r>
            <a:r>
              <a:rPr lang="en-US" b="1" dirty="0" smtClean="0">
                <a:solidFill>
                  <a:srgbClr val="FF0000"/>
                </a:solidFill>
              </a:rPr>
              <a:t>switch</a:t>
            </a:r>
          </a:p>
          <a:p>
            <a:pPr lvl="2"/>
            <a:r>
              <a:rPr lang="en-US" dirty="0" smtClean="0"/>
              <a:t>Implemented by OS software and hardware timer</a:t>
            </a:r>
            <a:endParaRPr lang="en-US" dirty="0"/>
          </a:p>
          <a:p>
            <a:pPr lvl="1"/>
            <a:r>
              <a:rPr lang="en-US" dirty="0" smtClean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 smtClean="0"/>
              <a:t>Implemented by OS software </a:t>
            </a:r>
          </a:p>
          <a:p>
            <a:pPr lvl="1"/>
            <a:r>
              <a:rPr lang="en-US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Nonlocal </a:t>
            </a:r>
            <a:r>
              <a:rPr lang="en-US" b="1" dirty="0">
                <a:solidFill>
                  <a:srgbClr val="FF0000"/>
                </a:solidFill>
              </a:rPr>
              <a:t>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and 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mplemented by C runtime library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</a:t>
            </a:r>
            <a:r>
              <a:rPr lang="en-US" sz="1600" dirty="0" smtClean="0">
                <a:latin typeface="Courier New" pitchFamily="49" charset="0"/>
              </a:rPr>
              <a:t>6676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smtClean="0"/>
              <a:t>Non-</a:t>
            </a:r>
            <a:br>
              <a:rPr lang="en-US" dirty="0" smtClean="0"/>
            </a:br>
            <a:r>
              <a:rPr lang="en-US" dirty="0" smtClean="0"/>
              <a:t>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</a:t>
            </a:r>
            <a:r>
              <a:rPr lang="en-US" sz="2000" b="0" dirty="0" smtClean="0"/>
              <a:t>child explicitly</a:t>
            </a:r>
            <a:r>
              <a:rPr lang="en-US" sz="2000" b="0" dirty="0"/>
              <a:t>, or else will keep running indefinitely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2209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</a:t>
            </a:r>
            <a:r>
              <a:rPr lang="en-US" dirty="0" smtClean="0"/>
              <a:t>terminates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382" y="4191000"/>
            <a:ext cx="205227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Parent Process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31931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…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3885945" y="53225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51715 w 511006"/>
              <a:gd name="connsiteY51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5034825"/>
            <a:ext cx="3657600" cy="1200329"/>
          </a:xfrm>
          <a:prstGeom prst="rect">
            <a:avLst/>
          </a:prstGeom>
          <a:solidFill>
            <a:srgbClr val="E9E1C9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And, potentially other user processes, including a child of parent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terminates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</a:t>
            </a:r>
            <a:r>
              <a:rPr lang="en-US" dirty="0" smtClean="0"/>
              <a:t>integer it </a:t>
            </a:r>
            <a:r>
              <a:rPr lang="en-US" dirty="0"/>
              <a:t>points to will be set to  </a:t>
            </a:r>
            <a:r>
              <a:rPr lang="en-US" dirty="0" smtClean="0"/>
              <a:t>a value that indicates reason the child terminated and the exit status:</a:t>
            </a:r>
          </a:p>
          <a:p>
            <a:pPr lvl="2"/>
            <a:r>
              <a:rPr lang="en-US" dirty="0" smtClean="0"/>
              <a:t>Checked using macros defined in </a:t>
            </a:r>
            <a:r>
              <a:rPr lang="en-US" dirty="0" err="1" smtClean="0">
                <a:latin typeface="Courier New"/>
                <a:cs typeface="Courier New"/>
              </a:rPr>
              <a:t>wait.h</a:t>
            </a:r>
            <a:endParaRPr lang="en-US" dirty="0" smtClean="0">
              <a:latin typeface="Courier New"/>
              <a:cs typeface="Courier New"/>
            </a:endParaRP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 smtClean="0">
                <a:latin typeface="Calibri"/>
                <a:cs typeface="Calibri"/>
              </a:rPr>
              <a:t>See textbook for details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89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wait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exit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24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output(s):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	HP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	HC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	CT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	Bye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Another wait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waitpid</a:t>
            </a:r>
            <a:r>
              <a:rPr lang="en-US" sz="3400" dirty="0" smtClean="0"/>
              <a:t>: </a:t>
            </a:r>
            <a:r>
              <a:rPr lang="en-US" sz="3400" dirty="0"/>
              <a:t>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waitpid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smtClean="0">
                <a:latin typeface="Courier New" pitchFamily="49" charset="0"/>
              </a:rPr>
              <a:t> *status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options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specific process terminates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</a:t>
            </a:r>
            <a:r>
              <a:rPr lang="en-US" sz="3400" dirty="0" smtClean="0"/>
              <a:t>Running </a:t>
            </a:r>
            <a:r>
              <a:rPr lang="en-US" sz="3400" dirty="0"/>
              <a:t>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]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the current process: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xecutable  file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 smtClean="0">
                <a:latin typeface="Calibri"/>
                <a:ea typeface="+mn-ea"/>
                <a:cs typeface="Calibri"/>
              </a:rPr>
              <a:t>(e.g.,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 smtClean="0">
                <a:latin typeface="Calibri"/>
                <a:ea typeface="+mn-ea"/>
                <a:cs typeface="Calibri"/>
              </a:rPr>
              <a:t>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…with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 smtClean="0"/>
              <a:t>…and 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name=value” </a:t>
            </a:r>
            <a:r>
              <a:rPr lang="en-US" dirty="0" smtClean="0"/>
              <a:t>strings (e.g., </a:t>
            </a:r>
            <a:r>
              <a:rPr lang="en-US" dirty="0" smtClean="0">
                <a:latin typeface="Courier New"/>
                <a:cs typeface="Courier New"/>
              </a:rPr>
              <a:t>USER=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printenv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Retains PID, open files and signal context</a:t>
            </a:r>
          </a:p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…except if there is an error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 smtClean="0"/>
              <a:t>Structure of </a:t>
            </a:r>
            <a:br>
              <a:rPr lang="en-US" dirty="0" smtClean="0"/>
            </a:br>
            <a:r>
              <a:rPr lang="en-US" dirty="0" smtClean="0"/>
              <a:t>the stack when a new program starts</a:t>
            </a:r>
            <a:endParaRPr lang="en-US" dirty="0"/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Future stack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rsi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[n-1]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ourier New"/>
                  <a:cs typeface="Courier New"/>
                </a:rPr>
                <a:t>…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USER=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PWD=/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502920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runs program *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exit(1)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alibri"/>
                <a:cs typeface="Calibri"/>
              </a:rPr>
              <a:t>Execute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 smtClean="0">
                <a:latin typeface="Courier New"/>
                <a:cs typeface="Courier New"/>
              </a:rPr>
              <a:t>/bin/</a:t>
            </a:r>
            <a:r>
              <a:rPr lang="en-US" sz="2000" b="0" dirty="0" err="1" smtClean="0">
                <a:latin typeface="Courier New"/>
                <a:cs typeface="Courier New"/>
              </a:rPr>
              <a:t>ls</a:t>
            </a:r>
            <a:r>
              <a:rPr lang="en-US" sz="2000" b="0" dirty="0" smtClean="0">
                <a:latin typeface="Courier New"/>
                <a:cs typeface="Courier New"/>
              </a:rPr>
              <a:t> –</a:t>
            </a:r>
            <a:r>
              <a:rPr lang="en-US" sz="2000" b="0" dirty="0" err="1" smtClean="0">
                <a:latin typeface="Courier New"/>
                <a:cs typeface="Courier New"/>
              </a:rPr>
              <a:t>lt</a:t>
            </a:r>
            <a:r>
              <a:rPr lang="en-US" sz="2000" b="0" dirty="0" smtClean="0">
                <a:latin typeface="Courier New"/>
                <a:cs typeface="Courier New"/>
              </a:rPr>
              <a:t> /</a:t>
            </a:r>
            <a:r>
              <a:rPr lang="en-US" sz="2000" b="0" dirty="0" err="1" smtClean="0">
                <a:latin typeface="Courier New"/>
                <a:cs typeface="Courier New"/>
              </a:rPr>
              <a:t>usr</a:t>
            </a:r>
            <a:r>
              <a:rPr lang="en-US" sz="2000" b="0" dirty="0" smtClean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[2]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/bin/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ls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-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lt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/include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endParaRPr lang="en-US" sz="1800" b="0" dirty="0" smtClean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(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 == 3)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any single core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 smtClean="0"/>
              <a:t>kernel</a:t>
            </a:r>
            <a:r>
              <a:rPr lang="en-US" dirty="0" smtClean="0"/>
              <a:t> in </a:t>
            </a:r>
            <a:r>
              <a:rPr lang="en-US" dirty="0"/>
              <a:t>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is the memory-resident part of the OS</a:t>
            </a:r>
          </a:p>
          <a:p>
            <a:pPr lvl="1"/>
            <a:r>
              <a:rPr lang="en-US" dirty="0" smtClean="0"/>
              <a:t>Examples of events: Divide </a:t>
            </a:r>
            <a:r>
              <a:rPr lang="en-US" dirty="0"/>
              <a:t>by 0, arithmetic overflow, page fault, I/O request completes, </a:t>
            </a:r>
            <a:r>
              <a:rPr lang="en-US" dirty="0" smtClean="0"/>
              <a:t>typing Ctrl</a:t>
            </a:r>
            <a:r>
              <a:rPr lang="en-US" dirty="0"/>
              <a:t>-C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 </a:t>
            </a:r>
            <a:r>
              <a:rPr lang="en-US" sz="1800" b="0" i="1" dirty="0">
                <a:latin typeface="Calibri" pitchFamily="34" charset="0"/>
              </a:rPr>
              <a:t>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</a:t>
            </a:r>
            <a:r>
              <a:rPr lang="en-US" sz="1800" b="0" i="1" dirty="0" smtClean="0">
                <a:latin typeface="Calibri" pitchFamily="34" charset="0"/>
              </a:rPr>
              <a:t>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vent 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Tables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</a:t>
            </a:r>
            <a:r>
              <a:rPr lang="en-US" sz="2000" dirty="0" smtClean="0"/>
              <a:t>type </a:t>
            </a:r>
            <a:r>
              <a:rPr lang="en-US" sz="2000" dirty="0"/>
              <a:t>of event has 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unique </a:t>
            </a:r>
            <a:r>
              <a:rPr lang="en-US" sz="2000" dirty="0"/>
              <a:t>exception number k</a:t>
            </a:r>
          </a:p>
          <a:p>
            <a:endParaRPr lang="en-US" sz="2000" dirty="0" smtClean="0"/>
          </a:p>
          <a:p>
            <a:r>
              <a:rPr lang="en-US" sz="2000" dirty="0" smtClean="0"/>
              <a:t>k = index </a:t>
            </a:r>
            <a:r>
              <a:rPr lang="en-US" sz="2000" dirty="0"/>
              <a:t>into </a:t>
            </a:r>
            <a:r>
              <a:rPr lang="en-US" sz="2000" dirty="0" smtClean="0"/>
              <a:t>exception table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a.k.a</a:t>
            </a:r>
            <a:r>
              <a:rPr lang="en-US" sz="2000" dirty="0" smtClean="0"/>
              <a:t>. </a:t>
            </a:r>
            <a:r>
              <a:rPr lang="en-US" sz="2000" dirty="0"/>
              <a:t>interrupt vector)</a:t>
            </a:r>
          </a:p>
          <a:p>
            <a:endParaRPr lang="en-US" sz="2000" dirty="0" smtClean="0"/>
          </a:p>
          <a:p>
            <a:r>
              <a:rPr lang="en-US" sz="2000" dirty="0" smtClean="0"/>
              <a:t>Handler </a:t>
            </a:r>
            <a:r>
              <a:rPr lang="en-US" sz="2000" dirty="0"/>
              <a:t>k is called each time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exception </a:t>
            </a:r>
            <a:r>
              <a:rPr lang="en-US" sz="20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(partial) Taxonomy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018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1157118" y="3357265"/>
            <a:ext cx="785982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717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15851</TotalTime>
  <Words>5057</Words>
  <Application>Microsoft Macintosh PowerPoint</Application>
  <PresentationFormat>On-screen Show (4:3)</PresentationFormat>
  <Paragraphs>1222</Paragraphs>
  <Slides>60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template2007</vt:lpstr>
      <vt:lpstr>Exceptional Control Flow:  Exceptions and Processes  15-213 : Introduction to Computer Systems 14th Lecture, October 13th, 2016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 (partial) Taxonomy</vt:lpstr>
      <vt:lpstr>Asynchronous Exceptions (Interrupts)</vt:lpstr>
      <vt:lpstr>Synchronous Exceptions</vt:lpstr>
      <vt:lpstr>System Calls</vt:lpstr>
      <vt:lpstr>System Call Example: Opening File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fork Example</vt:lpstr>
      <vt:lpstr>Making fork More Nondeterministic</vt:lpstr>
      <vt:lpstr>Variable delay fork</vt:lpstr>
      <vt:lpstr>fork Example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650</cp:revision>
  <cp:lastPrinted>1999-09-20T15:19:18Z</cp:lastPrinted>
  <dcterms:created xsi:type="dcterms:W3CDTF">2011-10-11T15:51:12Z</dcterms:created>
  <dcterms:modified xsi:type="dcterms:W3CDTF">2016-10-13T21:30:05Z</dcterms:modified>
</cp:coreProperties>
</file>