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42" r:id="rId2"/>
    <p:sldId id="1286" r:id="rId3"/>
    <p:sldId id="1287" r:id="rId4"/>
    <p:sldId id="1283" r:id="rId5"/>
    <p:sldId id="1284" r:id="rId6"/>
    <p:sldId id="1308" r:id="rId7"/>
    <p:sldId id="1204" r:id="rId8"/>
    <p:sldId id="1282" r:id="rId9"/>
    <p:sldId id="1202" r:id="rId10"/>
    <p:sldId id="1252" r:id="rId11"/>
    <p:sldId id="1213" r:id="rId12"/>
    <p:sldId id="1310" r:id="rId13"/>
    <p:sldId id="1309" r:id="rId14"/>
    <p:sldId id="1289" r:id="rId15"/>
    <p:sldId id="1292" r:id="rId16"/>
    <p:sldId id="1293" r:id="rId17"/>
    <p:sldId id="1294" r:id="rId18"/>
    <p:sldId id="1295" r:id="rId19"/>
    <p:sldId id="1296" r:id="rId20"/>
    <p:sldId id="1299" r:id="rId21"/>
    <p:sldId id="1297" r:id="rId22"/>
    <p:sldId id="1216" r:id="rId23"/>
    <p:sldId id="1217" r:id="rId24"/>
    <p:sldId id="1249" r:id="rId25"/>
    <p:sldId id="1218" r:id="rId26"/>
    <p:sldId id="1219" r:id="rId27"/>
    <p:sldId id="1300" r:id="rId28"/>
    <p:sldId id="1302" r:id="rId29"/>
    <p:sldId id="1301" r:id="rId30"/>
    <p:sldId id="1303" r:id="rId31"/>
    <p:sldId id="1306" r:id="rId32"/>
    <p:sldId id="1220" r:id="rId33"/>
    <p:sldId id="1221" r:id="rId34"/>
    <p:sldId id="1222" r:id="rId35"/>
    <p:sldId id="1307" r:id="rId36"/>
    <p:sldId id="1223" r:id="rId37"/>
    <p:sldId id="1224" r:id="rId38"/>
    <p:sldId id="1253" r:id="rId39"/>
    <p:sldId id="1254" r:id="rId40"/>
    <p:sldId id="1225" r:id="rId41"/>
    <p:sldId id="1226" r:id="rId42"/>
    <p:sldId id="1261" r:id="rId43"/>
    <p:sldId id="1227" r:id="rId44"/>
    <p:sldId id="1228" r:id="rId45"/>
    <p:sldId id="1229" r:id="rId46"/>
    <p:sldId id="1230" r:id="rId47"/>
    <p:sldId id="1247" r:id="rId48"/>
    <p:sldId id="1266" r:id="rId49"/>
    <p:sldId id="1268" r:id="rId50"/>
    <p:sldId id="1269" r:id="rId51"/>
    <p:sldId id="1267" r:id="rId52"/>
    <p:sldId id="1270" r:id="rId53"/>
    <p:sldId id="1260" r:id="rId54"/>
    <p:sldId id="1272" r:id="rId55"/>
    <p:sldId id="1255" r:id="rId56"/>
    <p:sldId id="1256" r:id="rId57"/>
    <p:sldId id="1274" r:id="rId58"/>
    <p:sldId id="1273" r:id="rId59"/>
    <p:sldId id="1275" r:id="rId60"/>
    <p:sldId id="1277" r:id="rId61"/>
    <p:sldId id="1276" r:id="rId62"/>
    <p:sldId id="1278" r:id="rId63"/>
    <p:sldId id="1279" r:id="rId64"/>
    <p:sldId id="1280" r:id="rId65"/>
    <p:sldId id="1250" r:id="rId66"/>
    <p:sldId id="1238" r:id="rId67"/>
    <p:sldId id="1265" r:id="rId68"/>
    <p:sldId id="1311" r:id="rId69"/>
    <p:sldId id="1232" r:id="rId70"/>
    <p:sldId id="1233" r:id="rId71"/>
    <p:sldId id="1281" r:id="rId72"/>
    <p:sldId id="1234" r:id="rId73"/>
    <p:sldId id="1235" r:id="rId74"/>
    <p:sldId id="1236" r:id="rId75"/>
    <p:sldId id="1237" r:id="rId76"/>
  </p:sldIdLst>
  <p:sldSz cx="9144000" cy="6858000" type="screen4x3"/>
  <p:notesSz cx="6985000" cy="92837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02" autoAdjust="0"/>
    <p:restoredTop sz="84291" autoAdjust="0"/>
  </p:normalViewPr>
  <p:slideViewPr>
    <p:cSldViewPr snapToGrid="0" snapToObjects="1">
      <p:cViewPr varScale="1">
        <p:scale>
          <a:sx n="154" d="100"/>
          <a:sy n="154" d="100"/>
        </p:scale>
        <p:origin x="-168" y="-11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92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gs" Target="tags/tag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 smtClean="0"/>
              <a:t>./</a:t>
            </a:r>
            <a:r>
              <a:rPr lang="en-US" dirty="0" err="1" smtClean="0"/>
              <a:t>shellex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10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ps</a:t>
            </a:r>
            <a:endParaRPr lang="en-US" baseline="0" dirty="0" smtClean="0"/>
          </a:p>
          <a:p>
            <a:r>
              <a:rPr lang="en-US" baseline="0" dirty="0" smtClean="0"/>
              <a:t>...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ps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./delay 100 &amp;</a:t>
            </a:r>
          </a:p>
          <a:p>
            <a:endParaRPr lang="en-US" dirty="0" smtClean="0"/>
          </a:p>
          <a:p>
            <a:r>
              <a:rPr lang="en-US" dirty="0" err="1" smtClean="0"/>
              <a:t>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kill -9</a:t>
            </a:r>
            <a:r>
              <a:rPr lang="en-US" baseline="0" dirty="0" smtClean="0"/>
              <a:t> XXX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ps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use kill command:</a:t>
            </a:r>
          </a:p>
          <a:p>
            <a:endParaRPr lang="en-US" dirty="0" smtClean="0"/>
          </a:p>
          <a:p>
            <a:r>
              <a:rPr lang="en-US" dirty="0" smtClean="0"/>
              <a:t>./forks 17</a:t>
            </a:r>
            <a:r>
              <a:rPr lang="en-US" baseline="0" dirty="0"/>
              <a:t> </a:t>
            </a:r>
            <a:r>
              <a:rPr lang="en-US" baseline="0" dirty="0" smtClean="0"/>
              <a:t>&amp;</a:t>
            </a:r>
          </a:p>
          <a:p>
            <a:r>
              <a:rPr lang="en-US" baseline="0" dirty="0" smtClean="0"/>
              <a:t>kill  (parent)  (Only kills parent)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./forks 17 &amp;</a:t>
            </a:r>
          </a:p>
          <a:p>
            <a:r>
              <a:rPr lang="en-US" baseline="0" dirty="0" smtClean="0"/>
              <a:t>kill  (child) (Child becomes a zombie)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to use </a:t>
            </a:r>
            <a:r>
              <a:rPr lang="en-US" dirty="0" err="1" smtClean="0"/>
              <a:t>interpositioning</a:t>
            </a:r>
            <a:r>
              <a:rPr lang="en-US" baseline="0" dirty="0" smtClean="0"/>
              <a:t>  code from previous lecture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LD_PRELOAD ../13-ecf-procs/</a:t>
            </a:r>
            <a:r>
              <a:rPr lang="en-US" baseline="0" dirty="0" err="1" smtClean="0"/>
              <a:t>myfork.so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./forks 12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running: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sigint</a:t>
            </a:r>
            <a:endParaRPr lang="en-US" dirty="0" smtClean="0"/>
          </a:p>
          <a:p>
            <a:r>
              <a:rPr lang="en-US" dirty="0" smtClean="0"/>
              <a:t>ctrl-C</a:t>
            </a:r>
          </a:p>
          <a:p>
            <a:endParaRPr lang="en-US" dirty="0" smtClean="0"/>
          </a:p>
          <a:p>
            <a:r>
              <a:rPr lang="en-US" dirty="0" smtClean="0"/>
              <a:t>Code not entirely reliable,</a:t>
            </a:r>
            <a:r>
              <a:rPr lang="en-US" baseline="0" dirty="0" smtClean="0"/>
              <a:t> if there’s a delay in pause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./forks 14</a:t>
            </a:r>
          </a:p>
          <a:p>
            <a:endParaRPr lang="en-US" dirty="0" smtClean="0"/>
          </a:p>
          <a:p>
            <a:r>
              <a:rPr lang="en-US" dirty="0" smtClean="0"/>
              <a:t>Hangs.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with delays for both child &amp; parent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./procmask1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./procmask1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Cntl</a:t>
            </a:r>
            <a:r>
              <a:rPr lang="en-US" baseline="0" dirty="0" smtClean="0"/>
              <a:t>-C to stop infinite loop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pstree</a:t>
            </a:r>
            <a:r>
              <a:rPr lang="en-US" dirty="0" smtClean="0"/>
              <a:t> command.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18th,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 smtClean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 smtClean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Example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 smtClean="0">
                <a:latin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bin/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 smtClean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312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Sleep is running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Implementation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 smtClean="0"/>
              <a:t>Basic loop</a:t>
            </a:r>
          </a:p>
          <a:p>
            <a:pPr lvl="1"/>
            <a:r>
              <a:rPr lang="en-US" sz="1400" dirty="0" smtClean="0"/>
              <a:t>Read line from command line</a:t>
            </a:r>
          </a:p>
          <a:p>
            <a:pPr lvl="1"/>
            <a:r>
              <a:rPr lang="en-US" sz="1400" dirty="0" smtClean="0"/>
              <a:t>Execute the requested operation</a:t>
            </a:r>
          </a:p>
          <a:p>
            <a:pPr lvl="2"/>
            <a:r>
              <a:rPr lang="en-US" sz="1400" dirty="0" smtClean="0"/>
              <a:t>Built-in command (only one implemented is </a:t>
            </a:r>
            <a:r>
              <a:rPr lang="en-US" sz="1400" b="1" dirty="0" smtClean="0">
                <a:latin typeface="Courier New"/>
                <a:cs typeface="Courier New"/>
              </a:rPr>
              <a:t>quit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Load and execute program from file</a:t>
            </a:r>
            <a:endParaRPr lang="en-US" sz="14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sv-S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8234" y="207897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</a:rPr>
              <a:t>will parse ‘</a:t>
            </a:r>
            <a:r>
              <a:rPr lang="en-US" b="0" dirty="0" err="1" smtClean="0">
                <a:latin typeface="Calibri" pitchFamily="34" charset="0"/>
              </a:rPr>
              <a:t>buf</a:t>
            </a:r>
            <a:r>
              <a:rPr lang="en-US" b="0" dirty="0" smtClean="0">
                <a:latin typeface="Calibri" pitchFamily="34" charset="0"/>
              </a:rPr>
              <a:t>’ into ‘</a:t>
            </a:r>
            <a:r>
              <a:rPr lang="en-US" b="0" dirty="0" err="1" smtClean="0">
                <a:latin typeface="Calibri" pitchFamily="34" charset="0"/>
              </a:rPr>
              <a:t>argv</a:t>
            </a:r>
            <a:r>
              <a:rPr lang="en-US" b="0" dirty="0" smtClean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lecture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 smtClean="0"/>
              <a:t>Another process has invoked the </a:t>
            </a:r>
            <a:r>
              <a:rPr lang="en-US" b="1" dirty="0" smtClean="0">
                <a:latin typeface="Courier New" pitchFamily="49" charset="0"/>
              </a:rPr>
              <a:t>kill</a:t>
            </a:r>
            <a:r>
              <a:rPr lang="en-US" dirty="0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Sends to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Received by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Pending for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Blocked for 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Sends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smtClean="0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3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 smtClean="0"/>
              <a:t>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  <a:endParaRPr lang="en-US" sz="22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smtClean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dirty="0" smtClean="0"/>
              <a:t>Put  </a:t>
            </a:r>
            <a:r>
              <a:rPr lang="en-US" dirty="0" smtClean="0">
                <a:latin typeface="Courier New" pitchFamily="49" charset="0"/>
              </a:rPr>
              <a:t>wait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in a loop to reap all terminated children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  <a:p>
            <a:pPr lvl="1"/>
            <a:r>
              <a:rPr lang="en-US" dirty="0" smtClean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Execute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5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Courier New"/>
                <a:cs typeface="Courier New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ro-RO" sz="1500" dirty="0" smtClean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endParaRPr lang="en-US" dirty="0" smtClean="0"/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n = N; /* N = 10 *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Portable signal handling</a:t>
            </a:r>
          </a:p>
          <a:p>
            <a:pPr lvl="1"/>
            <a:r>
              <a:rPr lang="en-US" dirty="0" smtClean="0"/>
              <a:t>Consult textbook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 your textbook and additional slides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Be very careful when writing signal handlers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Ugh! Different versions of Unix can have different signal handling semantics</a:t>
            </a:r>
          </a:p>
          <a:p>
            <a:pPr lvl="1"/>
            <a:r>
              <a:rPr lang="en-US" dirty="0" smtClean="0"/>
              <a:t>Some older systems restore action to default after catching signal</a:t>
            </a:r>
          </a:p>
          <a:p>
            <a:pPr lvl="1"/>
            <a:r>
              <a:rPr lang="en-US" dirty="0" smtClean="0"/>
              <a:t>Some interrupted system calls can return with </a:t>
            </a:r>
            <a:r>
              <a:rPr lang="en-US" dirty="0" err="1" smtClean="0"/>
              <a:t>errno</a:t>
            </a:r>
            <a:r>
              <a:rPr lang="en-US" dirty="0" smtClean="0"/>
              <a:t> ==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if possible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0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Textbook and </a:t>
            </a:r>
          </a:p>
          <a:p>
            <a:r>
              <a:rPr lang="en-US" dirty="0" smtClean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13574</TotalTime>
  <Words>7883</Words>
  <Application>Microsoft Macintosh PowerPoint</Application>
  <PresentationFormat>On-screen Show (4:3)</PresentationFormat>
  <Paragraphs>1480</Paragraphs>
  <Slides>75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template2007</vt:lpstr>
      <vt:lpstr>Exceptional Control Flow:  Signals and Nonlocal Jumps  15-213: Introduction to Computer Systems 15th Lecture, October 18th, 2016</vt:lpstr>
      <vt:lpstr>Review from last lecture</vt:lpstr>
      <vt:lpstr>Review (cont.)</vt:lpstr>
      <vt:lpstr>execve: Loading and Running Programs</vt:lpstr>
      <vt:lpstr>Structure of  the stack when a new program starts</vt:lpstr>
      <vt:lpstr>execve Example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Portable Signal Handling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Randal Bryant</cp:lastModifiedBy>
  <cp:revision>668</cp:revision>
  <cp:lastPrinted>2013-10-10T00:06:34Z</cp:lastPrinted>
  <dcterms:created xsi:type="dcterms:W3CDTF">2011-10-13T14:55:16Z</dcterms:created>
  <dcterms:modified xsi:type="dcterms:W3CDTF">2016-10-18T02:14:57Z</dcterms:modified>
  <cp:category/>
</cp:coreProperties>
</file>