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542" r:id="rId2"/>
    <p:sldId id="1583" r:id="rId3"/>
    <p:sldId id="1579" r:id="rId4"/>
    <p:sldId id="1585" r:id="rId5"/>
    <p:sldId id="1586" r:id="rId6"/>
    <p:sldId id="1587" r:id="rId7"/>
    <p:sldId id="1593" r:id="rId8"/>
    <p:sldId id="1594" r:id="rId9"/>
    <p:sldId id="1589" r:id="rId10"/>
    <p:sldId id="1590" r:id="rId11"/>
    <p:sldId id="1591" r:id="rId12"/>
    <p:sldId id="1592" r:id="rId13"/>
    <p:sldId id="1595" r:id="rId14"/>
    <p:sldId id="1596" r:id="rId15"/>
    <p:sldId id="1597" r:id="rId16"/>
    <p:sldId id="1598" r:id="rId17"/>
    <p:sldId id="1599" r:id="rId18"/>
    <p:sldId id="1600" r:id="rId19"/>
    <p:sldId id="1601" r:id="rId20"/>
    <p:sldId id="1588" r:id="rId21"/>
    <p:sldId id="1576" r:id="rId22"/>
    <p:sldId id="1584" r:id="rId23"/>
    <p:sldId id="1470" r:id="rId24"/>
    <p:sldId id="1472" r:id="rId25"/>
    <p:sldId id="1559" r:id="rId26"/>
    <p:sldId id="1560" r:id="rId27"/>
    <p:sldId id="1561" r:id="rId28"/>
    <p:sldId id="1562" r:id="rId29"/>
    <p:sldId id="1563" r:id="rId30"/>
    <p:sldId id="1473" r:id="rId31"/>
    <p:sldId id="1474" r:id="rId32"/>
    <p:sldId id="1475" r:id="rId33"/>
    <p:sldId id="1476" r:id="rId34"/>
    <p:sldId id="1555" r:id="rId35"/>
    <p:sldId id="1527" r:id="rId36"/>
    <p:sldId id="1566" r:id="rId37"/>
    <p:sldId id="1538" r:id="rId38"/>
    <p:sldId id="1539" r:id="rId39"/>
    <p:sldId id="1540" r:id="rId40"/>
    <p:sldId id="1541" r:id="rId41"/>
    <p:sldId id="1542" r:id="rId42"/>
    <p:sldId id="1543" r:id="rId43"/>
    <p:sldId id="1544" r:id="rId44"/>
    <p:sldId id="1545" r:id="rId45"/>
    <p:sldId id="1546" r:id="rId46"/>
    <p:sldId id="1577" r:id="rId47"/>
    <p:sldId id="1582" r:id="rId48"/>
    <p:sldId id="1580" r:id="rId49"/>
    <p:sldId id="1581" r:id="rId50"/>
    <p:sldId id="1567" r:id="rId51"/>
    <p:sldId id="1602" r:id="rId52"/>
    <p:sldId id="1603" r:id="rId53"/>
    <p:sldId id="1564" r:id="rId54"/>
    <p:sldId id="1570" r:id="rId55"/>
    <p:sldId id="1565" r:id="rId56"/>
    <p:sldId id="1571" r:id="rId57"/>
    <p:sldId id="1572" r:id="rId58"/>
    <p:sldId id="1573" r:id="rId59"/>
    <p:sldId id="1574" r:id="rId60"/>
    <p:sldId id="1575" r:id="rId61"/>
    <p:sldId id="1549" r:id="rId62"/>
    <p:sldId id="1488" r:id="rId63"/>
    <p:sldId id="1489" r:id="rId64"/>
    <p:sldId id="1532" r:id="rId65"/>
    <p:sldId id="1490" r:id="rId66"/>
    <p:sldId id="1491" r:id="rId67"/>
    <p:sldId id="1528" r:id="rId68"/>
    <p:sldId id="1512" r:id="rId69"/>
    <p:sldId id="1513" r:id="rId70"/>
    <p:sldId id="1514" r:id="rId71"/>
    <p:sldId id="1505" r:id="rId72"/>
    <p:sldId id="1515" r:id="rId73"/>
    <p:sldId id="1569" r:id="rId74"/>
    <p:sldId id="1578" r:id="rId75"/>
    <p:sldId id="1558" r:id="rId76"/>
    <p:sldId id="1552" r:id="rId77"/>
    <p:sldId id="1553" r:id="rId78"/>
    <p:sldId id="1554" r:id="rId79"/>
    <p:sldId id="1551" r:id="rId80"/>
  </p:sldIdLst>
  <p:sldSz cx="9144000" cy="6858000" type="screen4x3"/>
  <p:notesSz cx="7302500" cy="9586913"/>
  <p:custDataLst>
    <p:tags r:id="rId8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990000"/>
    <a:srgbClr val="993300"/>
    <a:srgbClr val="CC3300"/>
    <a:srgbClr val="FF0000"/>
    <a:srgbClr val="D5F1CF"/>
    <a:srgbClr val="F1C7C7"/>
    <a:srgbClr val="F6F5BD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3538" autoAdjust="0"/>
  </p:normalViewPr>
  <p:slideViewPr>
    <p:cSldViewPr snapToObjects="1">
      <p:cViewPr varScale="1">
        <p:scale>
          <a:sx n="155" d="100"/>
          <a:sy n="155" d="100"/>
        </p:scale>
        <p:origin x="-120" y="-432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tags" Target="tags/tag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csapp.cs.cmu.edu/public/code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/oldexams/final-f11.pdf" TargetMode="External"/><Relationship Id="rId4" Type="http://schemas.openxmlformats.org/officeDocument/2006/relationships/hyperlink" Target="http://www.cs.cmu.edu/~213/oldexams/final-f11-sol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20th,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</a:p>
          <a:p>
            <a:r>
              <a:rPr lang="en-US" dirty="0" smtClean="0"/>
              <a:t>Phil Gibbons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2095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805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91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13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96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15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60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46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241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65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</p:txBody>
      </p:sp>
    </p:spTree>
    <p:extLst>
      <p:ext uri="{BB962C8B-B14F-4D97-AF65-F5344CB8AC3E}">
        <p14:creationId xmlns:p14="http://schemas.microsoft.com/office/powerpoint/2010/main" val="281799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 err="1" smtClean="0"/>
              <a:t>MOre</a:t>
            </a:r>
            <a:r>
              <a:rPr lang="en-US" dirty="0" smtClean="0"/>
              <a:t> complete coverage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7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2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sets: system-</a:t>
            </a:r>
            <a:r>
              <a:rPr lang="en-US" dirty="0"/>
              <a:t>l</a:t>
            </a:r>
            <a:r>
              <a:rPr lang="en-US" dirty="0" smtClean="0"/>
              <a:t>evel and C level </a:t>
            </a:r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5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\n</a:t>
            </a:r>
            <a:r>
              <a:rPr lang="en-US" b="1" dirty="0" smtClean="0"/>
              <a:t>’</a:t>
            </a:r>
            <a:r>
              <a:rPr lang="en-US" dirty="0" smtClean="0"/>
              <a:t> (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(LF)</a:t>
            </a:r>
          </a:p>
          <a:p>
            <a:pPr lvl="1"/>
            <a:r>
              <a:rPr lang="en-US" dirty="0" smtClean="0"/>
              <a:t>Windows and Internet protocols: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\r\n</a:t>
            </a:r>
            <a:r>
              <a:rPr lang="en-US" b="1" dirty="0" smtClean="0"/>
              <a:t>’ 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I/O and C Standard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C Standard</a:t>
            </a:r>
          </a:p>
          <a:p>
            <a:pPr lvl="1"/>
            <a:r>
              <a:rPr lang="en-US" dirty="0" smtClean="0"/>
              <a:t>Most useful for reading/writing files in applications</a:t>
            </a:r>
          </a:p>
          <a:p>
            <a:pPr lvl="1"/>
            <a:r>
              <a:rPr lang="en-US" dirty="0" smtClean="0"/>
              <a:t>Provides buffering between program and actual files</a:t>
            </a:r>
          </a:p>
          <a:p>
            <a:r>
              <a:rPr lang="en-US" dirty="0" smtClean="0"/>
              <a:t>Unix I/O</a:t>
            </a:r>
          </a:p>
          <a:p>
            <a:pPr lvl="1"/>
            <a:r>
              <a:rPr lang="en-US" dirty="0" smtClean="0"/>
              <a:t>Lower level</a:t>
            </a:r>
          </a:p>
          <a:p>
            <a:pPr lvl="1"/>
            <a:r>
              <a:rPr lang="en-US" dirty="0" smtClean="0"/>
              <a:t>Required for system and network programming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3654425" y="42084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3654425" y="57864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3656313" y="51006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4168839" y="44196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1155700" y="37465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1444625" y="57150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3144838" y="61356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3175000" y="46355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04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00818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725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/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Unix I/</a:t>
            </a:r>
            <a:r>
              <a:rPr lang="en-US" dirty="0" smtClean="0"/>
              <a:t>O, C Standard I/O, and RIO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i="1" dirty="0" smtClean="0"/>
              <a:t>incompatible</a:t>
            </a:r>
            <a:r>
              <a:rPr lang="en-US" dirty="0" smtClean="0"/>
              <a:t> libraries building on Unix I/O</a:t>
            </a:r>
            <a:endParaRPr lang="en-US" dirty="0" smtClean="0"/>
          </a:p>
          <a:p>
            <a:r>
              <a:rPr lang="en-US" dirty="0" smtClean="0"/>
              <a:t>Robust I/O (RIO): 15-213 special wrappers</a:t>
            </a:r>
            <a:br>
              <a:rPr lang="en-US" dirty="0" smtClean="0"/>
            </a:br>
            <a:r>
              <a:rPr lang="en-US" dirty="0" smtClean="0"/>
              <a:t>good coding practice: </a:t>
            </a:r>
            <a:r>
              <a:rPr lang="en-US" b="0" dirty="0" smtClean="0"/>
              <a:t>handles error checking, signals, and </a:t>
            </a:r>
            <a:br>
              <a:rPr lang="en-US" b="0" dirty="0" smtClean="0"/>
            </a:br>
            <a:r>
              <a:rPr lang="en-US" b="0" dirty="0" smtClean="0"/>
              <a:t>“short counts”</a:t>
            </a:r>
            <a:endParaRPr lang="en-US" b="0" dirty="0"/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Standard </a:t>
            </a:r>
            <a:r>
              <a:rPr lang="en-US" sz="1600" dirty="0">
                <a:latin typeface="Calibri" pitchFamily="34" charset="0"/>
              </a:rPr>
              <a:t>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RIO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84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Unix I/O Recap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7896225" cy="20002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Read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file into buffer.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read, or error value */</a:t>
            </a:r>
            <a:endParaRPr lang="en-US" sz="1600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read(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2409074"/>
            <a:ext cx="7014176" cy="8309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/* Write at most </a:t>
            </a:r>
            <a:r>
              <a:rPr lang="en-US" sz="1600" dirty="0" err="1" smtClean="0">
                <a:solidFill>
                  <a:srgbClr val="800000"/>
                </a:solidFill>
                <a:latin typeface="Courier New" pitchFamily="49" charset="0"/>
              </a:rPr>
              <a:t>max_count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bytes from buffer to file.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  Return number bytes written, or error value */</a:t>
            </a:r>
            <a:endParaRPr lang="en-US" sz="1600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ssize_t</a:t>
            </a:r>
            <a:r>
              <a:rPr lang="en-US" sz="1600" dirty="0" smtClean="0">
                <a:latin typeface="Courier New" pitchFamily="49" charset="0"/>
              </a:rPr>
              <a:t> write(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, void *buffer,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max_count</a:t>
            </a:r>
            <a:r>
              <a:rPr lang="en-US" sz="1600" dirty="0" smtClean="0">
                <a:latin typeface="Courier New" pitchFamily="49" charset="0"/>
              </a:rPr>
              <a:t>); 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6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The RIO Package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(15-213/CS:APP Package)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</a:t>
            </a:r>
            <a:r>
              <a:rPr lang="en-US" dirty="0" smtClean="0"/>
              <a:t>counts</a:t>
            </a:r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while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nleft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&gt; 0)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else if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nread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rio_readnb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reads up to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bytes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b="1" kern="1200" dirty="0">
                <a:solidFill>
                  <a:srgbClr val="990000"/>
                </a:solidFill>
                <a:ea typeface="+mn-ea"/>
                <a:cs typeface="+mn-cs"/>
              </a:rPr>
              <a:t>Warning: </a:t>
            </a:r>
            <a:r>
              <a:rPr lang="en-US" dirty="0"/>
              <a:t>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290513" y="54526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 smtClean="0">
                <a:latin typeface="Calibri" pitchFamily="34" charset="0"/>
              </a:rPr>
              <a:t>no longer </a:t>
            </a:r>
            <a:r>
              <a:rPr lang="en-US" sz="2000" dirty="0">
                <a:latin typeface="Calibri" pitchFamily="34" charset="0"/>
              </a:rPr>
              <a:t>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398433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299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gets,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297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When you are reading and writing network</a:t>
            </a:r>
            <a:r>
              <a:rPr lang="en-US" i="1" dirty="0" smtClean="0">
                <a:solidFill>
                  <a:srgbClr val="C00000"/>
                </a:solidFill>
              </a:rPr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Functions </a:t>
            </a:r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dirty="0" smtClean="0">
                <a:solidFill>
                  <a:srgbClr val="C00000"/>
                </a:solidFill>
              </a:rPr>
              <a:t>should </a:t>
            </a:r>
            <a:r>
              <a:rPr lang="en-US" i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Text-</a:t>
            </a:r>
            <a:r>
              <a:rPr lang="en-US" b="1" dirty="0">
                <a:solidFill>
                  <a:srgbClr val="C00000"/>
                </a:solidFill>
              </a:rPr>
              <a:t>oriented </a:t>
            </a:r>
            <a:r>
              <a:rPr lang="en-US" b="1" dirty="0" smtClean="0">
                <a:solidFill>
                  <a:srgbClr val="C00000"/>
                </a:solidFill>
              </a:rPr>
              <a:t>I/O: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Questions in Exams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1437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99943" y="5986046"/>
            <a:ext cx="2439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  <a:hlinkClick r:id="rId3"/>
              </a:rPr>
              <a:t>Fall </a:t>
            </a:r>
            <a:r>
              <a:rPr lang="en-US" sz="1600" dirty="0" smtClean="0">
                <a:latin typeface="+mj-lt"/>
                <a:hlinkClick r:id="rId3"/>
              </a:rPr>
              <a:t>2011</a:t>
            </a:r>
            <a:r>
              <a:rPr lang="en-US" sz="1600" dirty="0" smtClean="0">
                <a:latin typeface="+mj-lt"/>
              </a:rPr>
              <a:t> (</a:t>
            </a:r>
            <a:r>
              <a:rPr lang="en-US" sz="1600" dirty="0">
                <a:latin typeface="+mj-lt"/>
                <a:hlinkClick r:id="rId4"/>
              </a:rPr>
              <a:t>model solution</a:t>
            </a:r>
            <a:r>
              <a:rPr lang="en-US" sz="1600" dirty="0">
                <a:latin typeface="+mj-lt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4343400"/>
            <a:ext cx="45720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**********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Problem </a:t>
            </a:r>
            <a:r>
              <a:rPr lang="en-US" dirty="0">
                <a:latin typeface="+mj-lt"/>
              </a:rPr>
              <a:t>10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**********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A</a:t>
            </a:r>
            <a:r>
              <a:rPr lang="en-US" dirty="0">
                <a:latin typeface="+mj-lt"/>
              </a:rPr>
              <a:t>. Output: </a:t>
            </a:r>
            <a:r>
              <a:rPr lang="en-US" dirty="0" err="1">
                <a:latin typeface="+mj-lt"/>
              </a:rPr>
              <a:t>buf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foobar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6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380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  <a:tabLst>
                <a:tab pos="1198563" algn="l"/>
                <a:tab pos="3087688" algn="l"/>
              </a:tabLst>
            </a:pPr>
            <a:r>
              <a:rPr lang="en-US" dirty="0" smtClean="0"/>
              <a:t>0 	STDIN_FILENO 	standard input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1198563" algn="l"/>
                <a:tab pos="3087688" algn="l"/>
              </a:tabLst>
            </a:pPr>
            <a:r>
              <a:rPr lang="en-US" dirty="0" smtClean="0"/>
              <a:t>1 	STDOUT_FILENO 	standard output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1198563" algn="l"/>
                <a:tab pos="3087688" algn="l"/>
              </a:tabLst>
            </a:pPr>
            <a:r>
              <a:rPr lang="en-US" dirty="0" smtClean="0"/>
              <a:t>2 	STDERR_FILENO 	standard error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38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17838</TotalTime>
  <Words>7724</Words>
  <Application>Microsoft Macintosh PowerPoint</Application>
  <PresentationFormat>On-screen Show (4:3)</PresentationFormat>
  <Paragraphs>1529</Paragraphs>
  <Slides>79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template2007</vt:lpstr>
      <vt:lpstr>System-Level I/O  15-213: Introduction to Computer Systems  16th Lecture, October 20th, 2016</vt:lpstr>
      <vt:lpstr>Today</vt:lpstr>
      <vt:lpstr>Today: Unix I/O and C Standard I/O</vt:lpstr>
      <vt:lpstr>Unix I/O Overview</vt:lpstr>
      <vt:lpstr>Unix I/O Overview</vt:lpstr>
      <vt:lpstr>File Types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MOre complete coverage</vt:lpstr>
      <vt:lpstr>Today</vt:lpstr>
      <vt:lpstr>Today: Unix I/O and C Standard 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Today</vt:lpstr>
      <vt:lpstr>Today: Unix I/O, C Standard I/O, and RIO</vt:lpstr>
      <vt:lpstr>Unix I/O Recap</vt:lpstr>
      <vt:lpstr>The RIO Package (15-213/CS:APP Package)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I/O Questions in Exams</vt:lpstr>
      <vt:lpstr>Extra Slides</vt:lpstr>
      <vt:lpstr>For Further Information</vt:lpstr>
      <vt:lpstr>Fun with File Descriptors (1)</vt:lpstr>
      <vt:lpstr>Fun with File Descriptors (2)</vt:lpstr>
      <vt:lpstr>Fun with File Descriptors (3)</vt:lpstr>
      <vt:lpstr>Accessing Directories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786</cp:revision>
  <cp:lastPrinted>2016-10-19T22:41:27Z</cp:lastPrinted>
  <dcterms:created xsi:type="dcterms:W3CDTF">2012-10-18T16:33:38Z</dcterms:created>
  <dcterms:modified xsi:type="dcterms:W3CDTF">2016-11-08T15:26:05Z</dcterms:modified>
</cp:coreProperties>
</file>