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42" r:id="rId2"/>
    <p:sldId id="1411" r:id="rId3"/>
    <p:sldId id="1432" r:id="rId4"/>
    <p:sldId id="1262" r:id="rId5"/>
    <p:sldId id="1286" r:id="rId6"/>
    <p:sldId id="1285" r:id="rId7"/>
    <p:sldId id="1264" r:id="rId8"/>
    <p:sldId id="1412" r:id="rId9"/>
    <p:sldId id="1265" r:id="rId10"/>
    <p:sldId id="1266" r:id="rId11"/>
    <p:sldId id="1268" r:id="rId12"/>
    <p:sldId id="1289" r:id="rId13"/>
    <p:sldId id="1290" r:id="rId14"/>
    <p:sldId id="1291" r:id="rId15"/>
    <p:sldId id="1292" r:id="rId16"/>
    <p:sldId id="1293" r:id="rId17"/>
    <p:sldId id="1294" r:id="rId18"/>
    <p:sldId id="1430" r:id="rId19"/>
    <p:sldId id="1273" r:id="rId20"/>
    <p:sldId id="1414" r:id="rId21"/>
    <p:sldId id="1274" r:id="rId22"/>
    <p:sldId id="1295" r:id="rId23"/>
    <p:sldId id="1277" r:id="rId24"/>
    <p:sldId id="1415" r:id="rId25"/>
    <p:sldId id="1278" r:id="rId26"/>
    <p:sldId id="1416" r:id="rId27"/>
    <p:sldId id="1427" r:id="rId28"/>
    <p:sldId id="1428" r:id="rId29"/>
    <p:sldId id="1417" r:id="rId30"/>
    <p:sldId id="1418" r:id="rId31"/>
    <p:sldId id="1419" r:id="rId32"/>
    <p:sldId id="1420" r:id="rId33"/>
    <p:sldId id="1421" r:id="rId34"/>
    <p:sldId id="1431" r:id="rId35"/>
    <p:sldId id="1422" r:id="rId36"/>
    <p:sldId id="1423" r:id="rId37"/>
    <p:sldId id="1424" r:id="rId38"/>
    <p:sldId id="1425" r:id="rId39"/>
    <p:sldId id="1429" r:id="rId40"/>
    <p:sldId id="1426" r:id="rId41"/>
  </p:sldIdLst>
  <p:sldSz cx="9144000" cy="6858000" type="screen4x3"/>
  <p:notesSz cx="7302500" cy="9586913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DEDFF5"/>
    <a:srgbClr val="F5F5F5"/>
    <a:srgbClr val="FFFFFF"/>
    <a:srgbClr val="DBF2DA"/>
    <a:srgbClr val="F6D2D2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91" d="100"/>
          <a:sy n="91" d="100"/>
        </p:scale>
        <p:origin x="798" y="48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3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415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itchFamily="-96" charset="-128"/>
                <a:cs typeface="Courier New" panose="02070309020205020404" pitchFamily="49" charset="0"/>
              </a:rPr>
              <a:pPr/>
              <a:t>‹#›</a:t>
            </a:fld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Virtual Memory: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	</a:t>
            </a:r>
            <a:br>
              <a:rPr lang="en-US" b="0" dirty="0"/>
            </a:br>
            <a:r>
              <a:rPr lang="en-US" sz="2000" b="0" dirty="0"/>
              <a:t>17</a:t>
            </a:r>
            <a:r>
              <a:rPr lang="en-US" sz="2000" b="0" baseline="30000" dirty="0"/>
              <a:t>th</a:t>
            </a:r>
            <a:r>
              <a:rPr lang="en-US" sz="2000" b="0" dirty="0"/>
              <a:t> Lecture, </a:t>
            </a:r>
            <a:r>
              <a:rPr lang="en-US" sz="2000" b="0"/>
              <a:t>October 25, </a:t>
            </a:r>
            <a:r>
              <a:rPr lang="en-US" sz="2000" b="0" dirty="0"/>
              <a:t>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Phil Gibbons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47788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>
                <a:solidFill>
                  <a:srgbClr val="C00000"/>
                </a:solidFill>
              </a:rPr>
              <a:t>10,000x</a:t>
            </a:r>
            <a:r>
              <a:rPr lang="en-GB" dirty="0"/>
              <a:t> slower than DRAM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Consequences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size: typically 4 KB, sometimes 4 MB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VP can be placed in any PP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cache memories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sophisticated, expensive 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Enabling Data Structure: Page Table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0675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hit: </a:t>
            </a:r>
            <a:r>
              <a:rPr lang="en-GB" dirty="0"/>
              <a:t>reference to VM word that is in physical memory (DRAM cache hit)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fault: </a:t>
            </a:r>
            <a:r>
              <a:rPr lang="en-GB" dirty="0"/>
              <a:t>reference to VM word that is not in physical memory (DRAM cache miss)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Offending instruction is restarted: page hit!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Key point</a:t>
            </a:r>
            <a:r>
              <a:rPr lang="en-US" sz="1800" dirty="0">
                <a:latin typeface="Calibri" pitchFamily="34" charset="0"/>
              </a:rPr>
              <a:t>: Waiting until the miss to copy the page to DRAM is known as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demand paging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61139" y="38512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a new page (VP 5) of virtual memory.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61139" y="40798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1139" y="4308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61139" y="29368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61139" y="3165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61139" y="33940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61139" y="36226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13870" y="45782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88527" y="17653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06002" y="28037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06002" y="30130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86639" y="420052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086639" y="28305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12039" y="26019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61239" y="23733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540914" y="37623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56339" y="4079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56339" y="4308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56339" y="3851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956339" y="2708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56339" y="2936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56339" y="3165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56339" y="3394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56339" y="3622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727739" y="24034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964366" y="26781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965159" y="29110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964366" y="33768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65159" y="35839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964366" y="38233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965159" y="42827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964366" y="40498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965159" y="31439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327814" y="19145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349736" y="26430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346561" y="4255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971252" y="23129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06002" y="25781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06002" y="23495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983952" y="29733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080289" y="37195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4086639" y="30749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5</a:t>
            </a: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4094576" y="393283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8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Locality to the Rescue Again!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seems terribly inefficient, but it works because of locality. 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after compulsory misses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 SUM(working set sizes)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Hmmm, How Does This Work?!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2"/>
          <a:stretch/>
        </p:blipFill>
        <p:spPr bwMode="auto">
          <a:xfrm>
            <a:off x="4114800" y="1611212"/>
            <a:ext cx="1151406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8082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77070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32549" y="6143017"/>
            <a:ext cx="496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Solution: Virtual Memory (today and next lecture)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/>
      <p:bldP spid="25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62468" y="5699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50188" cy="12573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Well-chosen mappings can improve locality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1462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203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3697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6340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127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2253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4809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7330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2429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8619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051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350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027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4583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104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203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8393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22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47807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7365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9896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2452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037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7593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189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2745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5330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1942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7422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3444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087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8608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8871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023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Simplifying 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virtual pages to the same physical page (here: PP 6)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222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96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445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710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203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301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809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319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938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127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427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78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86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96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915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98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552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812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065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321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79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835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95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350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609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270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818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420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84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937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963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78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Code, data, and heap always start at the same addresses.</a:t>
            </a:r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/>
              <a:t>allocates virtual pages for .text and .data sections &amp; creates PTEs marked as invalid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system</a:t>
            </a:r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3985528" y="6189452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668" y="1212321"/>
            <a:ext cx="8307387" cy="921279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bits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MMU checks these bits on each access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870188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76441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616199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6368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33400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33400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34987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099453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356256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9818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26216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13616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6594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594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6610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367100" y="287020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3320511" y="3479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370868" y="507612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3316607" y="3173057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 Address Translation</a:t>
            </a:r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Virtual Address Space</a:t>
            </a:r>
          </a:p>
          <a:p>
            <a:pPr lvl="1"/>
            <a:r>
              <a:rPr lang="en-US" i="1" dirty="0"/>
              <a:t>V = {0, 1, …, N–1}</a:t>
            </a:r>
          </a:p>
          <a:p>
            <a:r>
              <a:rPr lang="en-US" dirty="0"/>
              <a:t>Physical Address Space</a:t>
            </a:r>
          </a:p>
          <a:p>
            <a:pPr lvl="1"/>
            <a:r>
              <a:rPr lang="en-US" i="1" dirty="0"/>
              <a:t>P = {0, 1, …, M–1}</a:t>
            </a:r>
          </a:p>
          <a:p>
            <a:r>
              <a:rPr lang="en-US" dirty="0"/>
              <a:t>Address Translation</a:t>
            </a:r>
          </a:p>
          <a:p>
            <a:pPr lvl="1"/>
            <a:r>
              <a:rPr lang="en-US" b="1" i="1" dirty="0"/>
              <a:t>MAP:  V </a:t>
            </a:r>
            <a:r>
              <a:rPr lang="en-US" b="1" i="1" dirty="0" err="1">
                <a:sym typeface="Symbol" charset="2"/>
              </a:rPr>
              <a:t></a:t>
            </a:r>
            <a:r>
              <a:rPr lang="en-US" b="1" i="1" dirty="0"/>
              <a:t>  P  U  {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}</a:t>
            </a:r>
          </a:p>
          <a:p>
            <a:pPr lvl="1"/>
            <a:r>
              <a:rPr lang="en-US" dirty="0"/>
              <a:t>For virtual address </a:t>
            </a:r>
            <a:r>
              <a:rPr lang="en-US" b="1" i="1" dirty="0"/>
              <a:t>a</a:t>
            </a:r>
            <a:r>
              <a:rPr lang="en-US" dirty="0"/>
              <a:t>: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 a</a:t>
            </a:r>
            <a:r>
              <a:rPr lang="en-US" i="1" dirty="0"/>
              <a:t>’</a:t>
            </a:r>
            <a:r>
              <a:rPr lang="en-US" dirty="0"/>
              <a:t>  if data at virtual address </a:t>
            </a:r>
            <a:r>
              <a:rPr lang="en-US" b="1" i="1" dirty="0"/>
              <a:t>a</a:t>
            </a:r>
            <a:r>
              <a:rPr lang="en-US" dirty="0"/>
              <a:t> is at physical address </a:t>
            </a:r>
            <a:r>
              <a:rPr lang="en-US" b="1" i="1" dirty="0"/>
              <a:t>a’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b="1" i="1" dirty="0"/>
              <a:t>P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 </a:t>
            </a:r>
            <a:r>
              <a:rPr lang="en-US" dirty="0"/>
              <a:t>if data at virtual address </a:t>
            </a:r>
            <a:r>
              <a:rPr lang="en-US" b="1" i="1" dirty="0"/>
              <a:t>a</a:t>
            </a:r>
            <a:r>
              <a:rPr lang="en-US" dirty="0"/>
              <a:t> is not in physical memory</a:t>
            </a:r>
          </a:p>
          <a:p>
            <a:pPr lvl="3"/>
            <a:r>
              <a:rPr lang="en-US" dirty="0"/>
              <a:t>Either invalid or stored on disk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dirty="0"/>
              <a:t>TLBI</a:t>
            </a:r>
            <a:r>
              <a:rPr lang="en-US" dirty="0"/>
              <a:t>: TLB index</a:t>
            </a:r>
          </a:p>
          <a:p>
            <a:pPr lvl="1"/>
            <a:r>
              <a:rPr lang="en-US" b="1" dirty="0"/>
              <a:t>TLBT</a:t>
            </a:r>
            <a:r>
              <a:rPr lang="en-US" dirty="0"/>
              <a:t>: TLB tag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offset (VPO)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357762" y="1633336"/>
            <a:ext cx="1740959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(CR3 in x86)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70345" y="1710296"/>
            <a:ext cx="859668" cy="2143874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Physical page table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address for the current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m-1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2367767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001000" cy="20574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Integrating VM and Cache</a:t>
            </a:r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CPU</a:t>
            </a: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>
                <a:latin typeface="+mn-lt"/>
              </a:rPr>
              <a:t>VA: virtual address, PA: physical address, PTE: page table entry, PTEA = PTE address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 small L1 delay</a:t>
            </a:r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set-associative hardware 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/>
              <a:t>MMU uses the VPN portion of the virtual address to access the TLB: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800" dirty="0">
                <a:latin typeface="+mj-lt"/>
              </a:rPr>
              <a:t>TLB tag (TLBT)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6108701" y="29083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+mj-lt"/>
              </a:rPr>
              <a:t>TLB index (TLBI)</a:t>
            </a:r>
          </a:p>
        </p:txBody>
      </p:sp>
      <p:sp>
        <p:nvSpPr>
          <p:cNvPr id="6" name="Text Box 381"/>
          <p:cNvSpPr txBox="1">
            <a:spLocks noChangeArrowheads="1"/>
          </p:cNvSpPr>
          <p:nvPr/>
        </p:nvSpPr>
        <p:spPr bwMode="auto">
          <a:xfrm>
            <a:off x="8670926" y="2607261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7842251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p-1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7637463" y="2607261"/>
            <a:ext cx="2952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</a:t>
            </a:r>
          </a:p>
        </p:txBody>
      </p:sp>
      <p:sp>
        <p:nvSpPr>
          <p:cNvPr id="9" name="Text Box 384"/>
          <p:cNvSpPr txBox="1">
            <a:spLocks noChangeArrowheads="1"/>
          </p:cNvSpPr>
          <p:nvPr/>
        </p:nvSpPr>
        <p:spPr bwMode="auto">
          <a:xfrm>
            <a:off x="4343400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n-1</a:t>
            </a: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7880351" y="29083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+mj-lt"/>
              </a:rPr>
              <a:t>VPO</a:t>
            </a:r>
          </a:p>
        </p:txBody>
      </p:sp>
      <p:sp>
        <p:nvSpPr>
          <p:cNvPr id="11" name="AutoShape 386"/>
          <p:cNvSpPr>
            <a:spLocks/>
          </p:cNvSpPr>
          <p:nvPr/>
        </p:nvSpPr>
        <p:spPr bwMode="auto">
          <a:xfrm rot="5400000" flipV="1">
            <a:off x="6056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5840413" y="2113518"/>
            <a:ext cx="596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j-lt"/>
              </a:rPr>
              <a:t>VPN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6107113" y="2607261"/>
            <a:ext cx="6351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p+t-1</a:t>
            </a:r>
          </a:p>
        </p:txBody>
      </p:sp>
      <p:sp>
        <p:nvSpPr>
          <p:cNvPr id="14" name="Text Box 389"/>
          <p:cNvSpPr txBox="1">
            <a:spLocks noChangeArrowheads="1"/>
          </p:cNvSpPr>
          <p:nvPr/>
        </p:nvSpPr>
        <p:spPr bwMode="auto">
          <a:xfrm>
            <a:off x="5749926" y="2607261"/>
            <a:ext cx="4683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+mj-lt"/>
              </a:rPr>
              <a:t>p+t</a:t>
            </a:r>
            <a:endParaRPr lang="en-US" sz="16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3739782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876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09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69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3050943" y="4994139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5403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8336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36496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0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863600" y="4520968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0130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3063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1527188" y="4695837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1223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35657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8590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6750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1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863600" y="5559357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0130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3063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1223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657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48590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6750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T-1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T = 2</a:t>
            </a:r>
            <a:r>
              <a:rPr lang="en-US" sz="1800" baseline="30000" dirty="0">
                <a:latin typeface="+mj-lt"/>
              </a:rPr>
              <a:t>t</a:t>
            </a:r>
            <a:r>
              <a:rPr lang="en-US" sz="1800" dirty="0">
                <a:latin typeface="+mj-lt"/>
              </a:rPr>
              <a:t> sets</a:t>
            </a:r>
            <a:endParaRPr lang="en-US" sz="1800" baseline="30000" dirty="0">
              <a:latin typeface="+mj-lt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6121401" y="3213100"/>
            <a:ext cx="2967558" cy="1663700"/>
            <a:chOff x="6121401" y="3213100"/>
            <a:chExt cx="2967558" cy="1663700"/>
          </a:xfrm>
        </p:grpSpPr>
        <p:cxnSp>
          <p:nvCxnSpPr>
            <p:cNvPr id="136" name="Straight Connector 135"/>
            <p:cNvCxnSpPr>
              <a:stCxn id="5" idx="2"/>
            </p:cNvCxnSpPr>
            <p:nvPr/>
          </p:nvCxnSpPr>
          <p:spPr bwMode="auto">
            <a:xfrm>
              <a:off x="6993732" y="3213100"/>
              <a:ext cx="0" cy="1663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 flipH="1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</a:rPr>
                <a:t>TLBI selects the set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828800" y="2395319"/>
            <a:ext cx="2625726" cy="2300518"/>
            <a:chOff x="1828800" y="2395319"/>
            <a:chExt cx="2625726" cy="2300518"/>
          </a:xfrm>
        </p:grpSpPr>
        <p:cxnSp>
          <p:nvCxnSpPr>
            <p:cNvPr id="145" name="Straight Connector 144"/>
            <p:cNvCxnSpPr>
              <a:stCxn id="4" idx="1"/>
            </p:cNvCxnSpPr>
            <p:nvPr/>
          </p:nvCxnSpPr>
          <p:spPr bwMode="auto">
            <a:xfrm flipH="1" flipV="1">
              <a:off x="1828800" y="3048000"/>
              <a:ext cx="2625726" cy="12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Arrow Connector 146"/>
            <p:cNvCxnSpPr>
              <a:endCxn id="117" idx="0"/>
            </p:cNvCxnSpPr>
            <p:nvPr/>
          </p:nvCxnSpPr>
          <p:spPr bwMode="auto">
            <a:xfrm>
              <a:off x="1828800" y="3048000"/>
              <a:ext cx="8283" cy="16478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TLBT matches tag of line within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4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2387" y="3119439"/>
            <a:ext cx="1370013" cy="541005"/>
            <a:chOff x="2592387" y="3119439"/>
            <a:chExt cx="1370013" cy="541005"/>
          </a:xfrm>
        </p:grpSpPr>
        <p:cxnSp>
          <p:nvCxnSpPr>
            <p:cNvPr id="38" name="Straight Arrow Connector 37"/>
            <p:cNvCxnSpPr>
              <a:stCxn id="37" idx="3"/>
            </p:cNvCxnSpPr>
            <p:nvPr/>
          </p:nvCxnSpPr>
          <p:spPr bwMode="auto">
            <a:xfrm flipV="1">
              <a:off x="2592387" y="3621869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049587" y="3354782"/>
              <a:ext cx="38700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VA</a:t>
              </a:r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107266" y="3119439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8988" y="3893139"/>
            <a:ext cx="4494213" cy="1444567"/>
            <a:chOff x="2058988" y="3893139"/>
            <a:chExt cx="4494213" cy="1444567"/>
          </a:xfrm>
        </p:grpSpPr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3887787" y="4778043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Data</a:t>
              </a:r>
            </a:p>
          </p:txBody>
        </p:sp>
        <p:cxnSp>
          <p:nvCxnSpPr>
            <p:cNvPr id="50" name="Shape 49"/>
            <p:cNvCxnSpPr>
              <a:endCxn id="37" idx="2"/>
            </p:cNvCxnSpPr>
            <p:nvPr/>
          </p:nvCxnSpPr>
          <p:spPr bwMode="auto">
            <a:xfrm rot="10800000">
              <a:off x="2058988" y="3893139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4021666" y="5063069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memory access (the PTE)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6918325" cy="4972050"/>
          </a:xfrm>
        </p:spPr>
        <p:txBody>
          <a:bodyPr/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4KB (2</a:t>
            </a:r>
            <a:r>
              <a:rPr lang="en-GB" baseline="30000" dirty="0"/>
              <a:t>12</a:t>
            </a:r>
            <a:r>
              <a:rPr lang="en-GB" dirty="0"/>
              <a:t>) page size, 48-bit address space, 8-byte PTE </a:t>
            </a:r>
          </a:p>
          <a:p>
            <a:endParaRPr lang="en-GB" dirty="0"/>
          </a:p>
          <a:p>
            <a:r>
              <a:rPr lang="en-GB" dirty="0"/>
              <a:t>Problem:</a:t>
            </a:r>
          </a:p>
          <a:p>
            <a:pPr lvl="1"/>
            <a:r>
              <a:rPr lang="en-GB" dirty="0"/>
              <a:t>Would need a 512 GB page table!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48</a:t>
            </a:r>
            <a:r>
              <a:rPr lang="en-GB" dirty="0"/>
              <a:t> * 2</a:t>
            </a:r>
            <a:r>
              <a:rPr lang="en-GB" baseline="30000" dirty="0"/>
              <a:t>-12  </a:t>
            </a:r>
            <a:r>
              <a:rPr lang="en-GB" dirty="0"/>
              <a:t>* 2</a:t>
            </a:r>
            <a:r>
              <a:rPr lang="en-GB" baseline="30000" dirty="0"/>
              <a:t>3</a:t>
            </a:r>
            <a:r>
              <a:rPr lang="en-GB" dirty="0"/>
              <a:t> = 2</a:t>
            </a:r>
            <a:r>
              <a:rPr lang="en-GB" baseline="30000" dirty="0"/>
              <a:t>39</a:t>
            </a:r>
            <a:r>
              <a:rPr lang="en-GB" dirty="0"/>
              <a:t> bytes</a:t>
            </a:r>
          </a:p>
          <a:p>
            <a:endParaRPr lang="en-GB" dirty="0"/>
          </a:p>
          <a:p>
            <a:r>
              <a:rPr lang="en-GB" dirty="0"/>
              <a:t>Common solution: Multi-level page table</a:t>
            </a:r>
          </a:p>
          <a:p>
            <a:r>
              <a:rPr lang="en-GB" dirty="0"/>
              <a:t>Example: 2-level page table</a:t>
            </a:r>
          </a:p>
          <a:p>
            <a:pPr lvl="1"/>
            <a:r>
              <a:rPr lang="en-GB" dirty="0"/>
              <a:t>Level 1 table: each PTE points to a page table (always memory resident)</a:t>
            </a:r>
          </a:p>
          <a:p>
            <a:pPr lvl="1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43743" y="1333500"/>
            <a:ext cx="2671657" cy="4696895"/>
            <a:chOff x="6243743" y="1333500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243743" y="2719927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rot="16200000">
              <a:off x="8261381" y="4527581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072543" y="1333500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874934" y="1990208"/>
              <a:ext cx="1295400" cy="14509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874934" y="3361808"/>
              <a:ext cx="1295400" cy="2317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7027334" y="4423845"/>
              <a:ext cx="1143000" cy="463550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333067" y="35157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333067" y="36681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333067" y="43539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572490" y="3820595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32 bit addresses, 4KB pages, 4-byte </a:t>
            </a:r>
            <a:r>
              <a:rPr lang="en-US" sz="1800" i="1" dirty="0" err="1">
                <a:latin typeface="Calibri" pitchFamily="34" charset="0"/>
              </a:rPr>
              <a:t>PTEs</a:t>
            </a:r>
            <a:endParaRPr lang="en-US" sz="1800" i="1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6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>
            <a:off x="939800" y="2552424"/>
            <a:ext cx="0" cy="14861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39800" y="4038600"/>
            <a:ext cx="1193800" cy="95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8225" y="2692986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59550" y="26929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24000" y="26548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8225" y="5101809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59550" y="5101809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51137" y="5098634"/>
            <a:ext cx="4838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259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942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40705" y="3371562"/>
            <a:ext cx="10502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the Level 1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76587" y="3362037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a Level 2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81662" y="3352512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a Level k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02071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791200"/>
            <a:ext cx="8307388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“simple” systems like embedded 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view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System </a:t>
            </a:r>
            <a:r>
              <a:rPr lang="en-GB" dirty="0"/>
              <a:t>v</a:t>
            </a:r>
            <a:r>
              <a:rPr lang="en-GB" dirty="0">
                <a:effectLst/>
              </a:rPr>
              <a:t>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all modern servers, laptops, and smart phones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4100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sz="2000" dirty="0">
                <a:solidFill>
                  <a:srgbClr val="990000"/>
                </a:solidFill>
              </a:rPr>
              <a:t>Linear address space: </a:t>
            </a:r>
            <a:r>
              <a:rPr lang="en-US" sz="2000" b="0" dirty="0"/>
              <a:t>Ordered set of contiguous non-negative integer addresses:</a:t>
            </a:r>
            <a:br>
              <a:rPr lang="en-US" sz="2000" b="0" dirty="0"/>
            </a:br>
            <a:r>
              <a:rPr lang="en-US" sz="2000" b="0" dirty="0"/>
              <a:t>		{0, 1, 2, 3 … 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Virtual address space: </a:t>
            </a:r>
            <a:r>
              <a:rPr lang="en-US" sz="2000" b="0" dirty="0"/>
              <a:t>Set of N = 2</a:t>
            </a:r>
            <a:r>
              <a:rPr lang="en-US" sz="2000" b="0" baseline="30000" dirty="0"/>
              <a:t>n</a:t>
            </a:r>
            <a:r>
              <a:rPr lang="en-US" sz="2000" b="0" dirty="0"/>
              <a:t> virtual addresses</a:t>
            </a:r>
            <a:br>
              <a:rPr lang="en-US" sz="2000" b="0" dirty="0"/>
            </a:br>
            <a:r>
              <a:rPr lang="en-US" sz="2000" b="0" dirty="0"/>
              <a:t>		{0, 1, 2, 3, …, N-1}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Physical address space: </a:t>
            </a:r>
            <a:r>
              <a:rPr lang="en-US" sz="2000" b="0" dirty="0"/>
              <a:t>Set of M = 2</a:t>
            </a:r>
            <a:r>
              <a:rPr lang="en-US" sz="2000" b="0" baseline="30000" dirty="0"/>
              <a:t>m</a:t>
            </a:r>
            <a:r>
              <a:rPr lang="en-US" sz="2000" b="0" dirty="0"/>
              <a:t> physical addresses</a:t>
            </a:r>
            <a:br>
              <a:rPr lang="en-US" sz="2000" b="0" dirty="0"/>
            </a:br>
            <a:r>
              <a:rPr lang="en-US" sz="2000" b="0" dirty="0"/>
              <a:t>		{0, 1, 2, 3, …, M-1}</a:t>
            </a:r>
          </a:p>
          <a:p>
            <a:pPr marL="0" indent="0">
              <a:buNone/>
            </a:pPr>
            <a:endParaRPr lang="en-US" sz="20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Memory (VM)?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Uses main </a:t>
            </a:r>
            <a:r>
              <a:rPr lang="en-GB" dirty="0"/>
              <a:t>memory efficiently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DRAM as a cache for parts of a virtual address space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Simplifies memory 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the same uniform linear 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Isolates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User program cannot access privileged kernel information and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/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2066925"/>
          </a:xfrm>
        </p:spPr>
        <p:txBody>
          <a:bodyPr/>
          <a:lstStyle/>
          <a:p>
            <a:r>
              <a:rPr lang="en-US" dirty="0"/>
              <a:t>Conceptually,</a:t>
            </a:r>
            <a:r>
              <a:rPr lang="en-US" i="1" dirty="0">
                <a:solidFill>
                  <a:srgbClr val="990000"/>
                </a:solidFill>
              </a:rPr>
              <a:t> virtual memory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is an array of N contiguous bytes stored on disk. </a:t>
            </a:r>
          </a:p>
          <a:p>
            <a:r>
              <a:rPr lang="en-US" dirty="0"/>
              <a:t>The contents of the array on disk are cached in </a:t>
            </a:r>
            <a:r>
              <a:rPr lang="en-US" i="1" dirty="0">
                <a:solidFill>
                  <a:srgbClr val="990000"/>
                </a:solidFill>
              </a:rPr>
              <a:t>physical memory</a:t>
            </a:r>
            <a:r>
              <a:rPr lang="en-US" dirty="0"/>
              <a:t> (</a:t>
            </a:r>
            <a:r>
              <a:rPr lang="en-US" i="1" dirty="0">
                <a:solidFill>
                  <a:srgbClr val="990000"/>
                </a:solidFill>
              </a:rPr>
              <a:t>DRAM cache</a:t>
            </a:r>
            <a:r>
              <a:rPr lang="en-US" dirty="0"/>
              <a:t>)</a:t>
            </a:r>
          </a:p>
          <a:p>
            <a:pPr lvl="1"/>
            <a:r>
              <a:rPr lang="en-GB" dirty="0"/>
              <a:t>These cache blocks are called </a:t>
            </a:r>
            <a:r>
              <a:rPr lang="en-GB" i="1" dirty="0"/>
              <a:t>pages </a:t>
            </a:r>
            <a:r>
              <a:rPr lang="en-GB" dirty="0"/>
              <a:t>(size is P = 2</a:t>
            </a:r>
            <a:r>
              <a:rPr lang="en-GB" baseline="30000" dirty="0"/>
              <a:t>p</a:t>
            </a:r>
            <a:r>
              <a:rPr lang="en-GB" dirty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019461" y="3503913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N-1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M-1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13533" y="5899495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(VPs)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708977" y="5899495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18466</TotalTime>
  <Words>2716</Words>
  <Application>Microsoft Office PowerPoint</Application>
  <PresentationFormat>On-screen Show (4:3)</PresentationFormat>
  <Paragraphs>930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ＭＳ Ｐゴシック</vt:lpstr>
      <vt:lpstr>Arial</vt:lpstr>
      <vt:lpstr>Arial Narrow</vt:lpstr>
      <vt:lpstr>Calibri</vt:lpstr>
      <vt:lpstr>Courier New</vt:lpstr>
      <vt:lpstr>msgothic</vt:lpstr>
      <vt:lpstr>Symbol</vt:lpstr>
      <vt:lpstr>Times New Roman</vt:lpstr>
      <vt:lpstr>Wingdings</vt:lpstr>
      <vt:lpstr>Wingdings 2</vt:lpstr>
      <vt:lpstr>template2007</vt:lpstr>
      <vt:lpstr>Virtual Memory: Concepts  15-213: Introduction to Computer Systems  17th Lecture, October 25, 2016</vt:lpstr>
      <vt:lpstr>Hmmm, How Does This Work?!  </vt:lpstr>
      <vt:lpstr>Today  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Enabling Data Structure: Page Table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Allocating Pages</vt:lpstr>
      <vt:lpstr>Locality to the Rescue Again!</vt:lpstr>
      <vt:lpstr>Today  </vt:lpstr>
      <vt:lpstr>VM as a Tool for Memory Management</vt:lpstr>
      <vt:lpstr>VM as a Tool for Memory Management</vt:lpstr>
      <vt:lpstr>Simplifying Linking and Loading</vt:lpstr>
      <vt:lpstr>Today  </vt:lpstr>
      <vt:lpstr>VM as a Tool for Memory Protection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Accessing the TLB</vt:lpstr>
      <vt:lpstr>TLB Hit</vt:lpstr>
      <vt:lpstr>TLB Miss</vt:lpstr>
      <vt:lpstr>Multi-Level Page Tables</vt:lpstr>
      <vt:lpstr>A Two-Level Page Table Hierarchy</vt:lpstr>
      <vt:lpstr>Translating with a k-level Page Table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579</cp:revision>
  <cp:lastPrinted>1999-09-20T15:19:18Z</cp:lastPrinted>
  <dcterms:created xsi:type="dcterms:W3CDTF">2011-01-05T23:17:11Z</dcterms:created>
  <dcterms:modified xsi:type="dcterms:W3CDTF">2016-10-25T04:16:09Z</dcterms:modified>
</cp:coreProperties>
</file>