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90" r:id="rId2"/>
    <p:sldMasterId id="2147483662" r:id="rId3"/>
    <p:sldMasterId id="2147483676" r:id="rId4"/>
  </p:sldMasterIdLst>
  <p:notesMasterIdLst>
    <p:notesMasterId r:id="rId52"/>
  </p:notesMasterIdLst>
  <p:handoutMasterIdLst>
    <p:handoutMasterId r:id="rId53"/>
  </p:handoutMasterIdLst>
  <p:sldIdLst>
    <p:sldId id="1473" r:id="rId5"/>
    <p:sldId id="1499" r:id="rId6"/>
    <p:sldId id="1501" r:id="rId7"/>
    <p:sldId id="1500" r:id="rId8"/>
    <p:sldId id="1474" r:id="rId9"/>
    <p:sldId id="1467" r:id="rId10"/>
    <p:sldId id="1428" r:id="rId11"/>
    <p:sldId id="1468" r:id="rId12"/>
    <p:sldId id="1429" r:id="rId13"/>
    <p:sldId id="1502" r:id="rId14"/>
    <p:sldId id="1431" r:id="rId15"/>
    <p:sldId id="1433" r:id="rId16"/>
    <p:sldId id="1432" r:id="rId17"/>
    <p:sldId id="1434" r:id="rId18"/>
    <p:sldId id="1503" r:id="rId19"/>
    <p:sldId id="1435" r:id="rId20"/>
    <p:sldId id="1496" r:id="rId21"/>
    <p:sldId id="1437" r:id="rId22"/>
    <p:sldId id="1438" r:id="rId23"/>
    <p:sldId id="1439" r:id="rId24"/>
    <p:sldId id="1440" r:id="rId25"/>
    <p:sldId id="1497" r:id="rId26"/>
    <p:sldId id="1441" r:id="rId27"/>
    <p:sldId id="1442" r:id="rId28"/>
    <p:sldId id="1443" r:id="rId29"/>
    <p:sldId id="1444" r:id="rId30"/>
    <p:sldId id="1446" r:id="rId31"/>
    <p:sldId id="1445" r:id="rId32"/>
    <p:sldId id="1447" r:id="rId33"/>
    <p:sldId id="1448" r:id="rId34"/>
    <p:sldId id="1498" r:id="rId35"/>
    <p:sldId id="1475" r:id="rId36"/>
    <p:sldId id="1493" r:id="rId37"/>
    <p:sldId id="1495" r:id="rId38"/>
    <p:sldId id="1476" r:id="rId39"/>
    <p:sldId id="1477" r:id="rId40"/>
    <p:sldId id="1478" r:id="rId41"/>
    <p:sldId id="1479" r:id="rId42"/>
    <p:sldId id="1480" r:id="rId43"/>
    <p:sldId id="1481" r:id="rId44"/>
    <p:sldId id="1491" r:id="rId45"/>
    <p:sldId id="1482" r:id="rId46"/>
    <p:sldId id="1483" r:id="rId47"/>
    <p:sldId id="1484" r:id="rId48"/>
    <p:sldId id="1485" r:id="rId49"/>
    <p:sldId id="1486" r:id="rId50"/>
    <p:sldId id="1487" r:id="rId51"/>
  </p:sldIdLst>
  <p:sldSz cx="9144000" cy="6858000" type="screen4x3"/>
  <p:notesSz cx="7302500" cy="9586913"/>
  <p:custDataLst>
    <p:tags r:id="rId5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C0000"/>
    <a:srgbClr val="00AC00"/>
    <a:srgbClr val="00FF00"/>
    <a:srgbClr val="990000"/>
    <a:srgbClr val="F6F5BD"/>
    <a:srgbClr val="F1C7C7"/>
    <a:srgbClr val="EBAFAF"/>
    <a:srgbClr val="ACE3A1"/>
    <a:srgbClr val="D5F1CF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 autoAdjust="0"/>
    <p:restoredTop sz="94649" autoAdjust="0"/>
  </p:normalViewPr>
  <p:slideViewPr>
    <p:cSldViewPr snapToObjects="1">
      <p:cViewPr varScale="1">
        <p:scale>
          <a:sx n="88" d="100"/>
          <a:sy n="88" d="100"/>
        </p:scale>
        <p:origin x="-1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tags" Target="tags/tag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09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8375" cy="3582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219" y="4555725"/>
            <a:ext cx="5356062" cy="431314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8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8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81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9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2.xml"/><Relationship Id="rId14" Type="http://schemas.openxmlformats.org/officeDocument/2006/relationships/theme" Target="../theme/theme4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9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Dynamic Memory Allocation: </a:t>
            </a:r>
            <a:br>
              <a:rPr lang="en-US" dirty="0" smtClean="0"/>
            </a:br>
            <a:r>
              <a:rPr lang="en-US" dirty="0" smtClean="0"/>
              <a:t>Advanced Concepts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	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20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Nov. 3, 2016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4549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Explicit Free Lists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9024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Insertion policy</a:t>
            </a:r>
            <a:r>
              <a:rPr lang="en-GB" dirty="0">
                <a:solidFill>
                  <a:srgbClr val="C00000"/>
                </a:solidFill>
              </a:rPr>
              <a:t>: </a:t>
            </a:r>
            <a:r>
              <a:rPr lang="en-GB" dirty="0"/>
              <a:t>Where in the free list do you put a newly freed block?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smtClean="0"/>
              <a:t>Unordered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LIFO </a:t>
            </a:r>
            <a:r>
              <a:rPr lang="en-GB" dirty="0"/>
              <a:t>(last-in-first-out)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beginning of the free list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FIFO (first-</a:t>
            </a:r>
            <a:r>
              <a:rPr lang="en-GB" dirty="0"/>
              <a:t>in-first-out)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</a:t>
            </a:r>
            <a:r>
              <a:rPr lang="en-GB" dirty="0" smtClean="0"/>
              <a:t>end </a:t>
            </a:r>
            <a:r>
              <a:rPr lang="en-GB" dirty="0"/>
              <a:t>of the free list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simple and constant time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studies suggest fragmentation is worse than address </a:t>
            </a:r>
            <a:r>
              <a:rPr lang="en-GB" dirty="0" smtClean="0"/>
              <a:t>ordered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smtClean="0"/>
              <a:t>Address-ordered policy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Insert freed blocks so that free list blocks are always in address order: </a:t>
            </a:r>
            <a:br>
              <a:rPr lang="en-GB" dirty="0" smtClean="0"/>
            </a:br>
            <a:r>
              <a:rPr lang="en-GB" dirty="0" smtClean="0"/>
              <a:t>	         </a:t>
            </a:r>
            <a:r>
              <a:rPr lang="en-GB" i="1" dirty="0" err="1" smtClean="0"/>
              <a:t>addr</a:t>
            </a:r>
            <a:r>
              <a:rPr lang="en-GB" i="1" dirty="0" smtClean="0"/>
              <a:t>(</a:t>
            </a:r>
            <a:r>
              <a:rPr lang="en-GB" i="1" dirty="0" err="1" smtClean="0"/>
              <a:t>prev</a:t>
            </a:r>
            <a:r>
              <a:rPr lang="en-GB" i="1" dirty="0" smtClean="0"/>
              <a:t>) &lt; </a:t>
            </a:r>
            <a:r>
              <a:rPr lang="en-GB" i="1" dirty="0" err="1" smtClean="0"/>
              <a:t>addr</a:t>
            </a:r>
            <a:r>
              <a:rPr lang="en-GB" i="1" dirty="0" smtClean="0"/>
              <a:t>(</a:t>
            </a:r>
            <a:r>
              <a:rPr lang="en-GB" i="1" dirty="0" err="1" smtClean="0"/>
              <a:t>curr</a:t>
            </a:r>
            <a:r>
              <a:rPr lang="en-GB" i="1" dirty="0" smtClean="0"/>
              <a:t>) &lt; </a:t>
            </a:r>
            <a:r>
              <a:rPr lang="en-GB" i="1" dirty="0" err="1" smtClean="0"/>
              <a:t>addr</a:t>
            </a:r>
            <a:r>
              <a:rPr lang="en-GB" i="1" dirty="0" smtClean="0"/>
              <a:t>(next)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 </a:t>
            </a:r>
            <a:r>
              <a:rPr lang="en-GB" b="1" i="1" dirty="0" smtClean="0">
                <a:solidFill>
                  <a:srgbClr val="C00000"/>
                </a:solidFill>
              </a:rPr>
              <a:t>Con:</a:t>
            </a:r>
            <a:r>
              <a:rPr lang="en-GB" dirty="0" smtClean="0"/>
              <a:t> requires search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 </a:t>
            </a:r>
            <a:r>
              <a:rPr lang="en-GB" b="1" i="1" dirty="0" smtClean="0">
                <a:solidFill>
                  <a:srgbClr val="C00000"/>
                </a:solidFill>
              </a:rPr>
              <a:t>Pro:</a:t>
            </a:r>
            <a:r>
              <a:rPr lang="en-GB" dirty="0" smtClean="0"/>
              <a:t> studies suggest fragmentation is lower than LIFO/FIFO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5059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6" name="Rectangle 60"/>
          <p:cNvSpPr>
            <a:spLocks noChangeArrowheads="1"/>
          </p:cNvSpPr>
          <p:nvPr/>
        </p:nvSpPr>
        <p:spPr bwMode="auto">
          <a:xfrm>
            <a:off x="382588" y="4424363"/>
            <a:ext cx="8151812" cy="1747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Rectangle 59"/>
          <p:cNvSpPr>
            <a:spLocks noChangeArrowheads="1"/>
          </p:cNvSpPr>
          <p:nvPr/>
        </p:nvSpPr>
        <p:spPr bwMode="auto">
          <a:xfrm>
            <a:off x="382588" y="1452563"/>
            <a:ext cx="8151812" cy="2035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997325" y="2616201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Freeform 2"/>
          <p:cNvSpPr>
            <a:spLocks/>
          </p:cNvSpPr>
          <p:nvPr/>
        </p:nvSpPr>
        <p:spPr bwMode="auto">
          <a:xfrm>
            <a:off x="1474788" y="2455863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1)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3794125"/>
            <a:ext cx="8307387" cy="55403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the freed block at the root of the list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9973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3021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6069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9117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8261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1309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7781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0829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3877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6925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52165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5213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177925" y="2692401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350125" y="2616201"/>
            <a:ext cx="1065213" cy="455612"/>
            <a:chOff x="4560" y="1399"/>
            <a:chExt cx="671" cy="287"/>
          </a:xfrm>
        </p:grpSpPr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4560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4752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4944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5040" y="1399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7426325" y="2768601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7502525" y="2844801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7731125" y="2768601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3625850" y="1778001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606925" y="193040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H="1">
            <a:off x="4148138" y="2006601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3997325" y="53038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4302125" y="53038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606925" y="53038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4911725" y="53038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58261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61309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27781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30829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33877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36925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Oval 39"/>
          <p:cNvSpPr>
            <a:spLocks noChangeArrowheads="1"/>
          </p:cNvSpPr>
          <p:nvPr/>
        </p:nvSpPr>
        <p:spPr bwMode="auto">
          <a:xfrm>
            <a:off x="4073525" y="53800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55213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1202639" y="5303838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7350125" y="5227638"/>
            <a:ext cx="1065213" cy="455612"/>
            <a:chOff x="4560" y="3395"/>
            <a:chExt cx="671" cy="287"/>
          </a:xfrm>
        </p:grpSpPr>
        <p:sp>
          <p:nvSpPr>
            <p:cNvPr id="9259" name="Rectangle 43"/>
            <p:cNvSpPr>
              <a:spLocks noChangeArrowheads="1"/>
            </p:cNvSpPr>
            <p:nvPr/>
          </p:nvSpPr>
          <p:spPr bwMode="auto">
            <a:xfrm>
              <a:off x="4560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Rectangle 44"/>
            <p:cNvSpPr>
              <a:spLocks noChangeArrowheads="1"/>
            </p:cNvSpPr>
            <p:nvPr/>
          </p:nvSpPr>
          <p:spPr bwMode="auto">
            <a:xfrm>
              <a:off x="4752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4944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Rectangle 46"/>
            <p:cNvSpPr>
              <a:spLocks noChangeArrowheads="1"/>
            </p:cNvSpPr>
            <p:nvPr/>
          </p:nvSpPr>
          <p:spPr bwMode="auto">
            <a:xfrm>
              <a:off x="5040" y="33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3" name="Oval 47"/>
          <p:cNvSpPr>
            <a:spLocks noChangeArrowheads="1"/>
          </p:cNvSpPr>
          <p:nvPr/>
        </p:nvSpPr>
        <p:spPr bwMode="auto">
          <a:xfrm>
            <a:off x="7426325" y="53800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7502525" y="5456238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>
            <a:off x="7731125" y="5380038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52165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Freeform 51"/>
          <p:cNvSpPr>
            <a:spLocks/>
          </p:cNvSpPr>
          <p:nvPr/>
        </p:nvSpPr>
        <p:spPr bwMode="auto">
          <a:xfrm>
            <a:off x="4149725" y="5151438"/>
            <a:ext cx="3200400" cy="304800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Freeform 52"/>
          <p:cNvSpPr>
            <a:spLocks/>
          </p:cNvSpPr>
          <p:nvPr/>
        </p:nvSpPr>
        <p:spPr bwMode="auto">
          <a:xfrm>
            <a:off x="5059363" y="5464175"/>
            <a:ext cx="2752725" cy="371475"/>
          </a:xfrm>
          <a:custGeom>
            <a:avLst/>
            <a:gdLst/>
            <a:ahLst/>
            <a:cxnLst>
              <a:cxn ang="0">
                <a:pos x="1734" y="0"/>
              </a:cxn>
              <a:cxn ang="0">
                <a:pos x="1481" y="192"/>
              </a:cxn>
              <a:cxn ang="0">
                <a:pos x="304" y="217"/>
              </a:cxn>
              <a:cxn ang="0">
                <a:pos x="0" y="91"/>
              </a:cxn>
            </a:cxnLst>
            <a:rect l="0" t="0" r="r" b="b"/>
            <a:pathLst>
              <a:path w="1734" h="234">
                <a:moveTo>
                  <a:pt x="1734" y="0"/>
                </a:moveTo>
                <a:cubicBezTo>
                  <a:pt x="1692" y="32"/>
                  <a:pt x="1719" y="156"/>
                  <a:pt x="1481" y="192"/>
                </a:cubicBezTo>
                <a:cubicBezTo>
                  <a:pt x="1243" y="228"/>
                  <a:pt x="551" y="234"/>
                  <a:pt x="304" y="217"/>
                </a:cubicBezTo>
                <a:cubicBezTo>
                  <a:pt x="57" y="200"/>
                  <a:pt x="63" y="117"/>
                  <a:pt x="0" y="91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400050" y="2640013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0" name="Text Box 54"/>
          <p:cNvSpPr txBox="1">
            <a:spLocks noChangeArrowheads="1"/>
          </p:cNvSpPr>
          <p:nvPr/>
        </p:nvSpPr>
        <p:spPr bwMode="auto">
          <a:xfrm>
            <a:off x="415925" y="5253038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435624" y="1462088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420688" y="4424363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9273" name="Oval 57"/>
          <p:cNvSpPr>
            <a:spLocks noChangeArrowheads="1"/>
          </p:cNvSpPr>
          <p:nvPr/>
        </p:nvSpPr>
        <p:spPr bwMode="auto">
          <a:xfrm>
            <a:off x="4378325" y="5380038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4" name="Freeform 58"/>
          <p:cNvSpPr>
            <a:spLocks/>
          </p:cNvSpPr>
          <p:nvPr/>
        </p:nvSpPr>
        <p:spPr bwMode="auto">
          <a:xfrm>
            <a:off x="1482725" y="5014913"/>
            <a:ext cx="2671763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480" y="41"/>
              </a:cxn>
              <a:cxn ang="0">
                <a:pos x="1445" y="30"/>
              </a:cxn>
              <a:cxn ang="0">
                <a:pos x="1683" y="182"/>
              </a:cxn>
            </a:cxnLst>
            <a:rect l="0" t="0" r="r" b="b"/>
            <a:pathLst>
              <a:path w="1683" h="278">
                <a:moveTo>
                  <a:pt x="0" y="278"/>
                </a:moveTo>
                <a:cubicBezTo>
                  <a:pt x="80" y="238"/>
                  <a:pt x="239" y="82"/>
                  <a:pt x="480" y="41"/>
                </a:cubicBezTo>
                <a:cubicBezTo>
                  <a:pt x="721" y="0"/>
                  <a:pt x="1245" y="7"/>
                  <a:pt x="1445" y="30"/>
                </a:cubicBezTo>
                <a:cubicBezTo>
                  <a:pt x="1645" y="53"/>
                  <a:pt x="1634" y="150"/>
                  <a:pt x="1683" y="182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676350" y="1104515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6" grpId="0" animBg="1"/>
      <p:bldP spid="9245" grpId="0" animBg="1"/>
      <p:bldP spid="9246" grpId="0" animBg="1"/>
      <p:bldP spid="9247" grpId="0" animBg="1"/>
      <p:bldP spid="9248" grpId="0" animBg="1"/>
      <p:bldP spid="9249" grpId="0" animBg="1"/>
      <p:bldP spid="9250" grpId="0" animBg="1"/>
      <p:bldP spid="9251" grpId="0" animBg="1"/>
      <p:bldP spid="9252" grpId="0" animBg="1"/>
      <p:bldP spid="9253" grpId="0" animBg="1"/>
      <p:bldP spid="9254" grpId="0" animBg="1"/>
      <p:bldP spid="9255" grpId="0" animBg="1"/>
      <p:bldP spid="9256" grpId="0" animBg="1"/>
      <p:bldP spid="9257" grpId="0" animBg="1"/>
      <p:bldP spid="9263" grpId="0" animBg="1"/>
      <p:bldP spid="9264" grpId="0" animBg="1"/>
      <p:bldP spid="9265" grpId="0" animBg="1"/>
      <p:bldP spid="9266" grpId="0" animBg="1"/>
      <p:bldP spid="9267" grpId="0" animBg="1"/>
      <p:bldP spid="9268" grpId="0" animBg="1"/>
      <p:bldP spid="9270" grpId="0"/>
      <p:bldP spid="9272" grpId="0"/>
      <p:bldP spid="9273" grpId="0" animBg="1"/>
      <p:bldP spid="92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9" name="Rectangle 95"/>
          <p:cNvSpPr>
            <a:spLocks noChangeArrowheads="1"/>
          </p:cNvSpPr>
          <p:nvPr/>
        </p:nvSpPr>
        <p:spPr bwMode="auto">
          <a:xfrm>
            <a:off x="397476" y="1263650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012213" y="2209800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1489676" y="2049463"/>
            <a:ext cx="5862637" cy="388937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</a:t>
            </a:r>
            <a:r>
              <a:rPr lang="en-GB" dirty="0" smtClean="0"/>
              <a:t>2)</a:t>
            </a:r>
            <a:endParaRPr lang="en-GB" dirty="0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88324" y="3692525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Splice out successor block, coalesce both memory blocks and insert the new block at the root of the list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0122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3170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6218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9266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8410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1458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27930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0978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4026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37074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52314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55362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231413" y="1524000"/>
            <a:ext cx="1065213" cy="455613"/>
            <a:chOff x="3216" y="876"/>
            <a:chExt cx="671" cy="287"/>
          </a:xfrm>
        </p:grpSpPr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3216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3408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3600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3696" y="876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231413" y="2895600"/>
            <a:ext cx="1065213" cy="455613"/>
            <a:chOff x="3216" y="1740"/>
            <a:chExt cx="671" cy="287"/>
          </a:xfrm>
        </p:grpSpPr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3216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3408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3600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3696" y="174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7" name="Oval 33"/>
          <p:cNvSpPr>
            <a:spLocks noChangeArrowheads="1"/>
          </p:cNvSpPr>
          <p:nvPr/>
        </p:nvSpPr>
        <p:spPr bwMode="auto">
          <a:xfrm>
            <a:off x="5307613" y="2362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383813" y="2438400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9" name="Oval 35"/>
          <p:cNvSpPr>
            <a:spLocks noChangeArrowheads="1"/>
          </p:cNvSpPr>
          <p:nvPr/>
        </p:nvSpPr>
        <p:spPr bwMode="auto">
          <a:xfrm>
            <a:off x="5307613" y="16764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5383813" y="1752600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1" name="Oval 37"/>
          <p:cNvSpPr>
            <a:spLocks noChangeArrowheads="1"/>
          </p:cNvSpPr>
          <p:nvPr/>
        </p:nvSpPr>
        <p:spPr bwMode="auto">
          <a:xfrm flipV="1">
            <a:off x="5612413" y="30480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5688613" y="2589213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 flipV="1">
            <a:off x="5612413" y="23622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V="1">
            <a:off x="5688613" y="1903413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1192813" y="2286000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365013" y="2209800"/>
            <a:ext cx="1065213" cy="455613"/>
            <a:chOff x="4560" y="1308"/>
            <a:chExt cx="671" cy="287"/>
          </a:xfrm>
        </p:grpSpPr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60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752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4944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040" y="1308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1" name="Oval 47"/>
          <p:cNvSpPr>
            <a:spLocks noChangeArrowheads="1"/>
          </p:cNvSpPr>
          <p:nvPr/>
        </p:nvSpPr>
        <p:spPr bwMode="auto">
          <a:xfrm>
            <a:off x="7441213" y="2362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7517413" y="2438400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7746013" y="2362200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3640738" y="1371600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1315" name="Oval 51"/>
          <p:cNvSpPr>
            <a:spLocks noChangeArrowheads="1"/>
          </p:cNvSpPr>
          <p:nvPr/>
        </p:nvSpPr>
        <p:spPr bwMode="auto">
          <a:xfrm>
            <a:off x="4621813" y="152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 flipH="1">
            <a:off x="4163026" y="1600200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50" name="Oval 86"/>
          <p:cNvSpPr>
            <a:spLocks noChangeArrowheads="1"/>
          </p:cNvSpPr>
          <p:nvPr/>
        </p:nvSpPr>
        <p:spPr bwMode="auto">
          <a:xfrm>
            <a:off x="5307613" y="30480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3" name="Oval 89"/>
          <p:cNvSpPr>
            <a:spLocks noChangeArrowheads="1"/>
          </p:cNvSpPr>
          <p:nvPr/>
        </p:nvSpPr>
        <p:spPr bwMode="auto">
          <a:xfrm flipV="1">
            <a:off x="5612413" y="16764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4" name="Text Box 90"/>
          <p:cNvSpPr txBox="1">
            <a:spLocks noChangeArrowheads="1"/>
          </p:cNvSpPr>
          <p:nvPr/>
        </p:nvSpPr>
        <p:spPr bwMode="auto">
          <a:xfrm>
            <a:off x="414938" y="2233613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1356" name="Text Box 92"/>
          <p:cNvSpPr txBox="1">
            <a:spLocks noChangeArrowheads="1"/>
          </p:cNvSpPr>
          <p:nvPr/>
        </p:nvSpPr>
        <p:spPr bwMode="auto">
          <a:xfrm>
            <a:off x="430813" y="1276350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97476" y="4575175"/>
            <a:ext cx="8151812" cy="2130425"/>
            <a:chOff x="397476" y="4575175"/>
            <a:chExt cx="8151812" cy="2130425"/>
          </a:xfrm>
        </p:grpSpPr>
        <p:sp>
          <p:nvSpPr>
            <p:cNvPr id="11360" name="Rectangle 96"/>
            <p:cNvSpPr>
              <a:spLocks noChangeArrowheads="1"/>
            </p:cNvSpPr>
            <p:nvPr/>
          </p:nvSpPr>
          <p:spPr bwMode="auto">
            <a:xfrm>
              <a:off x="397476" y="4575175"/>
              <a:ext cx="8151812" cy="21304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5231413" y="6137275"/>
              <a:ext cx="1065213" cy="455613"/>
              <a:chOff x="3216" y="3782"/>
              <a:chExt cx="671" cy="287"/>
            </a:xfrm>
          </p:grpSpPr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216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408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600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3696" y="37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flipV="1">
              <a:off x="5688613" y="5145088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40122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43170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55"/>
            <p:cNvSpPr>
              <a:spLocks noChangeArrowheads="1"/>
            </p:cNvSpPr>
            <p:nvPr/>
          </p:nvSpPr>
          <p:spPr bwMode="auto">
            <a:xfrm>
              <a:off x="46218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49266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58410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61458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2793013" y="552767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3097813" y="552767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3402613" y="552767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3707413" y="552767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Oval 63"/>
            <p:cNvSpPr>
              <a:spLocks noChangeArrowheads="1"/>
            </p:cNvSpPr>
            <p:nvPr/>
          </p:nvSpPr>
          <p:spPr bwMode="auto">
            <a:xfrm>
              <a:off x="4088413" y="5603875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5362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5231413" y="4765675"/>
              <a:ext cx="1065213" cy="455613"/>
              <a:chOff x="3216" y="2918"/>
              <a:chExt cx="671" cy="287"/>
            </a:xfrm>
          </p:grpSpPr>
          <p:sp>
            <p:nvSpPr>
              <p:cNvPr id="11330" name="Rectangle 66"/>
              <p:cNvSpPr>
                <a:spLocks noChangeArrowheads="1"/>
              </p:cNvSpPr>
              <p:nvPr/>
            </p:nvSpPr>
            <p:spPr bwMode="auto">
              <a:xfrm>
                <a:off x="3216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67"/>
              <p:cNvSpPr>
                <a:spLocks noChangeArrowheads="1"/>
              </p:cNvSpPr>
              <p:nvPr/>
            </p:nvSpPr>
            <p:spPr bwMode="auto">
              <a:xfrm>
                <a:off x="3408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Rectangle 68"/>
              <p:cNvSpPr>
                <a:spLocks noChangeArrowheads="1"/>
              </p:cNvSpPr>
              <p:nvPr/>
            </p:nvSpPr>
            <p:spPr bwMode="auto">
              <a:xfrm>
                <a:off x="3600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3" name="Rectangle 69"/>
              <p:cNvSpPr>
                <a:spLocks noChangeArrowheads="1"/>
              </p:cNvSpPr>
              <p:nvPr/>
            </p:nvSpPr>
            <p:spPr bwMode="auto">
              <a:xfrm>
                <a:off x="3696" y="2918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34" name="Oval 70"/>
            <p:cNvSpPr>
              <a:spLocks noChangeArrowheads="1"/>
            </p:cNvSpPr>
            <p:nvPr/>
          </p:nvSpPr>
          <p:spPr bwMode="auto">
            <a:xfrm>
              <a:off x="5307613" y="4918075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Line 71"/>
            <p:cNvSpPr>
              <a:spLocks noChangeShapeType="1"/>
            </p:cNvSpPr>
            <p:nvPr/>
          </p:nvSpPr>
          <p:spPr bwMode="auto">
            <a:xfrm>
              <a:off x="5383813" y="4994275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Oval 72"/>
            <p:cNvSpPr>
              <a:spLocks noChangeArrowheads="1"/>
            </p:cNvSpPr>
            <p:nvPr/>
          </p:nvSpPr>
          <p:spPr bwMode="auto">
            <a:xfrm flipV="1">
              <a:off x="5612413" y="6288088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73"/>
            <p:cNvSpPr>
              <a:spLocks noChangeArrowheads="1"/>
            </p:cNvSpPr>
            <p:nvPr/>
          </p:nvSpPr>
          <p:spPr bwMode="auto">
            <a:xfrm>
              <a:off x="1192813" y="5527675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451475"/>
              <a:ext cx="1065213" cy="455613"/>
              <a:chOff x="4560" y="3350"/>
              <a:chExt cx="671" cy="287"/>
            </a:xfrm>
          </p:grpSpPr>
          <p:sp>
            <p:nvSpPr>
              <p:cNvPr id="11339" name="Rectangle 75"/>
              <p:cNvSpPr>
                <a:spLocks noChangeArrowheads="1"/>
              </p:cNvSpPr>
              <p:nvPr/>
            </p:nvSpPr>
            <p:spPr bwMode="auto">
              <a:xfrm>
                <a:off x="4560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Rectangle 76"/>
              <p:cNvSpPr>
                <a:spLocks noChangeArrowheads="1"/>
              </p:cNvSpPr>
              <p:nvPr/>
            </p:nvSpPr>
            <p:spPr bwMode="auto">
              <a:xfrm>
                <a:off x="4752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1" name="Rectangle 77"/>
              <p:cNvSpPr>
                <a:spLocks noChangeArrowheads="1"/>
              </p:cNvSpPr>
              <p:nvPr/>
            </p:nvSpPr>
            <p:spPr bwMode="auto">
              <a:xfrm>
                <a:off x="4944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2" name="Rectangle 78"/>
              <p:cNvSpPr>
                <a:spLocks noChangeArrowheads="1"/>
              </p:cNvSpPr>
              <p:nvPr/>
            </p:nvSpPr>
            <p:spPr bwMode="auto">
              <a:xfrm>
                <a:off x="5040" y="33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3" name="Oval 79"/>
            <p:cNvSpPr>
              <a:spLocks noChangeArrowheads="1"/>
            </p:cNvSpPr>
            <p:nvPr/>
          </p:nvSpPr>
          <p:spPr bwMode="auto">
            <a:xfrm>
              <a:off x="7441213" y="5603875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Line 80"/>
            <p:cNvSpPr>
              <a:spLocks noChangeShapeType="1"/>
            </p:cNvSpPr>
            <p:nvPr/>
          </p:nvSpPr>
          <p:spPr bwMode="auto">
            <a:xfrm>
              <a:off x="7517413" y="5680075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Oval 81"/>
            <p:cNvSpPr>
              <a:spLocks noChangeArrowheads="1"/>
            </p:cNvSpPr>
            <p:nvPr/>
          </p:nvSpPr>
          <p:spPr bwMode="auto">
            <a:xfrm>
              <a:off x="7746013" y="5603875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2314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Oval 83"/>
            <p:cNvSpPr>
              <a:spLocks noChangeArrowheads="1"/>
            </p:cNvSpPr>
            <p:nvPr/>
          </p:nvSpPr>
          <p:spPr bwMode="auto">
            <a:xfrm>
              <a:off x="4393213" y="5603875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Freeform 84"/>
            <p:cNvSpPr>
              <a:spLocks/>
            </p:cNvSpPr>
            <p:nvPr/>
          </p:nvSpPr>
          <p:spPr bwMode="auto">
            <a:xfrm>
              <a:off x="4151913" y="5326063"/>
              <a:ext cx="3213100" cy="354012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288" y="31"/>
                </a:cxn>
                <a:cxn ang="0">
                  <a:pos x="1349" y="36"/>
                </a:cxn>
                <a:cxn ang="0">
                  <a:pos x="2024" y="223"/>
                </a:cxn>
              </a:cxnLst>
              <a:rect l="0" t="0" r="r" b="b"/>
              <a:pathLst>
                <a:path w="2024" h="223">
                  <a:moveTo>
                    <a:pt x="0" y="223"/>
                  </a:moveTo>
                  <a:cubicBezTo>
                    <a:pt x="48" y="191"/>
                    <a:pt x="63" y="62"/>
                    <a:pt x="288" y="31"/>
                  </a:cubicBezTo>
                  <a:cubicBezTo>
                    <a:pt x="513" y="0"/>
                    <a:pt x="1060" y="4"/>
                    <a:pt x="1349" y="36"/>
                  </a:cubicBezTo>
                  <a:cubicBezTo>
                    <a:pt x="1638" y="68"/>
                    <a:pt x="1884" y="184"/>
                    <a:pt x="2024" y="223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Freeform 85"/>
            <p:cNvSpPr>
              <a:spLocks/>
            </p:cNvSpPr>
            <p:nvPr/>
          </p:nvSpPr>
          <p:spPr bwMode="auto">
            <a:xfrm>
              <a:off x="6450613" y="5656263"/>
              <a:ext cx="1371600" cy="365125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Oval 87"/>
            <p:cNvSpPr>
              <a:spLocks noChangeArrowheads="1"/>
            </p:cNvSpPr>
            <p:nvPr/>
          </p:nvSpPr>
          <p:spPr bwMode="auto">
            <a:xfrm>
              <a:off x="5307613" y="6289675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Oval 88"/>
            <p:cNvSpPr>
              <a:spLocks noChangeArrowheads="1"/>
            </p:cNvSpPr>
            <p:nvPr/>
          </p:nvSpPr>
          <p:spPr bwMode="auto">
            <a:xfrm flipV="1">
              <a:off x="5612413" y="4916488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Text Box 91"/>
            <p:cNvSpPr txBox="1">
              <a:spLocks noChangeArrowheads="1"/>
            </p:cNvSpPr>
            <p:nvPr/>
          </p:nvSpPr>
          <p:spPr bwMode="auto">
            <a:xfrm>
              <a:off x="430813" y="5476875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1357" name="Text Box 93"/>
            <p:cNvSpPr txBox="1">
              <a:spLocks noChangeArrowheads="1"/>
            </p:cNvSpPr>
            <p:nvPr/>
          </p:nvSpPr>
          <p:spPr bwMode="auto">
            <a:xfrm>
              <a:off x="448635" y="4583237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  <a:endPara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11358" name="Freeform 94"/>
            <p:cNvSpPr>
              <a:spLocks/>
            </p:cNvSpPr>
            <p:nvPr/>
          </p:nvSpPr>
          <p:spPr bwMode="auto">
            <a:xfrm>
              <a:off x="1481738" y="5235575"/>
              <a:ext cx="2662238" cy="436563"/>
            </a:xfrm>
            <a:custGeom>
              <a:avLst/>
              <a:gdLst/>
              <a:ahLst/>
              <a:cxnLst>
                <a:cxn ang="0">
                  <a:pos x="0" y="275"/>
                </a:cxn>
                <a:cxn ang="0">
                  <a:pos x="515" y="43"/>
                </a:cxn>
                <a:cxn ang="0">
                  <a:pos x="1389" y="22"/>
                </a:cxn>
                <a:cxn ang="0">
                  <a:pos x="1677" y="174"/>
                </a:cxn>
              </a:cxnLst>
              <a:rect l="0" t="0" r="r" b="b"/>
              <a:pathLst>
                <a:path w="1677" h="275">
                  <a:moveTo>
                    <a:pt x="0" y="275"/>
                  </a:moveTo>
                  <a:cubicBezTo>
                    <a:pt x="86" y="236"/>
                    <a:pt x="284" y="85"/>
                    <a:pt x="515" y="43"/>
                  </a:cubicBezTo>
                  <a:cubicBezTo>
                    <a:pt x="746" y="1"/>
                    <a:pt x="1195" y="0"/>
                    <a:pt x="1389" y="22"/>
                  </a:cubicBezTo>
                  <a:cubicBezTo>
                    <a:pt x="1583" y="44"/>
                    <a:pt x="1617" y="142"/>
                    <a:pt x="1677" y="174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89535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6" name="Rectangle 96"/>
          <p:cNvSpPr>
            <a:spLocks noChangeArrowheads="1"/>
          </p:cNvSpPr>
          <p:nvPr/>
        </p:nvSpPr>
        <p:spPr bwMode="auto">
          <a:xfrm>
            <a:off x="397476" y="4498975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5" name="Rectangle 95"/>
          <p:cNvSpPr>
            <a:spLocks noChangeArrowheads="1"/>
          </p:cNvSpPr>
          <p:nvPr/>
        </p:nvSpPr>
        <p:spPr bwMode="auto">
          <a:xfrm>
            <a:off x="397476" y="1295400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012213" y="2206625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93013" y="6097587"/>
            <a:ext cx="1065213" cy="455613"/>
            <a:chOff x="1680" y="3714"/>
            <a:chExt cx="671" cy="287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1680" y="3762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872" y="3762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2064" y="3762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2160" y="3714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3250213" y="5105400"/>
            <a:ext cx="1588" cy="12223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793013" y="4725987"/>
            <a:ext cx="1065213" cy="455613"/>
            <a:chOff x="1680" y="2850"/>
            <a:chExt cx="671" cy="287"/>
          </a:xfrm>
        </p:grpSpPr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1680" y="28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1872" y="28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2064" y="28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2160" y="285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2945413" y="4954587"/>
            <a:ext cx="1588" cy="12192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1489676" y="2046287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</a:t>
            </a:r>
            <a:r>
              <a:rPr lang="en-GB" dirty="0" smtClean="0"/>
              <a:t>3)</a:t>
            </a:r>
            <a:endParaRPr lang="en-GB" dirty="0"/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88324" y="3657600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Splice out predecessor block, coalesce both memory blocks, and insert the new block at the root of the list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40122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43170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46218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9266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58410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1458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27930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30978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34026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37074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793013" y="1520825"/>
            <a:ext cx="1065213" cy="455612"/>
            <a:chOff x="1680" y="831"/>
            <a:chExt cx="671" cy="287"/>
          </a:xfrm>
        </p:grpSpPr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1680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1872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2064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2160" y="831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793013" y="2892425"/>
            <a:ext cx="1065213" cy="455612"/>
            <a:chOff x="1680" y="1695"/>
            <a:chExt cx="671" cy="287"/>
          </a:xfrm>
        </p:grpSpPr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1680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1872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2064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Rectangle 36"/>
            <p:cNvSpPr>
              <a:spLocks noChangeArrowheads="1"/>
            </p:cNvSpPr>
            <p:nvPr/>
          </p:nvSpPr>
          <p:spPr bwMode="auto">
            <a:xfrm>
              <a:off x="2160" y="16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2869213" y="23590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2945413" y="24352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2869213" y="16732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2945413" y="17494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 flipV="1">
            <a:off x="3174013" y="304323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 flipV="1">
            <a:off x="3250213" y="2584450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 flipV="1">
            <a:off x="3174013" y="235743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 flipV="1">
            <a:off x="3250213" y="1898650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52314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55362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1192813" y="2282825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7365013" y="2206625"/>
            <a:ext cx="1065213" cy="455612"/>
            <a:chOff x="4560" y="1263"/>
            <a:chExt cx="671" cy="287"/>
          </a:xfrm>
        </p:grpSpPr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4560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4752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51"/>
            <p:cNvSpPr>
              <a:spLocks noChangeArrowheads="1"/>
            </p:cNvSpPr>
            <p:nvPr/>
          </p:nvSpPr>
          <p:spPr bwMode="auto">
            <a:xfrm>
              <a:off x="4944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52"/>
            <p:cNvSpPr>
              <a:spLocks noChangeArrowheads="1"/>
            </p:cNvSpPr>
            <p:nvPr/>
          </p:nvSpPr>
          <p:spPr bwMode="auto">
            <a:xfrm>
              <a:off x="5040" y="126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3" name="Oval 53"/>
          <p:cNvSpPr>
            <a:spLocks noChangeArrowheads="1"/>
          </p:cNvSpPr>
          <p:nvPr/>
        </p:nvSpPr>
        <p:spPr bwMode="auto">
          <a:xfrm>
            <a:off x="7441213" y="23590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>
            <a:off x="7517413" y="24352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5" name="Oval 55"/>
          <p:cNvSpPr>
            <a:spLocks noChangeArrowheads="1"/>
          </p:cNvSpPr>
          <p:nvPr/>
        </p:nvSpPr>
        <p:spPr bwMode="auto">
          <a:xfrm>
            <a:off x="7746013" y="2359025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6" name="Text Box 56"/>
          <p:cNvSpPr txBox="1">
            <a:spLocks noChangeArrowheads="1"/>
          </p:cNvSpPr>
          <p:nvPr/>
        </p:nvSpPr>
        <p:spPr bwMode="auto">
          <a:xfrm>
            <a:off x="3640738" y="1368425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0297" name="Oval 57"/>
          <p:cNvSpPr>
            <a:spLocks noChangeArrowheads="1"/>
          </p:cNvSpPr>
          <p:nvPr/>
        </p:nvSpPr>
        <p:spPr bwMode="auto">
          <a:xfrm>
            <a:off x="4621813" y="1520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Line 58"/>
          <p:cNvSpPr>
            <a:spLocks noChangeShapeType="1"/>
          </p:cNvSpPr>
          <p:nvPr/>
        </p:nvSpPr>
        <p:spPr bwMode="auto">
          <a:xfrm flipH="1">
            <a:off x="4163026" y="1597025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9" name="Rectangle 59"/>
          <p:cNvSpPr>
            <a:spLocks noChangeArrowheads="1"/>
          </p:cNvSpPr>
          <p:nvPr/>
        </p:nvSpPr>
        <p:spPr bwMode="auto">
          <a:xfrm>
            <a:off x="40122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0" name="Rectangle 60"/>
          <p:cNvSpPr>
            <a:spLocks noChangeArrowheads="1"/>
          </p:cNvSpPr>
          <p:nvPr/>
        </p:nvSpPr>
        <p:spPr bwMode="auto">
          <a:xfrm>
            <a:off x="43170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1" name="Rectangle 61"/>
          <p:cNvSpPr>
            <a:spLocks noChangeArrowheads="1"/>
          </p:cNvSpPr>
          <p:nvPr/>
        </p:nvSpPr>
        <p:spPr bwMode="auto">
          <a:xfrm>
            <a:off x="46218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2" name="Rectangle 62"/>
          <p:cNvSpPr>
            <a:spLocks noChangeArrowheads="1"/>
          </p:cNvSpPr>
          <p:nvPr/>
        </p:nvSpPr>
        <p:spPr bwMode="auto">
          <a:xfrm>
            <a:off x="49266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3" name="Rectangle 63"/>
          <p:cNvSpPr>
            <a:spLocks noChangeArrowheads="1"/>
          </p:cNvSpPr>
          <p:nvPr/>
        </p:nvSpPr>
        <p:spPr bwMode="auto">
          <a:xfrm>
            <a:off x="58410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4" name="Rectangle 64"/>
          <p:cNvSpPr>
            <a:spLocks noChangeArrowheads="1"/>
          </p:cNvSpPr>
          <p:nvPr/>
        </p:nvSpPr>
        <p:spPr bwMode="auto">
          <a:xfrm>
            <a:off x="61458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Rectangle 65"/>
          <p:cNvSpPr>
            <a:spLocks noChangeArrowheads="1"/>
          </p:cNvSpPr>
          <p:nvPr/>
        </p:nvSpPr>
        <p:spPr bwMode="auto">
          <a:xfrm>
            <a:off x="27930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6" name="Rectangle 66"/>
          <p:cNvSpPr>
            <a:spLocks noChangeArrowheads="1"/>
          </p:cNvSpPr>
          <p:nvPr/>
        </p:nvSpPr>
        <p:spPr bwMode="auto">
          <a:xfrm>
            <a:off x="30978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7" name="Rectangle 67"/>
          <p:cNvSpPr>
            <a:spLocks noChangeArrowheads="1"/>
          </p:cNvSpPr>
          <p:nvPr/>
        </p:nvSpPr>
        <p:spPr bwMode="auto">
          <a:xfrm>
            <a:off x="34026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Rectangle 68"/>
          <p:cNvSpPr>
            <a:spLocks noChangeArrowheads="1"/>
          </p:cNvSpPr>
          <p:nvPr/>
        </p:nvSpPr>
        <p:spPr bwMode="auto">
          <a:xfrm>
            <a:off x="37074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9" name="Oval 69"/>
          <p:cNvSpPr>
            <a:spLocks noChangeArrowheads="1"/>
          </p:cNvSpPr>
          <p:nvPr/>
        </p:nvSpPr>
        <p:spPr bwMode="auto">
          <a:xfrm>
            <a:off x="2869213" y="55641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0" name="Oval 70"/>
          <p:cNvSpPr>
            <a:spLocks noChangeArrowheads="1"/>
          </p:cNvSpPr>
          <p:nvPr/>
        </p:nvSpPr>
        <p:spPr bwMode="auto">
          <a:xfrm>
            <a:off x="2869213" y="48783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1" name="Oval 71"/>
          <p:cNvSpPr>
            <a:spLocks noChangeArrowheads="1"/>
          </p:cNvSpPr>
          <p:nvPr/>
        </p:nvSpPr>
        <p:spPr bwMode="auto">
          <a:xfrm flipV="1">
            <a:off x="3174013" y="62484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2" name="Rectangle 72"/>
          <p:cNvSpPr>
            <a:spLocks noChangeArrowheads="1"/>
          </p:cNvSpPr>
          <p:nvPr/>
        </p:nvSpPr>
        <p:spPr bwMode="auto">
          <a:xfrm>
            <a:off x="55362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3" name="Rectangle 73"/>
          <p:cNvSpPr>
            <a:spLocks noChangeArrowheads="1"/>
          </p:cNvSpPr>
          <p:nvPr/>
        </p:nvSpPr>
        <p:spPr bwMode="auto">
          <a:xfrm>
            <a:off x="1192813" y="5487987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7365013" y="5411787"/>
            <a:ext cx="1065213" cy="455613"/>
            <a:chOff x="4560" y="3282"/>
            <a:chExt cx="671" cy="287"/>
          </a:xfrm>
        </p:grpSpPr>
        <p:sp>
          <p:nvSpPr>
            <p:cNvPr id="10315" name="Rectangle 75"/>
            <p:cNvSpPr>
              <a:spLocks noChangeArrowheads="1"/>
            </p:cNvSpPr>
            <p:nvPr/>
          </p:nvSpPr>
          <p:spPr bwMode="auto">
            <a:xfrm>
              <a:off x="4560" y="33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6" name="Rectangle 76"/>
            <p:cNvSpPr>
              <a:spLocks noChangeArrowheads="1"/>
            </p:cNvSpPr>
            <p:nvPr/>
          </p:nvSpPr>
          <p:spPr bwMode="auto">
            <a:xfrm>
              <a:off x="4752" y="33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7" name="Rectangle 77"/>
            <p:cNvSpPr>
              <a:spLocks noChangeArrowheads="1"/>
            </p:cNvSpPr>
            <p:nvPr/>
          </p:nvSpPr>
          <p:spPr bwMode="auto">
            <a:xfrm>
              <a:off x="4944" y="33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8" name="Rectangle 78"/>
            <p:cNvSpPr>
              <a:spLocks noChangeArrowheads="1"/>
            </p:cNvSpPr>
            <p:nvPr/>
          </p:nvSpPr>
          <p:spPr bwMode="auto">
            <a:xfrm>
              <a:off x="5040" y="3282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9" name="Oval 79"/>
          <p:cNvSpPr>
            <a:spLocks noChangeArrowheads="1"/>
          </p:cNvSpPr>
          <p:nvPr/>
        </p:nvSpPr>
        <p:spPr bwMode="auto">
          <a:xfrm>
            <a:off x="7441213" y="55641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0" name="Line 80"/>
          <p:cNvSpPr>
            <a:spLocks noChangeShapeType="1"/>
          </p:cNvSpPr>
          <p:nvPr/>
        </p:nvSpPr>
        <p:spPr bwMode="auto">
          <a:xfrm>
            <a:off x="7517413" y="56403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1" name="Oval 81"/>
          <p:cNvSpPr>
            <a:spLocks noChangeArrowheads="1"/>
          </p:cNvSpPr>
          <p:nvPr/>
        </p:nvSpPr>
        <p:spPr bwMode="auto">
          <a:xfrm>
            <a:off x="7746013" y="55641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2" name="Line 82"/>
          <p:cNvSpPr>
            <a:spLocks noChangeShapeType="1"/>
          </p:cNvSpPr>
          <p:nvPr/>
        </p:nvSpPr>
        <p:spPr bwMode="auto">
          <a:xfrm>
            <a:off x="1421413" y="5640387"/>
            <a:ext cx="1371600" cy="1588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3" name="Rectangle 83"/>
          <p:cNvSpPr>
            <a:spLocks noChangeArrowheads="1"/>
          </p:cNvSpPr>
          <p:nvPr/>
        </p:nvSpPr>
        <p:spPr bwMode="auto">
          <a:xfrm>
            <a:off x="52314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4" name="Oval 84"/>
          <p:cNvSpPr>
            <a:spLocks noChangeArrowheads="1"/>
          </p:cNvSpPr>
          <p:nvPr/>
        </p:nvSpPr>
        <p:spPr bwMode="auto">
          <a:xfrm>
            <a:off x="3174013" y="5564187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5" name="Freeform 85"/>
          <p:cNvSpPr>
            <a:spLocks/>
          </p:cNvSpPr>
          <p:nvPr/>
        </p:nvSpPr>
        <p:spPr bwMode="auto">
          <a:xfrm>
            <a:off x="2945413" y="5294312"/>
            <a:ext cx="4419600" cy="346075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6" name="Freeform 86"/>
          <p:cNvSpPr>
            <a:spLocks/>
          </p:cNvSpPr>
          <p:nvPr/>
        </p:nvSpPr>
        <p:spPr bwMode="auto">
          <a:xfrm>
            <a:off x="5091713" y="5640387"/>
            <a:ext cx="2730500" cy="395288"/>
          </a:xfrm>
          <a:custGeom>
            <a:avLst/>
            <a:gdLst/>
            <a:ahLst/>
            <a:cxnLst>
              <a:cxn ang="0">
                <a:pos x="1720" y="0"/>
              </a:cxn>
              <a:cxn ang="0">
                <a:pos x="1389" y="212"/>
              </a:cxn>
              <a:cxn ang="0">
                <a:pos x="262" y="222"/>
              </a:cxn>
              <a:cxn ang="0">
                <a:pos x="0" y="101"/>
              </a:cxn>
            </a:cxnLst>
            <a:rect l="0" t="0" r="r" b="b"/>
            <a:pathLst>
              <a:path w="1720" h="249">
                <a:moveTo>
                  <a:pt x="1720" y="0"/>
                </a:moveTo>
                <a:cubicBezTo>
                  <a:pt x="1665" y="35"/>
                  <a:pt x="1632" y="175"/>
                  <a:pt x="1389" y="212"/>
                </a:cubicBezTo>
                <a:cubicBezTo>
                  <a:pt x="1146" y="249"/>
                  <a:pt x="493" y="240"/>
                  <a:pt x="262" y="222"/>
                </a:cubicBezTo>
                <a:cubicBezTo>
                  <a:pt x="31" y="204"/>
                  <a:pt x="55" y="126"/>
                  <a:pt x="0" y="101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7" name="Oval 87"/>
          <p:cNvSpPr>
            <a:spLocks noChangeArrowheads="1"/>
          </p:cNvSpPr>
          <p:nvPr/>
        </p:nvSpPr>
        <p:spPr bwMode="auto">
          <a:xfrm>
            <a:off x="2869213" y="30448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8" name="Oval 88"/>
          <p:cNvSpPr>
            <a:spLocks noChangeArrowheads="1"/>
          </p:cNvSpPr>
          <p:nvPr/>
        </p:nvSpPr>
        <p:spPr bwMode="auto">
          <a:xfrm>
            <a:off x="2869213" y="62499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9" name="Oval 89"/>
          <p:cNvSpPr>
            <a:spLocks noChangeArrowheads="1"/>
          </p:cNvSpPr>
          <p:nvPr/>
        </p:nvSpPr>
        <p:spPr bwMode="auto">
          <a:xfrm flipV="1">
            <a:off x="3174013" y="48768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0" name="Oval 90"/>
          <p:cNvSpPr>
            <a:spLocks noChangeArrowheads="1"/>
          </p:cNvSpPr>
          <p:nvPr/>
        </p:nvSpPr>
        <p:spPr bwMode="auto">
          <a:xfrm flipV="1">
            <a:off x="3174013" y="167163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1" name="Text Box 91"/>
          <p:cNvSpPr txBox="1">
            <a:spLocks noChangeArrowheads="1"/>
          </p:cNvSpPr>
          <p:nvPr/>
        </p:nvSpPr>
        <p:spPr bwMode="auto">
          <a:xfrm>
            <a:off x="414938" y="22304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0332" name="Text Box 92"/>
          <p:cNvSpPr txBox="1">
            <a:spLocks noChangeArrowheads="1"/>
          </p:cNvSpPr>
          <p:nvPr/>
        </p:nvSpPr>
        <p:spPr bwMode="auto">
          <a:xfrm>
            <a:off x="430813" y="543718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430813" y="1298699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334" name="Text Box 94"/>
          <p:cNvSpPr txBox="1">
            <a:spLocks noChangeArrowheads="1"/>
          </p:cNvSpPr>
          <p:nvPr/>
        </p:nvSpPr>
        <p:spPr bwMode="auto">
          <a:xfrm>
            <a:off x="435576" y="4499099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676350" y="94941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6" grpId="0" animBg="1"/>
      <p:bldP spid="10247" grpId="0" animBg="1"/>
      <p:bldP spid="10253" grpId="0" animBg="1"/>
      <p:bldP spid="10299" grpId="0" animBg="1"/>
      <p:bldP spid="10300" grpId="0" animBg="1"/>
      <p:bldP spid="10301" grpId="0" animBg="1"/>
      <p:bldP spid="10302" grpId="0" animBg="1"/>
      <p:bldP spid="10303" grpId="0" animBg="1"/>
      <p:bldP spid="10304" grpId="0" animBg="1"/>
      <p:bldP spid="10305" grpId="0" animBg="1"/>
      <p:bldP spid="10306" grpId="0" animBg="1"/>
      <p:bldP spid="10307" grpId="0" animBg="1"/>
      <p:bldP spid="10308" grpId="0" animBg="1"/>
      <p:bldP spid="10309" grpId="0" animBg="1"/>
      <p:bldP spid="10310" grpId="0" animBg="1"/>
      <p:bldP spid="10311" grpId="0" animBg="1"/>
      <p:bldP spid="10312" grpId="0" animBg="1"/>
      <p:bldP spid="10313" grpId="0" animBg="1"/>
      <p:bldP spid="10319" grpId="0" animBg="1"/>
      <p:bldP spid="10320" grpId="0" animBg="1"/>
      <p:bldP spid="10321" grpId="0" animBg="1"/>
      <p:bldP spid="10322" grpId="0" animBg="1"/>
      <p:bldP spid="10323" grpId="0" animBg="1"/>
      <p:bldP spid="10324" grpId="0" animBg="1"/>
      <p:bldP spid="10325" grpId="0" animBg="1"/>
      <p:bldP spid="10326" grpId="0" animBg="1"/>
      <p:bldP spid="10328" grpId="0" animBg="1"/>
      <p:bldP spid="10329" grpId="0" animBg="1"/>
      <p:bldP spid="10332" grpId="0"/>
      <p:bldP spid="103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9" name="Rectangle 131"/>
          <p:cNvSpPr>
            <a:spLocks noChangeArrowheads="1"/>
          </p:cNvSpPr>
          <p:nvPr/>
        </p:nvSpPr>
        <p:spPr bwMode="auto">
          <a:xfrm>
            <a:off x="405329" y="1277937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4020066" y="2224087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1497529" y="2063749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4)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304800" y="3613149"/>
            <a:ext cx="8472487" cy="11318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Splice out predecessor and successor blocks, coalesce all 3 memory blocks and insert the new block at the root of the list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0200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3248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46296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49344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8488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61536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28008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1056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4104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37152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800866" y="1538287"/>
            <a:ext cx="1065213" cy="455612"/>
            <a:chOff x="1680" y="853"/>
            <a:chExt cx="671" cy="287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168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>
              <a:off x="1872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36"/>
            <p:cNvSpPr>
              <a:spLocks noChangeArrowheads="1"/>
            </p:cNvSpPr>
            <p:nvPr/>
          </p:nvSpPr>
          <p:spPr bwMode="auto">
            <a:xfrm>
              <a:off x="2064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Rectangle 37"/>
            <p:cNvSpPr>
              <a:spLocks noChangeArrowheads="1"/>
            </p:cNvSpPr>
            <p:nvPr/>
          </p:nvSpPr>
          <p:spPr bwMode="auto">
            <a:xfrm>
              <a:off x="2160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800866" y="2909887"/>
            <a:ext cx="1065213" cy="455612"/>
            <a:chOff x="1680" y="1717"/>
            <a:chExt cx="671" cy="287"/>
          </a:xfrm>
        </p:grpSpPr>
        <p:sp>
          <p:nvSpPr>
            <p:cNvPr id="12327" name="Rectangle 39"/>
            <p:cNvSpPr>
              <a:spLocks noChangeArrowheads="1"/>
            </p:cNvSpPr>
            <p:nvPr/>
          </p:nvSpPr>
          <p:spPr bwMode="auto">
            <a:xfrm>
              <a:off x="168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40"/>
            <p:cNvSpPr>
              <a:spLocks noChangeArrowheads="1"/>
            </p:cNvSpPr>
            <p:nvPr/>
          </p:nvSpPr>
          <p:spPr bwMode="auto">
            <a:xfrm>
              <a:off x="1872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41"/>
            <p:cNvSpPr>
              <a:spLocks noChangeArrowheads="1"/>
            </p:cNvSpPr>
            <p:nvPr/>
          </p:nvSpPr>
          <p:spPr bwMode="auto">
            <a:xfrm>
              <a:off x="2064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2160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31" name="Oval 43"/>
          <p:cNvSpPr>
            <a:spLocks noChangeArrowheads="1"/>
          </p:cNvSpPr>
          <p:nvPr/>
        </p:nvSpPr>
        <p:spPr bwMode="auto">
          <a:xfrm>
            <a:off x="2877066" y="23764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>
            <a:off x="2953266" y="24526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3" name="Oval 45"/>
          <p:cNvSpPr>
            <a:spLocks noChangeArrowheads="1"/>
          </p:cNvSpPr>
          <p:nvPr/>
        </p:nvSpPr>
        <p:spPr bwMode="auto">
          <a:xfrm>
            <a:off x="2877066" y="16906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>
            <a:off x="2953266" y="17668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5" name="Oval 47"/>
          <p:cNvSpPr>
            <a:spLocks noChangeArrowheads="1"/>
          </p:cNvSpPr>
          <p:nvPr/>
        </p:nvSpPr>
        <p:spPr bwMode="auto">
          <a:xfrm flipV="1">
            <a:off x="3181866" y="30622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 flipV="1">
            <a:off x="3258066" y="26034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7" name="Oval 49"/>
          <p:cNvSpPr>
            <a:spLocks noChangeArrowheads="1"/>
          </p:cNvSpPr>
          <p:nvPr/>
        </p:nvSpPr>
        <p:spPr bwMode="auto">
          <a:xfrm flipV="1">
            <a:off x="3181866" y="23764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 flipV="1">
            <a:off x="3258066" y="19176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52392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Rectangle 52"/>
          <p:cNvSpPr>
            <a:spLocks noChangeArrowheads="1"/>
          </p:cNvSpPr>
          <p:nvPr/>
        </p:nvSpPr>
        <p:spPr bwMode="auto">
          <a:xfrm>
            <a:off x="55440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5239266" y="1538287"/>
            <a:ext cx="1065213" cy="455612"/>
            <a:chOff x="3216" y="853"/>
            <a:chExt cx="671" cy="287"/>
          </a:xfrm>
        </p:grpSpPr>
        <p:sp>
          <p:nvSpPr>
            <p:cNvPr id="12342" name="Rectangle 54"/>
            <p:cNvSpPr>
              <a:spLocks noChangeArrowheads="1"/>
            </p:cNvSpPr>
            <p:nvPr/>
          </p:nvSpPr>
          <p:spPr bwMode="auto">
            <a:xfrm>
              <a:off x="3216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55"/>
            <p:cNvSpPr>
              <a:spLocks noChangeArrowheads="1"/>
            </p:cNvSpPr>
            <p:nvPr/>
          </p:nvSpPr>
          <p:spPr bwMode="auto">
            <a:xfrm>
              <a:off x="3408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56"/>
            <p:cNvSpPr>
              <a:spLocks noChangeArrowheads="1"/>
            </p:cNvSpPr>
            <p:nvPr/>
          </p:nvSpPr>
          <p:spPr bwMode="auto">
            <a:xfrm>
              <a:off x="360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Rectangle 57"/>
            <p:cNvSpPr>
              <a:spLocks noChangeArrowheads="1"/>
            </p:cNvSpPr>
            <p:nvPr/>
          </p:nvSpPr>
          <p:spPr bwMode="auto">
            <a:xfrm>
              <a:off x="3696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5239266" y="2909887"/>
            <a:ext cx="1065213" cy="455612"/>
            <a:chOff x="3216" y="1717"/>
            <a:chExt cx="671" cy="287"/>
          </a:xfrm>
        </p:grpSpPr>
        <p:sp>
          <p:nvSpPr>
            <p:cNvPr id="12347" name="Rectangle 59"/>
            <p:cNvSpPr>
              <a:spLocks noChangeArrowheads="1"/>
            </p:cNvSpPr>
            <p:nvPr/>
          </p:nvSpPr>
          <p:spPr bwMode="auto">
            <a:xfrm>
              <a:off x="3216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8" name="Rectangle 60"/>
            <p:cNvSpPr>
              <a:spLocks noChangeArrowheads="1"/>
            </p:cNvSpPr>
            <p:nvPr/>
          </p:nvSpPr>
          <p:spPr bwMode="auto">
            <a:xfrm>
              <a:off x="3408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" name="Rectangle 61"/>
            <p:cNvSpPr>
              <a:spLocks noChangeArrowheads="1"/>
            </p:cNvSpPr>
            <p:nvPr/>
          </p:nvSpPr>
          <p:spPr bwMode="auto">
            <a:xfrm>
              <a:off x="360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0" name="Rectangle 62"/>
            <p:cNvSpPr>
              <a:spLocks noChangeArrowheads="1"/>
            </p:cNvSpPr>
            <p:nvPr/>
          </p:nvSpPr>
          <p:spPr bwMode="auto">
            <a:xfrm>
              <a:off x="3696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51" name="Oval 63"/>
          <p:cNvSpPr>
            <a:spLocks noChangeArrowheads="1"/>
          </p:cNvSpPr>
          <p:nvPr/>
        </p:nvSpPr>
        <p:spPr bwMode="auto">
          <a:xfrm>
            <a:off x="5315466" y="23764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>
            <a:off x="5391666" y="24526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3" name="Oval 65"/>
          <p:cNvSpPr>
            <a:spLocks noChangeArrowheads="1"/>
          </p:cNvSpPr>
          <p:nvPr/>
        </p:nvSpPr>
        <p:spPr bwMode="auto">
          <a:xfrm>
            <a:off x="5315466" y="16906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66"/>
          <p:cNvSpPr>
            <a:spLocks noChangeShapeType="1"/>
          </p:cNvSpPr>
          <p:nvPr/>
        </p:nvSpPr>
        <p:spPr bwMode="auto">
          <a:xfrm>
            <a:off x="5391666" y="17668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5" name="Oval 67"/>
          <p:cNvSpPr>
            <a:spLocks noChangeArrowheads="1"/>
          </p:cNvSpPr>
          <p:nvPr/>
        </p:nvSpPr>
        <p:spPr bwMode="auto">
          <a:xfrm flipV="1">
            <a:off x="5620266" y="30622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6" name="Line 68"/>
          <p:cNvSpPr>
            <a:spLocks noChangeShapeType="1"/>
          </p:cNvSpPr>
          <p:nvPr/>
        </p:nvSpPr>
        <p:spPr bwMode="auto">
          <a:xfrm flipV="1">
            <a:off x="5696466" y="26034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7" name="Oval 69"/>
          <p:cNvSpPr>
            <a:spLocks noChangeArrowheads="1"/>
          </p:cNvSpPr>
          <p:nvPr/>
        </p:nvSpPr>
        <p:spPr bwMode="auto">
          <a:xfrm flipV="1">
            <a:off x="5620266" y="23764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8" name="Line 70"/>
          <p:cNvSpPr>
            <a:spLocks noChangeShapeType="1"/>
          </p:cNvSpPr>
          <p:nvPr/>
        </p:nvSpPr>
        <p:spPr bwMode="auto">
          <a:xfrm flipV="1">
            <a:off x="5696466" y="19176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1200666" y="2300287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7372866" y="2224087"/>
            <a:ext cx="1065213" cy="455612"/>
            <a:chOff x="4560" y="1285"/>
            <a:chExt cx="671" cy="287"/>
          </a:xfrm>
        </p:grpSpPr>
        <p:sp>
          <p:nvSpPr>
            <p:cNvPr id="12361" name="Rectangle 73"/>
            <p:cNvSpPr>
              <a:spLocks noChangeArrowheads="1"/>
            </p:cNvSpPr>
            <p:nvPr/>
          </p:nvSpPr>
          <p:spPr bwMode="auto">
            <a:xfrm>
              <a:off x="4560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2" name="Rectangle 74"/>
            <p:cNvSpPr>
              <a:spLocks noChangeArrowheads="1"/>
            </p:cNvSpPr>
            <p:nvPr/>
          </p:nvSpPr>
          <p:spPr bwMode="auto">
            <a:xfrm>
              <a:off x="4752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3" name="Rectangle 75"/>
            <p:cNvSpPr>
              <a:spLocks noChangeArrowheads="1"/>
            </p:cNvSpPr>
            <p:nvPr/>
          </p:nvSpPr>
          <p:spPr bwMode="auto">
            <a:xfrm>
              <a:off x="4944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4" name="Rectangle 76"/>
            <p:cNvSpPr>
              <a:spLocks noChangeArrowheads="1"/>
            </p:cNvSpPr>
            <p:nvPr/>
          </p:nvSpPr>
          <p:spPr bwMode="auto">
            <a:xfrm>
              <a:off x="5040" y="128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65" name="Oval 77"/>
          <p:cNvSpPr>
            <a:spLocks noChangeArrowheads="1"/>
          </p:cNvSpPr>
          <p:nvPr/>
        </p:nvSpPr>
        <p:spPr bwMode="auto">
          <a:xfrm>
            <a:off x="7449066" y="23764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6" name="Line 78"/>
          <p:cNvSpPr>
            <a:spLocks noChangeShapeType="1"/>
          </p:cNvSpPr>
          <p:nvPr/>
        </p:nvSpPr>
        <p:spPr bwMode="auto">
          <a:xfrm>
            <a:off x="7525266" y="24526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7" name="Oval 79"/>
          <p:cNvSpPr>
            <a:spLocks noChangeArrowheads="1"/>
          </p:cNvSpPr>
          <p:nvPr/>
        </p:nvSpPr>
        <p:spPr bwMode="auto">
          <a:xfrm>
            <a:off x="7753866" y="2376487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8" name="Text Box 80"/>
          <p:cNvSpPr txBox="1">
            <a:spLocks noChangeArrowheads="1"/>
          </p:cNvSpPr>
          <p:nvPr/>
        </p:nvSpPr>
        <p:spPr bwMode="auto">
          <a:xfrm>
            <a:off x="3648591" y="1385887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2369" name="Oval 81"/>
          <p:cNvSpPr>
            <a:spLocks noChangeArrowheads="1"/>
          </p:cNvSpPr>
          <p:nvPr/>
        </p:nvSpPr>
        <p:spPr bwMode="auto">
          <a:xfrm>
            <a:off x="4629666" y="153828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0" name="Line 82"/>
          <p:cNvSpPr>
            <a:spLocks noChangeShapeType="1"/>
          </p:cNvSpPr>
          <p:nvPr/>
        </p:nvSpPr>
        <p:spPr bwMode="auto">
          <a:xfrm flipH="1">
            <a:off x="4170879" y="1614487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7" name="Oval 119"/>
          <p:cNvSpPr>
            <a:spLocks noChangeArrowheads="1"/>
          </p:cNvSpPr>
          <p:nvPr/>
        </p:nvSpPr>
        <p:spPr bwMode="auto">
          <a:xfrm>
            <a:off x="5315466" y="30622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8" name="Oval 120"/>
          <p:cNvSpPr>
            <a:spLocks noChangeArrowheads="1"/>
          </p:cNvSpPr>
          <p:nvPr/>
        </p:nvSpPr>
        <p:spPr bwMode="auto">
          <a:xfrm>
            <a:off x="2877066" y="30622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" name="Oval 124"/>
          <p:cNvSpPr>
            <a:spLocks noChangeArrowheads="1"/>
          </p:cNvSpPr>
          <p:nvPr/>
        </p:nvSpPr>
        <p:spPr bwMode="auto">
          <a:xfrm flipV="1">
            <a:off x="5620266" y="16906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4" name="Oval 126"/>
          <p:cNvSpPr>
            <a:spLocks noChangeArrowheads="1"/>
          </p:cNvSpPr>
          <p:nvPr/>
        </p:nvSpPr>
        <p:spPr bwMode="auto">
          <a:xfrm flipV="1">
            <a:off x="3181866" y="16906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5" name="Text Box 127"/>
          <p:cNvSpPr txBox="1">
            <a:spLocks noChangeArrowheads="1"/>
          </p:cNvSpPr>
          <p:nvPr/>
        </p:nvSpPr>
        <p:spPr bwMode="auto">
          <a:xfrm>
            <a:off x="422791" y="2247899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2417" name="Text Box 129"/>
          <p:cNvSpPr txBox="1">
            <a:spLocks noChangeArrowheads="1"/>
          </p:cNvSpPr>
          <p:nvPr/>
        </p:nvSpPr>
        <p:spPr bwMode="auto">
          <a:xfrm>
            <a:off x="438666" y="1290637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5329" y="4498975"/>
            <a:ext cx="8151812" cy="2130425"/>
            <a:chOff x="405329" y="4498975"/>
            <a:chExt cx="8151812" cy="2130425"/>
          </a:xfrm>
        </p:grpSpPr>
        <p:sp>
          <p:nvSpPr>
            <p:cNvPr id="12420" name="Rectangle 132"/>
            <p:cNvSpPr>
              <a:spLocks noChangeArrowheads="1"/>
            </p:cNvSpPr>
            <p:nvPr/>
          </p:nvSpPr>
          <p:spPr bwMode="auto">
            <a:xfrm>
              <a:off x="405329" y="4498975"/>
              <a:ext cx="8151812" cy="21304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800866" y="6096000"/>
              <a:ext cx="1065213" cy="455612"/>
              <a:chOff x="1680" y="3827"/>
              <a:chExt cx="671" cy="287"/>
            </a:xfrm>
          </p:grpSpPr>
          <p:sp>
            <p:nvSpPr>
              <p:cNvPr id="12291" name="Rectangle 3"/>
              <p:cNvSpPr>
                <a:spLocks noChangeArrowheads="1"/>
              </p:cNvSpPr>
              <p:nvPr/>
            </p:nvSpPr>
            <p:spPr bwMode="auto">
              <a:xfrm>
                <a:off x="168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2" name="Rectangle 4"/>
              <p:cNvSpPr>
                <a:spLocks noChangeArrowheads="1"/>
              </p:cNvSpPr>
              <p:nvPr/>
            </p:nvSpPr>
            <p:spPr bwMode="auto">
              <a:xfrm>
                <a:off x="1872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3" name="Rectangle 5"/>
              <p:cNvSpPr>
                <a:spLocks noChangeArrowheads="1"/>
              </p:cNvSpPr>
              <p:nvPr/>
            </p:nvSpPr>
            <p:spPr bwMode="auto">
              <a:xfrm>
                <a:off x="2064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4" name="Rectangle 6"/>
              <p:cNvSpPr>
                <a:spLocks noChangeArrowheads="1"/>
              </p:cNvSpPr>
              <p:nvPr/>
            </p:nvSpPr>
            <p:spPr bwMode="auto">
              <a:xfrm>
                <a:off x="2160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 flipV="1">
              <a:off x="32580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800866" y="4724400"/>
              <a:ext cx="1065213" cy="455612"/>
              <a:chOff x="1680" y="2963"/>
              <a:chExt cx="671" cy="287"/>
            </a:xfrm>
          </p:grpSpPr>
          <p:sp>
            <p:nvSpPr>
              <p:cNvPr id="12297" name="Rectangle 9"/>
              <p:cNvSpPr>
                <a:spLocks noChangeArrowheads="1"/>
              </p:cNvSpPr>
              <p:nvPr/>
            </p:nvSpPr>
            <p:spPr bwMode="auto">
              <a:xfrm>
                <a:off x="168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8" name="Rectangle 10"/>
              <p:cNvSpPr>
                <a:spLocks noChangeArrowheads="1"/>
              </p:cNvSpPr>
              <p:nvPr/>
            </p:nvSpPr>
            <p:spPr bwMode="auto">
              <a:xfrm>
                <a:off x="1872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9" name="Rectangle 11"/>
              <p:cNvSpPr>
                <a:spLocks noChangeArrowheads="1"/>
              </p:cNvSpPr>
              <p:nvPr/>
            </p:nvSpPr>
            <p:spPr bwMode="auto">
              <a:xfrm>
                <a:off x="2064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0" name="Rectangle 12"/>
              <p:cNvSpPr>
                <a:spLocks noChangeArrowheads="1"/>
              </p:cNvSpPr>
              <p:nvPr/>
            </p:nvSpPr>
            <p:spPr bwMode="auto">
              <a:xfrm>
                <a:off x="2160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9532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5239266" y="6096000"/>
              <a:ext cx="1065213" cy="455612"/>
              <a:chOff x="3216" y="3827"/>
              <a:chExt cx="671" cy="287"/>
            </a:xfrm>
          </p:grpSpPr>
          <p:sp>
            <p:nvSpPr>
              <p:cNvPr id="12303" name="Rectangle 15"/>
              <p:cNvSpPr>
                <a:spLocks noChangeArrowheads="1"/>
              </p:cNvSpPr>
              <p:nvPr/>
            </p:nvSpPr>
            <p:spPr bwMode="auto">
              <a:xfrm>
                <a:off x="3216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3408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Rectangle 17"/>
              <p:cNvSpPr>
                <a:spLocks noChangeArrowheads="1"/>
              </p:cNvSpPr>
              <p:nvPr/>
            </p:nvSpPr>
            <p:spPr bwMode="auto">
              <a:xfrm>
                <a:off x="360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Rectangle 18"/>
              <p:cNvSpPr>
                <a:spLocks noChangeArrowheads="1"/>
              </p:cNvSpPr>
              <p:nvPr/>
            </p:nvSpPr>
            <p:spPr bwMode="auto">
              <a:xfrm>
                <a:off x="3696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 flipV="1">
              <a:off x="56964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1" name="Rectangle 83"/>
            <p:cNvSpPr>
              <a:spLocks noChangeArrowheads="1"/>
            </p:cNvSpPr>
            <p:nvPr/>
          </p:nvSpPr>
          <p:spPr bwMode="auto">
            <a:xfrm>
              <a:off x="4020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2" name="Rectangle 84"/>
            <p:cNvSpPr>
              <a:spLocks noChangeArrowheads="1"/>
            </p:cNvSpPr>
            <p:nvPr/>
          </p:nvSpPr>
          <p:spPr bwMode="auto">
            <a:xfrm>
              <a:off x="4324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3" name="Rectangle 85"/>
            <p:cNvSpPr>
              <a:spLocks noChangeArrowheads="1"/>
            </p:cNvSpPr>
            <p:nvPr/>
          </p:nvSpPr>
          <p:spPr bwMode="auto">
            <a:xfrm>
              <a:off x="4629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4" name="Rectangle 86"/>
            <p:cNvSpPr>
              <a:spLocks noChangeArrowheads="1"/>
            </p:cNvSpPr>
            <p:nvPr/>
          </p:nvSpPr>
          <p:spPr bwMode="auto">
            <a:xfrm>
              <a:off x="4934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5" name="Rectangle 87"/>
            <p:cNvSpPr>
              <a:spLocks noChangeArrowheads="1"/>
            </p:cNvSpPr>
            <p:nvPr/>
          </p:nvSpPr>
          <p:spPr bwMode="auto">
            <a:xfrm>
              <a:off x="5848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6" name="Rectangle 88"/>
            <p:cNvSpPr>
              <a:spLocks noChangeArrowheads="1"/>
            </p:cNvSpPr>
            <p:nvPr/>
          </p:nvSpPr>
          <p:spPr bwMode="auto">
            <a:xfrm>
              <a:off x="6153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7" name="Rectangle 89"/>
            <p:cNvSpPr>
              <a:spLocks noChangeArrowheads="1"/>
            </p:cNvSpPr>
            <p:nvPr/>
          </p:nvSpPr>
          <p:spPr bwMode="auto">
            <a:xfrm>
              <a:off x="2800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8" name="Rectangle 90"/>
            <p:cNvSpPr>
              <a:spLocks noChangeArrowheads="1"/>
            </p:cNvSpPr>
            <p:nvPr/>
          </p:nvSpPr>
          <p:spPr bwMode="auto">
            <a:xfrm>
              <a:off x="3105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9" name="Rectangle 91"/>
            <p:cNvSpPr>
              <a:spLocks noChangeArrowheads="1"/>
            </p:cNvSpPr>
            <p:nvPr/>
          </p:nvSpPr>
          <p:spPr bwMode="auto">
            <a:xfrm>
              <a:off x="3410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0" name="Rectangle 92"/>
            <p:cNvSpPr>
              <a:spLocks noChangeArrowheads="1"/>
            </p:cNvSpPr>
            <p:nvPr/>
          </p:nvSpPr>
          <p:spPr bwMode="auto">
            <a:xfrm>
              <a:off x="3715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1" name="Oval 93"/>
            <p:cNvSpPr>
              <a:spLocks noChangeArrowheads="1"/>
            </p:cNvSpPr>
            <p:nvPr/>
          </p:nvSpPr>
          <p:spPr bwMode="auto">
            <a:xfrm>
              <a:off x="2877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2" name="Oval 94"/>
            <p:cNvSpPr>
              <a:spLocks noChangeArrowheads="1"/>
            </p:cNvSpPr>
            <p:nvPr/>
          </p:nvSpPr>
          <p:spPr bwMode="auto">
            <a:xfrm>
              <a:off x="28770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3" name="Oval 95"/>
            <p:cNvSpPr>
              <a:spLocks noChangeArrowheads="1"/>
            </p:cNvSpPr>
            <p:nvPr/>
          </p:nvSpPr>
          <p:spPr bwMode="auto">
            <a:xfrm flipV="1">
              <a:off x="31818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4" name="Rectangle 96"/>
            <p:cNvSpPr>
              <a:spLocks noChangeArrowheads="1"/>
            </p:cNvSpPr>
            <p:nvPr/>
          </p:nvSpPr>
          <p:spPr bwMode="auto">
            <a:xfrm>
              <a:off x="5544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97"/>
            <p:cNvGrpSpPr>
              <a:grpSpLocks/>
            </p:cNvGrpSpPr>
            <p:nvPr/>
          </p:nvGrpSpPr>
          <p:grpSpPr bwMode="auto">
            <a:xfrm>
              <a:off x="5239266" y="4724400"/>
              <a:ext cx="1065213" cy="455612"/>
              <a:chOff x="3216" y="2963"/>
              <a:chExt cx="671" cy="287"/>
            </a:xfrm>
          </p:grpSpPr>
          <p:sp>
            <p:nvSpPr>
              <p:cNvPr id="12386" name="Rectangle 98"/>
              <p:cNvSpPr>
                <a:spLocks noChangeArrowheads="1"/>
              </p:cNvSpPr>
              <p:nvPr/>
            </p:nvSpPr>
            <p:spPr bwMode="auto">
              <a:xfrm>
                <a:off x="3216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7" name="Rectangle 99"/>
              <p:cNvSpPr>
                <a:spLocks noChangeArrowheads="1"/>
              </p:cNvSpPr>
              <p:nvPr/>
            </p:nvSpPr>
            <p:spPr bwMode="auto">
              <a:xfrm>
                <a:off x="3408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8" name="Rectangle 100"/>
              <p:cNvSpPr>
                <a:spLocks noChangeArrowheads="1"/>
              </p:cNvSpPr>
              <p:nvPr/>
            </p:nvSpPr>
            <p:spPr bwMode="auto">
              <a:xfrm>
                <a:off x="360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9" name="Rectangle 101"/>
              <p:cNvSpPr>
                <a:spLocks noChangeArrowheads="1"/>
              </p:cNvSpPr>
              <p:nvPr/>
            </p:nvSpPr>
            <p:spPr bwMode="auto">
              <a:xfrm>
                <a:off x="3696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0" name="Oval 102"/>
            <p:cNvSpPr>
              <a:spLocks noChangeArrowheads="1"/>
            </p:cNvSpPr>
            <p:nvPr/>
          </p:nvSpPr>
          <p:spPr bwMode="auto">
            <a:xfrm>
              <a:off x="53154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" name="Line 103"/>
            <p:cNvSpPr>
              <a:spLocks noChangeShapeType="1"/>
            </p:cNvSpPr>
            <p:nvPr/>
          </p:nvSpPr>
          <p:spPr bwMode="auto">
            <a:xfrm>
              <a:off x="53916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2" name="Oval 104"/>
            <p:cNvSpPr>
              <a:spLocks noChangeArrowheads="1"/>
            </p:cNvSpPr>
            <p:nvPr/>
          </p:nvSpPr>
          <p:spPr bwMode="auto">
            <a:xfrm flipV="1">
              <a:off x="56202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" name="Rectangle 105"/>
            <p:cNvSpPr>
              <a:spLocks noChangeArrowheads="1"/>
            </p:cNvSpPr>
            <p:nvPr/>
          </p:nvSpPr>
          <p:spPr bwMode="auto">
            <a:xfrm>
              <a:off x="1200666" y="5486400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6"/>
            <p:cNvGrpSpPr>
              <a:grpSpLocks/>
            </p:cNvGrpSpPr>
            <p:nvPr/>
          </p:nvGrpSpPr>
          <p:grpSpPr bwMode="auto">
            <a:xfrm>
              <a:off x="7372866" y="5410200"/>
              <a:ext cx="1065213" cy="455612"/>
              <a:chOff x="4560" y="3395"/>
              <a:chExt cx="671" cy="287"/>
            </a:xfrm>
          </p:grpSpPr>
          <p:sp>
            <p:nvSpPr>
              <p:cNvPr id="12395" name="Rectangle 107"/>
              <p:cNvSpPr>
                <a:spLocks noChangeArrowheads="1"/>
              </p:cNvSpPr>
              <p:nvPr/>
            </p:nvSpPr>
            <p:spPr bwMode="auto">
              <a:xfrm>
                <a:off x="4560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6" name="Rectangle 108"/>
              <p:cNvSpPr>
                <a:spLocks noChangeArrowheads="1"/>
              </p:cNvSpPr>
              <p:nvPr/>
            </p:nvSpPr>
            <p:spPr bwMode="auto">
              <a:xfrm>
                <a:off x="4752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7" name="Rectangle 109"/>
              <p:cNvSpPr>
                <a:spLocks noChangeArrowheads="1"/>
              </p:cNvSpPr>
              <p:nvPr/>
            </p:nvSpPr>
            <p:spPr bwMode="auto">
              <a:xfrm>
                <a:off x="4944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8" name="Rectangle 110"/>
              <p:cNvSpPr>
                <a:spLocks noChangeArrowheads="1"/>
              </p:cNvSpPr>
              <p:nvPr/>
            </p:nvSpPr>
            <p:spPr bwMode="auto">
              <a:xfrm>
                <a:off x="5040" y="3395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9" name="Oval 111"/>
            <p:cNvSpPr>
              <a:spLocks noChangeArrowheads="1"/>
            </p:cNvSpPr>
            <p:nvPr/>
          </p:nvSpPr>
          <p:spPr bwMode="auto">
            <a:xfrm>
              <a:off x="7449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0" name="Line 112"/>
            <p:cNvSpPr>
              <a:spLocks noChangeShapeType="1"/>
            </p:cNvSpPr>
            <p:nvPr/>
          </p:nvSpPr>
          <p:spPr bwMode="auto">
            <a:xfrm>
              <a:off x="7525266" y="5638800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1" name="Oval 113"/>
            <p:cNvSpPr>
              <a:spLocks noChangeArrowheads="1"/>
            </p:cNvSpPr>
            <p:nvPr/>
          </p:nvSpPr>
          <p:spPr bwMode="auto">
            <a:xfrm>
              <a:off x="7753866" y="5562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2" name="Line 114"/>
            <p:cNvSpPr>
              <a:spLocks noChangeShapeType="1"/>
            </p:cNvSpPr>
            <p:nvPr/>
          </p:nvSpPr>
          <p:spPr bwMode="auto">
            <a:xfrm>
              <a:off x="1429266" y="5638800"/>
              <a:ext cx="1371600" cy="1587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3" name="Rectangle 115"/>
            <p:cNvSpPr>
              <a:spLocks noChangeArrowheads="1"/>
            </p:cNvSpPr>
            <p:nvPr/>
          </p:nvSpPr>
          <p:spPr bwMode="auto">
            <a:xfrm>
              <a:off x="5239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4" name="Oval 116"/>
            <p:cNvSpPr>
              <a:spLocks noChangeArrowheads="1"/>
            </p:cNvSpPr>
            <p:nvPr/>
          </p:nvSpPr>
          <p:spPr bwMode="auto">
            <a:xfrm>
              <a:off x="3181866" y="5562600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5" name="Freeform 117"/>
            <p:cNvSpPr>
              <a:spLocks/>
            </p:cNvSpPr>
            <p:nvPr/>
          </p:nvSpPr>
          <p:spPr bwMode="auto">
            <a:xfrm>
              <a:off x="2953266" y="5292725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6" name="Freeform 118"/>
            <p:cNvSpPr>
              <a:spLocks/>
            </p:cNvSpPr>
            <p:nvPr/>
          </p:nvSpPr>
          <p:spPr bwMode="auto">
            <a:xfrm>
              <a:off x="6458466" y="5614987"/>
              <a:ext cx="1371600" cy="365125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9" name="Oval 121"/>
            <p:cNvSpPr>
              <a:spLocks noChangeArrowheads="1"/>
            </p:cNvSpPr>
            <p:nvPr/>
          </p:nvSpPr>
          <p:spPr bwMode="auto">
            <a:xfrm>
              <a:off x="28770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0" name="Oval 122"/>
            <p:cNvSpPr>
              <a:spLocks noChangeArrowheads="1"/>
            </p:cNvSpPr>
            <p:nvPr/>
          </p:nvSpPr>
          <p:spPr bwMode="auto">
            <a:xfrm>
              <a:off x="53154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" name="Oval 123"/>
            <p:cNvSpPr>
              <a:spLocks noChangeArrowheads="1"/>
            </p:cNvSpPr>
            <p:nvPr/>
          </p:nvSpPr>
          <p:spPr bwMode="auto">
            <a:xfrm flipV="1">
              <a:off x="56202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3" name="Oval 125"/>
            <p:cNvSpPr>
              <a:spLocks noChangeArrowheads="1"/>
            </p:cNvSpPr>
            <p:nvPr/>
          </p:nvSpPr>
          <p:spPr bwMode="auto">
            <a:xfrm flipV="1">
              <a:off x="31818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6" name="Text Box 128"/>
            <p:cNvSpPr txBox="1">
              <a:spLocks noChangeArrowheads="1"/>
            </p:cNvSpPr>
            <p:nvPr/>
          </p:nvSpPr>
          <p:spPr bwMode="auto">
            <a:xfrm>
              <a:off x="438666" y="5435600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2418" name="Text Box 130"/>
            <p:cNvSpPr txBox="1">
              <a:spLocks noChangeArrowheads="1"/>
            </p:cNvSpPr>
            <p:nvPr/>
          </p:nvSpPr>
          <p:spPr bwMode="auto">
            <a:xfrm>
              <a:off x="443429" y="4516437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  <a:endPara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701064" y="939114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Advice: An Implementation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581401"/>
            <a:ext cx="7896225" cy="2752724"/>
          </a:xfrm>
        </p:spPr>
        <p:txBody>
          <a:bodyPr/>
          <a:lstStyle/>
          <a:p>
            <a:r>
              <a:rPr lang="en-US" dirty="0" smtClean="0"/>
              <a:t>Use circular, doubly-linked list</a:t>
            </a:r>
          </a:p>
          <a:p>
            <a:r>
              <a:rPr lang="en-US" dirty="0" smtClean="0"/>
              <a:t>Support multiple approaches with single data structure</a:t>
            </a:r>
          </a:p>
          <a:p>
            <a:r>
              <a:rPr lang="en-US" dirty="0" smtClean="0"/>
              <a:t>First-fit vs. next-fit</a:t>
            </a:r>
          </a:p>
          <a:p>
            <a:pPr lvl="1"/>
            <a:r>
              <a:rPr lang="en-US" dirty="0" smtClean="0"/>
              <a:t>Either keep free pointer fixed or move as search list</a:t>
            </a:r>
          </a:p>
          <a:p>
            <a:r>
              <a:rPr lang="en-US" dirty="0" smtClean="0"/>
              <a:t>LIFO vs. FIFO</a:t>
            </a:r>
          </a:p>
          <a:p>
            <a:pPr lvl="1"/>
            <a:r>
              <a:rPr lang="en-US" dirty="0" smtClean="0"/>
              <a:t>Insert as next block (LIFO), or previous block (FIFO)</a:t>
            </a:r>
          </a:p>
          <a:p>
            <a:pPr lvl="1"/>
            <a:endParaRPr lang="en-US" dirty="0"/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2"/>
          <p:cNvSpPr>
            <a:spLocks noChangeShapeType="1"/>
          </p:cNvSpPr>
          <p:nvPr/>
        </p:nvSpPr>
        <p:spPr bwMode="auto">
          <a:xfrm>
            <a:off x="5792788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H="1">
            <a:off x="5791201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H="1">
            <a:off x="7011989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Rounded Rectangle 23"/>
          <p:cNvSpPr/>
          <p:nvPr/>
        </p:nvSpPr>
        <p:spPr bwMode="auto">
          <a:xfrm>
            <a:off x="1905000" y="1600200"/>
            <a:ext cx="5638800" cy="457200"/>
          </a:xfrm>
          <a:prstGeom prst="roundRect">
            <a:avLst/>
          </a:prstGeom>
          <a:noFill/>
          <a:ln w="25400" cap="flat" cmpd="sng" algn="ctr">
            <a:solidFill>
              <a:srgbClr val="00AC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905000" y="2209800"/>
            <a:ext cx="5638800" cy="457200"/>
          </a:xfrm>
          <a:prstGeom prst="roundRect">
            <a:avLst/>
          </a:prstGeom>
          <a:noFill/>
          <a:ln w="25400" cap="flat" cmpd="sng" algn="ctr">
            <a:solidFill>
              <a:srgbClr val="AC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954588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C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175376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D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 flipV="1">
            <a:off x="4041774" y="2286001"/>
            <a:ext cx="0" cy="533399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V="1">
            <a:off x="1219200" y="2819400"/>
            <a:ext cx="2822574" cy="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 type="none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4727" y="2527012"/>
            <a:ext cx="812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Calibri" pitchFamily="34" charset="0"/>
              </a:rPr>
              <a:t>Free</a:t>
            </a:r>
          </a:p>
          <a:p>
            <a:pPr algn="r"/>
            <a:r>
              <a:rPr lang="en-US" sz="1600" dirty="0" smtClean="0">
                <a:latin typeface="Calibri" pitchFamily="34" charset="0"/>
              </a:rPr>
              <a:t>Pointer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6200" y="1219200"/>
            <a:ext cx="3545555" cy="1143000"/>
            <a:chOff x="76200" y="1219200"/>
            <a:chExt cx="3545555" cy="1143000"/>
          </a:xfrm>
        </p:grpSpPr>
        <p:sp>
          <p:nvSpPr>
            <p:cNvPr id="30" name="Oval 29"/>
            <p:cNvSpPr/>
            <p:nvPr/>
          </p:nvSpPr>
          <p:spPr bwMode="auto">
            <a:xfrm>
              <a:off x="3469355" y="1905000"/>
              <a:ext cx="152400" cy="457200"/>
            </a:xfrm>
            <a:prstGeom prst="ellipse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 smtClean="0">
                <a:solidFill>
                  <a:schemeClr val="bg2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1676400" y="1523999"/>
              <a:ext cx="1792955" cy="457201"/>
            </a:xfrm>
            <a:prstGeom prst="line">
              <a:avLst/>
            </a:prstGeom>
            <a:noFill/>
            <a:ln w="25560">
              <a:solidFill>
                <a:schemeClr val="bg2">
                  <a:lumMod val="75000"/>
                </a:schemeClr>
              </a:solidFill>
              <a:miter lim="800000"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" y="1219200"/>
              <a:ext cx="1600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</a:rPr>
                <a:t>FIFO Insertion</a:t>
              </a:r>
            </a:p>
            <a:p>
              <a:pPr algn="r"/>
              <a:r>
                <a:rPr lang="en-US" sz="18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</a:rPr>
                <a:t>Point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8200" y="972235"/>
            <a:ext cx="3200399" cy="1389965"/>
            <a:chOff x="4648200" y="972235"/>
            <a:chExt cx="3200399" cy="1389965"/>
          </a:xfrm>
        </p:grpSpPr>
        <p:sp>
          <p:nvSpPr>
            <p:cNvPr id="6" name="Oval 5"/>
            <p:cNvSpPr/>
            <p:nvPr/>
          </p:nvSpPr>
          <p:spPr bwMode="auto">
            <a:xfrm>
              <a:off x="4648200" y="1905000"/>
              <a:ext cx="152400" cy="457200"/>
            </a:xfrm>
            <a:prstGeom prst="ellipse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 smtClean="0">
                <a:latin typeface="+mn-lt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4800599" y="1295401"/>
              <a:ext cx="1447800" cy="685799"/>
            </a:xfrm>
            <a:prstGeom prst="line">
              <a:avLst/>
            </a:prstGeom>
            <a:noFill/>
            <a:ln w="25560">
              <a:solidFill>
                <a:schemeClr val="bg2">
                  <a:lumMod val="75000"/>
                </a:schemeClr>
              </a:solidFill>
              <a:miter lim="800000"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48399" y="972235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606060"/>
                  </a:solidFill>
                  <a:latin typeface="Calibri" pitchFamily="34" charset="0"/>
                </a:rPr>
                <a:t>LIFO Insertion</a:t>
              </a:r>
            </a:p>
            <a:p>
              <a:r>
                <a:rPr lang="en-US" sz="1800" dirty="0" smtClean="0">
                  <a:solidFill>
                    <a:srgbClr val="606060"/>
                  </a:solidFill>
                  <a:latin typeface="Calibri" pitchFamily="34" charset="0"/>
                </a:rPr>
                <a:t>Point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654426" y="2286000"/>
            <a:ext cx="3697085" cy="825788"/>
            <a:chOff x="3654426" y="2286000"/>
            <a:chExt cx="3697085" cy="825788"/>
          </a:xfrm>
        </p:grpSpPr>
        <p:grpSp>
          <p:nvGrpSpPr>
            <p:cNvPr id="16" name="Group 15"/>
            <p:cNvGrpSpPr/>
            <p:nvPr/>
          </p:nvGrpSpPr>
          <p:grpSpPr>
            <a:xfrm>
              <a:off x="3654426" y="2286000"/>
              <a:ext cx="2822574" cy="533399"/>
              <a:chOff x="3654426" y="2286000"/>
              <a:chExt cx="2822574" cy="533399"/>
            </a:xfrm>
          </p:grpSpPr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 flipH="1" flipV="1">
                <a:off x="6477000" y="2286000"/>
                <a:ext cx="0" cy="533399"/>
              </a:xfrm>
              <a:prstGeom prst="line">
                <a:avLst/>
              </a:prstGeom>
              <a:noFill/>
              <a:ln w="25560">
                <a:solidFill>
                  <a:schemeClr val="bg2">
                    <a:lumMod val="75000"/>
                  </a:schemeClr>
                </a:solidFill>
                <a:prstDash val="sysDash"/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 flipV="1">
                <a:off x="3654426" y="2819399"/>
                <a:ext cx="2822574" cy="0"/>
              </a:xfrm>
              <a:prstGeom prst="line">
                <a:avLst/>
              </a:prstGeom>
              <a:noFill/>
              <a:ln w="25560">
                <a:solidFill>
                  <a:schemeClr val="bg2">
                    <a:lumMod val="75000"/>
                  </a:schemeClr>
                </a:solidFill>
                <a:prstDash val="sysDash"/>
                <a:miter lim="800000"/>
                <a:headEnd type="none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6452369" y="2742456"/>
              <a:ext cx="89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06060"/>
                  </a:solidFill>
                  <a:latin typeface="Calibri" pitchFamily="34" charset="0"/>
                </a:rPr>
                <a:t>Next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6642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493713"/>
            <a:ext cx="65405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List Summary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5080" y="1220788"/>
            <a:ext cx="8307387" cy="5475287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Comparison to implicit list: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is linear time in number of </a:t>
            </a:r>
            <a:r>
              <a:rPr lang="en-GB" b="1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 instead of </a:t>
            </a:r>
            <a:r>
              <a:rPr lang="en-GB" b="1" i="1" dirty="0" smtClean="0">
                <a:solidFill>
                  <a:srgbClr val="C00000"/>
                </a:solidFill>
              </a:rPr>
              <a:t>all</a:t>
            </a:r>
            <a:r>
              <a:rPr lang="en-GB" dirty="0" smtClean="0"/>
              <a:t> blocks</a:t>
            </a:r>
            <a:endParaRPr lang="en-GB" dirty="0"/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 smtClean="0">
                <a:solidFill>
                  <a:srgbClr val="C00000"/>
                </a:solidFill>
              </a:rPr>
              <a:t>Much </a:t>
            </a:r>
            <a:r>
              <a:rPr lang="en-GB" b="1" i="1" dirty="0">
                <a:solidFill>
                  <a:srgbClr val="C00000"/>
                </a:solidFill>
              </a:rPr>
              <a:t>faster </a:t>
            </a:r>
            <a:r>
              <a:rPr lang="en-GB" dirty="0"/>
              <a:t>when most of the memory is full 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Slightly more complicated allocate and free since needs to splice blocks in and out of the list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Some extra space for the links (2 extra  words needed for each block</a:t>
            </a:r>
            <a:r>
              <a:rPr lang="en-GB" dirty="0" smtClean="0"/>
              <a:t>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Does this increase internal fragmentation?</a:t>
            </a: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Most common use of linked lists is in conjunction with </a:t>
            </a:r>
            <a:r>
              <a:rPr lang="en-GB" dirty="0">
                <a:solidFill>
                  <a:srgbClr val="C00000"/>
                </a:solidFill>
              </a:rPr>
              <a:t>segregated free lists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Keep multiple linked lists of different size classes, or possibly for different types of objects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Explicit free lists</a:t>
            </a:r>
            <a:r>
              <a:rPr lang="en-US" dirty="0" smtClean="0"/>
              <a:t>	</a:t>
            </a:r>
          </a:p>
          <a:p>
            <a:r>
              <a:rPr lang="en-US" dirty="0" smtClean="0"/>
              <a:t>Segregated free lists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8229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Segregated List (Seglist) Allocators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2625" y="1220788"/>
            <a:ext cx="8307387" cy="525621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</a:t>
            </a:r>
            <a:r>
              <a:rPr lang="en-GB" i="1" dirty="0">
                <a:solidFill>
                  <a:srgbClr val="C00000"/>
                </a:solidFill>
              </a:rPr>
              <a:t>size class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of blocks has its own free </a:t>
            </a:r>
            <a:r>
              <a:rPr lang="en-GB" dirty="0" smtClean="0"/>
              <a:t>list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Often have separate classes for each small size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For larger sizes: One class for each two-power size</a:t>
            </a:r>
            <a:endParaRPr lang="en-GB" dirty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447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752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622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667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276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5814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191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495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447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1752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2057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2667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971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3276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886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4191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495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5105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5410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5715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1447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752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057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2362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2971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3276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3581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3886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4495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4800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5105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5410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1447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1752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2057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2362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2667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2971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276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3581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4191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4495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4800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5105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5410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5715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6324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6629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6934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1447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3" name="Rectangle 53"/>
          <p:cNvSpPr>
            <a:spLocks noChangeArrowheads="1"/>
          </p:cNvSpPr>
          <p:nvPr/>
        </p:nvSpPr>
        <p:spPr bwMode="auto">
          <a:xfrm>
            <a:off x="1752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auto">
          <a:xfrm>
            <a:off x="2057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5" name="Rectangle 55"/>
          <p:cNvSpPr>
            <a:spLocks noChangeArrowheads="1"/>
          </p:cNvSpPr>
          <p:nvPr/>
        </p:nvSpPr>
        <p:spPr bwMode="auto">
          <a:xfrm>
            <a:off x="2362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Rectangle 56"/>
          <p:cNvSpPr>
            <a:spLocks noChangeArrowheads="1"/>
          </p:cNvSpPr>
          <p:nvPr/>
        </p:nvSpPr>
        <p:spPr bwMode="auto">
          <a:xfrm>
            <a:off x="2667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Rectangle 57"/>
          <p:cNvSpPr>
            <a:spLocks noChangeArrowheads="1"/>
          </p:cNvSpPr>
          <p:nvPr/>
        </p:nvSpPr>
        <p:spPr bwMode="auto">
          <a:xfrm>
            <a:off x="2971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8" name="Rectangle 58"/>
          <p:cNvSpPr>
            <a:spLocks noChangeArrowheads="1"/>
          </p:cNvSpPr>
          <p:nvPr/>
        </p:nvSpPr>
        <p:spPr bwMode="auto">
          <a:xfrm>
            <a:off x="3276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9" name="Rectangle 59"/>
          <p:cNvSpPr>
            <a:spLocks noChangeArrowheads="1"/>
          </p:cNvSpPr>
          <p:nvPr/>
        </p:nvSpPr>
        <p:spPr bwMode="auto">
          <a:xfrm>
            <a:off x="3581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0" name="Rectangle 60"/>
          <p:cNvSpPr>
            <a:spLocks noChangeArrowheads="1"/>
          </p:cNvSpPr>
          <p:nvPr/>
        </p:nvSpPr>
        <p:spPr bwMode="auto">
          <a:xfrm>
            <a:off x="3886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1" name="Rectangle 61"/>
          <p:cNvSpPr>
            <a:spLocks noChangeArrowheads="1"/>
          </p:cNvSpPr>
          <p:nvPr/>
        </p:nvSpPr>
        <p:spPr bwMode="auto">
          <a:xfrm>
            <a:off x="4191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2" name="Rectangle 62"/>
          <p:cNvSpPr>
            <a:spLocks noChangeArrowheads="1"/>
          </p:cNvSpPr>
          <p:nvPr/>
        </p:nvSpPr>
        <p:spPr bwMode="auto">
          <a:xfrm>
            <a:off x="4495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3" name="Rectangle 63"/>
          <p:cNvSpPr>
            <a:spLocks noChangeArrowheads="1"/>
          </p:cNvSpPr>
          <p:nvPr/>
        </p:nvSpPr>
        <p:spPr bwMode="auto">
          <a:xfrm>
            <a:off x="4800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4" name="Rectangle 64"/>
          <p:cNvSpPr>
            <a:spLocks noChangeArrowheads="1"/>
          </p:cNvSpPr>
          <p:nvPr/>
        </p:nvSpPr>
        <p:spPr bwMode="auto">
          <a:xfrm>
            <a:off x="5105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5" name="Rectangle 65"/>
          <p:cNvSpPr>
            <a:spLocks noChangeArrowheads="1"/>
          </p:cNvSpPr>
          <p:nvPr/>
        </p:nvSpPr>
        <p:spPr bwMode="auto">
          <a:xfrm>
            <a:off x="5410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6" name="Rectangle 66"/>
          <p:cNvSpPr>
            <a:spLocks noChangeArrowheads="1"/>
          </p:cNvSpPr>
          <p:nvPr/>
        </p:nvSpPr>
        <p:spPr bwMode="auto">
          <a:xfrm>
            <a:off x="5715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7" name="Rectangle 67"/>
          <p:cNvSpPr>
            <a:spLocks noChangeArrowheads="1"/>
          </p:cNvSpPr>
          <p:nvPr/>
        </p:nvSpPr>
        <p:spPr bwMode="auto">
          <a:xfrm>
            <a:off x="6019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915988" y="1949450"/>
            <a:ext cx="45266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1-2</a:t>
            </a:r>
          </a:p>
        </p:txBody>
      </p:sp>
      <p:sp>
        <p:nvSpPr>
          <p:cNvPr id="15429" name="Text Box 69"/>
          <p:cNvSpPr txBox="1">
            <a:spLocks noChangeArrowheads="1"/>
          </p:cNvSpPr>
          <p:nvPr/>
        </p:nvSpPr>
        <p:spPr bwMode="auto">
          <a:xfrm>
            <a:off x="1068388" y="2635250"/>
            <a:ext cx="293687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5430" name="Text Box 70"/>
          <p:cNvSpPr txBox="1">
            <a:spLocks noChangeArrowheads="1"/>
          </p:cNvSpPr>
          <p:nvPr/>
        </p:nvSpPr>
        <p:spPr bwMode="auto">
          <a:xfrm>
            <a:off x="1050925" y="3305175"/>
            <a:ext cx="295275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915988" y="4006850"/>
            <a:ext cx="45266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5-8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763588" y="4692650"/>
            <a:ext cx="573403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9-inf</a:t>
            </a:r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>
            <a:off x="20574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4" name="Line 74"/>
          <p:cNvSpPr>
            <a:spLocks noChangeShapeType="1"/>
          </p:cNvSpPr>
          <p:nvPr/>
        </p:nvSpPr>
        <p:spPr bwMode="auto">
          <a:xfrm>
            <a:off x="29718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5" name="Line 75"/>
          <p:cNvSpPr>
            <a:spLocks noChangeShapeType="1"/>
          </p:cNvSpPr>
          <p:nvPr/>
        </p:nvSpPr>
        <p:spPr bwMode="auto">
          <a:xfrm>
            <a:off x="3886200" y="41592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6" name="Line 76"/>
          <p:cNvSpPr>
            <a:spLocks noChangeShapeType="1"/>
          </p:cNvSpPr>
          <p:nvPr/>
        </p:nvSpPr>
        <p:spPr bwMode="auto">
          <a:xfrm>
            <a:off x="38862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7" name="Line 77"/>
          <p:cNvSpPr>
            <a:spLocks noChangeShapeType="1"/>
          </p:cNvSpPr>
          <p:nvPr/>
        </p:nvSpPr>
        <p:spPr bwMode="auto">
          <a:xfrm>
            <a:off x="23622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8" name="Line 78"/>
          <p:cNvSpPr>
            <a:spLocks noChangeShapeType="1"/>
          </p:cNvSpPr>
          <p:nvPr/>
        </p:nvSpPr>
        <p:spPr bwMode="auto">
          <a:xfrm>
            <a:off x="48006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>
            <a:off x="35814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0" name="Line 80"/>
          <p:cNvSpPr>
            <a:spLocks noChangeShapeType="1"/>
          </p:cNvSpPr>
          <p:nvPr/>
        </p:nvSpPr>
        <p:spPr bwMode="auto">
          <a:xfrm>
            <a:off x="2667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1" name="Line 81"/>
          <p:cNvSpPr>
            <a:spLocks noChangeShapeType="1"/>
          </p:cNvSpPr>
          <p:nvPr/>
        </p:nvSpPr>
        <p:spPr bwMode="auto">
          <a:xfrm>
            <a:off x="60198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2" name="Line 82"/>
          <p:cNvSpPr>
            <a:spLocks noChangeShapeType="1"/>
          </p:cNvSpPr>
          <p:nvPr/>
        </p:nvSpPr>
        <p:spPr bwMode="auto">
          <a:xfrm>
            <a:off x="4191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3" name="Line 83"/>
          <p:cNvSpPr>
            <a:spLocks noChangeShapeType="1"/>
          </p:cNvSpPr>
          <p:nvPr/>
        </p:nvSpPr>
        <p:spPr bwMode="auto">
          <a:xfrm>
            <a:off x="48006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4" name="Line 84"/>
          <p:cNvSpPr>
            <a:spLocks noChangeShapeType="1"/>
          </p:cNvSpPr>
          <p:nvPr/>
        </p:nvSpPr>
        <p:spPr bwMode="auto">
          <a:xfrm>
            <a:off x="72390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5" name="Line 85"/>
          <p:cNvSpPr>
            <a:spLocks noChangeShapeType="1"/>
          </p:cNvSpPr>
          <p:nvPr/>
        </p:nvSpPr>
        <p:spPr bwMode="auto">
          <a:xfrm>
            <a:off x="6019800" y="41592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6" name="Line 86"/>
          <p:cNvSpPr>
            <a:spLocks noChangeShapeType="1"/>
          </p:cNvSpPr>
          <p:nvPr/>
        </p:nvSpPr>
        <p:spPr bwMode="auto">
          <a:xfrm>
            <a:off x="5715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7" name="Line 87"/>
          <p:cNvSpPr>
            <a:spLocks noChangeShapeType="1"/>
          </p:cNvSpPr>
          <p:nvPr/>
        </p:nvSpPr>
        <p:spPr bwMode="auto">
          <a:xfrm>
            <a:off x="6324600" y="48450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8" name="Rectangle 88"/>
          <p:cNvSpPr>
            <a:spLocks noChangeArrowheads="1"/>
          </p:cNvSpPr>
          <p:nvPr/>
        </p:nvSpPr>
        <p:spPr bwMode="auto">
          <a:xfrm>
            <a:off x="457200" y="5410200"/>
            <a:ext cx="85344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742950" lvl="1" indent="-246063" eaLnBrk="1" hangingPunct="1">
              <a:lnSpc>
                <a:spcPct val="100000"/>
              </a:lnSpc>
              <a:spcBef>
                <a:spcPts val="625"/>
              </a:spcBef>
              <a:buClr>
                <a:srgbClr val="660033"/>
              </a:buClr>
              <a:buSzPct val="75000"/>
              <a:buFont typeface="Wingdings" charset="2"/>
              <a:buNone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</a:pPr>
            <a:endParaRPr lang="en-GB" sz="2000" dirty="0">
              <a:solidFill>
                <a:srgbClr val="000066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Seglist Allocator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7021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an array of free lists, each one for some size class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To </a:t>
            </a:r>
            <a:r>
              <a:rPr lang="en-GB" dirty="0"/>
              <a:t>allocate a block of size </a:t>
            </a:r>
            <a:r>
              <a:rPr lang="en-GB" i="1" dirty="0"/>
              <a:t>n</a:t>
            </a:r>
            <a:r>
              <a:rPr lang="en-GB" dirty="0"/>
              <a:t>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Search appropriate free list for block of size </a:t>
            </a:r>
            <a:r>
              <a:rPr lang="en-GB" i="1" dirty="0"/>
              <a:t>m &gt; n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appropriate block is found:</a:t>
            </a:r>
          </a:p>
          <a:p>
            <a:pPr lvl="2">
              <a:lnSpc>
                <a:spcPct val="9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 block and place fragment on appropriate list (optional)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found, try next larger class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Repeat until block is found</a:t>
            </a:r>
          </a:p>
          <a:p>
            <a:pPr lvl="1">
              <a:lnSpc>
                <a:spcPct val="9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Request additional heap memory from OS (using </a:t>
            </a:r>
            <a:r>
              <a:rPr lang="en-GB" b="1" dirty="0" err="1" smtClean="0">
                <a:latin typeface="Courier New" pitchFamily="49" charset="0"/>
              </a:rPr>
              <a:t>sbrk</a:t>
            </a:r>
            <a:r>
              <a:rPr lang="en-GB" b="1" dirty="0" smtClean="0">
                <a:latin typeface="Courier New" pitchFamily="49" charset="0"/>
              </a:rPr>
              <a:t>()</a:t>
            </a:r>
            <a:r>
              <a:rPr lang="en-GB" dirty="0" smtClean="0"/>
              <a:t>)</a:t>
            </a:r>
            <a:endParaRPr lang="en-GB" dirty="0"/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block of </a:t>
            </a:r>
            <a:r>
              <a:rPr lang="en-GB" i="1" dirty="0"/>
              <a:t>n</a:t>
            </a:r>
            <a:r>
              <a:rPr lang="en-GB" dirty="0"/>
              <a:t> bytes from this new memory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 remainder as a single free block in largest size class.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Memory Allocation	</a:t>
            </a:r>
            <a:endParaRPr lang="en-GB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396875" y="1362075"/>
            <a:ext cx="3788103" cy="4972050"/>
          </a:xfrm>
        </p:spPr>
        <p:txBody>
          <a:bodyPr/>
          <a:lstStyle/>
          <a:p>
            <a:r>
              <a:rPr lang="en-US" dirty="0" smtClean="0"/>
              <a:t>Programmers use </a:t>
            </a:r>
            <a:r>
              <a:rPr lang="en-US" i="1" dirty="0" smtClean="0">
                <a:solidFill>
                  <a:srgbClr val="990000"/>
                </a:solidFill>
              </a:rPr>
              <a:t>dynamic memory allocators </a:t>
            </a:r>
            <a:r>
              <a:rPr lang="en-US" dirty="0" smtClean="0"/>
              <a:t>(such as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) to acquire VM at run time. </a:t>
            </a:r>
          </a:p>
          <a:p>
            <a:pPr lvl="1"/>
            <a:r>
              <a:rPr lang="en-US" dirty="0" smtClean="0"/>
              <a:t>For data structures whose size is only known at runtime.</a:t>
            </a:r>
          </a:p>
          <a:p>
            <a:r>
              <a:rPr lang="en-US" dirty="0" smtClean="0"/>
              <a:t>Dynamic memory allocators manage an area of process virtual memory known as the </a:t>
            </a:r>
            <a:r>
              <a:rPr lang="en-US" i="1" dirty="0" smtClean="0">
                <a:solidFill>
                  <a:srgbClr val="990000"/>
                </a:solidFill>
              </a:rPr>
              <a:t>heap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189412" y="3733800"/>
            <a:ext cx="3200400" cy="609600"/>
          </a:xfrm>
          <a:prstGeom prst="rect">
            <a:avLst/>
          </a:prstGeom>
          <a:solidFill>
            <a:srgbClr val="C0C0C0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189412" y="4343400"/>
            <a:ext cx="3200400" cy="65405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latin typeface="Calibri" pitchFamily="34" charset="0"/>
              </a:rPr>
              <a:t>Heap </a:t>
            </a:r>
            <a:r>
              <a:rPr lang="en-GB" sz="1800" b="1" dirty="0" smtClean="0">
                <a:latin typeface="Calibri" pitchFamily="34" charset="0"/>
              </a:rPr>
              <a:t>(</a:t>
            </a:r>
            <a:r>
              <a:rPr lang="en-GB" sz="1800" b="1" dirty="0">
                <a:latin typeface="Calibri" pitchFamily="34" charset="0"/>
              </a:rPr>
              <a:t>via </a:t>
            </a:r>
            <a:r>
              <a:rPr lang="en-GB" sz="1800" b="1" dirty="0" err="1">
                <a:latin typeface="Courier New" pitchFamily="49" charset="0"/>
              </a:rPr>
              <a:t>malloc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189412" y="5743575"/>
            <a:ext cx="3200400" cy="396875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P</a:t>
            </a:r>
            <a:r>
              <a:rPr lang="en-GB" sz="1800" b="1" dirty="0" smtClean="0">
                <a:latin typeface="Calibri" pitchFamily="34" charset="0"/>
              </a:rPr>
              <a:t>rogram </a:t>
            </a:r>
            <a:r>
              <a:rPr lang="en-GB" sz="1800" b="1" dirty="0">
                <a:latin typeface="Calibri" pitchFamily="34" charset="0"/>
              </a:rPr>
              <a:t>text (</a:t>
            </a:r>
            <a:r>
              <a:rPr lang="en-GB" sz="1800" b="1" dirty="0">
                <a:latin typeface="Courier New"/>
                <a:cs typeface="Courier New"/>
              </a:rPr>
              <a:t>.text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189412" y="5362575"/>
            <a:ext cx="3200400" cy="396875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I</a:t>
            </a:r>
            <a:r>
              <a:rPr lang="en-GB" sz="1800" b="1" dirty="0" smtClean="0">
                <a:latin typeface="Calibri" pitchFamily="34" charset="0"/>
              </a:rPr>
              <a:t>nitialized </a:t>
            </a:r>
            <a:r>
              <a:rPr lang="en-GB" sz="1800" b="1" dirty="0">
                <a:latin typeface="Calibri" pitchFamily="34" charset="0"/>
              </a:rPr>
              <a:t>data (</a:t>
            </a:r>
            <a:r>
              <a:rPr lang="en-GB" sz="1800" b="1" dirty="0">
                <a:latin typeface="Courier New"/>
                <a:cs typeface="Courier New"/>
              </a:rPr>
              <a:t>.data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189412" y="4981575"/>
            <a:ext cx="3200400" cy="396875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U</a:t>
            </a:r>
            <a:r>
              <a:rPr lang="en-GB" sz="1800" b="1" dirty="0" smtClean="0">
                <a:latin typeface="Calibri" pitchFamily="34" charset="0"/>
              </a:rPr>
              <a:t>ninitialized </a:t>
            </a:r>
            <a:r>
              <a:rPr lang="en-GB" sz="1800" b="1" dirty="0">
                <a:latin typeface="Calibri" pitchFamily="34" charset="0"/>
              </a:rPr>
              <a:t>data (.</a:t>
            </a:r>
            <a:r>
              <a:rPr lang="en-GB" sz="1800" b="1" dirty="0" err="1">
                <a:latin typeface="Courier New"/>
                <a:cs typeface="Courier New"/>
              </a:rPr>
              <a:t>bss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4189412" y="3413820"/>
            <a:ext cx="3200400" cy="334962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latin typeface="Calibri" pitchFamily="34" charset="0"/>
              </a:rPr>
              <a:t>User s</a:t>
            </a:r>
            <a:r>
              <a:rPr lang="en-GB" sz="1800" b="1" dirty="0" smtClean="0">
                <a:latin typeface="Calibri" pitchFamily="34" charset="0"/>
              </a:rPr>
              <a:t>tack</a:t>
            </a:r>
            <a:endParaRPr lang="en-GB" sz="1800" b="1" dirty="0">
              <a:latin typeface="Calibri" pitchFamily="34" charset="0"/>
            </a:endParaRP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4189412" y="6124575"/>
            <a:ext cx="3200400" cy="396875"/>
          </a:xfrm>
          <a:prstGeom prst="rect">
            <a:avLst/>
          </a:prstGeom>
          <a:solidFill>
            <a:srgbClr val="C0C0C0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3886200" y="6339601"/>
            <a:ext cx="298778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0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397160" y="4025900"/>
            <a:ext cx="1800227" cy="698500"/>
            <a:chOff x="4175" y="2483"/>
            <a:chExt cx="1134" cy="440"/>
          </a:xfrm>
        </p:grpSpPr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4409" y="2483"/>
              <a:ext cx="900" cy="44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 smtClean="0">
                  <a:latin typeface="Calibri" pitchFamily="34" charset="0"/>
                </a:rPr>
                <a:t>Top of heap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 smtClean="0">
                  <a:latin typeface="Calibri" pitchFamily="34" charset="0"/>
                </a:rPr>
                <a:t> (</a:t>
              </a:r>
              <a:r>
                <a:rPr lang="en-GB" sz="2000" b="1" dirty="0" err="1" smtClean="0">
                  <a:latin typeface="Courier New"/>
                  <a:cs typeface="Courier New"/>
                </a:rPr>
                <a:t>brk</a:t>
              </a:r>
              <a:r>
                <a:rPr lang="en-GB" sz="2000" b="1" dirty="0" smtClean="0">
                  <a:latin typeface="Courier New"/>
                  <a:cs typeface="Courier New"/>
                </a:rPr>
                <a:t> </a:t>
              </a:r>
              <a:r>
                <a:rPr lang="en-GB" sz="2000" b="1" dirty="0" err="1" smtClean="0">
                  <a:latin typeface="Calibri" pitchFamily="34" charset="0"/>
                </a:rPr>
                <a:t>ptr</a:t>
              </a:r>
              <a:r>
                <a:rPr lang="en-GB" sz="2000" b="1" dirty="0" smtClean="0">
                  <a:latin typeface="Calibri" pitchFamily="34" charset="0"/>
                </a:rPr>
                <a:t>)</a:t>
              </a:r>
              <a:endParaRPr lang="en-GB" sz="2000" b="1" dirty="0">
                <a:latin typeface="Calibri" pitchFamily="34" charset="0"/>
              </a:endParaRPr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H="1">
              <a:off x="4175" y="2716"/>
              <a:ext cx="242" cy="1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Down Arrow 24"/>
          <p:cNvSpPr/>
          <p:nvPr/>
        </p:nvSpPr>
        <p:spPr bwMode="auto">
          <a:xfrm>
            <a:off x="6248400" y="3755589"/>
            <a:ext cx="533400" cy="43541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6" name="Down Arrow 25"/>
          <p:cNvSpPr/>
          <p:nvPr/>
        </p:nvSpPr>
        <p:spPr bwMode="auto">
          <a:xfrm flipV="1">
            <a:off x="4953000" y="3907989"/>
            <a:ext cx="533400" cy="43541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189412" y="1362075"/>
            <a:ext cx="3505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+mn-lt"/>
              </a:rPr>
              <a:t>Application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189412" y="1819275"/>
            <a:ext cx="3505200" cy="4572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+mn-lt"/>
              </a:rPr>
              <a:t>Dynamic Memory Allocator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4189412" y="2276475"/>
            <a:ext cx="3505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+mn-lt"/>
              </a:rPr>
              <a:t>Heap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8390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Seglist</a:t>
            </a:r>
            <a:r>
              <a:rPr lang="en-GB" dirty="0"/>
              <a:t> Allocator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189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To free </a:t>
            </a:r>
            <a:r>
              <a:rPr lang="en-GB" dirty="0"/>
              <a:t>a block: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and place on appropriate list</a:t>
            </a:r>
            <a:r>
              <a:rPr lang="en-GB" dirty="0" smtClean="0"/>
              <a:t> </a:t>
            </a:r>
          </a:p>
          <a:p>
            <a:pPr lvl="1">
              <a:lnSpc>
                <a:spcPct val="100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Advantages of </a:t>
            </a:r>
            <a:r>
              <a:rPr lang="en-GB" dirty="0" err="1"/>
              <a:t>seglist</a:t>
            </a:r>
            <a:r>
              <a:rPr lang="en-GB" dirty="0"/>
              <a:t> allocators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Higher throughput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dirty="0" smtClean="0"/>
              <a:t>log </a:t>
            </a:r>
            <a:r>
              <a:rPr lang="en-GB" dirty="0"/>
              <a:t>time for power-of-two size classes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Better memory utilization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 search of segregated free list approximates a best-fit search of entire heap.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Extreme case: Giving each block its own size class is equivalent to best-fit.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0200" y="304800"/>
            <a:ext cx="7899400" cy="1096963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More </a:t>
            </a:r>
            <a:r>
              <a:rPr lang="en-GB" dirty="0"/>
              <a:t>Info on Allocators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192" y="1447800"/>
            <a:ext cx="8535987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D. Knuth, “</a:t>
            </a:r>
            <a:r>
              <a:rPr lang="en-GB" i="1" dirty="0"/>
              <a:t>The Art of Computer </a:t>
            </a:r>
            <a:r>
              <a:rPr lang="en-GB" i="1" dirty="0" smtClean="0"/>
              <a:t>Programming</a:t>
            </a:r>
            <a:r>
              <a:rPr lang="en-GB" dirty="0" smtClean="0"/>
              <a:t>”, 2</a:t>
            </a:r>
            <a:r>
              <a:rPr lang="en-GB" baseline="30000" dirty="0" smtClean="0"/>
              <a:t>nd</a:t>
            </a:r>
            <a:r>
              <a:rPr lang="en-GB" dirty="0" smtClean="0"/>
              <a:t> edition, Addison </a:t>
            </a:r>
            <a:r>
              <a:rPr lang="en-GB" dirty="0"/>
              <a:t>Wesley, 1973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reference on dynamic storage allocation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Wilson et al, “</a:t>
            </a:r>
            <a:r>
              <a:rPr lang="en-GB" i="1" dirty="0"/>
              <a:t>Dynamic Storage Allocation: A Survey and Critical Review</a:t>
            </a:r>
            <a:r>
              <a:rPr lang="en-GB" dirty="0"/>
              <a:t>”, Proc. 1995 Int’l Workshop on Memory Management, Kinross, Scotland, Sept, 1995.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Comprehensive survey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Available from CS:APP student site (csapp.cs.cmu.edu)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Explicit free lists</a:t>
            </a:r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 smtClean="0"/>
              <a:t>Garbage collection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302500" cy="1096963"/>
          </a:xfrm>
          <a:ln/>
        </p:spPr>
        <p:txBody>
          <a:bodyPr/>
          <a:lstStyle/>
          <a:p>
            <a:pPr marL="0" indent="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Memory Management:</a:t>
            </a:r>
            <a:br>
              <a:rPr lang="en-GB" dirty="0"/>
            </a:br>
            <a:r>
              <a:rPr lang="en-GB" dirty="0"/>
              <a:t>Garbage Collection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Garbage collection: </a:t>
            </a:r>
            <a:r>
              <a:rPr lang="en-GB" dirty="0"/>
              <a:t>automatic reclamation of heap-allocated </a:t>
            </a:r>
            <a:r>
              <a:rPr lang="en-GB" dirty="0" smtClean="0"/>
              <a:t>storage—application </a:t>
            </a:r>
            <a:r>
              <a:rPr lang="en-GB" dirty="0"/>
              <a:t>never has to </a:t>
            </a:r>
            <a:r>
              <a:rPr lang="en-GB" dirty="0" smtClean="0"/>
              <a:t>free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msgothic" charset="0"/>
                <a:cs typeface="msgothic" charset="0"/>
              </a:rPr>
              <a:t>Common in many dynamic languages: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msgothic" charset="0"/>
                <a:cs typeface="msgothic" charset="0"/>
              </a:rPr>
              <a:t>Python, Ruby, Java, Perl, ML, Lisp, </a:t>
            </a:r>
            <a:r>
              <a:rPr lang="en-GB" dirty="0" err="1" smtClean="0">
                <a:ea typeface="msgothic" charset="0"/>
                <a:cs typeface="msgothic" charset="0"/>
              </a:rPr>
              <a:t>Mathematica</a:t>
            </a:r>
            <a:endParaRPr lang="en-GB" dirty="0" smtClean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msgothic" charset="0"/>
                <a:cs typeface="msgothic" charset="0"/>
              </a:rPr>
              <a:t>Variants (“conservative” garbage collectors) exist for C and C++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msgothic" charset="0"/>
                <a:cs typeface="msgothic" charset="0"/>
              </a:rPr>
              <a:t>However, cannot necessarily collect all garbage</a:t>
            </a:r>
          </a:p>
          <a:p>
            <a:pPr>
              <a:lnSpc>
                <a:spcPct val="95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38200" y="2667000"/>
            <a:ext cx="4995576" cy="1079399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void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*p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(128);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p block is now garbage */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9544" y="533400"/>
            <a:ext cx="6350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Garbage Collection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does </a:t>
            </a:r>
            <a:r>
              <a:rPr lang="en-GB" dirty="0" smtClean="0"/>
              <a:t>the memory </a:t>
            </a:r>
            <a:r>
              <a:rPr lang="en-GB" dirty="0"/>
              <a:t>manager know when memory can be freed?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general we cannot know what is going to be used in the future since it depends on conditionals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we can tell that certain blocks cannot be used if there are no pointers to them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Must make certain assumptions about 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manager can distinguish pointers from non-pointers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 pointers point to the start of a block 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hide pointers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e.g., by coercing them to an </a:t>
            </a:r>
            <a:r>
              <a:rPr lang="en-GB" b="1" dirty="0" err="1">
                <a:latin typeface="Courier New" pitchFamily="49" charset="0"/>
              </a:rPr>
              <a:t>int</a:t>
            </a:r>
            <a:r>
              <a:rPr lang="en-GB" dirty="0"/>
              <a:t>, and then back again)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68834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Classical GC Algorithms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66812"/>
            <a:ext cx="8318500" cy="54625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Mark-and-sweep collection (McCarthy,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(unless you also “compact”)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Reference counting (Collins,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Copying collection (</a:t>
            </a:r>
            <a:r>
              <a:rPr lang="en-GB" dirty="0" err="1"/>
              <a:t>Minsky</a:t>
            </a:r>
            <a:r>
              <a:rPr lang="en-GB" dirty="0"/>
              <a:t>, 1963)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Moves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Generational Collectors (Lieberman and Hewitt, 1983)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Collection based on lifetimes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Most allocations become garbage very soon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focus reclamation work on zones of memory recently allocated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more </a:t>
            </a:r>
            <a:r>
              <a:rPr lang="en-GB" dirty="0" smtClean="0"/>
              <a:t>information: </a:t>
            </a:r>
            <a:br>
              <a:rPr lang="en-GB" dirty="0" smtClean="0"/>
            </a:br>
            <a:r>
              <a:rPr lang="en-GB" dirty="0" smtClean="0"/>
              <a:t>Jones </a:t>
            </a:r>
            <a:r>
              <a:rPr lang="en-GB" dirty="0"/>
              <a:t>and Lin, “</a:t>
            </a:r>
            <a:r>
              <a:rPr lang="en-GB" i="1" dirty="0"/>
              <a:t>Garbage Collection: Algorithms for Automatic Dynamic Memory</a:t>
            </a:r>
            <a:r>
              <a:rPr lang="en-GB" dirty="0"/>
              <a:t>”, John Wiley &amp; Sons, 1996.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932851" y="3803944"/>
            <a:ext cx="5984875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8300" y="457200"/>
            <a:ext cx="63373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 as a Graph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70900" cy="1547813"/>
          </a:xfrm>
          <a:ln/>
        </p:spPr>
        <p:txBody>
          <a:bodyPr/>
          <a:lstStyle/>
          <a:p>
            <a:pPr>
              <a:lnSpc>
                <a:spcPct val="85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 view memory as a directed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block is a node in the graph 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pointer is an edge in the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Locations not in the heap that contain pointers into the heap are called </a:t>
            </a:r>
            <a:r>
              <a:rPr lang="en-GB" b="1" i="1" dirty="0">
                <a:solidFill>
                  <a:srgbClr val="C00000"/>
                </a:solidFill>
              </a:rPr>
              <a:t>root</a:t>
            </a:r>
            <a:r>
              <a:rPr lang="en-GB" dirty="0"/>
              <a:t>  nodes  (e.g. registers, locations on the stack, global variables)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26441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710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853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2337789" y="3422944"/>
            <a:ext cx="384175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932851" y="3082209"/>
            <a:ext cx="114798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Root nodes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939383" y="3803944"/>
            <a:ext cx="118844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Heap nodes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3863376" y="3422944"/>
            <a:ext cx="1588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5082576" y="3422944"/>
            <a:ext cx="533400" cy="965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2186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3710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55397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>
            <a:off x="1651989" y="4565944"/>
            <a:ext cx="536575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15011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2491776" y="4565944"/>
            <a:ext cx="533400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2872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5692176" y="4642144"/>
            <a:ext cx="1588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5539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>
            <a:off x="4590451" y="4642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4590451" y="5404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4742851" y="4946944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>
            <a:off x="3828451" y="50993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H="1" flipV="1">
            <a:off x="4131664" y="5326357"/>
            <a:ext cx="460375" cy="1555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V="1">
            <a:off x="4145432" y="4901024"/>
            <a:ext cx="460376" cy="25441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>
            <a:off x="6266851" y="47945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>
            <a:off x="7170139" y="39309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7170139" y="4388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7549551" y="4337344"/>
            <a:ext cx="1396129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Not-reachable</a:t>
            </a:r>
            <a:b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(garbage)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7560664" y="3880144"/>
            <a:ext cx="1017821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reachable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843951" y="5943600"/>
            <a:ext cx="74041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A node (block) is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reachable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  if there is a path from any root to that node.</a:t>
            </a:r>
          </a:p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Non-reachable nodes are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garbage</a:t>
            </a:r>
            <a:r>
              <a:rPr lang="en-GB" sz="1800" i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(cannot be needed by the application)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1501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Collecting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9413" y="1174750"/>
            <a:ext cx="8307387" cy="240665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build on top of </a:t>
            </a:r>
            <a:r>
              <a:rPr lang="en-GB" dirty="0" err="1"/>
              <a:t>malloc</a:t>
            </a:r>
            <a:r>
              <a:rPr lang="en-GB" dirty="0"/>
              <a:t>/free package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Allocate using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b="0" dirty="0"/>
              <a:t> until you “run out of space”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out of space: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Use extra </a:t>
            </a:r>
            <a:r>
              <a:rPr lang="en-GB" b="1" i="1" dirty="0">
                <a:solidFill>
                  <a:srgbClr val="C00000"/>
                </a:solidFill>
              </a:rPr>
              <a:t>mark bit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b="0" dirty="0"/>
              <a:t>in the head of each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Mark:</a:t>
            </a:r>
            <a:r>
              <a:rPr lang="en-GB" dirty="0"/>
              <a:t> </a:t>
            </a:r>
            <a:r>
              <a:rPr lang="en-GB" b="0" dirty="0"/>
              <a:t>Start at roots and set </a:t>
            </a:r>
            <a:r>
              <a:rPr lang="en-GB" dirty="0"/>
              <a:t>mark bit</a:t>
            </a:r>
            <a:r>
              <a:rPr lang="en-GB" b="0" dirty="0"/>
              <a:t> on each reachable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Sweep:</a:t>
            </a:r>
            <a:r>
              <a:rPr lang="en-GB" dirty="0"/>
              <a:t> </a:t>
            </a:r>
            <a:r>
              <a:rPr lang="en-GB" b="0" dirty="0"/>
              <a:t>Scan all blocks and </a:t>
            </a:r>
            <a:r>
              <a:rPr lang="en-GB" dirty="0"/>
              <a:t>free</a:t>
            </a:r>
            <a:r>
              <a:rPr lang="en-GB" b="0" dirty="0"/>
              <a:t> blocks that are </a:t>
            </a:r>
            <a:r>
              <a:rPr lang="en-GB" dirty="0"/>
              <a:t>not marked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grpSp>
        <p:nvGrpSpPr>
          <p:cNvPr id="78" name="Group 77"/>
          <p:cNvGrpSpPr/>
          <p:nvPr/>
        </p:nvGrpSpPr>
        <p:grpSpPr>
          <a:xfrm>
            <a:off x="377825" y="4724400"/>
            <a:ext cx="8551679" cy="939800"/>
            <a:chOff x="377825" y="4724400"/>
            <a:chExt cx="8551679" cy="939800"/>
          </a:xfrm>
        </p:grpSpPr>
        <p:sp>
          <p:nvSpPr>
            <p:cNvPr id="24577" name="Rectangle 1"/>
            <p:cNvSpPr>
              <a:spLocks noChangeArrowheads="1"/>
            </p:cNvSpPr>
            <p:nvPr/>
          </p:nvSpPr>
          <p:spPr bwMode="auto">
            <a:xfrm>
              <a:off x="60198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38862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2766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Freeform 28"/>
            <p:cNvSpPr>
              <a:spLocks/>
            </p:cNvSpPr>
            <p:nvPr/>
          </p:nvSpPr>
          <p:spPr bwMode="auto">
            <a:xfrm>
              <a:off x="3657600" y="4749800"/>
              <a:ext cx="685800" cy="482600"/>
            </a:xfrm>
            <a:custGeom>
              <a:avLst/>
              <a:gdLst/>
              <a:ahLst/>
              <a:cxnLst>
                <a:cxn ang="0">
                  <a:pos x="768" y="304"/>
                </a:cxn>
                <a:cxn ang="0">
                  <a:pos x="384" y="16"/>
                </a:cxn>
                <a:cxn ang="0">
                  <a:pos x="0" y="208"/>
                </a:cxn>
              </a:cxnLst>
              <a:rect l="0" t="0" r="r" b="b"/>
              <a:pathLst>
                <a:path w="768" h="304">
                  <a:moveTo>
                    <a:pt x="768" y="304"/>
                  </a:moveTo>
                  <a:cubicBezTo>
                    <a:pt x="640" y="168"/>
                    <a:pt x="512" y="32"/>
                    <a:pt x="384" y="16"/>
                  </a:cubicBezTo>
                  <a:cubicBezTo>
                    <a:pt x="256" y="0"/>
                    <a:pt x="128" y="104"/>
                    <a:pt x="0" y="208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Freeform 29"/>
            <p:cNvSpPr>
              <a:spLocks/>
            </p:cNvSpPr>
            <p:nvPr/>
          </p:nvSpPr>
          <p:spPr bwMode="auto">
            <a:xfrm>
              <a:off x="4648200" y="4724400"/>
              <a:ext cx="1752600" cy="558800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432" y="16"/>
                </a:cxn>
                <a:cxn ang="0">
                  <a:pos x="960" y="256"/>
                </a:cxn>
              </a:cxnLst>
              <a:rect l="0" t="0" r="r" b="b"/>
              <a:pathLst>
                <a:path w="960" h="352">
                  <a:moveTo>
                    <a:pt x="0" y="352"/>
                  </a:moveTo>
                  <a:cubicBezTo>
                    <a:pt x="136" y="192"/>
                    <a:pt x="272" y="32"/>
                    <a:pt x="432" y="16"/>
                  </a:cubicBezTo>
                  <a:cubicBezTo>
                    <a:pt x="592" y="0"/>
                    <a:pt x="776" y="128"/>
                    <a:pt x="960" y="25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Freeform 30"/>
            <p:cNvSpPr>
              <a:spLocks/>
            </p:cNvSpPr>
            <p:nvPr/>
          </p:nvSpPr>
          <p:spPr bwMode="auto">
            <a:xfrm>
              <a:off x="2514600" y="5283200"/>
              <a:ext cx="1219200" cy="3810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Text Box 31"/>
            <p:cNvSpPr txBox="1">
              <a:spLocks noChangeArrowheads="1"/>
            </p:cNvSpPr>
            <p:nvPr/>
          </p:nvSpPr>
          <p:spPr bwMode="auto">
            <a:xfrm>
              <a:off x="377825" y="5086866"/>
              <a:ext cx="133277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 mark</a:t>
              </a:r>
            </a:p>
          </p:txBody>
        </p:sp>
        <p:sp>
          <p:nvSpPr>
            <p:cNvPr id="24608" name="Line 32"/>
            <p:cNvSpPr>
              <a:spLocks noChangeShapeType="1"/>
            </p:cNvSpPr>
            <p:nvPr/>
          </p:nvSpPr>
          <p:spPr bwMode="auto">
            <a:xfrm>
              <a:off x="4343400" y="4876800"/>
              <a:ext cx="1588" cy="2286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Rectangle 33"/>
            <p:cNvSpPr>
              <a:spLocks noChangeArrowheads="1"/>
            </p:cNvSpPr>
            <p:nvPr/>
          </p:nvSpPr>
          <p:spPr bwMode="auto">
            <a:xfrm>
              <a:off x="20574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0" name="Rectangle 34"/>
            <p:cNvSpPr>
              <a:spLocks noChangeArrowheads="1"/>
            </p:cNvSpPr>
            <p:nvPr/>
          </p:nvSpPr>
          <p:spPr bwMode="auto">
            <a:xfrm>
              <a:off x="26670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32766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38862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4800600" y="5130800"/>
              <a:ext cx="12192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60198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Line 39"/>
            <p:cNvSpPr>
              <a:spLocks noChangeShapeType="1"/>
            </p:cNvSpPr>
            <p:nvPr/>
          </p:nvSpPr>
          <p:spPr bwMode="auto">
            <a:xfrm>
              <a:off x="2971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>
              <a:off x="23622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Line 41"/>
            <p:cNvSpPr>
              <a:spLocks noChangeShapeType="1"/>
            </p:cNvSpPr>
            <p:nvPr/>
          </p:nvSpPr>
          <p:spPr bwMode="auto">
            <a:xfrm>
              <a:off x="35814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Line 42"/>
            <p:cNvSpPr>
              <a:spLocks noChangeShapeType="1"/>
            </p:cNvSpPr>
            <p:nvPr/>
          </p:nvSpPr>
          <p:spPr bwMode="auto">
            <a:xfrm>
              <a:off x="41910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4495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>
              <a:off x="5105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>
              <a:off x="54102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Line 46"/>
            <p:cNvSpPr>
              <a:spLocks noChangeShapeType="1"/>
            </p:cNvSpPr>
            <p:nvPr/>
          </p:nvSpPr>
          <p:spPr bwMode="auto">
            <a:xfrm>
              <a:off x="57150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Line 47"/>
            <p:cNvSpPr>
              <a:spLocks noChangeShapeType="1"/>
            </p:cNvSpPr>
            <p:nvPr/>
          </p:nvSpPr>
          <p:spPr bwMode="auto">
            <a:xfrm>
              <a:off x="63246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>
              <a:off x="6629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Rectangle 49"/>
            <p:cNvSpPr>
              <a:spLocks noChangeArrowheads="1"/>
            </p:cNvSpPr>
            <p:nvPr/>
          </p:nvSpPr>
          <p:spPr bwMode="auto">
            <a:xfrm>
              <a:off x="20574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Rectangle 72"/>
            <p:cNvSpPr>
              <a:spLocks noChangeArrowheads="1"/>
            </p:cNvSpPr>
            <p:nvPr/>
          </p:nvSpPr>
          <p:spPr bwMode="auto">
            <a:xfrm>
              <a:off x="7391400" y="5111341"/>
              <a:ext cx="304800" cy="304800"/>
            </a:xfrm>
            <a:prstGeom prst="rect">
              <a:avLst/>
            </a:prstGeom>
            <a:solidFill>
              <a:srgbClr val="EBAFA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Text Box 73"/>
            <p:cNvSpPr txBox="1">
              <a:spLocks noChangeArrowheads="1"/>
            </p:cNvSpPr>
            <p:nvPr/>
          </p:nvSpPr>
          <p:spPr bwMode="auto">
            <a:xfrm>
              <a:off x="7718425" y="5111341"/>
              <a:ext cx="1211079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Mark bit set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82588" y="5842000"/>
            <a:ext cx="6551612" cy="939800"/>
            <a:chOff x="382588" y="5842000"/>
            <a:chExt cx="6551612" cy="939800"/>
          </a:xfrm>
        </p:grpSpPr>
        <p:sp>
          <p:nvSpPr>
            <p:cNvPr id="24628" name="Freeform 52"/>
            <p:cNvSpPr>
              <a:spLocks/>
            </p:cNvSpPr>
            <p:nvPr/>
          </p:nvSpPr>
          <p:spPr bwMode="auto">
            <a:xfrm>
              <a:off x="2514600" y="6400800"/>
              <a:ext cx="1219200" cy="3810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382588" y="5842000"/>
              <a:ext cx="6551612" cy="762686"/>
              <a:chOff x="382588" y="5842000"/>
              <a:chExt cx="6551612" cy="762686"/>
            </a:xfrm>
          </p:grpSpPr>
          <p:sp>
            <p:nvSpPr>
              <p:cNvPr id="24626" name="Freeform 50"/>
              <p:cNvSpPr>
                <a:spLocks/>
              </p:cNvSpPr>
              <p:nvPr/>
            </p:nvSpPr>
            <p:spPr bwMode="auto">
              <a:xfrm>
                <a:off x="3657600" y="5867400"/>
                <a:ext cx="6858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7" name="Freeform 51"/>
              <p:cNvSpPr>
                <a:spLocks/>
              </p:cNvSpPr>
              <p:nvPr/>
            </p:nvSpPr>
            <p:spPr bwMode="auto">
              <a:xfrm>
                <a:off x="4648200" y="5842000"/>
                <a:ext cx="1752600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9" name="Text Box 53"/>
              <p:cNvSpPr txBox="1">
                <a:spLocks noChangeArrowheads="1"/>
              </p:cNvSpPr>
              <p:nvPr/>
            </p:nvSpPr>
            <p:spPr bwMode="auto">
              <a:xfrm>
                <a:off x="382588" y="6202395"/>
                <a:ext cx="1470572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After sweep</a:t>
                </a:r>
              </a:p>
            </p:txBody>
          </p:sp>
          <p:sp>
            <p:nvSpPr>
              <p:cNvPr id="24630" name="Line 54"/>
              <p:cNvSpPr>
                <a:spLocks noChangeShapeType="1"/>
              </p:cNvSpPr>
              <p:nvPr/>
            </p:nvSpPr>
            <p:spPr bwMode="auto">
              <a:xfrm>
                <a:off x="4343400" y="599440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1" name="Rectangle 55"/>
              <p:cNvSpPr>
                <a:spLocks noChangeArrowheads="1"/>
              </p:cNvSpPr>
              <p:nvPr/>
            </p:nvSpPr>
            <p:spPr bwMode="auto">
              <a:xfrm>
                <a:off x="20574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2" name="Rectangle 56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3" name="Rectangle 57"/>
              <p:cNvSpPr>
                <a:spLocks noChangeArrowheads="1"/>
              </p:cNvSpPr>
              <p:nvPr/>
            </p:nvSpPr>
            <p:spPr bwMode="auto">
              <a:xfrm>
                <a:off x="32766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4" name="Rectangle 58"/>
              <p:cNvSpPr>
                <a:spLocks noChangeArrowheads="1"/>
              </p:cNvSpPr>
              <p:nvPr/>
            </p:nvSpPr>
            <p:spPr bwMode="auto">
              <a:xfrm>
                <a:off x="38862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5" name="Rectangle 59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6" name="Rectangle 60"/>
              <p:cNvSpPr>
                <a:spLocks noChangeArrowheads="1"/>
              </p:cNvSpPr>
              <p:nvPr/>
            </p:nvSpPr>
            <p:spPr bwMode="auto">
              <a:xfrm>
                <a:off x="60198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7" name="Line 61"/>
              <p:cNvSpPr>
                <a:spLocks noChangeShapeType="1"/>
              </p:cNvSpPr>
              <p:nvPr/>
            </p:nvSpPr>
            <p:spPr bwMode="auto">
              <a:xfrm>
                <a:off x="29718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8" name="Line 62"/>
              <p:cNvSpPr>
                <a:spLocks noChangeShapeType="1"/>
              </p:cNvSpPr>
              <p:nvPr/>
            </p:nvSpPr>
            <p:spPr bwMode="auto">
              <a:xfrm>
                <a:off x="23622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9" name="Line 63"/>
              <p:cNvSpPr>
                <a:spLocks noChangeShapeType="1"/>
              </p:cNvSpPr>
              <p:nvPr/>
            </p:nvSpPr>
            <p:spPr bwMode="auto">
              <a:xfrm>
                <a:off x="3581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0" name="Line 64"/>
              <p:cNvSpPr>
                <a:spLocks noChangeShapeType="1"/>
              </p:cNvSpPr>
              <p:nvPr/>
            </p:nvSpPr>
            <p:spPr bwMode="auto">
              <a:xfrm>
                <a:off x="41910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1" name="Line 65"/>
              <p:cNvSpPr>
                <a:spLocks noChangeShapeType="1"/>
              </p:cNvSpPr>
              <p:nvPr/>
            </p:nvSpPr>
            <p:spPr bwMode="auto">
              <a:xfrm>
                <a:off x="44958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2" name="Line 66"/>
              <p:cNvSpPr>
                <a:spLocks noChangeShapeType="1"/>
              </p:cNvSpPr>
              <p:nvPr/>
            </p:nvSpPr>
            <p:spPr bwMode="auto">
              <a:xfrm>
                <a:off x="51054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3" name="Line 67"/>
              <p:cNvSpPr>
                <a:spLocks noChangeShapeType="1"/>
              </p:cNvSpPr>
              <p:nvPr/>
            </p:nvSpPr>
            <p:spPr bwMode="auto">
              <a:xfrm>
                <a:off x="54102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4" name="Line 68"/>
              <p:cNvSpPr>
                <a:spLocks noChangeShapeType="1"/>
              </p:cNvSpPr>
              <p:nvPr/>
            </p:nvSpPr>
            <p:spPr bwMode="auto">
              <a:xfrm>
                <a:off x="57150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5" name="Line 69"/>
              <p:cNvSpPr>
                <a:spLocks noChangeShapeType="1"/>
              </p:cNvSpPr>
              <p:nvPr/>
            </p:nvSpPr>
            <p:spPr bwMode="auto">
              <a:xfrm>
                <a:off x="63246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6" name="Line 70"/>
              <p:cNvSpPr>
                <a:spLocks noChangeShapeType="1"/>
              </p:cNvSpPr>
              <p:nvPr/>
            </p:nvSpPr>
            <p:spPr bwMode="auto">
              <a:xfrm>
                <a:off x="6629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7" name="Rectangle 71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  <p:sp>
            <p:nvSpPr>
              <p:cNvPr id="24650" name="Rectangle 74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379413" y="3461952"/>
            <a:ext cx="8764587" cy="1141798"/>
            <a:chOff x="379413" y="3461952"/>
            <a:chExt cx="8764587" cy="1141798"/>
          </a:xfrm>
        </p:grpSpPr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4030807" y="3461952"/>
              <a:ext cx="63386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9413" y="3617893"/>
              <a:ext cx="8764587" cy="985857"/>
              <a:chOff x="379413" y="3617893"/>
              <a:chExt cx="8764587" cy="985857"/>
            </a:xfrm>
          </p:grpSpPr>
          <p:sp>
            <p:nvSpPr>
              <p:cNvPr id="24582" name="Freeform 6"/>
              <p:cNvSpPr>
                <a:spLocks/>
              </p:cNvSpPr>
              <p:nvPr/>
            </p:nvSpPr>
            <p:spPr bwMode="auto">
              <a:xfrm>
                <a:off x="3657600" y="3689350"/>
                <a:ext cx="6858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3" name="Freeform 7"/>
              <p:cNvSpPr>
                <a:spLocks/>
              </p:cNvSpPr>
              <p:nvPr/>
            </p:nvSpPr>
            <p:spPr bwMode="auto">
              <a:xfrm>
                <a:off x="4648200" y="3663950"/>
                <a:ext cx="1752600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4" name="Freeform 8"/>
              <p:cNvSpPr>
                <a:spLocks/>
              </p:cNvSpPr>
              <p:nvPr/>
            </p:nvSpPr>
            <p:spPr bwMode="auto">
              <a:xfrm>
                <a:off x="2362200" y="4222750"/>
                <a:ext cx="1371600" cy="381000"/>
              </a:xfrm>
              <a:custGeom>
                <a:avLst/>
                <a:gdLst/>
                <a:ahLst/>
                <a:cxnLst>
                  <a:cxn ang="0">
                    <a:pos x="768" y="0"/>
                  </a:cxn>
                  <a:cxn ang="0">
                    <a:pos x="384" y="240"/>
                  </a:cxn>
                  <a:cxn ang="0">
                    <a:pos x="0" y="96"/>
                  </a:cxn>
                </a:cxnLst>
                <a:rect l="0" t="0" r="r" b="b"/>
                <a:pathLst>
                  <a:path w="768" h="256">
                    <a:moveTo>
                      <a:pt x="768" y="0"/>
                    </a:moveTo>
                    <a:cubicBezTo>
                      <a:pt x="640" y="112"/>
                      <a:pt x="512" y="224"/>
                      <a:pt x="384" y="240"/>
                    </a:cubicBezTo>
                    <a:cubicBezTo>
                      <a:pt x="256" y="256"/>
                      <a:pt x="128" y="176"/>
                      <a:pt x="0" y="9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5" name="Text Box 9"/>
              <p:cNvSpPr txBox="1">
                <a:spLocks noChangeArrowheads="1"/>
              </p:cNvSpPr>
              <p:nvPr/>
            </p:nvSpPr>
            <p:spPr bwMode="auto">
              <a:xfrm>
                <a:off x="379413" y="4035340"/>
                <a:ext cx="1495579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Before mark</a:t>
                </a:r>
              </a:p>
            </p:txBody>
          </p:sp>
          <p:sp>
            <p:nvSpPr>
              <p:cNvPr id="24586" name="Line 10"/>
              <p:cNvSpPr>
                <a:spLocks noChangeShapeType="1"/>
              </p:cNvSpPr>
              <p:nvPr/>
            </p:nvSpPr>
            <p:spPr bwMode="auto">
              <a:xfrm>
                <a:off x="4343400" y="381635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8" name="Rectangle 12"/>
              <p:cNvSpPr>
                <a:spLocks noChangeArrowheads="1"/>
              </p:cNvSpPr>
              <p:nvPr/>
            </p:nvSpPr>
            <p:spPr bwMode="auto">
              <a:xfrm>
                <a:off x="20574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9" name="Rectangle 13"/>
              <p:cNvSpPr>
                <a:spLocks noChangeArrowheads="1"/>
              </p:cNvSpPr>
              <p:nvPr/>
            </p:nvSpPr>
            <p:spPr bwMode="auto">
              <a:xfrm>
                <a:off x="26670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0" name="Rectangle 14"/>
              <p:cNvSpPr>
                <a:spLocks noChangeArrowheads="1"/>
              </p:cNvSpPr>
              <p:nvPr/>
            </p:nvSpPr>
            <p:spPr bwMode="auto">
              <a:xfrm>
                <a:off x="32766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1" name="Rectangle 15"/>
              <p:cNvSpPr>
                <a:spLocks noChangeArrowheads="1"/>
              </p:cNvSpPr>
              <p:nvPr/>
            </p:nvSpPr>
            <p:spPr bwMode="auto">
              <a:xfrm>
                <a:off x="38862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2" name="Rectangle 16"/>
              <p:cNvSpPr>
                <a:spLocks noChangeArrowheads="1"/>
              </p:cNvSpPr>
              <p:nvPr/>
            </p:nvSpPr>
            <p:spPr bwMode="auto">
              <a:xfrm>
                <a:off x="4800600" y="407035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Rectangle 17"/>
              <p:cNvSpPr>
                <a:spLocks noChangeArrowheads="1"/>
              </p:cNvSpPr>
              <p:nvPr/>
            </p:nvSpPr>
            <p:spPr bwMode="auto">
              <a:xfrm>
                <a:off x="60198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Line 18"/>
              <p:cNvSpPr>
                <a:spLocks noChangeShapeType="1"/>
              </p:cNvSpPr>
              <p:nvPr/>
            </p:nvSpPr>
            <p:spPr bwMode="auto">
              <a:xfrm>
                <a:off x="2971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>
                <a:off x="2362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Line 20"/>
              <p:cNvSpPr>
                <a:spLocks noChangeShapeType="1"/>
              </p:cNvSpPr>
              <p:nvPr/>
            </p:nvSpPr>
            <p:spPr bwMode="auto">
              <a:xfrm>
                <a:off x="3581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Line 21"/>
              <p:cNvSpPr>
                <a:spLocks noChangeShapeType="1"/>
              </p:cNvSpPr>
              <p:nvPr/>
            </p:nvSpPr>
            <p:spPr bwMode="auto">
              <a:xfrm>
                <a:off x="4191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Line 22"/>
              <p:cNvSpPr>
                <a:spLocks noChangeShapeType="1"/>
              </p:cNvSpPr>
              <p:nvPr/>
            </p:nvSpPr>
            <p:spPr bwMode="auto">
              <a:xfrm>
                <a:off x="4495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23"/>
              <p:cNvSpPr>
                <a:spLocks noChangeShapeType="1"/>
              </p:cNvSpPr>
              <p:nvPr/>
            </p:nvSpPr>
            <p:spPr bwMode="auto">
              <a:xfrm>
                <a:off x="5105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Line 24"/>
              <p:cNvSpPr>
                <a:spLocks noChangeShapeType="1"/>
              </p:cNvSpPr>
              <p:nvPr/>
            </p:nvSpPr>
            <p:spPr bwMode="auto">
              <a:xfrm>
                <a:off x="5410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Line 25"/>
              <p:cNvSpPr>
                <a:spLocks noChangeShapeType="1"/>
              </p:cNvSpPr>
              <p:nvPr/>
            </p:nvSpPr>
            <p:spPr bwMode="auto">
              <a:xfrm>
                <a:off x="5715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Line 26"/>
              <p:cNvSpPr>
                <a:spLocks noChangeShapeType="1"/>
              </p:cNvSpPr>
              <p:nvPr/>
            </p:nvSpPr>
            <p:spPr bwMode="auto">
              <a:xfrm>
                <a:off x="63246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27"/>
              <p:cNvSpPr>
                <a:spLocks noChangeShapeType="1"/>
              </p:cNvSpPr>
              <p:nvPr/>
            </p:nvSpPr>
            <p:spPr bwMode="auto">
              <a:xfrm>
                <a:off x="6629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696200" y="3617893"/>
                <a:ext cx="14478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i="1" dirty="0" smtClean="0">
                    <a:latin typeface="Calibri" pitchFamily="34" charset="0"/>
                  </a:rPr>
                  <a:t>Note: arrows here denote memory refs, not free list </a:t>
                </a:r>
                <a:r>
                  <a:rPr lang="en-US" sz="1400" b="0" i="1" dirty="0" err="1" smtClean="0">
                    <a:latin typeface="Calibri" pitchFamily="34" charset="0"/>
                  </a:rPr>
                  <a:t>ptrs</a:t>
                </a:r>
                <a:r>
                  <a:rPr lang="en-US" sz="1400" b="0" i="1" dirty="0" smtClean="0">
                    <a:latin typeface="Calibri" pitchFamily="34" charset="0"/>
                  </a:rPr>
                  <a:t>. 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84582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Assumptions For a Simple Implementation</a:t>
            </a:r>
            <a:endParaRPr lang="en-GB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74750"/>
            <a:ext cx="8701087" cy="5378450"/>
          </a:xfrm>
          <a:ln/>
        </p:spPr>
        <p:txBody>
          <a:bodyPr/>
          <a:lstStyle/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Application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new(n)</a:t>
            </a:r>
            <a:r>
              <a:rPr lang="en-GB" b="1" dirty="0"/>
              <a:t>: </a:t>
            </a:r>
            <a:r>
              <a:rPr lang="en-GB" b="1" dirty="0" smtClean="0"/>
              <a:t> </a:t>
            </a:r>
            <a:r>
              <a:rPr lang="en-GB" dirty="0" smtClean="0"/>
              <a:t>returns </a:t>
            </a:r>
            <a:r>
              <a:rPr lang="en-GB" dirty="0"/>
              <a:t>pointer to new block with all locations cleared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read(</a:t>
            </a:r>
            <a:r>
              <a:rPr lang="en-GB" b="1" dirty="0" err="1">
                <a:latin typeface="Courier New" pitchFamily="49" charset="0"/>
              </a:rPr>
              <a:t>b,i</a:t>
            </a:r>
            <a:r>
              <a:rPr lang="en-GB" b="1" dirty="0">
                <a:latin typeface="Courier New" pitchFamily="49" charset="0"/>
              </a:rPr>
              <a:t>):</a:t>
            </a:r>
            <a:r>
              <a:rPr lang="en-GB" b="1" dirty="0"/>
              <a:t> </a:t>
            </a:r>
            <a:r>
              <a:rPr lang="en-GB" dirty="0"/>
              <a:t>read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  <a:r>
              <a:rPr lang="en-GB" dirty="0"/>
              <a:t> into register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write(</a:t>
            </a:r>
            <a:r>
              <a:rPr lang="en-GB" b="1" dirty="0" err="1">
                <a:latin typeface="Courier New" pitchFamily="49" charset="0"/>
              </a:rPr>
              <a:t>b,i,v</a:t>
            </a:r>
            <a:r>
              <a:rPr lang="en-GB" b="1" dirty="0">
                <a:latin typeface="Courier New" pitchFamily="49" charset="0"/>
              </a:rPr>
              <a:t>): </a:t>
            </a:r>
            <a:r>
              <a:rPr lang="en-GB" dirty="0"/>
              <a:t>write </a:t>
            </a:r>
            <a:r>
              <a:rPr lang="en-GB" b="1" dirty="0">
                <a:latin typeface="Courier New" pitchFamily="49" charset="0"/>
              </a:rPr>
              <a:t>v</a:t>
            </a:r>
            <a:r>
              <a:rPr lang="en-GB" dirty="0"/>
              <a:t> into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0" indent="0">
              <a:lnSpc>
                <a:spcPct val="95000"/>
              </a:lnSpc>
              <a:spcBef>
                <a:spcPts val="1125"/>
              </a:spcBef>
              <a:buSzPct val="100000"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sz="1800" dirty="0">
              <a:solidFill>
                <a:srgbClr val="000066"/>
              </a:solidFill>
            </a:endParaRPr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Each block will have a header word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addressed as </a:t>
            </a:r>
            <a:r>
              <a:rPr lang="en-GB" b="1" dirty="0">
                <a:latin typeface="Courier New" pitchFamily="49" charset="0"/>
              </a:rPr>
              <a:t>b[-1]</a:t>
            </a:r>
            <a:r>
              <a:rPr lang="en-GB" dirty="0"/>
              <a:t>, for a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Used for different purposes in different collectors</a:t>
            </a:r>
          </a:p>
          <a:p>
            <a:pPr marL="431800" lvl="1" indent="-215900">
              <a:lnSpc>
                <a:spcPct val="100000"/>
              </a:lnSpc>
              <a:buSzPct val="75000"/>
              <a:buFont typeface="Wingdings" charset="2"/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Instructions used by the Garbage Collector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solidFill>
                  <a:srgbClr val="990000"/>
                </a:solidFill>
                <a:latin typeface="Courier New" pitchFamily="49" charset="0"/>
              </a:rPr>
              <a:t>is_ptr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(p):</a:t>
            </a:r>
            <a:r>
              <a:rPr lang="en-GB" dirty="0">
                <a:solidFill>
                  <a:srgbClr val="990000"/>
                </a:solidFill>
              </a:rPr>
              <a:t> determines whether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p</a:t>
            </a:r>
            <a:r>
              <a:rPr lang="en-GB" dirty="0">
                <a:solidFill>
                  <a:srgbClr val="990000"/>
                </a:solidFill>
              </a:rPr>
              <a:t> is a pointer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length(b</a:t>
            </a:r>
            <a:r>
              <a:rPr lang="en-GB" b="1" dirty="0">
                <a:solidFill>
                  <a:srgbClr val="990000"/>
                </a:solidFill>
              </a:rPr>
              <a:t>): </a:t>
            </a:r>
            <a:r>
              <a:rPr lang="en-GB" b="1" dirty="0" smtClean="0">
                <a:solidFill>
                  <a:srgbClr val="990000"/>
                </a:solidFill>
              </a:rPr>
              <a:t> </a:t>
            </a:r>
            <a:r>
              <a:rPr lang="en-GB" dirty="0" smtClean="0">
                <a:solidFill>
                  <a:srgbClr val="990000"/>
                </a:solidFill>
              </a:rPr>
              <a:t>returns </a:t>
            </a:r>
            <a:r>
              <a:rPr lang="en-GB" dirty="0">
                <a:solidFill>
                  <a:srgbClr val="990000"/>
                </a:solidFill>
              </a:rPr>
              <a:t>the length of block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b</a:t>
            </a:r>
            <a:r>
              <a:rPr lang="en-GB" dirty="0">
                <a:solidFill>
                  <a:srgbClr val="990000"/>
                </a:solidFill>
              </a:rPr>
              <a:t>, not including the header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 pitchFamily="49" charset="0"/>
              </a:rPr>
              <a:t>get_roots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: </a:t>
            </a:r>
            <a:r>
              <a:rPr lang="en-GB" b="1" dirty="0" smtClean="0"/>
              <a:t> </a:t>
            </a:r>
            <a:r>
              <a:rPr lang="en-GB" dirty="0" smtClean="0"/>
              <a:t>returns </a:t>
            </a:r>
            <a:r>
              <a:rPr lang="en-GB" dirty="0"/>
              <a:t>all the roots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71306" y="1593316"/>
            <a:ext cx="7834494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do nothing if not pointer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check if already marked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call mark on all words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	    </a:t>
            </a: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71306" y="4337050"/>
            <a:ext cx="4378419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ptr sweep(ptr p, ptr end)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  while (p &lt; end)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     if markBitSet(p)</a:t>
            </a:r>
            <a:b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        clearMarkBit();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     else if (allocateBitSet(p))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     p += length(p);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1197678"/>
            <a:ext cx="80613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Last Lecture: </a:t>
            </a:r>
            <a:r>
              <a:rPr lang="en-US" dirty="0" smtClean="0"/>
              <a:t>Keeping Track of Free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 smtClean="0"/>
              <a:t>Method 1: </a:t>
            </a:r>
            <a:r>
              <a:rPr lang="en-US" i="1" dirty="0" smtClean="0">
                <a:solidFill>
                  <a:srgbClr val="C00000"/>
                </a:solidFill>
              </a:rPr>
              <a:t>Implicit list </a:t>
            </a:r>
            <a:r>
              <a:rPr lang="en-US" dirty="0" smtClean="0"/>
              <a:t>using length—links all blocks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Method 2: </a:t>
            </a:r>
            <a:r>
              <a:rPr lang="en-GB" i="1" dirty="0" smtClean="0">
                <a:solidFill>
                  <a:srgbClr val="C00000"/>
                </a:solidFill>
              </a:rPr>
              <a:t>Explicit list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smtClean="0"/>
              <a:t>among the free blocks using pointers</a:t>
            </a:r>
          </a:p>
          <a:p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Method 3: </a:t>
            </a:r>
            <a:r>
              <a:rPr lang="en-GB" i="1" dirty="0" smtClean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Different free lists for different size classes</a:t>
            </a:r>
            <a:endParaRPr lang="en-US" dirty="0" smtClean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 smtClean="0"/>
              <a:t>Method 4: </a:t>
            </a:r>
            <a:r>
              <a:rPr lang="en-GB" i="1" dirty="0" smtClean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524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6600" y="1972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495800" y="1972962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00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05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09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514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19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24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29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7338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648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953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257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62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867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477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343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057400" y="3632200"/>
            <a:ext cx="2438400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73063"/>
            <a:ext cx="8001000" cy="76993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Conservative Mark &amp; Sweep in C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449897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“conservative </a:t>
            </a:r>
            <a:r>
              <a:rPr lang="en-GB" dirty="0" smtClean="0"/>
              <a:t>garbage collector</a:t>
            </a:r>
            <a:r>
              <a:rPr lang="en-GB" dirty="0"/>
              <a:t>” for C programs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is_ptr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determines if a word is a pointer by checking if it points to an allocated block of </a:t>
            </a:r>
            <a:r>
              <a:rPr lang="en-GB" dirty="0" smtClean="0"/>
              <a:t>memory</a:t>
            </a:r>
            <a:endParaRPr lang="en-GB" dirty="0"/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But, in C </a:t>
            </a:r>
            <a:r>
              <a:rPr lang="en-GB" dirty="0" smtClean="0"/>
              <a:t>pointers </a:t>
            </a:r>
            <a:r>
              <a:rPr lang="en-GB" dirty="0"/>
              <a:t>can point to the middle of a </a:t>
            </a:r>
            <a:r>
              <a:rPr lang="en-GB" dirty="0" smtClean="0"/>
              <a:t>block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how </a:t>
            </a:r>
            <a:r>
              <a:rPr lang="en-GB" dirty="0" smtClean="0"/>
              <a:t>to find </a:t>
            </a:r>
            <a:r>
              <a:rPr lang="en-GB" dirty="0"/>
              <a:t>the beginning of the block?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</a:t>
            </a:r>
            <a:r>
              <a:rPr lang="en-GB" dirty="0" smtClean="0"/>
              <a:t>binary tree </a:t>
            </a:r>
            <a:r>
              <a:rPr lang="en-GB" dirty="0"/>
              <a:t>to keep track of all allocated blocks (key is start-of-block)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Balanced-tree pointers can be stored in header (use two additional words)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607276" y="3216275"/>
            <a:ext cx="3200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6072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360820" y="2886761"/>
            <a:ext cx="80212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Header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829651" y="2590800"/>
            <a:ext cx="45243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ptr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055076" y="2911475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235676" y="3216275"/>
            <a:ext cx="1371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2356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9694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9725" y="5759450"/>
            <a:ext cx="1097280" cy="33535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962400" y="5759450"/>
            <a:ext cx="1828800" cy="335358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074845" y="5438775"/>
            <a:ext cx="62589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Head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4400104" y="5438775"/>
            <a:ext cx="58090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D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ata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3794125" y="5988050"/>
            <a:ext cx="228600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2888110" y="6369050"/>
            <a:ext cx="500755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eft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3698464" y="6369050"/>
            <a:ext cx="624287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ight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2838227" y="5784850"/>
            <a:ext cx="469121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S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ize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276600" y="5756190"/>
            <a:ext cx="338618" cy="33861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H="1">
            <a:off x="3106738" y="5988050"/>
            <a:ext cx="307975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00800" y="5943600"/>
            <a:ext cx="236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Left:</a:t>
            </a:r>
            <a:r>
              <a:rPr lang="en-US" sz="1800" b="0" dirty="0" smtClean="0">
                <a:latin typeface="Calibri" pitchFamily="34" charset="0"/>
              </a:rPr>
              <a:t> smaller addresses</a:t>
            </a:r>
          </a:p>
          <a:p>
            <a:r>
              <a:rPr lang="en-US" sz="1800" dirty="0" smtClean="0">
                <a:latin typeface="Calibri" pitchFamily="34" charset="0"/>
              </a:rPr>
              <a:t>Right:</a:t>
            </a:r>
            <a:r>
              <a:rPr lang="en-US" sz="1800" b="0" dirty="0" smtClean="0">
                <a:latin typeface="Calibri" pitchFamily="34" charset="0"/>
              </a:rPr>
              <a:t> larger addresses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animBg="1"/>
      <p:bldP spid="26638" grpId="0" animBg="1"/>
      <p:bldP spid="26639" grpId="0"/>
      <p:bldP spid="26640" grpId="0"/>
      <p:bldP spid="26642" grpId="0" animBg="1"/>
      <p:bldP spid="26643" grpId="0"/>
      <p:bldP spid="26644" grpId="0"/>
      <p:bldP spid="26645" grpId="0"/>
      <p:bldP spid="23" grpId="0" animBg="1"/>
      <p:bldP spid="26641" grpId="0" animBg="1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Explicit free lists</a:t>
            </a:r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Memory-related perils and pitfalls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6286" y="493713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Memory-Related Perils and Pitfalls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Dereferencing bad pointers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Reading uninitialized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Overwriting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nonexistent variables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Freeing blocks multiple times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freed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Failing to free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33400" y="1295400"/>
            <a:ext cx="6705600" cy="411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799" y="341312"/>
            <a:ext cx="5080000" cy="573088"/>
          </a:xfrm>
        </p:spPr>
        <p:txBody>
          <a:bodyPr/>
          <a:lstStyle/>
          <a:p>
            <a:r>
              <a:rPr lang="en-US" dirty="0" smtClean="0"/>
              <a:t>C </a:t>
            </a:r>
            <a:r>
              <a:rPr lang="en-US" dirty="0"/>
              <a:t>operators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466619" y="962085"/>
            <a:ext cx="6924781" cy="4524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Operators					Associativity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()  []  </a:t>
            </a:r>
            <a:r>
              <a:rPr lang="en-US" sz="1800" dirty="0">
                <a:latin typeface="Courier New" pitchFamily="49" charset="0"/>
              </a:rPr>
              <a:t>-&gt;  </a:t>
            </a:r>
            <a:r>
              <a:rPr lang="en-US" sz="1800" dirty="0" smtClean="0">
                <a:latin typeface="Courier New" pitchFamily="49" charset="0"/>
              </a:rPr>
              <a:t>. ++ --</a:t>
            </a:r>
            <a:r>
              <a:rPr lang="en-US" sz="1800" dirty="0">
                <a:latin typeface="Courier New" pitchFamily="49" charset="0"/>
              </a:rPr>
              <a:t>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!  ~  ++ </a:t>
            </a:r>
            <a:r>
              <a:rPr lang="en-US" sz="1800" dirty="0" smtClean="0">
                <a:latin typeface="Courier New" pitchFamily="49" charset="0"/>
              </a:rPr>
              <a:t>-</a:t>
            </a:r>
            <a:r>
              <a:rPr lang="en-US" sz="1800" dirty="0">
                <a:latin typeface="Courier New" pitchFamily="49" charset="0"/>
              </a:rPr>
              <a:t>-  +  -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* 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&amp;</a:t>
            </a:r>
            <a:r>
              <a:rPr lang="en-US" sz="1800" dirty="0">
                <a:latin typeface="Courier New" pitchFamily="49" charset="0"/>
              </a:rPr>
              <a:t> (type) 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  /  %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+  -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&lt;&lt;  &gt;&gt;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  &lt;=  &gt;  &gt;=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==  !=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^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?:					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 += -= *= /= %= &amp;= ^= != &lt;&lt;= &gt;&gt;=	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,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5638800"/>
            <a:ext cx="7162800" cy="1143000"/>
          </a:xfrm>
          <a:noFill/>
          <a:ln/>
        </p:spPr>
        <p:txBody>
          <a:bodyPr/>
          <a:lstStyle/>
          <a:p>
            <a:pPr marL="63500" indent="-238125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-</a:t>
            </a:r>
            <a:r>
              <a:rPr lang="en-US" sz="2000" dirty="0" smtClean="0">
                <a:latin typeface="Courier New" pitchFamily="49" charset="0"/>
              </a:rPr>
              <a:t>&gt;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/>
                <a:cs typeface="Courier New"/>
              </a:rPr>
              <a:t>()</a:t>
            </a:r>
            <a:r>
              <a:rPr lang="en-US" sz="2000" dirty="0" smtClean="0"/>
              <a:t>, and </a:t>
            </a:r>
            <a:r>
              <a:rPr lang="en-US" sz="2000" dirty="0" smtClean="0">
                <a:latin typeface="Courier New"/>
                <a:cs typeface="Courier New"/>
              </a:rPr>
              <a:t>[]</a:t>
            </a:r>
            <a:r>
              <a:rPr lang="en-US" sz="2000" dirty="0" smtClean="0"/>
              <a:t> have high precedence, with </a:t>
            </a:r>
            <a:r>
              <a:rPr lang="en-US" sz="2000" dirty="0" smtClean="0">
                <a:latin typeface="Courier New"/>
                <a:cs typeface="Courier New"/>
              </a:rPr>
              <a:t>*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/>
                <a:cs typeface="Courier New"/>
              </a:rPr>
              <a:t>&amp;</a:t>
            </a:r>
            <a:r>
              <a:rPr lang="en-US" sz="2000" dirty="0" smtClean="0"/>
              <a:t> just below</a:t>
            </a:r>
          </a:p>
          <a:p>
            <a:pPr marL="63500" indent="-238125"/>
            <a:r>
              <a:rPr lang="en-US" sz="2000" dirty="0" smtClean="0"/>
              <a:t>Unary </a:t>
            </a:r>
            <a:r>
              <a:rPr lang="en-US" sz="2000" dirty="0" smtClean="0">
                <a:latin typeface="Courier New"/>
                <a:cs typeface="Courier New"/>
              </a:rPr>
              <a:t>+</a:t>
            </a:r>
            <a:r>
              <a:rPr lang="en-US" sz="2000" dirty="0" smtClean="0">
                <a:latin typeface="+mn-lt"/>
                <a:cs typeface="Courier New"/>
              </a:rPr>
              <a:t>,</a:t>
            </a:r>
            <a:r>
              <a:rPr lang="en-US" sz="2000" dirty="0" smtClean="0">
                <a:latin typeface="Courier New"/>
                <a:cs typeface="Courier New"/>
              </a:rPr>
              <a:t> -</a:t>
            </a:r>
            <a:r>
              <a:rPr lang="en-US" sz="2000" dirty="0" smtClean="0"/>
              <a:t>, and </a:t>
            </a:r>
            <a:r>
              <a:rPr lang="en-US" sz="2000" dirty="0" smtClean="0">
                <a:latin typeface="Courier New"/>
                <a:cs typeface="Courier New"/>
              </a:rPr>
              <a:t>*</a:t>
            </a:r>
            <a:r>
              <a:rPr lang="en-US" sz="2000" dirty="0" smtClean="0"/>
              <a:t> have higher precedence than binary forms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6473551"/>
            <a:ext cx="309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page 53, updated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7200" y="808196"/>
            <a:ext cx="3742486" cy="1784092"/>
            <a:chOff x="457200" y="808196"/>
            <a:chExt cx="3742486" cy="1784092"/>
          </a:xfrm>
        </p:grpSpPr>
        <p:sp>
          <p:nvSpPr>
            <p:cNvPr id="2" name="Oval 1"/>
            <p:cNvSpPr/>
            <p:nvPr/>
          </p:nvSpPr>
          <p:spPr bwMode="auto">
            <a:xfrm>
              <a:off x="2362200" y="12192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 smtClean="0"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295400" y="15240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 smtClean="0">
                <a:latin typeface="+mn-lt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209800" y="1546083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 smtClean="0">
                <a:latin typeface="+mn-lt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57200" y="20574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 smtClean="0">
                <a:latin typeface="+mn-lt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 bwMode="auto">
            <a:xfrm flipH="1">
              <a:off x="3124200" y="962085"/>
              <a:ext cx="381000" cy="333315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3429000" y="1927083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  <a:latin typeface="Calibri" pitchFamily="34" charset="0"/>
                </a:rPr>
                <a:t>Unary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905521" y="1897797"/>
              <a:ext cx="599679" cy="159603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502059" y="808196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  <a:latin typeface="Calibri" pitchFamily="34" charset="0"/>
                </a:rPr>
                <a:t>Postfix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6634" y="2284511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  <a:latin typeface="Calibri" pitchFamily="34" charset="0"/>
                </a:rPr>
                <a:t>Binary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1363155" y="2255225"/>
              <a:ext cx="599679" cy="159603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85839" y="215928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  <a:latin typeface="Calibri" pitchFamily="34" charset="0"/>
                </a:rPr>
                <a:t>Prefix</a:t>
              </a:r>
            </a:p>
          </p:txBody>
        </p:sp>
        <p:cxnSp>
          <p:nvCxnSpPr>
            <p:cNvPr id="20" name="Straight Arrow Connector 19"/>
            <p:cNvCxnSpPr>
              <a:endCxn id="8" idx="5"/>
            </p:cNvCxnSpPr>
            <p:nvPr/>
          </p:nvCxnSpPr>
          <p:spPr bwMode="auto">
            <a:xfrm flipH="1" flipV="1">
              <a:off x="2075889" y="1849204"/>
              <a:ext cx="586151" cy="440398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513"/>
            <a:ext cx="79248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C </a:t>
            </a:r>
            <a:r>
              <a:rPr lang="en-US" dirty="0"/>
              <a:t>Pointer </a:t>
            </a:r>
            <a:r>
              <a:rPr lang="en-US" dirty="0" smtClean="0"/>
              <a:t>Declarations: Test Yourself!</a:t>
            </a:r>
            <a:endParaRPr lang="en-US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2971800" cy="53101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*p[13]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smtClean="0">
                <a:latin typeface="Courier New" charset="0"/>
              </a:rPr>
              <a:t>*(p[</a:t>
            </a:r>
            <a:r>
              <a:rPr lang="en-US" sz="1800" dirty="0">
                <a:latin typeface="Courier New" charset="0"/>
              </a:rPr>
              <a:t>13</a:t>
            </a:r>
            <a:r>
              <a:rPr lang="en-US" sz="1800" dirty="0" smtClean="0">
                <a:latin typeface="Courier New" charset="0"/>
              </a:rPr>
              <a:t>])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(*p)[13]		</a:t>
            </a:r>
            <a:endParaRPr lang="en-US" sz="1800" dirty="0"/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()	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)()	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(*(*f())[13])()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(*(*x[3])())[5]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3733800" y="1143000"/>
            <a:ext cx="1902023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3733800" y="1676400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p</a:t>
            </a:r>
            <a:r>
              <a:rPr lang="en-US" sz="1800" b="0" dirty="0">
                <a:solidFill>
                  <a:srgbClr val="0070C0"/>
                </a:solidFill>
                <a:latin typeface="+mn-lt"/>
              </a:rPr>
              <a:t> is an array[13] of pointer to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3733800" y="2224088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solidFill>
                  <a:srgbClr val="0070C0"/>
                </a:solidFill>
                <a:latin typeface="+mn-lt"/>
              </a:rPr>
              <a:t>p is </a:t>
            </a:r>
            <a:r>
              <a:rPr lang="en-US" sz="1800" b="0" dirty="0" smtClean="0">
                <a:solidFill>
                  <a:srgbClr val="0070C0"/>
                </a:solidFill>
                <a:latin typeface="+mn-lt"/>
              </a:rPr>
              <a:t>an </a:t>
            </a:r>
            <a:r>
              <a:rPr lang="en-US" sz="1800" b="0" dirty="0">
                <a:solidFill>
                  <a:srgbClr val="0070C0"/>
                </a:solidFill>
                <a:latin typeface="+mn-lt"/>
              </a:rPr>
              <a:t>array[13] of </a:t>
            </a:r>
            <a:r>
              <a:rPr lang="en-US" sz="1800" b="0" dirty="0" smtClean="0">
                <a:solidFill>
                  <a:srgbClr val="0070C0"/>
                </a:solidFill>
                <a:latin typeface="+mn-lt"/>
              </a:rPr>
              <a:t>pointer to </a:t>
            </a:r>
            <a:r>
              <a:rPr lang="en-US" sz="1800" b="0" dirty="0" err="1" smtClean="0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1" name="Text Box 7"/>
          <p:cNvSpPr txBox="1">
            <a:spLocks noChangeArrowheads="1"/>
          </p:cNvSpPr>
          <p:nvPr/>
        </p:nvSpPr>
        <p:spPr bwMode="auto">
          <a:xfrm>
            <a:off x="3733800" y="2757488"/>
            <a:ext cx="336625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 pointer to a pointer to an int</a:t>
            </a:r>
          </a:p>
        </p:txBody>
      </p:sp>
      <p:sp>
        <p:nvSpPr>
          <p:cNvPr id="681992" name="Text Box 8"/>
          <p:cNvSpPr txBox="1">
            <a:spLocks noChangeArrowheads="1"/>
          </p:cNvSpPr>
          <p:nvPr/>
        </p:nvSpPr>
        <p:spPr bwMode="auto">
          <a:xfrm>
            <a:off x="3733800" y="3352800"/>
            <a:ext cx="3369522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p</a:t>
            </a:r>
            <a:r>
              <a:rPr lang="en-US" sz="1800" b="0" dirty="0">
                <a:solidFill>
                  <a:srgbClr val="0070C0"/>
                </a:solidFill>
                <a:latin typeface="+mn-lt"/>
              </a:rPr>
              <a:t> is a pointer to an array[13] of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3" name="Text Box 9"/>
          <p:cNvSpPr txBox="1">
            <a:spLocks noChangeArrowheads="1"/>
          </p:cNvSpPr>
          <p:nvPr/>
        </p:nvSpPr>
        <p:spPr bwMode="auto">
          <a:xfrm>
            <a:off x="3733800" y="3844925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en-US" sz="1800" b="0" dirty="0">
                <a:solidFill>
                  <a:srgbClr val="C00000"/>
                </a:solidFill>
                <a:latin typeface="+mn-lt"/>
              </a:rPr>
              <a:t> is a function returning a pointer to </a:t>
            </a: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int</a:t>
            </a:r>
            <a:endParaRPr lang="en-US" sz="18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1994" name="Text Box 10"/>
          <p:cNvSpPr txBox="1">
            <a:spLocks noChangeArrowheads="1"/>
          </p:cNvSpPr>
          <p:nvPr/>
        </p:nvSpPr>
        <p:spPr bwMode="auto">
          <a:xfrm>
            <a:off x="3733800" y="4419600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en-US" sz="1800" b="0" dirty="0">
                <a:solidFill>
                  <a:srgbClr val="C00000"/>
                </a:solidFill>
                <a:latin typeface="+mn-lt"/>
              </a:rPr>
              <a:t> is a pointer to a function returning </a:t>
            </a: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int</a:t>
            </a:r>
            <a:endParaRPr lang="en-US" sz="18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1995" name="Text Box 11"/>
          <p:cNvSpPr txBox="1">
            <a:spLocks noChangeArrowheads="1"/>
          </p:cNvSpPr>
          <p:nvPr/>
        </p:nvSpPr>
        <p:spPr bwMode="auto">
          <a:xfrm>
            <a:off x="3733800" y="4921250"/>
            <a:ext cx="4140692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f is a function returning ptr to an array[13]</a:t>
            </a:r>
          </a:p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of pointers to functions returning int</a:t>
            </a: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3733800" y="5715000"/>
            <a:ext cx="3844149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x is an array[3] of pointers  to functions </a:t>
            </a:r>
          </a:p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returning pointers to array[5] of ints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0" y="644473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Sec 5.12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 autoUpdateAnimBg="0"/>
      <p:bldP spid="681989" grpId="0" autoUpdateAnimBg="0"/>
      <p:bldP spid="681990" grpId="0" autoUpdateAnimBg="0"/>
      <p:bldP spid="681991" grpId="0" autoUpdateAnimBg="0"/>
      <p:bldP spid="681992" grpId="0" autoUpdateAnimBg="0"/>
      <p:bldP spid="681993" grpId="0" autoUpdateAnimBg="0"/>
      <p:bldP spid="681994" grpId="0" autoUpdateAnimBg="0"/>
      <p:bldP spid="681995" grpId="0" autoUpdateAnimBg="0"/>
      <p:bldP spid="68199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Dereferencing Bad Pointers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</a:t>
            </a:r>
            <a:r>
              <a:rPr lang="en-GB" dirty="0" err="1">
                <a:latin typeface="Courier New" pitchFamily="49" charset="0"/>
              </a:rPr>
              <a:t>scanf</a:t>
            </a:r>
            <a:r>
              <a:rPr lang="en-GB" dirty="0"/>
              <a:t> bug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62000" y="1948003"/>
            <a:ext cx="2764146" cy="1694952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scanf</a:t>
            </a:r>
            <a:r>
              <a:rPr lang="en-GB" sz="2000" b="1" dirty="0" smtClean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ru-RU" sz="2000" dirty="0"/>
              <a:t>"</a:t>
            </a:r>
            <a:r>
              <a:rPr lang="en-GB" sz="2000" b="1" dirty="0" smtClean="0">
                <a:latin typeface="Courier New" pitchFamily="49" charset="0"/>
                <a:ea typeface="msgothic" charset="0"/>
                <a:cs typeface="msgothic" charset="0"/>
              </a:rPr>
              <a:t>%d</a:t>
            </a:r>
            <a:r>
              <a:rPr lang="ru-RU" sz="2000" dirty="0"/>
              <a:t>"</a:t>
            </a:r>
            <a:r>
              <a:rPr lang="en-GB" sz="2000" b="1" dirty="0" smtClean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Reading Uninitialized Memory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Assuming that heap data is initialized to </a:t>
            </a:r>
            <a:r>
              <a:rPr lang="en-GB" dirty="0" smtClean="0"/>
              <a:t>zero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Can avoid by using </a:t>
            </a:r>
            <a:r>
              <a:rPr lang="en-GB" dirty="0" err="1" smtClean="0">
                <a:latin typeface="Courier New"/>
                <a:cs typeface="Courier New"/>
              </a:rPr>
              <a:t>calloc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09727" y="1930144"/>
            <a:ext cx="5413959" cy="3480056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return y =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Ax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matvec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**A,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*x) {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*y =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j;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for (j=0; j&lt;N; j++)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+=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A[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][j]*x[j];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y;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the (possibly) wrong sized </a:t>
            </a:r>
            <a:r>
              <a:rPr lang="en-GB" dirty="0" smtClean="0"/>
              <a:t>object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Can you spot the bug?</a:t>
            </a:r>
            <a:endParaRPr lang="en-GB" dirty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12703" y="21336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**p;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(i=0; i&lt;N; i++)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p[i]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Off-by-</a:t>
            </a:r>
            <a:r>
              <a:rPr lang="en-GB"/>
              <a:t>one </a:t>
            </a:r>
            <a:r>
              <a:rPr lang="en-GB" smtClean="0"/>
              <a:t>errors</a:t>
            </a:r>
            <a:endParaRPr lang="en-GB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mtClean="0">
                <a:latin typeface="Courier New" pitchFamily="49" charset="0"/>
                <a:ea typeface="msgothic" charset="0"/>
                <a:cs typeface="msgothic" charset="0"/>
              </a:rPr>
              <a:t>char </a:t>
            </a:r>
            <a:r>
              <a:rPr lang="en-GB" sz="2000" smtClean="0">
                <a:latin typeface="Courier New" pitchFamily="49" charset="0"/>
                <a:ea typeface="msgothic" charset="0"/>
                <a:cs typeface="msgothic" charset="0"/>
              </a:rPr>
              <a:t>**p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smtClean="0">
                <a:latin typeface="Courier New" pitchFamily="49" charset="0"/>
                <a:ea typeface="msgothic" charset="0"/>
                <a:cs typeface="msgothic" charset="0"/>
              </a:rPr>
              <a:t>p 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 smtClean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 smtClean="0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 smtClean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 smtClean="0">
                <a:latin typeface="Courier New" pitchFamily="49" charset="0"/>
                <a:ea typeface="msgothic" charset="0"/>
                <a:cs typeface="msgothic" charset="0"/>
              </a:rPr>
              <a:t> *))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smtClean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 smtClean="0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 smtClean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 smtClean="0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&lt;=</a:t>
            </a:r>
            <a:r>
              <a:rPr lang="en-GB" sz="2000" dirty="0" smtClean="0">
                <a:latin typeface="Courier New" pitchFamily="49" charset="0"/>
                <a:ea typeface="msgothic" charset="0"/>
                <a:cs typeface="msgothic" charset="0"/>
              </a:rPr>
              <a:t>N; </a:t>
            </a:r>
            <a:r>
              <a:rPr lang="en-GB" sz="2000" dirty="0" err="1" smtClean="0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 smtClean="0">
                <a:latin typeface="Courier New" pitchFamily="49" charset="0"/>
                <a:ea typeface="msgothic" charset="0"/>
                <a:cs typeface="msgothic" charset="0"/>
              </a:rPr>
              <a:t>++)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smtClean="0">
                <a:latin typeface="Courier New" pitchFamily="49" charset="0"/>
                <a:ea typeface="msgothic" charset="0"/>
                <a:cs typeface="msgothic" charset="0"/>
              </a:rPr>
              <a:t>   p[</a:t>
            </a:r>
            <a:r>
              <a:rPr lang="en-GB" sz="2000" dirty="0" err="1" smtClean="0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 smtClean="0">
                <a:latin typeface="Courier New" pitchFamily="49" charset="0"/>
                <a:ea typeface="msgothic" charset="0"/>
                <a:cs typeface="msgothic" charset="0"/>
              </a:rPr>
              <a:t>] = </a:t>
            </a:r>
            <a:r>
              <a:rPr lang="en-GB" sz="2000" dirty="0" err="1" smtClean="0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 smtClean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 smtClean="0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 smtClean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 smtClean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smtClean="0">
                <a:latin typeface="Courier New" pitchFamily="49" charset="0"/>
                <a:ea typeface="msgothic" charset="0"/>
                <a:cs typeface="msgothic" charset="0"/>
              </a:rPr>
              <a:t>}</a:t>
            </a: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8200" y="4572000"/>
            <a:ext cx="3567851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smtClean="0">
                <a:latin typeface="Courier New" pitchFamily="49" charset="0"/>
                <a:ea typeface="msgothic" charset="0"/>
                <a:cs typeface="msgothic" charset="0"/>
              </a:rPr>
              <a:t>char *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smtClean="0">
                <a:latin typeface="Courier New" pitchFamily="49" charset="0"/>
                <a:ea typeface="msgothic" charset="0"/>
                <a:cs typeface="msgothic" charset="0"/>
              </a:rPr>
              <a:t>p 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 smtClean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strlen</a:t>
            </a:r>
            <a:r>
              <a:rPr lang="en-GB" sz="2000" dirty="0" smtClean="0">
                <a:latin typeface="Courier New" pitchFamily="49" charset="0"/>
                <a:ea typeface="msgothic" charset="0"/>
                <a:cs typeface="msgothic" charset="0"/>
              </a:rPr>
              <a:t>(s))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 smtClean="0">
                <a:latin typeface="Courier New" pitchFamily="49" charset="0"/>
                <a:ea typeface="msgothic" charset="0"/>
                <a:cs typeface="msgothic" charset="0"/>
              </a:rPr>
              <a:t>strcpy</a:t>
            </a:r>
            <a:r>
              <a:rPr lang="en-GB" sz="2000" dirty="0" smtClean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 smtClean="0">
                <a:latin typeface="Courier New" pitchFamily="49" charset="0"/>
                <a:ea typeface="msgothic" charset="0"/>
                <a:cs typeface="msgothic" charset="0"/>
              </a:rPr>
              <a:t>p,s</a:t>
            </a:r>
            <a:r>
              <a:rPr lang="en-GB" sz="2000" dirty="0" smtClean="0">
                <a:latin typeface="Courier New" pitchFamily="49" charset="0"/>
                <a:ea typeface="msgothic" charset="0"/>
                <a:cs typeface="msgothic" charset="0"/>
              </a:rPr>
              <a:t>);</a:t>
            </a: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44942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checking the max string size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Basis </a:t>
            </a:r>
            <a:r>
              <a:rPr lang="en-GB" dirty="0"/>
              <a:t>for classic buffer overflow </a:t>
            </a:r>
            <a:r>
              <a:rPr lang="en-GB" dirty="0" smtClean="0"/>
              <a:t>attacks</a:t>
            </a:r>
            <a:endParaRPr lang="en-GB" dirty="0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21724" y="1871803"/>
            <a:ext cx="7106730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s[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8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gets(s);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reads “123456789” from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stdin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724" y="458703"/>
            <a:ext cx="6756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C00000"/>
                </a:solidFill>
              </a:rPr>
              <a:t>Summary: </a:t>
            </a:r>
            <a:r>
              <a:rPr lang="en-GB" dirty="0" smtClean="0"/>
              <a:t>Implicit Lists</a:t>
            </a:r>
            <a:endParaRPr lang="en-GB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0266" y="1160463"/>
            <a:ext cx="8307387" cy="5392737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  <a:endParaRPr lang="en-GB" dirty="0" smtClean="0"/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linear </a:t>
            </a:r>
            <a:r>
              <a:rPr lang="en-GB" dirty="0"/>
              <a:t>time worst case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  <a:endParaRPr lang="en-GB" dirty="0" smtClean="0"/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constant </a:t>
            </a:r>
            <a:r>
              <a:rPr lang="en-GB" dirty="0"/>
              <a:t>time worst case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usage: </a:t>
            </a:r>
            <a:endParaRPr lang="en-GB" dirty="0" smtClean="0"/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will </a:t>
            </a:r>
            <a:r>
              <a:rPr lang="en-GB" dirty="0"/>
              <a:t>depend on placement policy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 or best-fit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Not </a:t>
            </a:r>
            <a:r>
              <a:rPr lang="en-GB" dirty="0"/>
              <a:t>used in practice for </a:t>
            </a:r>
            <a:r>
              <a:rPr lang="en-GB" dirty="0" err="1" smtClean="0">
                <a:latin typeface="Courier New" pitchFamily="49" charset="0"/>
              </a:rPr>
              <a:t>malloc</a:t>
            </a:r>
            <a:r>
              <a:rPr lang="en-GB" dirty="0" smtClean="0">
                <a:latin typeface="Courier New" pitchFamily="49" charset="0"/>
              </a:rPr>
              <a:t>/free </a:t>
            </a:r>
            <a:r>
              <a:rPr lang="en-GB" dirty="0" smtClean="0"/>
              <a:t>because </a:t>
            </a:r>
            <a:r>
              <a:rPr lang="en-GB" dirty="0"/>
              <a:t>of linear-time allocation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applications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However</a:t>
            </a:r>
            <a:r>
              <a:rPr lang="en-GB" dirty="0"/>
              <a:t>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</p:spTree>
    <p:extLst>
      <p:ext uri="{BB962C8B-B14F-4D97-AF65-F5344CB8AC3E}">
        <p14:creationId xmlns:p14="http://schemas.microsoft.com/office/powerpoint/2010/main" val="29419033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Misunderstanding pointer arithmetic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23918" y="2018250"/>
            <a:ext cx="4798406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*search(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while </a:t>
            </a:r>
            <a:r>
              <a:rPr lang="en-GB" sz="2000" dirty="0" smtClean="0">
                <a:latin typeface="Courier New" pitchFamily="49" charset="0"/>
                <a:ea typeface="msgothic" charset="0"/>
                <a:cs typeface="msgothic" charset="0"/>
              </a:rPr>
              <a:t>(p 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&amp;&amp; *p !=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p +=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Referencing a pointer instead of the object it points to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260619" cy="255672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BinheapDelete(int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*size)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*packet;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packet = binheap[0];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binheap[0]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[*size - 1];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*size--;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Heapify(binheap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*size, 0);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return(packet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72000" y="3810000"/>
            <a:ext cx="4305300" cy="2815004"/>
            <a:chOff x="4572000" y="3810000"/>
            <a:chExt cx="4305300" cy="28150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3810000"/>
              <a:ext cx="4305300" cy="2815004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 bwMode="auto">
            <a:xfrm>
              <a:off x="6096000" y="4180409"/>
              <a:ext cx="304800" cy="228600"/>
            </a:xfrm>
            <a:prstGeom prst="ellipse">
              <a:avLst/>
            </a:prstGeom>
            <a:noFill/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 smtClean="0">
                <a:latin typeface="+mn-lt"/>
              </a:endParaRPr>
            </a:p>
          </p:txBody>
        </p:sp>
        <p:sp>
          <p:nvSpPr>
            <p:cNvPr id="3" name="Oval 2"/>
            <p:cNvSpPr/>
            <p:nvPr/>
          </p:nvSpPr>
          <p:spPr bwMode="auto">
            <a:xfrm>
              <a:off x="6019800" y="3993936"/>
              <a:ext cx="304800" cy="228600"/>
            </a:xfrm>
            <a:prstGeom prst="ellipse">
              <a:avLst/>
            </a:prstGeom>
            <a:noFill/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 smtClean="0">
                <a:latin typeface="+mn-lt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Nonexistent Variables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73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Forgetting that local variables disappear when a function returns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14400" y="2310714"/>
            <a:ext cx="2490082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*foo 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&amp;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 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Blocks Multiple Times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Nasty!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05248" y="19812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y&gt;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Freed Blocks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651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Evil!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&lt;M;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]++;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</a:t>
            </a:r>
            <a:r>
              <a:rPr lang="en-GB" dirty="0" smtClean="0"/>
              <a:t>Blocks (Memory </a:t>
            </a:r>
            <a:r>
              <a:rPr lang="en-GB" dirty="0"/>
              <a:t>Leaks)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Slow, long-term killer!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86714" y="2009775"/>
            <a:ext cx="5486400" cy="16192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foo()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return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</a:t>
            </a:r>
            <a:r>
              <a:rPr lang="en-GB" dirty="0" smtClean="0"/>
              <a:t>Blocks (Memory </a:t>
            </a:r>
            <a:r>
              <a:rPr lang="en-GB" dirty="0"/>
              <a:t>Leaks)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Freeing only part of a data structure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885950"/>
            <a:ext cx="8077200" cy="43624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*next;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*head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= 0;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head-&gt;next = NULL;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&lt;create and manipulate the rest of the list&gt;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free(head)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Dealing With Memory Bugs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Debugger: </a:t>
            </a:r>
            <a:r>
              <a:rPr lang="en-GB" dirty="0" err="1" smtClean="0">
                <a:latin typeface="Courier New"/>
                <a:cs typeface="Courier New"/>
              </a:rPr>
              <a:t>gdb</a:t>
            </a:r>
            <a:endParaRPr lang="en-GB" dirty="0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for finding  bad pointer dereferences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Hard to detect the other memory </a:t>
            </a:r>
            <a:r>
              <a:rPr lang="en-GB" dirty="0" smtClean="0"/>
              <a:t>bugs</a:t>
            </a:r>
          </a:p>
          <a:p>
            <a:pPr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Data structure consistency checker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Runs silently, prints message only on error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Use as a probe to zero in on error</a:t>
            </a: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Binary translator:  </a:t>
            </a:r>
            <a:r>
              <a:rPr lang="en-GB" dirty="0" err="1">
                <a:latin typeface="Courier New"/>
                <a:cs typeface="Courier New"/>
              </a:rPr>
              <a:t>valgrind</a:t>
            </a:r>
            <a:r>
              <a:rPr lang="en-GB" dirty="0"/>
              <a:t> </a:t>
            </a:r>
            <a:endParaRPr lang="en-GB" dirty="0" smtClean="0"/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Powerful </a:t>
            </a:r>
            <a:r>
              <a:rPr lang="en-GB" dirty="0"/>
              <a:t>debugging and analysis technique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Rewrites text section of executable object file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Checks each </a:t>
            </a:r>
            <a:r>
              <a:rPr lang="en-GB" dirty="0"/>
              <a:t>individual reference at runtime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Bad </a:t>
            </a:r>
            <a:r>
              <a:rPr lang="en-GB" dirty="0" smtClean="0"/>
              <a:t>pointers, overwrites, refs outside of allocated block</a:t>
            </a: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err="1" smtClean="0"/>
              <a:t>glibc</a:t>
            </a:r>
            <a:r>
              <a:rPr lang="en-GB" dirty="0" smtClean="0"/>
              <a:t> </a:t>
            </a:r>
            <a:r>
              <a:rPr lang="en-GB" dirty="0" err="1"/>
              <a:t>malloc</a:t>
            </a:r>
            <a:r>
              <a:rPr lang="en-GB" dirty="0"/>
              <a:t> contains checking code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/>
                <a:cs typeface="Courier New"/>
              </a:rPr>
              <a:t>setenv</a:t>
            </a:r>
            <a:r>
              <a:rPr lang="en-GB" b="1" dirty="0">
                <a:latin typeface="Courier New"/>
                <a:cs typeface="Courier New"/>
              </a:rPr>
              <a:t> MALLOC_CHECK_ 3 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 free lists	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2941520"/>
            <a:ext cx="8594725" cy="16217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Track of Free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594725" cy="5375190"/>
          </a:xfrm>
        </p:spPr>
        <p:txBody>
          <a:bodyPr/>
          <a:lstStyle/>
          <a:p>
            <a:r>
              <a:rPr lang="en-US" dirty="0" smtClean="0"/>
              <a:t>Method 1: </a:t>
            </a:r>
            <a:r>
              <a:rPr lang="en-US" i="1" dirty="0" smtClean="0">
                <a:solidFill>
                  <a:srgbClr val="C00000"/>
                </a:solidFill>
              </a:rPr>
              <a:t>Implicit free list </a:t>
            </a:r>
            <a:r>
              <a:rPr lang="en-US" dirty="0" smtClean="0"/>
              <a:t>using length—links all blocks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Method 2: </a:t>
            </a:r>
            <a:r>
              <a:rPr lang="en-GB" i="1" dirty="0" smtClean="0">
                <a:solidFill>
                  <a:srgbClr val="C00000"/>
                </a:solidFill>
              </a:rPr>
              <a:t>Explicit free list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smtClean="0"/>
              <a:t>among the free blocks using pointers</a:t>
            </a:r>
          </a:p>
          <a:p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Method 3: </a:t>
            </a:r>
            <a:r>
              <a:rPr lang="en-GB" i="1" dirty="0" smtClean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Different free lists for different size classes</a:t>
            </a:r>
            <a:endParaRPr lang="en-US" dirty="0" smtClean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 smtClean="0"/>
              <a:t>Method 4: </a:t>
            </a:r>
            <a:r>
              <a:rPr lang="en-GB" i="1" dirty="0" smtClean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524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6600" y="1972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495800" y="1972962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002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050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098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5146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19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242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290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7338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0386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6482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9530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2578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626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867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4770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343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057400" y="3632200"/>
            <a:ext cx="2599744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4710113"/>
            <a:ext cx="8307387" cy="1843087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Maintain list(s) of </a:t>
            </a:r>
            <a:r>
              <a:rPr lang="en-GB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blocks, not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“next” free block could be anywhere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we need to store forward/back pointers, not just sizes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Still need boundary tags for coalescing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Luckily we track only free blocks, so we can use payload area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16002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600200" y="2133600"/>
            <a:ext cx="1676400" cy="1524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 </a:t>
            </a:r>
            <a:r>
              <a:rPr lang="en-GB" sz="1600" b="1" dirty="0">
                <a:latin typeface="Calibri" pitchFamily="34" charset="0"/>
              </a:rPr>
              <a:t>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29718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5986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29718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51054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5105400" y="2895600"/>
            <a:ext cx="16764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64770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51038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4770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5105400" y="2133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N</a:t>
            </a:r>
            <a:r>
              <a:rPr lang="en-GB" sz="1600" b="1" dirty="0" smtClean="0">
                <a:latin typeface="Calibri" pitchFamily="34" charset="0"/>
              </a:rPr>
              <a:t>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5105400" y="2514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alibri" pitchFamily="34" charset="0"/>
              </a:rPr>
              <a:t>P</a:t>
            </a:r>
            <a:r>
              <a:rPr lang="en-GB" sz="1600" b="1" dirty="0" err="1" smtClean="0">
                <a:latin typeface="Calibri" pitchFamily="34" charset="0"/>
              </a:rPr>
              <a:t>rev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71600" y="1307068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Allocated (as before)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38800" y="1295400"/>
            <a:ext cx="60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Free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6096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8681" y="1269236"/>
            <a:ext cx="8307387" cy="24368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Logically: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Physically: blocks can be in any order</a:t>
            </a:r>
            <a:endParaRPr lang="en-GB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953000" y="1981200"/>
            <a:ext cx="1143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2132013" y="2209800"/>
            <a:ext cx="3079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1863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14911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7959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21007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24055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27103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30151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33199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39295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42343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45391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48439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51487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57583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36247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66727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54535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60631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Rectangle 30"/>
          <p:cNvSpPr>
            <a:spLocks noChangeArrowheads="1"/>
          </p:cNvSpPr>
          <p:nvPr/>
        </p:nvSpPr>
        <p:spPr bwMode="auto">
          <a:xfrm>
            <a:off x="63679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75" name="Rectangle 31"/>
          <p:cNvSpPr>
            <a:spLocks noChangeArrowheads="1"/>
          </p:cNvSpPr>
          <p:nvPr/>
        </p:nvSpPr>
        <p:spPr bwMode="auto">
          <a:xfrm>
            <a:off x="69775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Rectangle 32"/>
          <p:cNvSpPr>
            <a:spLocks noChangeArrowheads="1"/>
          </p:cNvSpPr>
          <p:nvPr/>
        </p:nvSpPr>
        <p:spPr bwMode="auto">
          <a:xfrm>
            <a:off x="72823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Rectangle 33"/>
          <p:cNvSpPr>
            <a:spLocks noChangeArrowheads="1"/>
          </p:cNvSpPr>
          <p:nvPr/>
        </p:nvSpPr>
        <p:spPr bwMode="auto">
          <a:xfrm>
            <a:off x="75871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78" name="Freeform 34"/>
          <p:cNvSpPr>
            <a:spLocks/>
          </p:cNvSpPr>
          <p:nvPr/>
        </p:nvSpPr>
        <p:spPr bwMode="auto">
          <a:xfrm>
            <a:off x="1643589" y="4484687"/>
            <a:ext cx="5181600" cy="558800"/>
          </a:xfrm>
          <a:custGeom>
            <a:avLst/>
            <a:gdLst/>
            <a:ahLst/>
            <a:cxnLst>
              <a:cxn ang="0">
                <a:pos x="0" y="352"/>
              </a:cxn>
              <a:cxn ang="0">
                <a:pos x="1968" y="16"/>
              </a:cxn>
              <a:cxn ang="0">
                <a:pos x="3264" y="256"/>
              </a:cxn>
            </a:cxnLst>
            <a:rect l="0" t="0" r="r" b="b"/>
            <a:pathLst>
              <a:path w="3264" h="352">
                <a:moveTo>
                  <a:pt x="0" y="352"/>
                </a:moveTo>
                <a:cubicBezTo>
                  <a:pt x="712" y="191"/>
                  <a:pt x="1424" y="31"/>
                  <a:pt x="1968" y="16"/>
                </a:cubicBezTo>
                <a:cubicBezTo>
                  <a:pt x="2511" y="0"/>
                  <a:pt x="2887" y="128"/>
                  <a:pt x="3264" y="256"/>
                </a:cubicBezTo>
              </a:path>
            </a:pathLst>
          </a:custGeom>
          <a:noFill/>
          <a:ln w="2556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9" name="Freeform 35"/>
          <p:cNvSpPr>
            <a:spLocks/>
          </p:cNvSpPr>
          <p:nvPr/>
        </p:nvSpPr>
        <p:spPr bwMode="auto">
          <a:xfrm>
            <a:off x="3777189" y="4408487"/>
            <a:ext cx="3352800" cy="635000"/>
          </a:xfrm>
          <a:custGeom>
            <a:avLst/>
            <a:gdLst/>
            <a:ahLst/>
            <a:cxnLst>
              <a:cxn ang="0">
                <a:pos x="2112" y="400"/>
              </a:cxn>
              <a:cxn ang="0">
                <a:pos x="1680" y="16"/>
              </a:cxn>
              <a:cxn ang="0">
                <a:pos x="0" y="304"/>
              </a:cxn>
            </a:cxnLst>
            <a:rect l="0" t="0" r="r" b="b"/>
            <a:pathLst>
              <a:path w="2112" h="400">
                <a:moveTo>
                  <a:pt x="2112" y="400"/>
                </a:moveTo>
                <a:cubicBezTo>
                  <a:pt x="2072" y="216"/>
                  <a:pt x="2032" y="32"/>
                  <a:pt x="1680" y="16"/>
                </a:cubicBezTo>
                <a:cubicBezTo>
                  <a:pt x="1328" y="0"/>
                  <a:pt x="280" y="256"/>
                  <a:pt x="0" y="304"/>
                </a:cubicBezTo>
              </a:path>
            </a:pathLst>
          </a:custGeom>
          <a:noFill/>
          <a:ln w="25560">
            <a:solidFill>
              <a:srgbClr val="00B05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0" name="Freeform 36"/>
          <p:cNvSpPr>
            <a:spLocks/>
          </p:cNvSpPr>
          <p:nvPr/>
        </p:nvSpPr>
        <p:spPr bwMode="auto">
          <a:xfrm>
            <a:off x="1338789" y="5043487"/>
            <a:ext cx="6096000" cy="671513"/>
          </a:xfrm>
          <a:custGeom>
            <a:avLst/>
            <a:gdLst/>
            <a:ahLst/>
            <a:cxnLst>
              <a:cxn ang="0">
                <a:pos x="3840" y="0"/>
              </a:cxn>
              <a:cxn ang="0">
                <a:pos x="3072" y="336"/>
              </a:cxn>
              <a:cxn ang="0">
                <a:pos x="672" y="384"/>
              </a:cxn>
              <a:cxn ang="0">
                <a:pos x="0" y="96"/>
              </a:cxn>
            </a:cxnLst>
            <a:rect l="0" t="0" r="r" b="b"/>
            <a:pathLst>
              <a:path w="3840" h="423">
                <a:moveTo>
                  <a:pt x="3840" y="0"/>
                </a:moveTo>
                <a:cubicBezTo>
                  <a:pt x="3719" y="136"/>
                  <a:pt x="3599" y="272"/>
                  <a:pt x="3072" y="336"/>
                </a:cubicBezTo>
                <a:cubicBezTo>
                  <a:pt x="2544" y="399"/>
                  <a:pt x="1183" y="423"/>
                  <a:pt x="672" y="384"/>
                </a:cubicBezTo>
                <a:cubicBezTo>
                  <a:pt x="160" y="344"/>
                  <a:pt x="80" y="220"/>
                  <a:pt x="0" y="96"/>
                </a:cubicBezTo>
              </a:path>
            </a:pathLst>
          </a:custGeom>
          <a:noFill/>
          <a:ln w="2556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1" name="Freeform 37"/>
          <p:cNvSpPr>
            <a:spLocks/>
          </p:cNvSpPr>
          <p:nvPr/>
        </p:nvSpPr>
        <p:spPr bwMode="auto">
          <a:xfrm>
            <a:off x="4386789" y="5043487"/>
            <a:ext cx="2438400" cy="481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88"/>
              </a:cxn>
              <a:cxn ang="0">
                <a:pos x="1536" y="96"/>
              </a:cxn>
            </a:cxnLst>
            <a:rect l="0" t="0" r="r" b="b"/>
            <a:pathLst>
              <a:path w="1536" h="303">
                <a:moveTo>
                  <a:pt x="0" y="0"/>
                </a:moveTo>
                <a:cubicBezTo>
                  <a:pt x="280" y="136"/>
                  <a:pt x="560" y="272"/>
                  <a:pt x="816" y="288"/>
                </a:cubicBezTo>
                <a:cubicBezTo>
                  <a:pt x="1071" y="303"/>
                  <a:pt x="1303" y="199"/>
                  <a:pt x="1536" y="96"/>
                </a:cubicBezTo>
              </a:path>
            </a:pathLst>
          </a:custGeom>
          <a:noFill/>
          <a:ln w="2556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6826777" y="4205287"/>
            <a:ext cx="1876453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66FF66"/>
              </a:buClr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B050"/>
                </a:solidFill>
                <a:latin typeface="Calibri" pitchFamily="34" charset="0"/>
                <a:ea typeface="msgothic" charset="0"/>
                <a:cs typeface="msgothic" charset="0"/>
              </a:rPr>
              <a:t>Forward </a:t>
            </a:r>
            <a:r>
              <a:rPr lang="en-GB" sz="1600" b="1" dirty="0" smtClean="0">
                <a:solidFill>
                  <a:srgbClr val="00B050"/>
                </a:solidFill>
                <a:latin typeface="Calibri" pitchFamily="34" charset="0"/>
                <a:ea typeface="msgothic" charset="0"/>
                <a:cs typeface="msgothic" charset="0"/>
              </a:rPr>
              <a:t>(next) links</a:t>
            </a:r>
            <a:endParaRPr lang="en-GB" sz="1600" b="1" dirty="0">
              <a:solidFill>
                <a:srgbClr val="00B05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6183" name="Text Box 39"/>
          <p:cNvSpPr txBox="1">
            <a:spLocks noChangeArrowheads="1"/>
          </p:cNvSpPr>
          <p:nvPr/>
        </p:nvSpPr>
        <p:spPr bwMode="auto">
          <a:xfrm>
            <a:off x="7112527" y="5341937"/>
            <a:ext cx="1572908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66"/>
              </a:buClr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Back </a:t>
            </a: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 smtClean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prev</a:t>
            </a: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) links</a:t>
            </a:r>
            <a:endParaRPr lang="en-GB" sz="1600" b="1" dirty="0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7647514" y="4960937"/>
            <a:ext cx="18415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5" name="Freeform 41"/>
          <p:cNvSpPr>
            <a:spLocks/>
          </p:cNvSpPr>
          <p:nvPr/>
        </p:nvSpPr>
        <p:spPr bwMode="auto">
          <a:xfrm>
            <a:off x="4081989" y="3986212"/>
            <a:ext cx="3495675" cy="1057275"/>
          </a:xfrm>
          <a:custGeom>
            <a:avLst/>
            <a:gdLst/>
            <a:ahLst/>
            <a:cxnLst>
              <a:cxn ang="0">
                <a:pos x="0" y="666"/>
              </a:cxn>
              <a:cxn ang="0">
                <a:pos x="422" y="178"/>
              </a:cxn>
              <a:cxn ang="0">
                <a:pos x="2202" y="0"/>
              </a:cxn>
            </a:cxnLst>
            <a:rect l="0" t="0" r="r" b="b"/>
            <a:pathLst>
              <a:path w="2202" h="666">
                <a:moveTo>
                  <a:pt x="0" y="666"/>
                </a:moveTo>
                <a:cubicBezTo>
                  <a:pt x="70" y="585"/>
                  <a:pt x="55" y="289"/>
                  <a:pt x="422" y="178"/>
                </a:cubicBezTo>
                <a:cubicBezTo>
                  <a:pt x="789" y="67"/>
                  <a:pt x="1831" y="37"/>
                  <a:pt x="2202" y="0"/>
                </a:cubicBezTo>
              </a:path>
            </a:pathLst>
          </a:custGeom>
          <a:noFill/>
          <a:ln w="25560">
            <a:solidFill>
              <a:srgbClr val="00B05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6" name="Freeform 42"/>
          <p:cNvSpPr>
            <a:spLocks/>
          </p:cNvSpPr>
          <p:nvPr/>
        </p:nvSpPr>
        <p:spPr bwMode="auto">
          <a:xfrm>
            <a:off x="1186389" y="5043487"/>
            <a:ext cx="762000" cy="457200"/>
          </a:xfrm>
          <a:custGeom>
            <a:avLst/>
            <a:gdLst/>
            <a:ahLst/>
            <a:cxnLst>
              <a:cxn ang="0">
                <a:pos x="480" y="0"/>
              </a:cxn>
              <a:cxn ang="0">
                <a:pos x="336" y="240"/>
              </a:cxn>
              <a:cxn ang="0">
                <a:pos x="0" y="288"/>
              </a:cxn>
            </a:cxnLst>
            <a:rect l="0" t="0" r="r" b="b"/>
            <a:pathLst>
              <a:path w="480" h="288">
                <a:moveTo>
                  <a:pt x="480" y="0"/>
                </a:moveTo>
                <a:cubicBezTo>
                  <a:pt x="448" y="96"/>
                  <a:pt x="416" y="192"/>
                  <a:pt x="336" y="240"/>
                </a:cubicBezTo>
                <a:cubicBezTo>
                  <a:pt x="256" y="288"/>
                  <a:pt x="128" y="288"/>
                  <a:pt x="0" y="288"/>
                </a:cubicBezTo>
              </a:path>
            </a:pathLst>
          </a:custGeom>
          <a:noFill/>
          <a:ln w="2556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7" name="Text Box 43"/>
          <p:cNvSpPr txBox="1">
            <a:spLocks noChangeArrowheads="1"/>
          </p:cNvSpPr>
          <p:nvPr/>
        </p:nvSpPr>
        <p:spPr bwMode="auto">
          <a:xfrm>
            <a:off x="1624539" y="4581525"/>
            <a:ext cx="306792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6188" name="Text Box 44"/>
          <p:cNvSpPr txBox="1">
            <a:spLocks noChangeArrowheads="1"/>
          </p:cNvSpPr>
          <p:nvPr/>
        </p:nvSpPr>
        <p:spPr bwMode="auto">
          <a:xfrm>
            <a:off x="7207777" y="4586287"/>
            <a:ext cx="29717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6189" name="Text Box 45"/>
          <p:cNvSpPr txBox="1">
            <a:spLocks noChangeArrowheads="1"/>
          </p:cNvSpPr>
          <p:nvPr/>
        </p:nvSpPr>
        <p:spPr bwMode="auto">
          <a:xfrm>
            <a:off x="4386789" y="5197475"/>
            <a:ext cx="290762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0" name="Rectangle 72"/>
          <p:cNvSpPr>
            <a:spLocks noChangeArrowheads="1"/>
          </p:cNvSpPr>
          <p:nvPr/>
        </p:nvSpPr>
        <p:spPr bwMode="auto">
          <a:xfrm>
            <a:off x="487480" y="1377950"/>
            <a:ext cx="7607300" cy="2003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69312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Allocating From Explicit Free </a:t>
            </a:r>
            <a:r>
              <a:rPr lang="en-GB" dirty="0" smtClean="0"/>
              <a:t>Lists</a:t>
            </a:r>
            <a:endParaRPr lang="en-GB" dirty="0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2567105" y="2227263"/>
            <a:ext cx="36576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2567103" y="1541465"/>
            <a:ext cx="762001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2567105" y="2913063"/>
            <a:ext cx="7620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Oval 32"/>
          <p:cNvSpPr>
            <a:spLocks noChangeArrowheads="1"/>
          </p:cNvSpPr>
          <p:nvPr/>
        </p:nvSpPr>
        <p:spPr bwMode="auto">
          <a:xfrm>
            <a:off x="2643305" y="23034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2719505" y="23796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auto">
          <a:xfrm>
            <a:off x="2643305" y="16176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2719505" y="16938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4" name="Oval 36"/>
          <p:cNvSpPr>
            <a:spLocks noChangeArrowheads="1"/>
          </p:cNvSpPr>
          <p:nvPr/>
        </p:nvSpPr>
        <p:spPr bwMode="auto">
          <a:xfrm flipV="1">
            <a:off x="2948105" y="29876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 flipV="1">
            <a:off x="3024305" y="25288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 flipV="1">
            <a:off x="2948105" y="23018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 flipV="1">
            <a:off x="3024305" y="18430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27" name="Oval 59"/>
          <p:cNvSpPr>
            <a:spLocks noChangeArrowheads="1"/>
          </p:cNvSpPr>
          <p:nvPr/>
        </p:nvSpPr>
        <p:spPr bwMode="auto">
          <a:xfrm>
            <a:off x="2643305" y="29892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0" name="Oval 62"/>
          <p:cNvSpPr>
            <a:spLocks noChangeArrowheads="1"/>
          </p:cNvSpPr>
          <p:nvPr/>
        </p:nvSpPr>
        <p:spPr bwMode="auto">
          <a:xfrm flipV="1">
            <a:off x="2948105" y="16160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1" name="Text Box 63"/>
          <p:cNvSpPr txBox="1">
            <a:spLocks noChangeArrowheads="1"/>
          </p:cNvSpPr>
          <p:nvPr/>
        </p:nvSpPr>
        <p:spPr bwMode="auto">
          <a:xfrm>
            <a:off x="552097" y="1371600"/>
            <a:ext cx="93249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3329104" y="1465265"/>
            <a:ext cx="3048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3329105" y="2836863"/>
            <a:ext cx="304800" cy="457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87480" y="3649663"/>
            <a:ext cx="7607300" cy="2828925"/>
            <a:chOff x="487480" y="3649663"/>
            <a:chExt cx="7607300" cy="2828925"/>
          </a:xfrm>
        </p:grpSpPr>
        <p:sp>
          <p:nvSpPr>
            <p:cNvPr id="7241" name="Rectangle 73"/>
            <p:cNvSpPr>
              <a:spLocks noChangeArrowheads="1"/>
            </p:cNvSpPr>
            <p:nvPr/>
          </p:nvSpPr>
          <p:spPr bwMode="auto">
            <a:xfrm>
              <a:off x="487480" y="3649663"/>
              <a:ext cx="7607300" cy="28289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" name="Rectangle 3"/>
            <p:cNvSpPr>
              <a:spLocks noChangeArrowheads="1"/>
            </p:cNvSpPr>
            <p:nvPr/>
          </p:nvSpPr>
          <p:spPr bwMode="auto">
            <a:xfrm>
              <a:off x="2567105" y="5181600"/>
              <a:ext cx="762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567104" y="3810000"/>
              <a:ext cx="761999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Oval 42"/>
            <p:cNvSpPr>
              <a:spLocks noChangeArrowheads="1"/>
            </p:cNvSpPr>
            <p:nvPr/>
          </p:nvSpPr>
          <p:spPr bwMode="auto">
            <a:xfrm>
              <a:off x="1576505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flipV="1">
              <a:off x="1652705" y="4799013"/>
              <a:ext cx="914400" cy="1374775"/>
            </a:xfrm>
            <a:prstGeom prst="line">
              <a:avLst/>
            </a:prstGeom>
            <a:noFill/>
            <a:ln w="57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Rectangle 46"/>
            <p:cNvSpPr>
              <a:spLocks noChangeArrowheads="1"/>
            </p:cNvSpPr>
            <p:nvPr/>
          </p:nvSpPr>
          <p:spPr bwMode="auto">
            <a:xfrm>
              <a:off x="4395905" y="4495800"/>
              <a:ext cx="1828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Rectangle 50"/>
            <p:cNvSpPr>
              <a:spLocks noChangeArrowheads="1"/>
            </p:cNvSpPr>
            <p:nvPr/>
          </p:nvSpPr>
          <p:spPr bwMode="auto">
            <a:xfrm>
              <a:off x="2567105" y="4495800"/>
              <a:ext cx="1828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Oval 54"/>
            <p:cNvSpPr>
              <a:spLocks noChangeArrowheads="1"/>
            </p:cNvSpPr>
            <p:nvPr/>
          </p:nvSpPr>
          <p:spPr bwMode="auto">
            <a:xfrm>
              <a:off x="4472105" y="45720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Oval 55"/>
            <p:cNvSpPr>
              <a:spLocks noChangeArrowheads="1"/>
            </p:cNvSpPr>
            <p:nvPr/>
          </p:nvSpPr>
          <p:spPr bwMode="auto">
            <a:xfrm>
              <a:off x="2643305" y="3886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Oval 56"/>
            <p:cNvSpPr>
              <a:spLocks noChangeArrowheads="1"/>
            </p:cNvSpPr>
            <p:nvPr/>
          </p:nvSpPr>
          <p:spPr bwMode="auto">
            <a:xfrm flipV="1">
              <a:off x="2948105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8" name="Oval 60"/>
            <p:cNvSpPr>
              <a:spLocks noChangeArrowheads="1"/>
            </p:cNvSpPr>
            <p:nvPr/>
          </p:nvSpPr>
          <p:spPr bwMode="auto">
            <a:xfrm>
              <a:off x="2643305" y="5257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" name="Oval 61"/>
            <p:cNvSpPr>
              <a:spLocks noChangeArrowheads="1"/>
            </p:cNvSpPr>
            <p:nvPr/>
          </p:nvSpPr>
          <p:spPr bwMode="auto">
            <a:xfrm flipV="1">
              <a:off x="2948105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2" name="Text Box 64"/>
            <p:cNvSpPr txBox="1">
              <a:spLocks noChangeArrowheads="1"/>
            </p:cNvSpPr>
            <p:nvPr/>
          </p:nvSpPr>
          <p:spPr bwMode="auto">
            <a:xfrm>
              <a:off x="552097" y="3657600"/>
              <a:ext cx="740459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  <a:endPara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7233" name="Oval 65"/>
            <p:cNvSpPr>
              <a:spLocks noChangeArrowheads="1"/>
            </p:cNvSpPr>
            <p:nvPr/>
          </p:nvSpPr>
          <p:spPr bwMode="auto">
            <a:xfrm flipV="1">
              <a:off x="4776905" y="4572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4" name="Freeform 66"/>
            <p:cNvSpPr>
              <a:spLocks/>
            </p:cNvSpPr>
            <p:nvPr/>
          </p:nvSpPr>
          <p:spPr bwMode="auto">
            <a:xfrm>
              <a:off x="2719505" y="3962400"/>
              <a:ext cx="18288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3" y="197"/>
                </a:cxn>
                <a:cxn ang="0">
                  <a:pos x="965" y="207"/>
                </a:cxn>
                <a:cxn ang="0">
                  <a:pos x="1152" y="336"/>
                </a:cxn>
              </a:cxnLst>
              <a:rect l="0" t="0" r="r" b="b"/>
              <a:pathLst>
                <a:path w="1152" h="336">
                  <a:moveTo>
                    <a:pt x="0" y="0"/>
                  </a:moveTo>
                  <a:cubicBezTo>
                    <a:pt x="50" y="33"/>
                    <a:pt x="142" y="163"/>
                    <a:pt x="303" y="197"/>
                  </a:cubicBezTo>
                  <a:cubicBezTo>
                    <a:pt x="464" y="231"/>
                    <a:pt x="824" y="184"/>
                    <a:pt x="965" y="207"/>
                  </a:cubicBezTo>
                  <a:cubicBezTo>
                    <a:pt x="1106" y="230"/>
                    <a:pt x="1113" y="309"/>
                    <a:pt x="1152" y="336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5" name="Freeform 67"/>
            <p:cNvSpPr>
              <a:spLocks/>
            </p:cNvSpPr>
            <p:nvPr/>
          </p:nvSpPr>
          <p:spPr bwMode="auto">
            <a:xfrm flipH="1">
              <a:off x="2719505" y="4648200"/>
              <a:ext cx="18288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3" y="197"/>
                </a:cxn>
                <a:cxn ang="0">
                  <a:pos x="965" y="207"/>
                </a:cxn>
                <a:cxn ang="0">
                  <a:pos x="1152" y="336"/>
                </a:cxn>
              </a:cxnLst>
              <a:rect l="0" t="0" r="r" b="b"/>
              <a:pathLst>
                <a:path w="1152" h="336">
                  <a:moveTo>
                    <a:pt x="0" y="0"/>
                  </a:moveTo>
                  <a:cubicBezTo>
                    <a:pt x="50" y="33"/>
                    <a:pt x="142" y="163"/>
                    <a:pt x="303" y="197"/>
                  </a:cubicBezTo>
                  <a:cubicBezTo>
                    <a:pt x="464" y="231"/>
                    <a:pt x="824" y="184"/>
                    <a:pt x="965" y="207"/>
                  </a:cubicBezTo>
                  <a:cubicBezTo>
                    <a:pt x="1106" y="230"/>
                    <a:pt x="1113" y="309"/>
                    <a:pt x="1152" y="336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8" name="Text Box 70"/>
            <p:cNvSpPr txBox="1">
              <a:spLocks noChangeArrowheads="1"/>
            </p:cNvSpPr>
            <p:nvPr/>
          </p:nvSpPr>
          <p:spPr bwMode="auto">
            <a:xfrm>
              <a:off x="1762243" y="5972175"/>
              <a:ext cx="212013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ourier New" pitchFamily="49" charset="0"/>
                  <a:ea typeface="msgothic" charset="0"/>
                  <a:cs typeface="msgothic" charset="0"/>
                </a:rPr>
                <a:t>= malloc(…)</a:t>
              </a:r>
            </a:p>
          </p:txBody>
        </p:sp>
        <p:sp>
          <p:nvSpPr>
            <p:cNvPr id="7239" name="Text Box 71"/>
            <p:cNvSpPr txBox="1">
              <a:spLocks noChangeArrowheads="1"/>
            </p:cNvSpPr>
            <p:nvPr/>
          </p:nvSpPr>
          <p:spPr bwMode="auto">
            <a:xfrm>
              <a:off x="6086043" y="3657600"/>
              <a:ext cx="196746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(with splitting)</a:t>
              </a: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3329105" y="3733800"/>
              <a:ext cx="304800" cy="4572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7" name="Freeform 69"/>
            <p:cNvSpPr>
              <a:spLocks/>
            </p:cNvSpPr>
            <p:nvPr/>
          </p:nvSpPr>
          <p:spPr bwMode="auto">
            <a:xfrm>
              <a:off x="3176704" y="4038600"/>
              <a:ext cx="1684339" cy="596900"/>
            </a:xfrm>
            <a:custGeom>
              <a:avLst/>
              <a:gdLst/>
              <a:ahLst/>
              <a:cxnLst>
                <a:cxn ang="0">
                  <a:pos x="965" y="424"/>
                </a:cxn>
                <a:cxn ang="0">
                  <a:pos x="758" y="126"/>
                </a:cxn>
                <a:cxn ang="0">
                  <a:pos x="263" y="76"/>
                </a:cxn>
                <a:cxn ang="0">
                  <a:pos x="0" y="0"/>
                </a:cxn>
              </a:cxnLst>
              <a:rect l="0" t="0" r="r" b="b"/>
              <a:pathLst>
                <a:path w="965" h="424">
                  <a:moveTo>
                    <a:pt x="965" y="424"/>
                  </a:moveTo>
                  <a:cubicBezTo>
                    <a:pt x="930" y="374"/>
                    <a:pt x="875" y="184"/>
                    <a:pt x="758" y="126"/>
                  </a:cubicBezTo>
                  <a:cubicBezTo>
                    <a:pt x="641" y="68"/>
                    <a:pt x="389" y="97"/>
                    <a:pt x="263" y="76"/>
                  </a:cubicBezTo>
                  <a:cubicBezTo>
                    <a:pt x="137" y="55"/>
                    <a:pt x="55" y="16"/>
                    <a:pt x="0" y="0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3329105" y="5105400"/>
              <a:ext cx="304800" cy="4572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6" name="Freeform 68"/>
            <p:cNvSpPr>
              <a:spLocks/>
            </p:cNvSpPr>
            <p:nvPr/>
          </p:nvSpPr>
          <p:spPr bwMode="auto">
            <a:xfrm>
              <a:off x="3024305" y="4800600"/>
              <a:ext cx="1828800" cy="533400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318" y="184"/>
                </a:cxn>
                <a:cxn ang="0">
                  <a:pos x="955" y="154"/>
                </a:cxn>
                <a:cxn ang="0">
                  <a:pos x="1152" y="0"/>
                </a:cxn>
              </a:cxnLst>
              <a:rect l="0" t="0" r="r" b="b"/>
              <a:pathLst>
                <a:path w="1152" h="336">
                  <a:moveTo>
                    <a:pt x="0" y="336"/>
                  </a:moveTo>
                  <a:cubicBezTo>
                    <a:pt x="53" y="311"/>
                    <a:pt x="159" y="214"/>
                    <a:pt x="318" y="184"/>
                  </a:cubicBezTo>
                  <a:cubicBezTo>
                    <a:pt x="477" y="154"/>
                    <a:pt x="816" y="185"/>
                    <a:pt x="955" y="154"/>
                  </a:cubicBezTo>
                  <a:cubicBezTo>
                    <a:pt x="1094" y="123"/>
                    <a:pt x="1111" y="32"/>
                    <a:pt x="1152" y="0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243864" y="106680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14392</TotalTime>
  <Words>2963</Words>
  <Application>Microsoft Macintosh PowerPoint</Application>
  <PresentationFormat>On-screen Show (4:3)</PresentationFormat>
  <Paragraphs>605</Paragraphs>
  <Slides>47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template2007</vt:lpstr>
      <vt:lpstr>3_template2007</vt:lpstr>
      <vt:lpstr>1_template2007</vt:lpstr>
      <vt:lpstr>2_template2007</vt:lpstr>
      <vt:lpstr>Dynamic Memory Allocation:  Advanced Concepts  15-213: Introduction to Computer Systems  20th Lecture, Nov. 3, 2016</vt:lpstr>
      <vt:lpstr>Dynamic Memory Allocation </vt:lpstr>
      <vt:lpstr>Last Lecture: Keeping Track of Free Blocks</vt:lpstr>
      <vt:lpstr>Summary: Implicit Lists</vt:lpstr>
      <vt:lpstr>Today</vt:lpstr>
      <vt:lpstr>Keeping Track of Free Blocks</vt:lpstr>
      <vt:lpstr>Explicit Free Lists</vt:lpstr>
      <vt:lpstr>Explicit Free Lists</vt:lpstr>
      <vt:lpstr>Allocating From Explicit Free Lists</vt:lpstr>
      <vt:lpstr>Freeing With Explicit Free Lists</vt:lpstr>
      <vt:lpstr>Freeing With a LIFO Policy (Case 1)</vt:lpstr>
      <vt:lpstr>Freeing With a LIFO Policy (Case 2)</vt:lpstr>
      <vt:lpstr>Freeing With a LIFO Policy (Case 3)</vt:lpstr>
      <vt:lpstr>Freeing With a LIFO Policy (Case 4)</vt:lpstr>
      <vt:lpstr>Some Advice: An Implementation Trick</vt:lpstr>
      <vt:lpstr>Explicit List Summary</vt:lpstr>
      <vt:lpstr>Today</vt:lpstr>
      <vt:lpstr>Segregated List (Seglist) Allocators</vt:lpstr>
      <vt:lpstr>Seglist Allocator</vt:lpstr>
      <vt:lpstr>Seglist Allocator (cont.)</vt:lpstr>
      <vt:lpstr>More Info on Allocators</vt:lpstr>
      <vt:lpstr>Today</vt:lpstr>
      <vt:lpstr>Implicit Memory Management: Garbage Collection</vt:lpstr>
      <vt:lpstr>Garbage Collection</vt:lpstr>
      <vt:lpstr>Classical GC Algorithms</vt:lpstr>
      <vt:lpstr>Memory as a Graph</vt:lpstr>
      <vt:lpstr>Mark and Sweep Collecting</vt:lpstr>
      <vt:lpstr>Assumptions For a Simple Implementation</vt:lpstr>
      <vt:lpstr>Mark and Sweep (cont.)</vt:lpstr>
      <vt:lpstr>Conservative Mark &amp; Sweep in C</vt:lpstr>
      <vt:lpstr>Today</vt:lpstr>
      <vt:lpstr>Memory-Related Perils and Pitfalls</vt:lpstr>
      <vt:lpstr>C operators</vt:lpstr>
      <vt:lpstr>C Pointer Declarations: Test Yourself!</vt:lpstr>
      <vt:lpstr>Dereferencing Bad Pointers</vt:lpstr>
      <vt:lpstr>Reading Uninitialized Memory</vt:lpstr>
      <vt:lpstr>Overwriting Memory</vt:lpstr>
      <vt:lpstr>Overwriting Memory</vt:lpstr>
      <vt:lpstr>Overwriting Memory</vt:lpstr>
      <vt:lpstr>Overwriting Memory</vt:lpstr>
      <vt:lpstr>Overwriting Memory</vt:lpstr>
      <vt:lpstr>Referencing Nonexistent Variables</vt:lpstr>
      <vt:lpstr>Freeing Blocks Multiple Times</vt:lpstr>
      <vt:lpstr>Referencing Freed Blocks</vt:lpstr>
      <vt:lpstr>Failing to Free Blocks (Memory Leaks)</vt:lpstr>
      <vt:lpstr>Failing to Free Blocks (Memory Leaks)</vt:lpstr>
      <vt:lpstr>Dealing With Memory Bugs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Randal Bryant</cp:lastModifiedBy>
  <cp:revision>691</cp:revision>
  <cp:lastPrinted>2016-11-01T18:34:42Z</cp:lastPrinted>
  <dcterms:created xsi:type="dcterms:W3CDTF">2012-11-01T14:52:42Z</dcterms:created>
  <dcterms:modified xsi:type="dcterms:W3CDTF">2016-11-03T19:23:07Z</dcterms:modified>
</cp:coreProperties>
</file>