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42" r:id="rId2"/>
    <p:sldId id="543" r:id="rId3"/>
    <p:sldId id="592" r:id="rId4"/>
    <p:sldId id="593" r:id="rId5"/>
    <p:sldId id="611" r:id="rId6"/>
    <p:sldId id="594" r:id="rId7"/>
    <p:sldId id="595" r:id="rId8"/>
    <p:sldId id="584" r:id="rId9"/>
    <p:sldId id="598" r:id="rId10"/>
    <p:sldId id="597" r:id="rId11"/>
    <p:sldId id="545" r:id="rId12"/>
    <p:sldId id="599" r:id="rId13"/>
    <p:sldId id="583" r:id="rId14"/>
    <p:sldId id="546" r:id="rId15"/>
    <p:sldId id="548" r:id="rId16"/>
    <p:sldId id="547" r:id="rId17"/>
    <p:sldId id="600" r:id="rId18"/>
    <p:sldId id="550" r:id="rId19"/>
    <p:sldId id="602" r:id="rId20"/>
    <p:sldId id="601" r:id="rId21"/>
    <p:sldId id="604" r:id="rId22"/>
    <p:sldId id="605" r:id="rId23"/>
    <p:sldId id="603" r:id="rId24"/>
    <p:sldId id="551" r:id="rId25"/>
    <p:sldId id="567" r:id="rId26"/>
    <p:sldId id="552" r:id="rId27"/>
    <p:sldId id="553" r:id="rId28"/>
    <p:sldId id="554" r:id="rId29"/>
    <p:sldId id="589" r:id="rId30"/>
    <p:sldId id="590" r:id="rId31"/>
    <p:sldId id="591" r:id="rId32"/>
    <p:sldId id="555" r:id="rId33"/>
    <p:sldId id="556" r:id="rId34"/>
    <p:sldId id="557" r:id="rId35"/>
    <p:sldId id="558" r:id="rId36"/>
    <p:sldId id="559" r:id="rId37"/>
    <p:sldId id="569" r:id="rId38"/>
    <p:sldId id="560" r:id="rId39"/>
    <p:sldId id="561" r:id="rId40"/>
    <p:sldId id="562" r:id="rId41"/>
    <p:sldId id="563" r:id="rId42"/>
    <p:sldId id="564" r:id="rId43"/>
    <p:sldId id="565" r:id="rId44"/>
    <p:sldId id="574" r:id="rId45"/>
    <p:sldId id="570" r:id="rId46"/>
    <p:sldId id="572" r:id="rId47"/>
    <p:sldId id="608" r:id="rId48"/>
    <p:sldId id="609" r:id="rId49"/>
    <p:sldId id="610" r:id="rId50"/>
    <p:sldId id="573" r:id="rId51"/>
    <p:sldId id="579" r:id="rId52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6F5BD"/>
    <a:srgbClr val="D5F1CF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1764" autoAdjust="0"/>
  </p:normalViewPr>
  <p:slideViewPr>
    <p:cSldViewPr snapToObjects="1">
      <p:cViewPr>
        <p:scale>
          <a:sx n="103" d="100"/>
          <a:sy n="103" d="100"/>
        </p:scale>
        <p:origin x="-93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8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133716024"/>
        <c:axId val="2088710904"/>
      </c:barChart>
      <c:catAx>
        <c:axId val="-2133716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8710904"/>
        <c:crosses val="autoZero"/>
        <c:auto val="1"/>
        <c:lblAlgn val="ctr"/>
        <c:lblOffset val="100"/>
        <c:noMultiLvlLbl val="0"/>
      </c:catAx>
      <c:valAx>
        <c:axId val="2088710904"/>
        <c:scaling>
          <c:orientation val="minMax"/>
          <c:max val="2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716024"/>
        <c:crosses val="autoZero"/>
        <c:crossBetween val="between"/>
        <c:majorUnit val="1.0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3">
                  <c:v>4.0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7.0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0.0</c:v>
                </c:pt>
                <c:pt idx="27">
                  <c:v>3.0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7.0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7.0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7.0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7.0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6.0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1.0</c:v>
                </c:pt>
                <c:pt idx="79">
                  <c:v>6.0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12.0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7.0</c:v>
                </c:pt>
                <c:pt idx="98">
                  <c:v>0.0</c:v>
                </c:pt>
                <c:pt idx="9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132985384"/>
        <c:axId val="2128166264"/>
      </c:barChart>
      <c:catAx>
        <c:axId val="-2132985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8166264"/>
        <c:crosses val="autoZero"/>
        <c:auto val="1"/>
        <c:lblAlgn val="ctr"/>
        <c:lblOffset val="100"/>
        <c:noMultiLvlLbl val="0"/>
      </c:catAx>
      <c:valAx>
        <c:axId val="2128166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2985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0.0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2.0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2.0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133115544"/>
        <c:axId val="-2133344168"/>
      </c:barChart>
      <c:catAx>
        <c:axId val="-2133115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3344168"/>
        <c:crosses val="autoZero"/>
        <c:auto val="1"/>
        <c:lblAlgn val="ctr"/>
        <c:lblOffset val="100"/>
        <c:noMultiLvlLbl val="0"/>
      </c:catAx>
      <c:valAx>
        <c:axId val="-2133344168"/>
        <c:scaling>
          <c:orientation val="minMax"/>
          <c:max val="3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3115544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 How do you handle receiving requests?</a:t>
            </a:r>
            <a:r>
              <a:rPr lang="en-US" baseline="0" dirty="0" smtClean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Lecture, Nov. 15,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Randy Bryant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Reminder: Iterative Echo Server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read 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from server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 smtClean="0"/>
              <a:t>Allow </a:t>
            </a:r>
            <a:r>
              <a:rPr lang="en-US" dirty="0"/>
              <a:t>server to handle multiple clients </a:t>
            </a:r>
            <a:r>
              <a:rPr lang="en-US" dirty="0" smtClean="0"/>
              <a:t>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1. 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</a:t>
            </a:r>
            <a:r>
              <a:rPr lang="en-US" sz="2200" dirty="0" smtClean="0"/>
              <a:t>flows</a:t>
            </a:r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Uses technique called </a:t>
            </a:r>
            <a:r>
              <a:rPr lang="en-US" sz="2200" i="1" dirty="0" smtClean="0"/>
              <a:t>I/O multiplexing</a:t>
            </a:r>
            <a:r>
              <a:rPr lang="en-US" sz="2200" i="1" dirty="0" smtClean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ret </a:t>
            </a:r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echo(connfd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Iterative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 smtClean="0"/>
              <a:t>Accept a connection request</a:t>
            </a:r>
          </a:p>
          <a:p>
            <a:pPr marL="165100" lvl="1" indent="-165100"/>
            <a:r>
              <a:rPr lang="en-US" sz="2400" b="0" kern="0" dirty="0" smtClean="0"/>
              <a:t>Handle echo requests until client terminates</a:t>
            </a:r>
            <a:endParaRPr lang="en-US" sz="2400" b="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Making a Concurrent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</a:t>
            </a:r>
            <a:r>
              <a:rPr lang="nl-NL" sz="1600" dirty="0" smtClean="0">
                <a:latin typeface="Courier New"/>
                <a:cs typeface="Courier New"/>
              </a:rPr>
              <a:t>/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*/</a:t>
            </a:r>
            <a:endParaRPr lang="en-US" sz="1600" dirty="0" smtClean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 smtClean="0"/>
              <a:t>Parent process </a:t>
            </a:r>
            <a:r>
              <a:rPr lang="en-US" sz="2600" dirty="0"/>
              <a:t>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</a:t>
            </a:r>
            <a:r>
              <a:rPr lang="en-US" sz="2200" dirty="0" smtClean="0"/>
              <a:t>reference count </a:t>
            </a:r>
            <a:r>
              <a:rPr lang="en-US" sz="2200" dirty="0"/>
              <a:t>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= </a:t>
            </a:r>
            <a:r>
              <a:rPr lang="en-US" sz="2200" dirty="0">
                <a:latin typeface="Courier New" pitchFamily="49" charset="0"/>
              </a:rPr>
              <a:t>0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</a:t>
            </a:r>
            <a:r>
              <a:rPr lang="en-US" sz="2600" dirty="0" smtClean="0"/>
              <a:t>processes</a:t>
            </a:r>
          </a:p>
          <a:p>
            <a:pPr lvl="1">
              <a:lnSpc>
                <a:spcPct val="85000"/>
              </a:lnSpc>
            </a:pPr>
            <a:r>
              <a:rPr lang="en-US" sz="2200" dirty="0" smtClean="0"/>
              <a:t>(This example too simple to demonstrate)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descriptors (</a:t>
            </a:r>
            <a:r>
              <a:rPr lang="en-US" dirty="0" err="1" smtClean="0"/>
              <a:t>connfd’s</a:t>
            </a:r>
            <a:r>
              <a:rPr lang="en-US" dirty="0" smtClean="0"/>
              <a:t> or </a:t>
            </a:r>
            <a:r>
              <a:rPr lang="en-US" dirty="0" err="1" smtClean="0"/>
              <a:t>listenfd</a:t>
            </a:r>
            <a:r>
              <a:rPr lang="en-US" dirty="0" smtClean="0"/>
              <a:t>) have pending inputs</a:t>
            </a:r>
          </a:p>
          <a:p>
            <a:pPr lvl="2"/>
            <a:r>
              <a:rPr lang="en-US" dirty="0" smtClean="0"/>
              <a:t>e.g., using </a:t>
            </a:r>
            <a:r>
              <a:rPr lang="en-US" dirty="0" smtClean="0">
                <a:latin typeface="Courier New"/>
                <a:cs typeface="Courier New"/>
              </a:rPr>
              <a:t>select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arrival of pending input is an </a:t>
            </a:r>
            <a:r>
              <a:rPr lang="en-US" i="1" dirty="0" smtClean="0"/>
              <a:t>event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connection</a:t>
            </a:r>
          </a:p>
          <a:p>
            <a:pPr lvl="2"/>
            <a:r>
              <a:rPr lang="en-US" dirty="0" smtClean="0"/>
              <a:t>and 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endParaRPr lang="en-US" dirty="0" smtClean="0"/>
          </a:p>
          <a:p>
            <a:r>
              <a:rPr lang="en-US" dirty="0" smtClean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Anything</a:t>
            </a:r>
          </a:p>
          <a:p>
            <a:r>
              <a:rPr lang="en-US" sz="2800" dirty="0" smtClean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Event-based Servers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 </a:t>
            </a: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smtClean="0"/>
              <a:t>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Stack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Shared </a:t>
              </a:r>
              <a:r>
                <a:rPr lang="en-US" sz="1800" dirty="0">
                  <a:latin typeface="+mn-lt"/>
                </a:rPr>
                <a:t>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Run</a:t>
              </a:r>
              <a:r>
                <a:rPr lang="en-US" sz="1800" dirty="0">
                  <a:latin typeface="+mn-lt"/>
                </a:rPr>
                <a:t>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Read</a:t>
              </a:r>
              <a:r>
                <a:rPr lang="en-US" sz="1800" dirty="0">
                  <a:latin typeface="+mn-lt"/>
                </a:rPr>
                <a:t>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</a:t>
              </a:r>
              <a:r>
                <a:rPr lang="en-US" sz="1800" dirty="0" smtClean="0">
                  <a:latin typeface="+mn-lt"/>
                </a:rPr>
                <a:t>ead</a:t>
              </a:r>
              <a:r>
                <a:rPr lang="en-US" sz="1800" dirty="0">
                  <a:latin typeface="+mn-lt"/>
                </a:rPr>
                <a:t>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Process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 </a:t>
            </a:r>
            <a:r>
              <a:rPr lang="en-US" sz="1800" dirty="0">
                <a:latin typeface="+mn-lt"/>
              </a:rPr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un</a:t>
            </a:r>
            <a:r>
              <a:rPr lang="en-US" sz="1800" dirty="0">
                <a:latin typeface="+mn-lt"/>
              </a:rPr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Code, data, and kernel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tack</a:t>
            </a:r>
            <a:endParaRPr lang="en-US" sz="1800" dirty="0">
              <a:latin typeface="+mn-lt"/>
            </a:endParaRP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pointer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return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</a:t>
            </a:r>
            <a:r>
              <a:rPr lang="en-US" dirty="0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                                  </a:t>
            </a:r>
            <a:endParaRPr lang="it-IT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</a:t>
              </a:r>
              <a:r>
                <a:rPr lang="en-US" sz="2000" i="1" dirty="0" smtClean="0">
                  <a:latin typeface="+mn-lt"/>
                </a:rPr>
                <a:t>eturn </a:t>
              </a:r>
              <a:r>
                <a:rPr lang="en-US" sz="2000" i="1" dirty="0">
                  <a:latin typeface="+mn-lt"/>
                </a:rPr>
                <a:t>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ID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routine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28104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ain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42204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eer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9796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ain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044571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erminates 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827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82871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 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Peer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terminates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418382" y="2514600"/>
            <a:ext cx="240101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algn="r"/>
            <a:r>
              <a:rPr lang="en-US" sz="1800" b="0" dirty="0" smtClean="0">
                <a:latin typeface="+mn-lt"/>
              </a:rPr>
              <a:t>returns</a:t>
            </a:r>
            <a:endParaRPr lang="en-US" sz="18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return 0;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 smtClean="0"/>
              <a:t>Spawn new thread for each client</a:t>
            </a:r>
          </a:p>
          <a:p>
            <a:pPr lvl="1"/>
            <a:r>
              <a:rPr lang="en-US" b="0" kern="0" dirty="0" smtClean="0"/>
              <a:t>Pass it copy of connection file descriptor</a:t>
            </a:r>
          </a:p>
          <a:p>
            <a:pPr lvl="1"/>
            <a:r>
              <a:rPr lang="en-US" b="0" kern="0" dirty="0" smtClean="0"/>
              <a:t>Note use of </a:t>
            </a:r>
            <a:r>
              <a:rPr lang="en-US" kern="0" dirty="0" err="1" smtClean="0">
                <a:latin typeface="Courier New"/>
                <a:cs typeface="Courier New"/>
              </a:rPr>
              <a:t>Malloc</a:t>
            </a:r>
            <a:r>
              <a:rPr lang="en-US" kern="0" dirty="0" smtClean="0">
                <a:latin typeface="Courier New"/>
                <a:cs typeface="Courier New"/>
              </a:rPr>
              <a:t>()</a:t>
            </a:r>
            <a:r>
              <a:rPr lang="en-US" b="0" kern="0" dirty="0" smtClean="0"/>
              <a:t>! </a:t>
            </a:r>
            <a:r>
              <a:rPr lang="en-US" b="0" kern="0" dirty="0"/>
              <a:t>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 smtClean="0">
                <a:latin typeface="+mn-lt"/>
              </a:rPr>
              <a:t>server 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main thread</a:t>
            </a:r>
            <a:endParaRPr lang="en-US" sz="1800" dirty="0">
              <a:latin typeface="+mn-lt"/>
            </a:endParaRP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endParaRPr lang="en-US" sz="2200" b="1" dirty="0" smtClean="0">
              <a:latin typeface="Courier New"/>
              <a:cs typeface="Courier New"/>
            </a:endParaRPr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signal handlers.</a:t>
            </a:r>
          </a:p>
          <a:p>
            <a:r>
              <a:rPr lang="en-US" dirty="0" smtClean="0"/>
              <a:t>Why don’t we use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smtClean="0"/>
              <a:t>in handlers?</a:t>
            </a:r>
            <a:endParaRPr lang="en-US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780" y="2286000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Line 93"/>
          <p:cNvSpPr>
            <a:spLocks noChangeShapeType="1"/>
          </p:cNvSpPr>
          <p:nvPr/>
        </p:nvSpPr>
        <p:spPr bwMode="auto">
          <a:xfrm>
            <a:off x="5627452" y="3597703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5633802" y="4202541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Line 95"/>
          <p:cNvSpPr>
            <a:spLocks noChangeShapeType="1"/>
          </p:cNvSpPr>
          <p:nvPr/>
        </p:nvSpPr>
        <p:spPr bwMode="auto">
          <a:xfrm flipH="1">
            <a:off x="8032514" y="4208891"/>
            <a:ext cx="0" cy="2464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" name="Line 96"/>
          <p:cNvSpPr>
            <a:spLocks noChangeShapeType="1"/>
          </p:cNvSpPr>
          <p:nvPr/>
        </p:nvSpPr>
        <p:spPr bwMode="auto">
          <a:xfrm flipH="1" flipV="1">
            <a:off x="5630627" y="4329541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1" name="Line 97"/>
          <p:cNvSpPr>
            <a:spLocks noChangeShapeType="1"/>
          </p:cNvSpPr>
          <p:nvPr/>
        </p:nvSpPr>
        <p:spPr bwMode="auto">
          <a:xfrm>
            <a:off x="5629039" y="4337478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" name="Text Box 101"/>
          <p:cNvSpPr txBox="1">
            <a:spLocks noChangeArrowheads="1"/>
          </p:cNvSpPr>
          <p:nvPr/>
        </p:nvSpPr>
        <p:spPr bwMode="auto">
          <a:xfrm>
            <a:off x="5124214" y="3919966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6" name="Text Box 102"/>
          <p:cNvSpPr txBox="1">
            <a:spLocks noChangeArrowheads="1"/>
          </p:cNvSpPr>
          <p:nvPr/>
        </p:nvSpPr>
        <p:spPr bwMode="auto">
          <a:xfrm>
            <a:off x="5124214" y="4116816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4003" y="3549860"/>
            <a:ext cx="9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 smtClean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55371" y="3962400"/>
            <a:ext cx="10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800000"/>
                </a:solidFill>
                <a:latin typeface="Calibri" pitchFamily="34" charset="0"/>
              </a:rPr>
              <a:t>Request</a:t>
            </a:r>
          </a:p>
          <a:p>
            <a:r>
              <a:rPr lang="en-US" sz="1800" i="1" dirty="0" smtClean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 flipH="1">
            <a:off x="8032514" y="4455370"/>
            <a:ext cx="0" cy="26152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6622092" y="3562560"/>
            <a:ext cx="97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latin typeface="Calibri" pitchFamily="34" charset="0"/>
              </a:rPr>
              <a:t>Receive</a:t>
            </a:r>
          </a:p>
          <a:p>
            <a:pPr algn="ctr"/>
            <a:r>
              <a:rPr lang="en-US" sz="1800" i="1" dirty="0" smtClean="0">
                <a:latin typeface="Calibri" pitchFamily="34" charset="0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68198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 smtClean="0"/>
              <a:t>Process-based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</a:t>
            </a:r>
            <a:r>
              <a:rPr lang="en-US" sz="2200" dirty="0" smtClean="0"/>
              <a:t>core</a:t>
            </a:r>
            <a:endParaRPr lang="en-US" sz="2600" b="0" dirty="0" smtClean="0"/>
          </a:p>
          <a:p>
            <a:pPr>
              <a:lnSpc>
                <a:spcPct val="85000"/>
              </a:lnSpc>
            </a:pPr>
            <a:r>
              <a:rPr lang="en-US" sz="2600" dirty="0" smtClean="0"/>
              <a:t>Thread-based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553200" y="2743200"/>
            <a:ext cx="1657471" cy="1551383"/>
            <a:chOff x="6553200" y="2743200"/>
            <a:chExt cx="1657471" cy="1551383"/>
          </a:xfrm>
        </p:grpSpPr>
        <p:sp>
          <p:nvSpPr>
            <p:cNvPr id="11" name="Donut 10"/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19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err="1" smtClean="0"/>
              <a:t>Livelock</a:t>
            </a:r>
            <a:r>
              <a:rPr lang="en-US" sz="2200" b="1" i="1" dirty="0" smtClean="0"/>
              <a:t> / Starvation 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our course..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lvl="1"/>
            <a:r>
              <a:rPr lang="en-US" sz="2200" dirty="0" smtClean="0">
                <a:sym typeface="Wingdings"/>
              </a:rPr>
              <a:t>We’ll cover some of these aspects in the next few lectures. 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9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it can be useful and sometimes necessary!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31277</TotalTime>
  <Words>3823</Words>
  <Application>Microsoft Macintosh PowerPoint</Application>
  <PresentationFormat>On-screen Show (4:3)</PresentationFormat>
  <Paragraphs>834</Paragraphs>
  <Slides>51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template2007</vt:lpstr>
      <vt:lpstr>Concurrent Programming  15-213: Introduction to Computer Systems 23rd Lecture, Nov. 15, 2016</vt:lpstr>
      <vt:lpstr>Concurrent Programming is Hard!</vt:lpstr>
      <vt:lpstr>Data Race</vt:lpstr>
      <vt:lpstr>Deadlock</vt:lpstr>
      <vt:lpstr>Deadlock</vt:lpstr>
      <vt:lpstr>Livelock</vt:lpstr>
      <vt:lpstr>Livelock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Could this race occur?</vt:lpstr>
      <vt:lpstr>Experimental Results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951</cp:revision>
  <cp:lastPrinted>2012-11-14T01:18:46Z</cp:lastPrinted>
  <dcterms:created xsi:type="dcterms:W3CDTF">2012-11-14T01:16:09Z</dcterms:created>
  <dcterms:modified xsi:type="dcterms:W3CDTF">2016-11-14T16:40:34Z</dcterms:modified>
</cp:coreProperties>
</file>