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73606" autoAdjust="0"/>
  </p:normalViewPr>
  <p:slideViewPr>
    <p:cSldViewPr snapToGrid="0">
      <p:cViewPr varScale="1">
        <p:scale>
          <a:sx n="66" d="100"/>
          <a:sy n="66" d="100"/>
        </p:scale>
        <p:origin x="11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BA32-1AF2-40D6-9D46-055424B66C2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B3CB2-B809-4C0F-90D0-CDDA4F50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F2A6B7-8648-4A0B-BA7E-5AD10FB3C6A7}" type="slidenum">
              <a:t>1</a:t>
            </a:fld>
            <a:endParaRPr lang="en-US"/>
          </a:p>
        </p:txBody>
      </p:sp>
      <p:sp>
        <p:nvSpPr>
          <p:cNvPr id="2" name="Shape 6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6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297680"/>
          </a:xfrm>
        </p:spPr>
        <p:txBody>
          <a:bodyPr wrap="square" lIns="91440" tIns="91440" rIns="91440" bIns="91440" anchor="t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AF7828-C582-4666-8AE1-61BEBEE779C3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8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78F7BA-4017-4CBA-8186-49327A35260D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E9DF0B-8A74-446A-93A3-FDDD422ECA06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Q. Completion – No.  It stops at the function with the break point.</a:t>
            </a:r>
          </a:p>
          <a:p>
            <a:r>
              <a:rPr lang="en-US" dirty="0" smtClean="0"/>
              <a:t>Q. Continue</a:t>
            </a:r>
            <a:r>
              <a:rPr lang="en-US" baseline="0" dirty="0" smtClean="0"/>
              <a:t> – continues running to completion</a:t>
            </a:r>
          </a:p>
          <a:p>
            <a:r>
              <a:rPr lang="en-US" baseline="0" dirty="0" smtClean="0"/>
              <a:t>Q. Run 15213 – Prints 15213 and runs to completion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3CB2-B809-4C0F-90D0-CDDA4F5002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Q. Print (char*) 0x… - displays</a:t>
            </a:r>
            <a:r>
              <a:rPr lang="en-US" baseline="0" dirty="0" smtClean="0"/>
              <a:t> the string “%x\n” that is passed to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on line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3CB2-B809-4C0F-90D0-CDDA4F5002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Q.</a:t>
            </a:r>
            <a:r>
              <a:rPr lang="en-US" baseline="0" dirty="0" smtClean="0"/>
              <a:t> RSI = 0x7fffffffe958 (approx.), RDI =1.  Therefore RDI is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argc</a:t>
            </a:r>
            <a:r>
              <a:rPr lang="en-US" baseline="0" dirty="0" smtClean="0"/>
              <a:t>, and RSI is char** </a:t>
            </a:r>
            <a:r>
              <a:rPr lang="en-US" baseline="0" dirty="0" err="1" smtClean="0"/>
              <a:t>argv</a:t>
            </a:r>
            <a:endParaRPr lang="en-US" baseline="0" dirty="0" smtClean="0"/>
          </a:p>
          <a:p>
            <a:r>
              <a:rPr lang="en-US" baseline="0" dirty="0" smtClean="0"/>
              <a:t>Q. View values?  Same as before, print $</a:t>
            </a:r>
            <a:r>
              <a:rPr lang="en-US" baseline="0" dirty="0" err="1" smtClean="0"/>
              <a:t>rdi</a:t>
            </a:r>
            <a:r>
              <a:rPr lang="en-US" baseline="0" dirty="0" smtClean="0"/>
              <a:t> and print $</a:t>
            </a:r>
            <a:r>
              <a:rPr lang="en-US" baseline="0" dirty="0" err="1" smtClean="0"/>
              <a:t>rsi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3CB2-B809-4C0F-90D0-CDDA4F5002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Q. Completion?</a:t>
            </a:r>
            <a:r>
              <a:rPr lang="en-US" baseline="0" dirty="0" smtClean="0"/>
              <a:t>  No.  Breakpoint main has been preserved even after restarting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Q. </a:t>
            </a:r>
            <a:r>
              <a:rPr lang="en-US" baseline="0" dirty="0" err="1" smtClean="0"/>
              <a:t>Nexti</a:t>
            </a:r>
            <a:r>
              <a:rPr lang="en-US" baseline="0" dirty="0" smtClean="0"/>
              <a:t>.  Still in </a:t>
            </a:r>
            <a:r>
              <a:rPr lang="en-US" baseline="0" dirty="0" err="1" smtClean="0"/>
              <a:t>stc</a:t>
            </a:r>
            <a:r>
              <a:rPr lang="en-US" baseline="0" dirty="0" smtClean="0"/>
              <a:t>()</a:t>
            </a:r>
          </a:p>
          <a:p>
            <a:r>
              <a:rPr lang="en-US" baseline="0" dirty="0" smtClean="0"/>
              <a:t>Q. =&gt; indicates where in the assembly execution is stopped.</a:t>
            </a:r>
          </a:p>
          <a:p>
            <a:r>
              <a:rPr lang="en-US" baseline="0" dirty="0" smtClean="0"/>
              <a:t>Q. 3 </a:t>
            </a:r>
            <a:r>
              <a:rPr lang="en-US" baseline="0" dirty="0" err="1" smtClean="0"/>
              <a:t>Regs</a:t>
            </a:r>
            <a:r>
              <a:rPr lang="en-US" baseline="0" dirty="0" smtClean="0"/>
              <a:t>.  Are values preserved across function calls?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3CB2-B809-4C0F-90D0-CDDA4F5002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Q. RAX</a:t>
            </a:r>
          </a:p>
          <a:p>
            <a:r>
              <a:rPr lang="en-US" dirty="0" smtClean="0"/>
              <a:t>Q.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movzbq</a:t>
            </a:r>
            <a:endParaRPr lang="en-US" baseline="0" dirty="0" smtClean="0"/>
          </a:p>
          <a:p>
            <a:r>
              <a:rPr lang="en-US" baseline="0" dirty="0" smtClean="0"/>
              <a:t>Q. RDI-&gt;RBX, RBX+=5, RBX+=RSI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3CB2-B809-4C0F-90D0-CDDA4F5002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5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CDE3-69A0-49FB-BC4B-1C962AE59D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3EB1-AA68-44C4-9898-E0DB90EA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/activities/rec4.t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9"/>
          <p:cNvSpPr txBox="1">
            <a:spLocks noGrp="1"/>
          </p:cNvSpPr>
          <p:nvPr>
            <p:ph type="title" idx="4294967295"/>
          </p:nvPr>
        </p:nvSpPr>
        <p:spPr>
          <a:xfrm>
            <a:off x="581246" y="2537305"/>
            <a:ext cx="7770813" cy="587375"/>
          </a:xfrm>
          <a:noFill/>
          <a:ln>
            <a:noFill/>
          </a:ln>
        </p:spPr>
        <p:txBody>
          <a:bodyPr vert="horz" wrap="square" lIns="91440" tIns="82970" rIns="91440" bIns="82970" rtlCol="0" anchor="ctr">
            <a:spAutoFit/>
          </a:bodyPr>
          <a:lstStyle/>
          <a:p>
            <a:pPr marL="108126" indent="-107799" hangingPunct="0">
              <a:lnSpc>
                <a:spcPct val="100000"/>
              </a:lnSpc>
              <a:spcBef>
                <a:spcPts val="0"/>
              </a:spcBef>
              <a:tabLst>
                <a:tab pos="108126" algn="l"/>
              </a:tabLst>
            </a:pPr>
            <a:r>
              <a:rPr lang="en-US" sz="2722" dirty="0">
                <a:solidFill>
                  <a:srgbClr val="000000"/>
                </a:solidFill>
                <a:latin typeface="Liberation Serif" pitchFamily="18"/>
                <a:cs typeface="Arial"/>
              </a:rPr>
              <a:t>15-213 Recitation 4: Bomb Lab</a:t>
            </a:r>
          </a:p>
        </p:txBody>
      </p:sp>
      <p:sp>
        <p:nvSpPr>
          <p:cNvPr id="3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786809" y="4133407"/>
            <a:ext cx="7677150" cy="530225"/>
          </a:xfrm>
          <a:noFill/>
          <a:ln>
            <a:noFill/>
          </a:ln>
        </p:spPr>
        <p:txBody>
          <a:bodyPr vert="horz" wrap="square" lIns="91440" tIns="82970" rIns="91440" bIns="82970" rtlCol="0" anchor="t">
            <a:sp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359" dirty="0" smtClean="0">
                <a:solidFill>
                  <a:srgbClr val="000000"/>
                </a:solidFill>
                <a:latin typeface="Liberation Serif" pitchFamily="18"/>
                <a:cs typeface="Arial" pitchFamily="2"/>
              </a:rPr>
              <a:t>19 Sept 2016</a:t>
            </a:r>
            <a:endParaRPr lang="en-US" sz="2359" dirty="0">
              <a:solidFill>
                <a:srgbClr val="000000"/>
              </a:solidFill>
              <a:latin typeface="Liberation Serif" pitchFamily="18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1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2233"/>
            <a:ext cx="7886700" cy="52241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run 18213	         // </a:t>
            </a:r>
            <a:r>
              <a:rPr lang="en-US" dirty="0" err="1" smtClean="0"/>
              <a:t>gdb</a:t>
            </a:r>
            <a:r>
              <a:rPr lang="en-US" dirty="0" smtClean="0"/>
              <a:t> will ask if you want to start from the beginning, yes</a:t>
            </a:r>
          </a:p>
          <a:p>
            <a:pPr marL="0" indent="0">
              <a:buNone/>
            </a:pPr>
            <a:r>
              <a:rPr lang="en-US" dirty="0" smtClean="0"/>
              <a:t>Q. Does the program run to completion?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[continue execution until </a:t>
            </a:r>
            <a:r>
              <a:rPr lang="en-US" dirty="0" err="1" smtClean="0"/>
              <a:t>stc</a:t>
            </a:r>
            <a:r>
              <a:rPr lang="en-US" dirty="0" smtClean="0"/>
              <a:t> is called]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disassemble		// Disassemble the current function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</a:t>
            </a:r>
            <a:r>
              <a:rPr lang="en-US" dirty="0" err="1" smtClean="0"/>
              <a:t>nexti</a:t>
            </a:r>
            <a:r>
              <a:rPr lang="en-US" dirty="0" smtClean="0"/>
              <a:t>		// Run 1 instruction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“\n”   		// Just press enter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“\n”</a:t>
            </a:r>
          </a:p>
          <a:p>
            <a:pPr marL="0" indent="0">
              <a:buNone/>
            </a:pPr>
            <a:r>
              <a:rPr lang="en-US" dirty="0" smtClean="0"/>
              <a:t>Q. Which function is execution in now?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disassemble</a:t>
            </a:r>
          </a:p>
          <a:p>
            <a:pPr marL="0" indent="0">
              <a:buNone/>
            </a:pPr>
            <a:r>
              <a:rPr lang="en-US" dirty="0" smtClean="0"/>
              <a:t>Q. Where are the “=&gt;” characters printed on the left side?</a:t>
            </a:r>
          </a:p>
          <a:p>
            <a:pPr marL="0" indent="0">
              <a:buNone/>
            </a:pPr>
            <a:r>
              <a:rPr lang="en-US" dirty="0" smtClean="0"/>
              <a:t>Q. Print the values of the three registers used in this function.  Which register(s) have values that you expect?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quit			// </a:t>
            </a:r>
            <a:r>
              <a:rPr lang="en-US" dirty="0" err="1" smtClean="0"/>
              <a:t>gdb</a:t>
            </a:r>
            <a:r>
              <a:rPr lang="en-US" dirty="0" smtClean="0"/>
              <a:t> will ask if you want to kill the process, yes.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2233"/>
            <a:ext cx="7886700" cy="4794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// act3 expects two numbers as </a:t>
            </a:r>
            <a:r>
              <a:rPr lang="en-US" sz="2000" dirty="0" err="1" smtClean="0"/>
              <a:t>commandline</a:t>
            </a:r>
            <a:r>
              <a:rPr lang="en-US" sz="2000" dirty="0" smtClean="0"/>
              <a:t> arguments</a:t>
            </a:r>
          </a:p>
          <a:p>
            <a:pPr marL="0" indent="0">
              <a:buNone/>
            </a:pPr>
            <a:r>
              <a:rPr lang="en-US" sz="2000" dirty="0" smtClean="0"/>
              <a:t>// These numbers must cause compare to return 1</a:t>
            </a:r>
          </a:p>
          <a:p>
            <a:pPr marL="0" indent="0">
              <a:buNone/>
            </a:pPr>
            <a:r>
              <a:rPr lang="en-US" sz="2000" dirty="0" smtClean="0"/>
              <a:t>$ cat act3.c</a:t>
            </a:r>
          </a:p>
          <a:p>
            <a:pPr marL="0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gdb</a:t>
            </a:r>
            <a:r>
              <a:rPr lang="en-US" sz="2000" dirty="0" smtClean="0"/>
              <a:t> act3</a:t>
            </a:r>
          </a:p>
          <a:p>
            <a:pPr marL="0" indent="0">
              <a:buNone/>
            </a:pPr>
            <a:r>
              <a:rPr lang="en-US" sz="2000" dirty="0" smtClean="0"/>
              <a:t>Q. Which register holds the return value from a function?  (Hint: the register is used in the instruction after main calls compare)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gdb</a:t>
            </a:r>
            <a:r>
              <a:rPr lang="en-US" sz="2000" dirty="0"/>
              <a:t>) disassemble </a:t>
            </a:r>
            <a:r>
              <a:rPr lang="en-US" sz="2000" dirty="0" smtClean="0"/>
              <a:t>compare</a:t>
            </a:r>
          </a:p>
          <a:p>
            <a:pPr marL="0" indent="0">
              <a:buNone/>
            </a:pPr>
            <a:r>
              <a:rPr lang="en-US" sz="2000" dirty="0" smtClean="0"/>
              <a:t>Q. Where is the return value set in compare?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break compare</a:t>
            </a:r>
          </a:p>
          <a:p>
            <a:pPr marL="0" indent="0">
              <a:buNone/>
            </a:pPr>
            <a:r>
              <a:rPr lang="en-US" sz="2000" dirty="0" smtClean="0"/>
              <a:t>// Run act3 with two numbers</a:t>
            </a:r>
          </a:p>
          <a:p>
            <a:pPr marL="0" indent="0">
              <a:buNone/>
            </a:pPr>
            <a:r>
              <a:rPr lang="en-US" sz="2000" dirty="0" smtClean="0"/>
              <a:t>Q. Using </a:t>
            </a:r>
            <a:r>
              <a:rPr lang="en-US" sz="2000" dirty="0" err="1" smtClean="0"/>
              <a:t>nexti</a:t>
            </a:r>
            <a:r>
              <a:rPr lang="en-US" sz="2000" dirty="0" smtClean="0"/>
              <a:t>, how does the value in register </a:t>
            </a:r>
            <a:r>
              <a:rPr lang="en-US" sz="2000" dirty="0" err="1" smtClean="0"/>
              <a:t>rbx</a:t>
            </a:r>
            <a:r>
              <a:rPr lang="en-US" sz="2000" dirty="0" smtClean="0"/>
              <a:t> change leading to the </a:t>
            </a:r>
            <a:r>
              <a:rPr lang="en-US" sz="2000" dirty="0" err="1" smtClean="0"/>
              <a:t>cmp</a:t>
            </a:r>
            <a:r>
              <a:rPr lang="en-US" sz="2000" dirty="0" smtClean="0"/>
              <a:t> instruction?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28650" y="60210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0650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if (cc)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Set&lt;cc&gt;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6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7553"/>
            <a:ext cx="7886700" cy="21265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// Use what you have learned to get act4 to </a:t>
            </a:r>
          </a:p>
          <a:p>
            <a:pPr marL="0" indent="0">
              <a:buNone/>
            </a:pPr>
            <a:r>
              <a:rPr lang="en-US" dirty="0" smtClean="0"/>
              <a:t>// print “Finish” in the function compute(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// The source code and TA are available if you get stuck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gdb</a:t>
            </a:r>
            <a:r>
              <a:rPr lang="en-US" dirty="0" smtClean="0"/>
              <a:t> act4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559981" y="3374065"/>
            <a:ext cx="7627089" cy="3383280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Jump table at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 /5gx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jump via the condition codes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J&lt;cc&gt;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9963" y="3374065"/>
            <a:ext cx="41699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No operation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43516" y="1258888"/>
            <a:ext cx="7511497" cy="419100"/>
          </a:xfr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722" dirty="0">
                <a:solidFill>
                  <a:srgbClr val="000000"/>
                </a:solidFill>
                <a:latin typeface="Liberation Serif" pitchFamily="18"/>
                <a:cs typeface="Arial"/>
              </a:rPr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3516" y="1878013"/>
            <a:ext cx="7471809" cy="3729037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Bomb Lab Overview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Introduction </a:t>
            </a: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to GDB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Bomb Lab </a:t>
            </a:r>
            <a:r>
              <a:rPr lang="en-US" sz="2178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Practice</a:t>
            </a:r>
            <a:endParaRPr lang="en-US" sz="2178" dirty="0">
              <a:solidFill>
                <a:srgbClr val="000000"/>
              </a:solidFill>
              <a:latin typeface="Liberation Serif" pitchFamily="18"/>
              <a:cs typeface="Arial"/>
            </a:endParaRPr>
          </a:p>
        </p:txBody>
      </p:sp>
      <p:pic>
        <p:nvPicPr>
          <p:cNvPr id="4" name="Shape 6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43909" y="2100315"/>
            <a:ext cx="3348204" cy="3285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1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47331" y="1182688"/>
            <a:ext cx="8355013" cy="571500"/>
          </a:xfr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722">
                <a:solidFill>
                  <a:srgbClr val="000000"/>
                </a:solidFill>
                <a:latin typeface="Liberation Serif" pitchFamily="18"/>
                <a:cs typeface="Arial"/>
              </a:rPr>
              <a:t>Downloading Your Bomb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47331" y="1821306"/>
            <a:ext cx="8322413" cy="3729037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b="1" dirty="0">
                <a:solidFill>
                  <a:srgbClr val="000000"/>
                </a:solidFill>
                <a:latin typeface="Liberation Serif" pitchFamily="18"/>
                <a:cs typeface="Arial"/>
              </a:rPr>
              <a:t>Please read the </a:t>
            </a:r>
            <a:r>
              <a:rPr lang="en-US" sz="2178" b="1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2178" b="1" dirty="0">
                <a:solidFill>
                  <a:srgbClr val="000000"/>
                </a:solidFill>
                <a:latin typeface="Liberation Serif" pitchFamily="18"/>
                <a:cs typeface="Arial"/>
              </a:rPr>
              <a:t>. </a:t>
            </a:r>
            <a:r>
              <a:rPr lang="en-US" sz="2178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Please read the </a:t>
            </a:r>
            <a:r>
              <a:rPr lang="en-US" sz="2178" b="1" i="1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2178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. </a:t>
            </a:r>
            <a:r>
              <a:rPr lang="en-US" sz="2178" b="1" i="1" u="sng" dirty="0">
                <a:solidFill>
                  <a:srgbClr val="000000"/>
                </a:solidFill>
                <a:latin typeface="Liberation Serif" pitchFamily="18"/>
                <a:cs typeface="Arial"/>
              </a:rPr>
              <a:t>Please read the </a:t>
            </a:r>
            <a:r>
              <a:rPr lang="en-US" sz="2178" b="1" i="1" u="sng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2178" b="1" i="1" u="sng" dirty="0">
                <a:solidFill>
                  <a:srgbClr val="000000"/>
                </a:solidFill>
                <a:latin typeface="Liberation Serif" pitchFamily="18"/>
                <a:cs typeface="Arial"/>
              </a:rPr>
              <a:t>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Your bomb is </a:t>
            </a:r>
            <a:r>
              <a:rPr lang="en-US" sz="2178" b="1" dirty="0">
                <a:solidFill>
                  <a:srgbClr val="000000"/>
                </a:solidFill>
                <a:latin typeface="Liberation Serif" pitchFamily="18"/>
                <a:cs typeface="Arial"/>
              </a:rPr>
              <a:t>unique</a:t>
            </a: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 to you.  Dr. Evil has created one </a:t>
            </a:r>
            <a:r>
              <a:rPr lang="en-US" sz="2178" strike="sngStrike" dirty="0">
                <a:solidFill>
                  <a:srgbClr val="000000"/>
                </a:solidFill>
                <a:latin typeface="Liberation Serif" pitchFamily="18"/>
                <a:cs typeface="Arial"/>
              </a:rPr>
              <a:t>million</a:t>
            </a: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 billion bombs, and can distribute as many new ones as he pleases.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if you download a second bomb, it will be different from the first!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Bombs have six phases which get progressively </a:t>
            </a:r>
            <a:r>
              <a:rPr lang="en-US" sz="2178" strike="sngStrike" dirty="0">
                <a:solidFill>
                  <a:srgbClr val="000000"/>
                </a:solidFill>
                <a:latin typeface="Liberation Serif" pitchFamily="18"/>
                <a:cs typeface="Arial"/>
              </a:rPr>
              <a:t>harder</a:t>
            </a: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 more fun to use.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Bombs can only run on the shark clusters.  They </a:t>
            </a:r>
            <a:r>
              <a:rPr lang="en-US" sz="2178" b="1" dirty="0">
                <a:solidFill>
                  <a:srgbClr val="000000"/>
                </a:solidFill>
                <a:latin typeface="Liberation Serif" pitchFamily="18"/>
                <a:cs typeface="Arial"/>
              </a:rPr>
              <a:t>will</a:t>
            </a: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 blow up if you attempt to run them locally.</a:t>
            </a:r>
          </a:p>
        </p:txBody>
      </p:sp>
    </p:spTree>
    <p:extLst>
      <p:ext uri="{BB962C8B-B14F-4D97-AF65-F5344CB8AC3E}">
        <p14:creationId xmlns:p14="http://schemas.microsoft.com/office/powerpoint/2010/main" val="28204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6538" y="1182688"/>
            <a:ext cx="8355013" cy="571500"/>
          </a:xfr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722" dirty="0">
                <a:solidFill>
                  <a:srgbClr val="000000"/>
                </a:solidFill>
                <a:latin typeface="Liberation Serif" pitchFamily="18"/>
                <a:cs typeface="Arial"/>
              </a:rPr>
              <a:t>Exploding Your Bomb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6381" y="1885101"/>
            <a:ext cx="8315325" cy="3729037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Blowing up your bomb notifies Autolab.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Dr. Evil takes </a:t>
            </a:r>
            <a:r>
              <a:rPr lang="en-US" b="1" dirty="0">
                <a:solidFill>
                  <a:srgbClr val="000000"/>
                </a:solidFill>
                <a:latin typeface="Liberation Serif" pitchFamily="18"/>
                <a:cs typeface="Arial"/>
              </a:rPr>
              <a:t>0.5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of your points each time the bomb explodes.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Inputting the correct string moves you to the next phase.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2178" dirty="0">
                <a:solidFill>
                  <a:srgbClr val="000000"/>
                </a:solidFill>
                <a:latin typeface="Liberation Serif" pitchFamily="18"/>
                <a:cs typeface="Arial"/>
              </a:rPr>
              <a:t>Jumping between phases detonates the bomb – you have to solve them in the given order.</a:t>
            </a:r>
          </a:p>
        </p:txBody>
      </p:sp>
      <p:pic>
        <p:nvPicPr>
          <p:cNvPr id="4" name="Shape 8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30285" y="3916870"/>
            <a:ext cx="5647521" cy="2323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79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debugger</a:t>
            </a:r>
          </a:p>
          <a:p>
            <a:r>
              <a:rPr lang="en-US" dirty="0" smtClean="0"/>
              <a:t>Learn to use it now</a:t>
            </a:r>
          </a:p>
          <a:p>
            <a:endParaRPr lang="en-US" dirty="0"/>
          </a:p>
          <a:p>
            <a:r>
              <a:rPr lang="en-US" dirty="0" smtClean="0"/>
              <a:t>The following slides will guide us through basic commands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use this notation:</a:t>
            </a:r>
            <a:endParaRPr lang="en-US" dirty="0"/>
          </a:p>
          <a:p>
            <a:r>
              <a:rPr lang="en-US" sz="2200" dirty="0" smtClean="0"/>
              <a:t>$ ls      //This is a comment, $ indicates the </a:t>
            </a:r>
            <a:r>
              <a:rPr lang="en-US" sz="2200" dirty="0" err="1" smtClean="0"/>
              <a:t>commandline</a:t>
            </a:r>
            <a:endParaRPr lang="en-US" sz="2200" dirty="0" smtClean="0"/>
          </a:p>
          <a:p>
            <a:r>
              <a:rPr lang="en-US" sz="2200" dirty="0" smtClean="0"/>
              <a:t>(</a:t>
            </a:r>
            <a:r>
              <a:rPr lang="en-US" sz="2200" dirty="0" err="1" smtClean="0"/>
              <a:t>gdb</a:t>
            </a:r>
            <a:r>
              <a:rPr lang="en-US" sz="2200" dirty="0" smtClean="0"/>
              <a:t>)    // This indicates the command should be typed in </a:t>
            </a:r>
            <a:r>
              <a:rPr lang="en-US" sz="2200" dirty="0" err="1" smtClean="0"/>
              <a:t>gdb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student needs a laptop</a:t>
            </a:r>
          </a:p>
          <a:p>
            <a:r>
              <a:rPr lang="en-US" sz="2400" dirty="0" smtClean="0"/>
              <a:t>Login to a shark machine</a:t>
            </a: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wget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http://www.cs.cmu.edu/~213/activities/rec4.tar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$ tar </a:t>
            </a:r>
            <a:r>
              <a:rPr lang="en-US" sz="2400" dirty="0" err="1" smtClean="0"/>
              <a:t>xf</a:t>
            </a:r>
            <a:r>
              <a:rPr lang="en-US" sz="2400" dirty="0" smtClean="0"/>
              <a:t> rec4.tar</a:t>
            </a:r>
          </a:p>
          <a:p>
            <a:pPr marL="0" indent="0">
              <a:buNone/>
            </a:pPr>
            <a:r>
              <a:rPr lang="en-US" sz="2400" dirty="0" smtClean="0"/>
              <a:t>$ cd rec4</a:t>
            </a:r>
          </a:p>
          <a:p>
            <a:pPr marL="0" indent="0">
              <a:buNone/>
            </a:pPr>
            <a:r>
              <a:rPr lang="en-US" sz="2400" dirty="0" smtClean="0"/>
              <a:t>$ cat act1.c 		// What does the act1.c do?</a:t>
            </a:r>
          </a:p>
          <a:p>
            <a:pPr marL="0" indent="0">
              <a:buNone/>
            </a:pPr>
            <a:r>
              <a:rPr lang="en-US" sz="2400" dirty="0"/>
              <a:t>$ make	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gdb</a:t>
            </a:r>
            <a:r>
              <a:rPr lang="en-US" sz="2400" dirty="0"/>
              <a:t> act1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235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disassemble main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break (put call name here)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run</a:t>
            </a:r>
          </a:p>
          <a:p>
            <a:pPr marL="0" indent="0">
              <a:buNone/>
            </a:pPr>
            <a:r>
              <a:rPr lang="en-US" sz="2000" dirty="0" smtClean="0"/>
              <a:t>Q. Does the program run to completion?  If not, where does it stop?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continue</a:t>
            </a:r>
          </a:p>
          <a:p>
            <a:pPr marL="0" indent="0">
              <a:buNone/>
            </a:pPr>
            <a:r>
              <a:rPr lang="en-US" sz="2000" dirty="0" smtClean="0"/>
              <a:t>Q. What does the program /debugger do after continuing?</a:t>
            </a:r>
          </a:p>
          <a:p>
            <a:pPr marL="514350" indent="-514350">
              <a:buAutoNum type="alphaUcPeriod" startAt="17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disable 1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gdb</a:t>
            </a:r>
            <a:r>
              <a:rPr lang="en-US" sz="2000" dirty="0" smtClean="0"/>
              <a:t>) run 15213</a:t>
            </a:r>
          </a:p>
          <a:p>
            <a:pPr marL="0" indent="0">
              <a:buNone/>
            </a:pPr>
            <a:r>
              <a:rPr lang="en-US" sz="2000" dirty="0" smtClean="0"/>
              <a:t>Q. What happens now?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8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9439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disassemble main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print (char*) 0x …   // Find a $0x… in the assembly</a:t>
            </a:r>
          </a:p>
          <a:p>
            <a:pPr marL="0" indent="0">
              <a:buNone/>
            </a:pPr>
            <a:r>
              <a:rPr lang="en-US" dirty="0" smtClean="0"/>
              <a:t>Q. Does the printed value correspond to anything in the source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break main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run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print </a:t>
            </a:r>
            <a:r>
              <a:rPr lang="en-US" dirty="0" err="1" smtClean="0"/>
              <a:t>argv</a:t>
            </a:r>
            <a:r>
              <a:rPr lang="en-US" dirty="0" smtClean="0"/>
              <a:t>[0]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</a:t>
            </a:r>
            <a:r>
              <a:rPr lang="en-US" dirty="0" smtClean="0"/>
              <a:t>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9058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gdb</a:t>
            </a:r>
            <a:r>
              <a:rPr lang="en-US" dirty="0" smtClean="0"/>
              <a:t> act2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break main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run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print /x $</a:t>
            </a:r>
            <a:r>
              <a:rPr lang="en-US" dirty="0" err="1" smtClean="0"/>
              <a:t>rsi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print /x $</a:t>
            </a:r>
            <a:r>
              <a:rPr lang="en-US" dirty="0" err="1" smtClean="0"/>
              <a:t>rdi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Q. RSI and RDI are registers that pass the first two arguments.  Looking at their values, which is the first argument to main?  Why?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disassemble main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break (what main calls)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continue</a:t>
            </a:r>
          </a:p>
          <a:p>
            <a:pPr marL="0" indent="0">
              <a:buNone/>
            </a:pPr>
            <a:r>
              <a:rPr lang="en-US" dirty="0" smtClean="0"/>
              <a:t>Q. How could you view the values that have been passed to </a:t>
            </a:r>
            <a:r>
              <a:rPr lang="en-US" dirty="0" err="1" smtClean="0"/>
              <a:t>stc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</TotalTime>
  <Words>925</Words>
  <Application>Microsoft Office PowerPoint</Application>
  <PresentationFormat>On-screen Show (4:3)</PresentationFormat>
  <Paragraphs>175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Liberation Serif</vt:lpstr>
      <vt:lpstr>StarSymbol</vt:lpstr>
      <vt:lpstr>Office Theme</vt:lpstr>
      <vt:lpstr>15-213 Recitation 4: Bomb Lab</vt:lpstr>
      <vt:lpstr>Agenda</vt:lpstr>
      <vt:lpstr>Downloading Your Bomb</vt:lpstr>
      <vt:lpstr>Exploding Your Bomb</vt:lpstr>
      <vt:lpstr>Gdb</vt:lpstr>
      <vt:lpstr>Form pairs</vt:lpstr>
      <vt:lpstr>Activity 1</vt:lpstr>
      <vt:lpstr>Activity 1 cont.</vt:lpstr>
      <vt:lpstr>Activity 2</vt:lpstr>
      <vt:lpstr>Activity 2 cont.</vt:lpstr>
      <vt:lpstr>Activity 3</vt:lpstr>
      <vt:lpstr>Activity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 4: Bomb Lab</dc:title>
  <dc:creator>Brian Railing</dc:creator>
  <cp:lastModifiedBy>Brian Railing</cp:lastModifiedBy>
  <cp:revision>83</cp:revision>
  <dcterms:created xsi:type="dcterms:W3CDTF">2016-09-16T03:05:15Z</dcterms:created>
  <dcterms:modified xsi:type="dcterms:W3CDTF">2016-09-19T05:23:11Z</dcterms:modified>
</cp:coreProperties>
</file>