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85" r:id="rId6"/>
    <p:sldId id="288" r:id="rId7"/>
    <p:sldId id="287" r:id="rId8"/>
    <p:sldId id="296" r:id="rId9"/>
    <p:sldId id="290" r:id="rId10"/>
    <p:sldId id="291" r:id="rId11"/>
    <p:sldId id="293" r:id="rId12"/>
    <p:sldId id="292" r:id="rId13"/>
    <p:sldId id="294" r:id="rId14"/>
    <p:sldId id="295" r:id="rId15"/>
    <p:sldId id="297" r:id="rId16"/>
    <p:sldId id="283" r:id="rId17"/>
    <p:sldId id="284" r:id="rId18"/>
    <p:sldId id="298" r:id="rId19"/>
    <p:sldId id="299" r:id="rId20"/>
    <p:sldId id="300" r:id="rId21"/>
  </p:sldIdLst>
  <p:sldSz cx="7558088" cy="5668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B829DA3D-3662-46EB-9A6E-96D0DAE9BAC6}" type="slidenum">
              <a:t>‹#›</a:t>
            </a:fld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17594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71F81C8-A759-46B8-A73D-621903FCF1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465BC8-BFB4-4845-BE7B-2F939CD41905}" type="slidenum">
              <a:t>1</a:t>
            </a:fld>
            <a:endParaRPr lang="en-US"/>
          </a:p>
        </p:txBody>
      </p:sp>
      <p:sp>
        <p:nvSpPr>
          <p:cNvPr id="2" name="Shape 6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6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297680"/>
          </a:xfrm>
        </p:spPr>
        <p:txBody>
          <a:bodyPr wrap="square" lIns="91440" tIns="91440" rIns="91440" bIns="9144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02B68E-ED85-4340-9712-57E26FB7CF40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26EEF8-77AE-4550-B691-11B479375A36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0D628F-BF8A-4941-9B02-C46E74744F5D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02F259-C814-4185-A6E1-1E8C70DE6D65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7E0AE5-7EF5-435C-83FD-C7739BA07270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6352E1-085F-440D-A992-AC488AFCF6A2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A2CDDFB-97C7-40E6-B06C-D982A7E926FA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857" y="1761053"/>
            <a:ext cx="6424375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713" y="3212412"/>
            <a:ext cx="5290662" cy="1448735"/>
          </a:xfrm>
        </p:spPr>
        <p:txBody>
          <a:bodyPr/>
          <a:lstStyle>
            <a:lvl1pPr marL="0" indent="0" algn="ctr">
              <a:buNone/>
              <a:defRPr/>
            </a:lvl1pPr>
            <a:lvl2pPr marL="377922" indent="0" algn="ctr">
              <a:buNone/>
              <a:defRPr/>
            </a:lvl2pPr>
            <a:lvl3pPr marL="755843" indent="0" algn="ctr">
              <a:buNone/>
              <a:defRPr/>
            </a:lvl3pPr>
            <a:lvl4pPr marL="1133765" indent="0" algn="ctr">
              <a:buNone/>
              <a:defRPr/>
            </a:lvl4pPr>
            <a:lvl5pPr marL="1511686" indent="0" algn="ctr">
              <a:buNone/>
              <a:defRPr/>
            </a:lvl5pPr>
            <a:lvl6pPr marL="1889608" indent="0" algn="ctr">
              <a:buNone/>
              <a:defRPr/>
            </a:lvl6pPr>
            <a:lvl7pPr marL="2267529" indent="0" algn="ctr">
              <a:buNone/>
              <a:defRPr/>
            </a:lvl7pPr>
            <a:lvl8pPr marL="2645451" indent="0" algn="ctr">
              <a:buNone/>
              <a:defRPr/>
            </a:lvl8pPr>
            <a:lvl9pPr marL="30233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275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53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1106" y="209962"/>
            <a:ext cx="1732062" cy="54380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921" y="209962"/>
            <a:ext cx="5070217" cy="54380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59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519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37" y="3642834"/>
            <a:ext cx="6424375" cy="1125919"/>
          </a:xfrm>
        </p:spPr>
        <p:txBody>
          <a:bodyPr anchor="t"/>
          <a:lstStyle>
            <a:lvl1pPr algn="l">
              <a:defRPr sz="330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037" y="2402749"/>
            <a:ext cx="6424375" cy="1240085"/>
          </a:xfrm>
        </p:spPr>
        <p:txBody>
          <a:bodyPr anchor="b"/>
          <a:lstStyle>
            <a:lvl1pPr marL="0" indent="0">
              <a:buNone/>
              <a:defRPr sz="1653"/>
            </a:lvl1pPr>
            <a:lvl2pPr marL="377922" indent="0">
              <a:buNone/>
              <a:defRPr sz="1488"/>
            </a:lvl2pPr>
            <a:lvl3pPr marL="755843" indent="0">
              <a:buNone/>
              <a:defRPr sz="1323"/>
            </a:lvl3pPr>
            <a:lvl4pPr marL="1133765" indent="0">
              <a:buNone/>
              <a:defRPr sz="1157"/>
            </a:lvl4pPr>
            <a:lvl5pPr marL="1511686" indent="0">
              <a:buNone/>
              <a:defRPr sz="1157"/>
            </a:lvl5pPr>
            <a:lvl6pPr marL="1889608" indent="0">
              <a:buNone/>
              <a:defRPr sz="1157"/>
            </a:lvl6pPr>
            <a:lvl7pPr marL="2267529" indent="0">
              <a:buNone/>
              <a:defRPr sz="1157"/>
            </a:lvl7pPr>
            <a:lvl8pPr marL="2645451" indent="0">
              <a:buNone/>
              <a:defRPr sz="1157"/>
            </a:lvl8pPr>
            <a:lvl9pPr marL="3023372" indent="0">
              <a:buNone/>
              <a:defRPr sz="11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7806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920" y="1154789"/>
            <a:ext cx="3401140" cy="4493178"/>
          </a:xfrm>
        </p:spPr>
        <p:txBody>
          <a:bodyPr/>
          <a:lstStyle>
            <a:lvl1pPr>
              <a:defRPr sz="2314"/>
            </a:lvl1pPr>
            <a:lvl2pPr>
              <a:defRPr sz="1984"/>
            </a:lvl2pPr>
            <a:lvl3pPr>
              <a:defRPr sz="1653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028" y="1154789"/>
            <a:ext cx="3401140" cy="4493178"/>
          </a:xfrm>
        </p:spPr>
        <p:txBody>
          <a:bodyPr/>
          <a:lstStyle>
            <a:lvl1pPr>
              <a:defRPr sz="2314"/>
            </a:lvl1pPr>
            <a:lvl2pPr>
              <a:defRPr sz="1984"/>
            </a:lvl2pPr>
            <a:lvl3pPr>
              <a:defRPr sz="1653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6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27021"/>
            <a:ext cx="6802279" cy="9448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4" y="1268956"/>
            <a:ext cx="3339468" cy="52884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4" y="1797796"/>
            <a:ext cx="3339468" cy="3266215"/>
          </a:xfrm>
        </p:spPr>
        <p:txBody>
          <a:bodyPr/>
          <a:lstStyle>
            <a:lvl1pPr>
              <a:defRPr sz="1984"/>
            </a:lvl1pPr>
            <a:lvl2pPr>
              <a:defRPr sz="1653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9404" y="1268956"/>
            <a:ext cx="3340780" cy="52884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9404" y="1797796"/>
            <a:ext cx="3340780" cy="3266215"/>
          </a:xfrm>
        </p:spPr>
        <p:txBody>
          <a:bodyPr/>
          <a:lstStyle>
            <a:lvl1pPr>
              <a:defRPr sz="1984"/>
            </a:lvl1pPr>
            <a:lvl2pPr>
              <a:defRPr sz="1653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89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44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611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25709"/>
            <a:ext cx="2486559" cy="960574"/>
          </a:xfrm>
        </p:spPr>
        <p:txBody>
          <a:bodyPr anchor="b"/>
          <a:lstStyle>
            <a:lvl1pPr algn="l">
              <a:defRPr sz="165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003" y="225709"/>
            <a:ext cx="4225181" cy="4838303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186283"/>
            <a:ext cx="2486559" cy="3877729"/>
          </a:xfrm>
        </p:spPr>
        <p:txBody>
          <a:bodyPr/>
          <a:lstStyle>
            <a:lvl1pPr marL="0" indent="0">
              <a:buNone/>
              <a:defRPr sz="1157"/>
            </a:lvl1pPr>
            <a:lvl2pPr marL="377922" indent="0">
              <a:buNone/>
              <a:defRPr sz="992"/>
            </a:lvl2pPr>
            <a:lvl3pPr marL="755843" indent="0">
              <a:buNone/>
              <a:defRPr sz="827"/>
            </a:lvl3pPr>
            <a:lvl4pPr marL="1133765" indent="0">
              <a:buNone/>
              <a:defRPr sz="744"/>
            </a:lvl4pPr>
            <a:lvl5pPr marL="1511686" indent="0">
              <a:buNone/>
              <a:defRPr sz="744"/>
            </a:lvl5pPr>
            <a:lvl6pPr marL="1889608" indent="0">
              <a:buNone/>
              <a:defRPr sz="744"/>
            </a:lvl6pPr>
            <a:lvl7pPr marL="2267529" indent="0">
              <a:buNone/>
              <a:defRPr sz="744"/>
            </a:lvl7pPr>
            <a:lvl8pPr marL="2645451" indent="0">
              <a:buNone/>
              <a:defRPr sz="744"/>
            </a:lvl8pPr>
            <a:lvl9pPr marL="3023372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56586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438" y="3968274"/>
            <a:ext cx="4534853" cy="468477"/>
          </a:xfrm>
        </p:spPr>
        <p:txBody>
          <a:bodyPr anchor="b"/>
          <a:lstStyle>
            <a:lvl1pPr algn="l">
              <a:defRPr sz="165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438" y="506532"/>
            <a:ext cx="4534853" cy="3401378"/>
          </a:xfrm>
        </p:spPr>
        <p:txBody>
          <a:bodyPr/>
          <a:lstStyle>
            <a:lvl1pPr marL="0" indent="0">
              <a:buNone/>
              <a:defRPr sz="2645"/>
            </a:lvl1pPr>
            <a:lvl2pPr marL="377922" indent="0">
              <a:buNone/>
              <a:defRPr sz="2314"/>
            </a:lvl2pPr>
            <a:lvl3pPr marL="755843" indent="0">
              <a:buNone/>
              <a:defRPr sz="1984"/>
            </a:lvl3pPr>
            <a:lvl4pPr marL="1133765" indent="0">
              <a:buNone/>
              <a:defRPr sz="1653"/>
            </a:lvl4pPr>
            <a:lvl5pPr marL="1511686" indent="0">
              <a:buNone/>
              <a:defRPr sz="1653"/>
            </a:lvl5pPr>
            <a:lvl6pPr marL="1889608" indent="0">
              <a:buNone/>
              <a:defRPr sz="1653"/>
            </a:lvl6pPr>
            <a:lvl7pPr marL="2267529" indent="0">
              <a:buNone/>
              <a:defRPr sz="1653"/>
            </a:lvl7pPr>
            <a:lvl8pPr marL="2645451" indent="0">
              <a:buNone/>
              <a:defRPr sz="1653"/>
            </a:lvl8pPr>
            <a:lvl9pPr marL="3023372" indent="0">
              <a:buNone/>
              <a:defRPr sz="165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438" y="4436752"/>
            <a:ext cx="4534853" cy="665315"/>
          </a:xfrm>
        </p:spPr>
        <p:txBody>
          <a:bodyPr/>
          <a:lstStyle>
            <a:lvl1pPr marL="0" indent="0">
              <a:buNone/>
              <a:defRPr sz="1157"/>
            </a:lvl1pPr>
            <a:lvl2pPr marL="377922" indent="0">
              <a:buNone/>
              <a:defRPr sz="992"/>
            </a:lvl2pPr>
            <a:lvl3pPr marL="755843" indent="0">
              <a:buNone/>
              <a:defRPr sz="827"/>
            </a:lvl3pPr>
            <a:lvl4pPr marL="1133765" indent="0">
              <a:buNone/>
              <a:defRPr sz="744"/>
            </a:lvl4pPr>
            <a:lvl5pPr marL="1511686" indent="0">
              <a:buNone/>
              <a:defRPr sz="744"/>
            </a:lvl5pPr>
            <a:lvl6pPr marL="1889608" indent="0">
              <a:buNone/>
              <a:defRPr sz="744"/>
            </a:lvl6pPr>
            <a:lvl7pPr marL="2267529" indent="0">
              <a:buNone/>
              <a:defRPr sz="744"/>
            </a:lvl7pPr>
            <a:lvl8pPr marL="2645451" indent="0">
              <a:buNone/>
              <a:defRPr sz="744"/>
            </a:lvl8pPr>
            <a:lvl9pPr marL="3023372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993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4921" y="209962"/>
            <a:ext cx="6928247" cy="94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921" y="1154789"/>
            <a:ext cx="6928247" cy="449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9244" y="5465432"/>
            <a:ext cx="290464" cy="219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827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488" dirty="0"/>
          </a:p>
        </p:txBody>
      </p:sp>
      <p:sp>
        <p:nvSpPr>
          <p:cNvPr id="5" name="TextBox 4"/>
          <p:cNvSpPr txBox="1"/>
          <p:nvPr/>
        </p:nvSpPr>
        <p:spPr>
          <a:xfrm>
            <a:off x="-13251" y="5479997"/>
            <a:ext cx="3886000" cy="21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7" b="0" i="0" dirty="0" smtClean="0">
                <a:latin typeface="Calibri" pitchFamily="34" charset="0"/>
              </a:rPr>
              <a:t>Bryant</a:t>
            </a:r>
            <a:r>
              <a:rPr lang="en-US" sz="827" b="0" i="0" baseline="0" dirty="0" smtClean="0">
                <a:latin typeface="Calibri" pitchFamily="34" charset="0"/>
              </a:rPr>
              <a:t> and </a:t>
            </a:r>
            <a:r>
              <a:rPr lang="en-US" sz="827" b="0" i="0" baseline="0" dirty="0" err="1" smtClean="0">
                <a:latin typeface="Calibri" pitchFamily="34" charset="0"/>
              </a:rPr>
              <a:t>O’Hallaron</a:t>
            </a:r>
            <a:r>
              <a:rPr lang="en-US" sz="827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827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976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2976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2976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2976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2976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377922" algn="l" rtl="0" fontAlgn="base">
        <a:spcBef>
          <a:spcPct val="0"/>
        </a:spcBef>
        <a:spcAft>
          <a:spcPct val="0"/>
        </a:spcAft>
        <a:defRPr sz="2976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755843" algn="l" rtl="0" fontAlgn="base">
        <a:spcBef>
          <a:spcPct val="0"/>
        </a:spcBef>
        <a:spcAft>
          <a:spcPct val="0"/>
        </a:spcAft>
        <a:defRPr sz="2976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133765" algn="l" rtl="0" fontAlgn="base">
        <a:spcBef>
          <a:spcPct val="0"/>
        </a:spcBef>
        <a:spcAft>
          <a:spcPct val="0"/>
        </a:spcAft>
        <a:defRPr sz="2976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511686" algn="l" rtl="0" fontAlgn="base">
        <a:spcBef>
          <a:spcPct val="0"/>
        </a:spcBef>
        <a:spcAft>
          <a:spcPct val="0"/>
        </a:spcAft>
        <a:defRPr sz="2976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09956" indent="-209956" algn="l" rtl="0" fontAlgn="base">
        <a:spcBef>
          <a:spcPts val="496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1984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425162" indent="-194210" algn="l" rtl="0" fontAlgn="base">
        <a:spcBef>
          <a:spcPts val="413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1653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661363" indent="-167965" algn="l" rtl="0" fontAlgn="base">
        <a:spcBef>
          <a:spcPts val="413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1653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944804" indent="-188961" algn="l" rtl="0" fontAlgn="base">
        <a:spcBef>
          <a:spcPts val="413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1653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207249" indent="-188961" algn="l" rtl="0" fontAlgn="base">
        <a:spcBef>
          <a:spcPts val="413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1653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585171" indent="-188961" algn="l" rtl="0" fontAlgn="base">
        <a:spcBef>
          <a:spcPts val="413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1653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1963092" indent="-188961" algn="l" rtl="0" fontAlgn="base">
        <a:spcBef>
          <a:spcPts val="413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1653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341014" indent="-188961" algn="l" rtl="0" fontAlgn="base">
        <a:spcBef>
          <a:spcPts val="413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1653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2718935" indent="-188961" algn="l" rtl="0" fontAlgn="base">
        <a:spcBef>
          <a:spcPts val="413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1653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/activities/rec5.t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9"/>
          <p:cNvSpPr txBox="1">
            <a:spLocks noGrp="1"/>
          </p:cNvSpPr>
          <p:nvPr>
            <p:ph type="title" idx="4294967295"/>
          </p:nvPr>
        </p:nvSpPr>
        <p:spPr>
          <a:xfrm>
            <a:off x="0" y="1979613"/>
            <a:ext cx="6423025" cy="485775"/>
          </a:xfrm>
          <a:noFill/>
          <a:ln>
            <a:noFill/>
          </a:ln>
        </p:spPr>
        <p:txBody>
          <a:bodyPr vert="horz" wrap="square" lIns="68580" tIns="68580" rIns="68580" bIns="68580" rtlCol="0" anchor="ctr">
            <a:spAutoFit/>
          </a:bodyPr>
          <a:lstStyle/>
          <a:p>
            <a:pPr marL="89370" indent="-89100" hangingPunct="0">
              <a:lnSpc>
                <a:spcPct val="100000"/>
              </a:lnSpc>
              <a:spcBef>
                <a:spcPts val="0"/>
              </a:spcBef>
              <a:tabLst>
                <a:tab pos="89370" algn="l"/>
              </a:tabLst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15-213 Recitation 5: Attack Lab</a:t>
            </a:r>
          </a:p>
        </p:txBody>
      </p:sp>
      <p:sp>
        <p:nvSpPr>
          <p:cNvPr id="3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0" y="3117850"/>
            <a:ext cx="6345238" cy="438150"/>
          </a:xfrm>
          <a:noFill/>
          <a:ln>
            <a:noFill/>
          </a:ln>
        </p:spPr>
        <p:txBody>
          <a:bodyPr vert="horz" wrap="square" lIns="68580" tIns="68580" rIns="68580" bIns="68580" rtlCol="0" anchor="t">
            <a:sp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950" dirty="0">
                <a:solidFill>
                  <a:srgbClr val="000000"/>
                </a:solidFill>
                <a:latin typeface="Liberation Serif" pitchFamily="18"/>
                <a:cs typeface="Arial" pitchFamily="2"/>
              </a:rPr>
              <a:t>26 Sept 2016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break clobber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run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x $</a:t>
            </a:r>
            <a:r>
              <a:rPr lang="en-US" dirty="0" err="1" smtClean="0"/>
              <a:t>rsp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dirty="0" err="1" smtClean="0"/>
              <a:t>backtrace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Q. Does the value at the top of the stack match any frame?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x /2gx $</a:t>
            </a:r>
            <a:r>
              <a:rPr lang="en-US" dirty="0" err="1" smtClean="0"/>
              <a:t>rdi</a:t>
            </a:r>
            <a:r>
              <a:rPr lang="en-US" dirty="0"/>
              <a:t>	</a:t>
            </a:r>
            <a:r>
              <a:rPr lang="en-US" dirty="0" smtClean="0"/>
              <a:t>	// Here are the two key values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dirty="0" err="1" smtClean="0"/>
              <a:t>stepi</a:t>
            </a:r>
            <a:r>
              <a:rPr lang="en-US" dirty="0" smtClean="0"/>
              <a:t> 		// Keep doing this until</a:t>
            </a:r>
          </a:p>
          <a:p>
            <a:pPr marL="2131058" lvl="7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(gdb)</a:t>
            </a:r>
          </a:p>
          <a:p>
            <a:pPr marL="2131058" lvl="7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clobber () at support.s:16</a:t>
            </a:r>
          </a:p>
          <a:p>
            <a:pPr marL="2131058" lvl="7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 ret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x $</a:t>
            </a:r>
            <a:r>
              <a:rPr lang="en-US" dirty="0" err="1" smtClean="0"/>
              <a:t>rsp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Q. Has the return address changed?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fin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1482969" y="5122985"/>
            <a:ext cx="3511062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040923" y="4867953"/>
            <a:ext cx="214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Should exit normally,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segfault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681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activity, we overwrote part of the stack</a:t>
            </a:r>
          </a:p>
          <a:p>
            <a:pPr lvl="1"/>
            <a:r>
              <a:rPr lang="en-US" dirty="0" smtClean="0"/>
              <a:t>Placing two return addresses onto the stack</a:t>
            </a:r>
          </a:p>
          <a:p>
            <a:pPr lvl="1"/>
            <a:r>
              <a:rPr lang="en-US" dirty="0" smtClean="0"/>
              <a:t>Return to </a:t>
            </a:r>
            <a:r>
              <a:rPr lang="en-US" dirty="0" err="1" smtClean="0"/>
              <a:t>printHi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 to main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55699"/>
              </p:ext>
            </p:extLst>
          </p:nvPr>
        </p:nvGraphicFramePr>
        <p:xfrm>
          <a:off x="314921" y="3892065"/>
          <a:ext cx="1420094" cy="556846"/>
        </p:xfrm>
        <a:graphic>
          <a:graphicData uri="http://schemas.openxmlformats.org/drawingml/2006/table">
            <a:tbl>
              <a:tblPr/>
              <a:tblGrid>
                <a:gridCol w="1420094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0x7fffffffe338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  <a:tr h="2784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0x000000400553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539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40867"/>
              </p:ext>
            </p:extLst>
          </p:nvPr>
        </p:nvGraphicFramePr>
        <p:xfrm>
          <a:off x="2358950" y="3892065"/>
          <a:ext cx="1420094" cy="556846"/>
        </p:xfrm>
        <a:graphic>
          <a:graphicData uri="http://schemas.openxmlformats.org/drawingml/2006/table">
            <a:tbl>
              <a:tblPr/>
              <a:tblGrid>
                <a:gridCol w="1420094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0x000000400560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  <a:tr h="2784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0x000000400500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5392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27516"/>
              </p:ext>
            </p:extLst>
          </p:nvPr>
        </p:nvGraphicFramePr>
        <p:xfrm>
          <a:off x="4402979" y="3892065"/>
          <a:ext cx="1420094" cy="278423"/>
        </p:xfrm>
        <a:graphic>
          <a:graphicData uri="http://schemas.openxmlformats.org/drawingml/2006/table">
            <a:tbl>
              <a:tblPr/>
              <a:tblGrid>
                <a:gridCol w="1420094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0x000000400560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844062" y="3200403"/>
            <a:ext cx="11723" cy="6389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98584" y="277831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clobber()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828784" y="4170488"/>
            <a:ext cx="39860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461525" y="3469979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Clobber executes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868615" y="4120664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868615" y="3747156"/>
            <a:ext cx="45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40082" y="3472883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printHi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929544" y="4135346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929544" y="3761838"/>
            <a:ext cx="45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93254" y="346997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main()</a:t>
            </a:r>
          </a:p>
        </p:txBody>
      </p:sp>
    </p:spTree>
    <p:extLst>
      <p:ext uri="{BB962C8B-B14F-4D97-AF65-F5344CB8AC3E}">
        <p14:creationId xmlns:p14="http://schemas.microsoft.com/office/powerpoint/2010/main" val="34233191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21" y="902677"/>
            <a:ext cx="6928247" cy="47452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gdb</a:t>
            </a:r>
            <a:r>
              <a:rPr lang="en-US" dirty="0" smtClean="0"/>
              <a:t> act2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break clobber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run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 $</a:t>
            </a:r>
            <a:r>
              <a:rPr lang="en-US" dirty="0" err="1" smtClean="0"/>
              <a:t>rsp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Q. What is the address of the stack and the return address?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x /4gx $</a:t>
            </a:r>
            <a:r>
              <a:rPr lang="en-US" dirty="0" err="1" smtClean="0"/>
              <a:t>rdi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Q. What will the new return address be?</a:t>
            </a:r>
            <a:br>
              <a:rPr lang="en-US" dirty="0" smtClean="0"/>
            </a:br>
            <a:r>
              <a:rPr lang="en-US" dirty="0" smtClean="0"/>
              <a:t> (i.e., what is the first value?)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x/5i $</a:t>
            </a:r>
            <a:r>
              <a:rPr lang="en-US" dirty="0" err="1" smtClean="0"/>
              <a:t>rdi</a:t>
            </a:r>
            <a:r>
              <a:rPr lang="en-US" dirty="0" smtClean="0"/>
              <a:t> + 8	// Display as instructions</a:t>
            </a:r>
          </a:p>
          <a:p>
            <a:pPr marL="0" indent="0">
              <a:buNone/>
            </a:pPr>
            <a:r>
              <a:rPr lang="en-US" dirty="0" smtClean="0"/>
              <a:t>Q. Why </a:t>
            </a:r>
            <a:r>
              <a:rPr lang="en-US" dirty="0" err="1" smtClean="0"/>
              <a:t>rdi</a:t>
            </a:r>
            <a:r>
              <a:rPr lang="en-US" dirty="0" smtClean="0"/>
              <a:t> + 8?</a:t>
            </a:r>
          </a:p>
          <a:p>
            <a:pPr marL="0" indent="0">
              <a:buNone/>
            </a:pPr>
            <a:r>
              <a:rPr lang="en-US" dirty="0" smtClean="0"/>
              <a:t>Q. What are the three addresses?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break puts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break exit</a:t>
            </a:r>
          </a:p>
          <a:p>
            <a:pPr marL="0" indent="0">
              <a:buNone/>
            </a:pPr>
            <a:r>
              <a:rPr lang="en-US" dirty="0" smtClean="0"/>
              <a:t>Q. Do these addresses look familiar?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345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programs cannot execute instructions on the stack</a:t>
            </a:r>
          </a:p>
          <a:p>
            <a:pPr lvl="1"/>
            <a:r>
              <a:rPr lang="en-US" dirty="0" smtClean="0"/>
              <a:t>Main used </a:t>
            </a:r>
            <a:r>
              <a:rPr lang="en-US" dirty="0" err="1" smtClean="0"/>
              <a:t>mprotect</a:t>
            </a:r>
            <a:r>
              <a:rPr lang="en-US" dirty="0" smtClean="0"/>
              <a:t> to change the memory protection for this activity</a:t>
            </a:r>
          </a:p>
          <a:p>
            <a:endParaRPr lang="en-US" dirty="0"/>
          </a:p>
          <a:p>
            <a:r>
              <a:rPr lang="en-US" dirty="0" smtClean="0"/>
              <a:t>Clobber wrote a return address of the stack to the stack</a:t>
            </a:r>
          </a:p>
          <a:p>
            <a:pPr lvl="1"/>
            <a:r>
              <a:rPr lang="en-US" dirty="0" smtClean="0"/>
              <a:t>And a sequence of instructions</a:t>
            </a:r>
          </a:p>
          <a:p>
            <a:pPr lvl="1"/>
            <a:r>
              <a:rPr lang="en-US" dirty="0" smtClean="0"/>
              <a:t>Three addresses: “Hi\n</a:t>
            </a:r>
            <a:r>
              <a:rPr lang="en-US" smtClean="0"/>
              <a:t>”, puts(), exit()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callq</a:t>
            </a:r>
            <a:r>
              <a:rPr lang="en-US" dirty="0"/>
              <a:t>  *%</a:t>
            </a:r>
            <a:r>
              <a:rPr lang="en-US" dirty="0" err="1" smtClean="0"/>
              <a:t>rsi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As the </a:t>
            </a:r>
            <a:r>
              <a:rPr lang="en-US" dirty="0" err="1" smtClean="0"/>
              <a:t>attacklab</a:t>
            </a:r>
            <a:r>
              <a:rPr lang="en-US" dirty="0" smtClean="0"/>
              <a:t> </a:t>
            </a:r>
            <a:r>
              <a:rPr lang="en-US" dirty="0" err="1" smtClean="0"/>
              <a:t>writeup</a:t>
            </a:r>
            <a:r>
              <a:rPr lang="en-US" dirty="0" smtClean="0"/>
              <a:t> notes, calling functions is hard.</a:t>
            </a:r>
          </a:p>
          <a:p>
            <a:pPr lvl="1"/>
            <a:r>
              <a:rPr lang="en-US" dirty="0" smtClean="0"/>
              <a:t>Return oriented programming is much easier.</a:t>
            </a:r>
          </a:p>
        </p:txBody>
      </p:sp>
    </p:spTree>
    <p:extLst>
      <p:ext uri="{BB962C8B-B14F-4D97-AF65-F5344CB8AC3E}">
        <p14:creationId xmlns:p14="http://schemas.microsoft.com/office/powerpoint/2010/main" val="31212653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smtClean="0"/>
              <a:t>act3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break clobber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run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 </a:t>
            </a:r>
            <a:r>
              <a:rPr lang="en-US" dirty="0" smtClean="0"/>
              <a:t>/5gx $</a:t>
            </a:r>
            <a:r>
              <a:rPr lang="en-US" dirty="0" err="1" smtClean="0"/>
              <a:t>rdi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Q. Which value will be first on the stack?</a:t>
            </a:r>
          </a:p>
          <a:p>
            <a:pPr marL="0" indent="0">
              <a:buNone/>
            </a:pPr>
            <a:r>
              <a:rPr lang="en-US" dirty="0" smtClean="0"/>
              <a:t>Q. At the end of clobber, where will it return?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x /2i &lt;return address&gt;</a:t>
            </a:r>
          </a:p>
          <a:p>
            <a:pPr marL="0" indent="0">
              <a:buNone/>
            </a:pPr>
            <a:r>
              <a:rPr lang="en-US" dirty="0" smtClean="0"/>
              <a:t>Q. What does this sequence do?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Q. Do the same for the other addresses.  Note that some are return addresses and some are for data.  When you continue, what will the code now do?</a:t>
            </a:r>
          </a:p>
        </p:txBody>
      </p:sp>
    </p:spTree>
    <p:extLst>
      <p:ext uri="{BB962C8B-B14F-4D97-AF65-F5344CB8AC3E}">
        <p14:creationId xmlns:p14="http://schemas.microsoft.com/office/powerpoint/2010/main" val="17577527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it constructed?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possible executions</a:t>
            </a:r>
          </a:p>
          <a:p>
            <a:r>
              <a:rPr lang="en-US" dirty="0" smtClean="0"/>
              <a:t>What are the bytes of the instructions?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short assembly into </a:t>
            </a:r>
            <a:r>
              <a:rPr lang="en-US" dirty="0" err="1"/>
              <a:t>foo.s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-c </a:t>
            </a:r>
            <a:r>
              <a:rPr lang="en-US" dirty="0" err="1"/>
              <a:t>foo.s</a:t>
            </a:r>
            <a:endParaRPr lang="en-US" dirty="0"/>
          </a:p>
          <a:p>
            <a:pPr lvl="1"/>
            <a:r>
              <a:rPr lang="en-US" dirty="0" err="1"/>
              <a:t>objdump</a:t>
            </a:r>
            <a:r>
              <a:rPr lang="en-US" dirty="0"/>
              <a:t> </a:t>
            </a:r>
            <a:r>
              <a:rPr lang="en-US" dirty="0"/>
              <a:t>-</a:t>
            </a:r>
            <a:r>
              <a:rPr lang="en-US" dirty="0" smtClean="0"/>
              <a:t>d </a:t>
            </a:r>
            <a:r>
              <a:rPr lang="en-US" dirty="0" err="1" smtClean="0"/>
              <a:t>foo.o</a:t>
            </a:r>
            <a:endParaRPr lang="en-US" dirty="0" smtClean="0"/>
          </a:p>
          <a:p>
            <a:pPr lvl="1"/>
            <a:r>
              <a:rPr lang="en-US" dirty="0" smtClean="0"/>
              <a:t>OR: Convert </a:t>
            </a:r>
            <a:r>
              <a:rPr lang="en-US" dirty="0"/>
              <a:t>them to byte sequences (</a:t>
            </a:r>
            <a:r>
              <a:rPr lang="en-US" dirty="0" err="1"/>
              <a:t>Attacklab</a:t>
            </a:r>
            <a:r>
              <a:rPr lang="en-US" dirty="0"/>
              <a:t> write-up has a table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important so you can switch between register names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After determining the desired instruction(s)</a:t>
            </a:r>
          </a:p>
          <a:p>
            <a:pPr lvl="1"/>
            <a:r>
              <a:rPr lang="en-US" dirty="0" smtClean="0"/>
              <a:t>Use the Linux tool </a:t>
            </a:r>
            <a:r>
              <a:rPr lang="en-US" dirty="0" err="1" smtClean="0"/>
              <a:t>xxd</a:t>
            </a:r>
            <a:r>
              <a:rPr lang="en-US" dirty="0" smtClean="0"/>
              <a:t> to dump the raw bytes to a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Or: </a:t>
            </a:r>
            <a:r>
              <a:rPr lang="en-US" dirty="0" err="1" smtClean="0"/>
              <a:t>Objdump</a:t>
            </a:r>
            <a:r>
              <a:rPr lang="en-US" dirty="0" smtClean="0"/>
              <a:t> -d </a:t>
            </a:r>
            <a:r>
              <a:rPr lang="en-US" dirty="0" err="1" smtClean="0"/>
              <a:t>rtarget</a:t>
            </a:r>
            <a:r>
              <a:rPr lang="en-US" dirty="0" smtClean="0"/>
              <a:t> (or act3 or …)</a:t>
            </a:r>
            <a:endParaRPr lang="en-US" dirty="0" smtClean="0"/>
          </a:p>
          <a:p>
            <a:pPr lvl="1"/>
            <a:r>
              <a:rPr lang="en-US" dirty="0" smtClean="0"/>
              <a:t>Search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135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If You Get Stuck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Please read the </a:t>
            </a:r>
            <a:r>
              <a:rPr lang="en-US" sz="1800" b="1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.  </a:t>
            </a:r>
            <a:r>
              <a:rPr lang="en-US" sz="1950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Please read the </a:t>
            </a:r>
            <a:r>
              <a:rPr lang="en-US" sz="1950" b="1" i="1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1950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. </a:t>
            </a:r>
            <a:r>
              <a:rPr lang="en-US" b="1" i="1" u="sng" dirty="0">
                <a:solidFill>
                  <a:srgbClr val="000000"/>
                </a:solidFill>
                <a:latin typeface="Liberation Serif" pitchFamily="18"/>
                <a:cs typeface="Arial"/>
              </a:rPr>
              <a:t>Please read the </a:t>
            </a:r>
            <a:r>
              <a:rPr lang="en-US" b="1" i="1" u="sng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b="1" i="1" u="sng" dirty="0">
                <a:solidFill>
                  <a:srgbClr val="000000"/>
                </a:solidFill>
                <a:latin typeface="Liberation Serif" pitchFamily="18"/>
                <a:cs typeface="Arial"/>
              </a:rPr>
              <a:t>.</a:t>
            </a:r>
            <a:r>
              <a:rPr lang="en-US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 </a:t>
            </a:r>
            <a:r>
              <a:rPr lang="en-US" sz="2400" b="1" i="1" dirty="0">
                <a:solidFill>
                  <a:srgbClr val="800000"/>
                </a:solidFill>
                <a:latin typeface="Liberation Serif" pitchFamily="18"/>
                <a:cs typeface="Arial"/>
              </a:rPr>
              <a:t>Please read the </a:t>
            </a:r>
            <a:r>
              <a:rPr lang="en-US" sz="2400" b="1" i="1" dirty="0" err="1">
                <a:solidFill>
                  <a:srgbClr val="8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2400" b="1" i="1" dirty="0">
                <a:solidFill>
                  <a:srgbClr val="800000"/>
                </a:solidFill>
                <a:latin typeface="Liberation Serif" pitchFamily="18"/>
                <a:cs typeface="Arial"/>
              </a:rPr>
              <a:t>!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CS:APP Chapter 3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View lecture notes and course FAQ at </a:t>
            </a:r>
            <a:r>
              <a:rPr lang="en-US" sz="1800" dirty="0">
                <a:solidFill>
                  <a:srgbClr val="0000FF"/>
                </a:solidFill>
                <a:latin typeface="Liberation Serif" pitchFamily="18"/>
                <a:cs typeface="Arial"/>
                <a:hlinkClick r:id="rId3"/>
              </a:rPr>
              <a:t>http://www.cs.cmu.edu/~213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Office hours Sunday through Thursday 5:00-9:00pm in </a:t>
            </a:r>
            <a:r>
              <a:rPr lang="en-US" sz="1800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WeH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 5207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Post a </a:t>
            </a: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 question on Piazza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Mono" pitchFamily="49"/>
                <a:cs typeface="Arial"/>
              </a:rPr>
              <a:t>man </a:t>
            </a:r>
            <a:r>
              <a:rPr lang="en-US" sz="1800" dirty="0" err="1">
                <a:solidFill>
                  <a:srgbClr val="000000"/>
                </a:solidFill>
                <a:latin typeface="Liberation Mono" pitchFamily="49"/>
                <a:cs typeface="Arial"/>
              </a:rPr>
              <a:t>gdb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,  </a:t>
            </a:r>
            <a:r>
              <a:rPr lang="en-US" sz="1800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gdb's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iberation Mono" pitchFamily="49"/>
                <a:cs typeface="Arial"/>
              </a:rPr>
              <a:t>help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 command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977900"/>
            <a:ext cx="6905625" cy="473075"/>
          </a:xfr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Remember...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43300" y="1296142"/>
            <a:ext cx="2325240" cy="311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94840" y="978350"/>
            <a:ext cx="6906060" cy="472230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Attack Lab Tools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7510" y="1552910"/>
            <a:ext cx="6873390" cy="30823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gcc -c file.s</a:t>
            </a:r>
          </a:p>
          <a:p>
            <a:pPr marL="0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>
                <a:solidFill>
                  <a:srgbClr val="000000"/>
                </a:solidFill>
                <a:latin typeface="Liberation Serif" pitchFamily="18"/>
                <a:cs typeface="Arial"/>
              </a:rPr>
              <a:t>convert the assembly code in </a:t>
            </a:r>
            <a:r>
              <a:rPr lang="en-US" u="sng">
                <a:solidFill>
                  <a:srgbClr val="000000"/>
                </a:solidFill>
                <a:latin typeface="Liberation Serif" pitchFamily="18"/>
                <a:cs typeface="Arial"/>
              </a:rPr>
              <a:t>file.s</a:t>
            </a:r>
            <a:r>
              <a:rPr lang="en-US">
                <a:solidFill>
                  <a:srgbClr val="000000"/>
                </a:solidFill>
                <a:latin typeface="Liberation Serif" pitchFamily="18"/>
                <a:cs typeface="Arial"/>
              </a:rPr>
              <a:t> to object code in </a:t>
            </a:r>
            <a:r>
              <a:rPr lang="en-US" u="sng">
                <a:solidFill>
                  <a:srgbClr val="000000"/>
                </a:solidFill>
                <a:latin typeface="Liberation Serif" pitchFamily="18"/>
                <a:cs typeface="Arial"/>
              </a:rPr>
              <a:t>file.o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objdump -d file.o</a:t>
            </a:r>
          </a:p>
          <a:p>
            <a:pPr marL="0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>
                <a:solidFill>
                  <a:srgbClr val="000000"/>
                </a:solidFill>
                <a:latin typeface="Liberation Serif" pitchFamily="18"/>
                <a:cs typeface="Arial"/>
              </a:rPr>
              <a:t>disassemble the code in file.o; shows the actual bytes for the instructions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./hex2raw</a:t>
            </a:r>
          </a:p>
          <a:p>
            <a:pPr marL="0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>
                <a:solidFill>
                  <a:srgbClr val="000000"/>
                </a:solidFill>
                <a:latin typeface="Liberation Serif" pitchFamily="18"/>
                <a:cs typeface="Arial"/>
              </a:rPr>
              <a:t>convert hex codes into raw ASCII strings to pass to targets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gdb</a:t>
            </a:r>
          </a:p>
          <a:p>
            <a:pPr marL="0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>
                <a:solidFill>
                  <a:srgbClr val="000000"/>
                </a:solidFill>
                <a:latin typeface="Liberation Serif" pitchFamily="18"/>
                <a:cs typeface="Arial"/>
              </a:rPr>
              <a:t>determine stack addresses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paper and pencil</a:t>
            </a:r>
          </a:p>
          <a:p>
            <a:pPr marL="0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>
                <a:solidFill>
                  <a:srgbClr val="000000"/>
                </a:solidFill>
                <a:latin typeface="Liberation Serif" pitchFamily="18"/>
                <a:cs typeface="Arial"/>
              </a:rPr>
              <a:t>for drawing stack diagrams</a:t>
            </a:r>
          </a:p>
        </p:txBody>
      </p:sp>
    </p:spTree>
    <p:extLst>
      <p:ext uri="{BB962C8B-B14F-4D97-AF65-F5344CB8AC3E}">
        <p14:creationId xmlns:p14="http://schemas.microsoft.com/office/powerpoint/2010/main" val="12729005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Reminders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Stacks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Attack Lab Activities</a:t>
            </a:r>
            <a:endParaRPr lang="en-US" sz="1800" dirty="0">
              <a:solidFill>
                <a:srgbClr val="000000"/>
              </a:solidFill>
              <a:latin typeface="Liberation Serif" pitchFamily="18"/>
              <a:cs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94840" y="1041341"/>
            <a:ext cx="6906060" cy="346249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More Useful GDB Commands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7510" y="1552910"/>
            <a:ext cx="2072790" cy="320193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x/[</a:t>
            </a:r>
            <a:r>
              <a:rPr lang="en-US" sz="1575" i="1">
                <a:solidFill>
                  <a:srgbClr val="000000"/>
                </a:solidFill>
                <a:latin typeface="Liberation Mono" pitchFamily="49"/>
                <a:cs typeface="Arial"/>
              </a:rPr>
              <a:t>n</a:t>
            </a: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]i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&lt;address&gt;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b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&lt;loc&gt; </a:t>
            </a: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if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&lt;cond&gt;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cond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&lt;bp&gt; &lt;cond&gt;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575" u="sng">
                <a:solidFill>
                  <a:srgbClr val="000000"/>
                </a:solidFill>
                <a:latin typeface="Liberation Mono" pitchFamily="49"/>
                <a:cs typeface="Arial"/>
              </a:rPr>
              <a:t>comm</a:t>
            </a: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ands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&lt;bp&gt;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650" u="sng">
                <a:solidFill>
                  <a:srgbClr val="000000"/>
                </a:solidFill>
                <a:latin typeface="Liberation Mono" pitchFamily="49"/>
                <a:cs typeface="Arial"/>
              </a:rPr>
              <a:t>tb</a:t>
            </a:r>
            <a:r>
              <a:rPr lang="en-US" sz="1650">
                <a:solidFill>
                  <a:srgbClr val="000000"/>
                </a:solidFill>
                <a:latin typeface="Liberation Mono" pitchFamily="49"/>
                <a:cs typeface="Arial"/>
              </a:rPr>
              <a:t>reak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&lt;loc&gt;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575" u="sng">
                <a:solidFill>
                  <a:srgbClr val="000000"/>
                </a:solidFill>
                <a:latin typeface="Liberation Mono" pitchFamily="49"/>
                <a:cs typeface="Arial"/>
              </a:rPr>
              <a:t>fin</a:t>
            </a: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ish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endParaRPr lang="en-US" sz="135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575" u="sng">
                <a:solidFill>
                  <a:srgbClr val="000000"/>
                </a:solidFill>
                <a:latin typeface="Liberation Mono" pitchFamily="49"/>
                <a:cs typeface="Arial"/>
              </a:rPr>
              <a:t>la</a:t>
            </a: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yout </a:t>
            </a:r>
            <a:r>
              <a:rPr lang="en-US" sz="1575" u="sng">
                <a:solidFill>
                  <a:srgbClr val="000000"/>
                </a:solidFill>
                <a:latin typeface="Liberation Mono" pitchFamily="49"/>
                <a:cs typeface="Arial"/>
              </a:rPr>
              <a:t>a</a:t>
            </a: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sm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endParaRPr lang="en-US" sz="135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575" u="sng">
                <a:solidFill>
                  <a:srgbClr val="000000"/>
                </a:solidFill>
                <a:latin typeface="Liberation Mono" pitchFamily="49"/>
                <a:cs typeface="Arial"/>
              </a:rPr>
              <a:t>la</a:t>
            </a: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yout </a:t>
            </a:r>
            <a:r>
              <a:rPr lang="en-US" sz="1575" u="sng">
                <a:solidFill>
                  <a:srgbClr val="000000"/>
                </a:solidFill>
                <a:latin typeface="Liberation Mono" pitchFamily="49"/>
                <a:cs typeface="Arial"/>
              </a:rPr>
              <a:t>r</a:t>
            </a:r>
            <a:r>
              <a:rPr lang="en-US" sz="1575">
                <a:solidFill>
                  <a:srgbClr val="000000"/>
                </a:solidFill>
                <a:latin typeface="Liberation Mono" pitchFamily="49"/>
                <a:cs typeface="Arial"/>
              </a:rPr>
              <a:t>eg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400300" y="1552910"/>
            <a:ext cx="4803570" cy="30823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disassemble </a:t>
            </a:r>
            <a:r>
              <a:rPr lang="en-US" sz="1800" i="1">
                <a:solidFill>
                  <a:srgbClr val="000000"/>
                </a:solidFill>
                <a:latin typeface="Liberation Serif" pitchFamily="18"/>
                <a:cs typeface="Arial"/>
              </a:rPr>
              <a:t>n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 instructions at &lt;address&gt;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conditional breakpoint, stop only if &lt;cond&gt; true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add condition to existing breakpoint &lt;bp&gt;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execute commands when breakpoint &lt;bp&gt; hit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set temporary breakpoint – auto-deletes when hit!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run until current frame (function) returns, and print return value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split the screen into separate disassembly and command windows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show register window as well (after </a:t>
            </a:r>
            <a:r>
              <a:rPr lang="en-US" sz="1650">
                <a:solidFill>
                  <a:srgbClr val="000000"/>
                </a:solidFill>
                <a:latin typeface="Liberation Mono" pitchFamily="49"/>
                <a:cs typeface="Arial"/>
              </a:rPr>
              <a:t>layout asm</a:t>
            </a:r>
            <a:r>
              <a:rPr lang="en-US" sz="1800">
                <a:solidFill>
                  <a:srgbClr val="000000"/>
                </a:solidFill>
                <a:latin typeface="Liberation Serif" pitchFamily="18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3581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Reminders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Bomb lab is due </a:t>
            </a: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tomorrow!</a:t>
            </a:r>
          </a:p>
          <a:p>
            <a:pPr marL="285750" lvl="1" indent="-28575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“But if you wait until the last minute, it only takes a minute!” - </a:t>
            </a:r>
            <a:r>
              <a:rPr lang="en-US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NOT!</a:t>
            </a:r>
          </a:p>
          <a:p>
            <a:pPr marL="285750" lvl="1" indent="-28575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Don't waste your grace days on this assignment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Attack lab will be released </a:t>
            </a: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tomorrow!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Stacks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Last-In, First-Out</a:t>
            </a:r>
          </a:p>
          <a:p>
            <a:pPr marL="285750" lvl="1" indent="-28575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just like a stack of plates</a:t>
            </a:r>
          </a:p>
          <a:p>
            <a:pPr marL="285750" lvl="1" indent="-28575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pushes and pops to preserve registers must be in </a:t>
            </a:r>
            <a:r>
              <a:rPr lang="en-US" b="1" dirty="0">
                <a:solidFill>
                  <a:srgbClr val="000000"/>
                </a:solidFill>
                <a:latin typeface="Liberation Serif" pitchFamily="18"/>
                <a:cs typeface="Arial"/>
              </a:rPr>
              <a:t>opposite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order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x86 stack grows </a:t>
            </a: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down</a:t>
            </a:r>
          </a:p>
          <a:p>
            <a:pPr marL="285750" lvl="1" indent="-28575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lowest address is “top”</a:t>
            </a:r>
          </a:p>
          <a:p>
            <a:pPr marL="285750" lvl="1" indent="-28575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endParaRPr lang="en-US" dirty="0">
              <a:solidFill>
                <a:srgbClr val="000000"/>
              </a:solidFill>
              <a:latin typeface="Liberation Serif" pitchFamily="18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3262" y="4635231"/>
            <a:ext cx="2069220" cy="222945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>
              <a:defRPr sz="1400">
                <a:latin typeface="Liberation Serif" pitchFamily="18"/>
              </a:defRPr>
            </a:pPr>
            <a:r>
              <a:rPr lang="en-US" sz="1050">
                <a:latin typeface="Liberation Serif" pitchFamily="18"/>
                <a:ea typeface="AR PL UMing TW MBE" pitchFamily="2"/>
                <a:cs typeface="Raghindi" pitchFamily="2"/>
              </a:rPr>
              <a:t>Image credit: Wikimedia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17520" y="1463000"/>
            <a:ext cx="4412340" cy="308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space is allocated in “frames”</a:t>
            </a:r>
          </a:p>
          <a:p>
            <a:pPr lvl="1"/>
            <a:r>
              <a:rPr lang="en-US" dirty="0" smtClean="0"/>
              <a:t>Represents the state of a single function invocation</a:t>
            </a:r>
          </a:p>
          <a:p>
            <a:endParaRPr lang="en-US" dirty="0" smtClean="0"/>
          </a:p>
          <a:p>
            <a:r>
              <a:rPr lang="en-US" dirty="0" smtClean="0"/>
              <a:t>Used primarily for two things:</a:t>
            </a:r>
          </a:p>
          <a:p>
            <a:pPr lvl="1"/>
            <a:r>
              <a:rPr lang="en-US" dirty="0" smtClean="0"/>
              <a:t>Storing </a:t>
            </a:r>
            <a:r>
              <a:rPr lang="en-US" dirty="0" err="1" smtClean="0"/>
              <a:t>callee</a:t>
            </a:r>
            <a:r>
              <a:rPr lang="en-US" dirty="0" smtClean="0"/>
              <a:t> save registers</a:t>
            </a:r>
          </a:p>
          <a:p>
            <a:pPr lvl="1"/>
            <a:r>
              <a:rPr lang="en-US" dirty="0" smtClean="0"/>
              <a:t>Storing the return address of a function</a:t>
            </a:r>
          </a:p>
          <a:p>
            <a:endParaRPr lang="en-US" dirty="0"/>
          </a:p>
          <a:p>
            <a:r>
              <a:rPr lang="en-US" dirty="0" smtClean="0"/>
              <a:t>Can also store:</a:t>
            </a:r>
          </a:p>
          <a:p>
            <a:pPr lvl="1"/>
            <a:r>
              <a:rPr lang="en-US" dirty="0" smtClean="0"/>
              <a:t>Local variables that don’t fit in registers</a:t>
            </a:r>
          </a:p>
          <a:p>
            <a:pPr lvl="1"/>
            <a:r>
              <a:rPr lang="en-US" dirty="0" smtClean="0"/>
              <a:t>Function arguments 7+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8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198"/>
            <a:ext cx="7568585" cy="18895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endParaRPr lang="en-US" sz="3472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6664502" y="18568"/>
            <a:ext cx="1091724" cy="14696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992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98417" indent="-98417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314921" y="1154906"/>
            <a:ext cx="4440376" cy="4492863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456655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456655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456655" lvl="1"/>
            <a:r>
              <a:rPr lang="en-US" dirty="0"/>
              <a:t>Saved register context</a:t>
            </a:r>
          </a:p>
          <a:p>
            <a:pPr marL="456655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456655" lvl="1"/>
            <a:r>
              <a:rPr lang="en-US" dirty="0"/>
              <a:t>Return address</a:t>
            </a:r>
          </a:p>
          <a:p>
            <a:pPr marL="692856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456655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6088460" y="2708513"/>
            <a:ext cx="1049734" cy="251936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6088460" y="3212385"/>
            <a:ext cx="1049734" cy="150112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6088460" y="4710881"/>
            <a:ext cx="1049734" cy="705946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6088460" y="1070927"/>
            <a:ext cx="1049734" cy="1133713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endParaRPr lang="en-US" sz="3472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6088460" y="2960449"/>
            <a:ext cx="1049734" cy="25193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488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488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488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6088460" y="2204640"/>
            <a:ext cx="1049734" cy="503873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5158569" y="1757192"/>
            <a:ext cx="561172" cy="52154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1492" tIns="31492" rIns="31492" bIns="31492">
            <a:spAutoFit/>
          </a:bodyPr>
          <a:lstStyle/>
          <a:p>
            <a:pPr algn="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 sz="3472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5770915" y="1070927"/>
            <a:ext cx="188952" cy="186852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endParaRPr lang="en-US" sz="3472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5347085" y="3085105"/>
            <a:ext cx="5931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endParaRPr lang="en-US" sz="3472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072970" y="2701952"/>
            <a:ext cx="1291173" cy="50387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1492" tIns="31492" rIns="31492" bIns="31492"/>
          <a:lstStyle/>
          <a:p>
            <a:pPr algn="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488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88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488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5354958" y="5363028"/>
            <a:ext cx="59441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755843" fontAlgn="base">
              <a:spcBef>
                <a:spcPct val="0"/>
              </a:spcBef>
              <a:spcAft>
                <a:spcPct val="0"/>
              </a:spcAft>
            </a:pPr>
            <a:endParaRPr lang="en-US" sz="3472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4137266" y="4975939"/>
            <a:ext cx="1228189" cy="50387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1492" tIns="31492" rIns="31492" bIns="31492"/>
          <a:lstStyle/>
          <a:p>
            <a:pPr algn="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sz="3472" dirty="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88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488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093964" y="3149401"/>
            <a:ext cx="1291173" cy="50387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1492" tIns="31492" rIns="31492" bIns="31492"/>
          <a:lstStyle/>
          <a:p>
            <a:pPr algn="r" defTabSz="755843" fontAlgn="base">
              <a:spcBef>
                <a:spcPct val="0"/>
              </a:spcBef>
              <a:spcAft>
                <a:spcPct val="0"/>
              </a:spcAft>
            </a:pPr>
            <a:r>
              <a:rPr lang="en-US" sz="1488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488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1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free their frame before returning</a:t>
            </a:r>
          </a:p>
          <a:p>
            <a:endParaRPr lang="en-US" dirty="0"/>
          </a:p>
          <a:p>
            <a:r>
              <a:rPr lang="en-US" dirty="0" smtClean="0"/>
              <a:t>Return instruction looks for the return address at the top of the stack</a:t>
            </a:r>
          </a:p>
          <a:p>
            <a:pPr lvl="1"/>
            <a:r>
              <a:rPr lang="en-US" dirty="0" smtClean="0"/>
              <a:t>What if the return address has been changed?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07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Lab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activities</a:t>
            </a:r>
          </a:p>
          <a:p>
            <a:pPr lvl="1"/>
            <a:r>
              <a:rPr lang="en-US" dirty="0" smtClean="0"/>
              <a:t>Each relies on a specially crafted assembly sequence to purposefully overwrite the stack</a:t>
            </a:r>
          </a:p>
          <a:p>
            <a:pPr lvl="1"/>
            <a:endParaRPr lang="en-US" dirty="0"/>
          </a:p>
          <a:p>
            <a:r>
              <a:rPr lang="en-US" dirty="0" smtClean="0"/>
              <a:t>Activity 1 – Overwrites the return addresses</a:t>
            </a:r>
          </a:p>
          <a:p>
            <a:r>
              <a:rPr lang="en-US" dirty="0" smtClean="0"/>
              <a:t>Activity 2 – Writes an assembly sequence onto the stack</a:t>
            </a:r>
          </a:p>
          <a:p>
            <a:r>
              <a:rPr lang="en-US" dirty="0" smtClean="0"/>
              <a:t>Activity 3 – Uses byte sequences in </a:t>
            </a:r>
            <a:r>
              <a:rPr lang="en-US" dirty="0" err="1" smtClean="0"/>
              <a:t>libc</a:t>
            </a:r>
            <a:r>
              <a:rPr lang="en-US" dirty="0" smtClean="0"/>
              <a:t> as the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527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student needs a laptop</a:t>
            </a:r>
          </a:p>
          <a:p>
            <a:r>
              <a:rPr lang="en-US" dirty="0"/>
              <a:t>Login to a shark machine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http://www.cs.cmu.edu/~</a:t>
            </a:r>
            <a:r>
              <a:rPr lang="en-US" dirty="0" smtClean="0">
                <a:hlinkClick r:id="rId2"/>
              </a:rPr>
              <a:t>213/activities/rec5.tar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tar </a:t>
            </a:r>
            <a:r>
              <a:rPr lang="en-US" dirty="0" err="1"/>
              <a:t>xf</a:t>
            </a:r>
            <a:r>
              <a:rPr lang="en-US" dirty="0"/>
              <a:t> </a:t>
            </a:r>
            <a:r>
              <a:rPr lang="en-US" dirty="0" smtClean="0"/>
              <a:t>rec5.tar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smtClean="0"/>
              <a:t>rec5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make	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gdb</a:t>
            </a:r>
            <a:r>
              <a:rPr lang="en-US" dirty="0"/>
              <a:t> act1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37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8957</TotalTime>
  <Words>932</Words>
  <Application>Microsoft Office PowerPoint</Application>
  <PresentationFormat>Custom</PresentationFormat>
  <Paragraphs>212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42" baseType="lpstr">
      <vt:lpstr>ＭＳ Ｐゴシック</vt:lpstr>
      <vt:lpstr>AR PL UMing TW MBE</vt:lpstr>
      <vt:lpstr>Arial</vt:lpstr>
      <vt:lpstr>Arial Narrow</vt:lpstr>
      <vt:lpstr>Arial Narrow Bold</vt:lpstr>
      <vt:lpstr>Calibri</vt:lpstr>
      <vt:lpstr>Calibri Bold</vt:lpstr>
      <vt:lpstr>Courier New</vt:lpstr>
      <vt:lpstr>Courier New Bold</vt:lpstr>
      <vt:lpstr>DejaVu Sans</vt:lpstr>
      <vt:lpstr>Gill Sans</vt:lpstr>
      <vt:lpstr>Liberation Mono</vt:lpstr>
      <vt:lpstr>Liberation Sans</vt:lpstr>
      <vt:lpstr>Liberation Serif</vt:lpstr>
      <vt:lpstr>Lucida Grande</vt:lpstr>
      <vt:lpstr>Raghindi</vt:lpstr>
      <vt:lpstr>StarSymbol</vt:lpstr>
      <vt:lpstr>Wingdings</vt:lpstr>
      <vt:lpstr>Wingdings 2</vt:lpstr>
      <vt:lpstr>ヒラギノ角ゴ ProN W3</vt:lpstr>
      <vt:lpstr>ヒラギノ角ゴ ProN W6</vt:lpstr>
      <vt:lpstr>Title and Content</vt:lpstr>
      <vt:lpstr>15-213 Recitation 5: Attack Lab</vt:lpstr>
      <vt:lpstr>Agenda</vt:lpstr>
      <vt:lpstr>Reminders</vt:lpstr>
      <vt:lpstr>Stacks</vt:lpstr>
      <vt:lpstr>Stack</vt:lpstr>
      <vt:lpstr>x86-64/Linux Stack Frame</vt:lpstr>
      <vt:lpstr>Stack Maintenance</vt:lpstr>
      <vt:lpstr>Attack Lab Activities</vt:lpstr>
      <vt:lpstr>Form pairs</vt:lpstr>
      <vt:lpstr>Activity 1</vt:lpstr>
      <vt:lpstr>Activity 1 Post</vt:lpstr>
      <vt:lpstr>Activity 2</vt:lpstr>
      <vt:lpstr>Activity 2 Post</vt:lpstr>
      <vt:lpstr>Activity 3</vt:lpstr>
      <vt:lpstr>How was it constructed?</vt:lpstr>
      <vt:lpstr>If You Get Stuck</vt:lpstr>
      <vt:lpstr>Remember...</vt:lpstr>
      <vt:lpstr>Appendix</vt:lpstr>
      <vt:lpstr>Attack Lab Tools</vt:lpstr>
      <vt:lpstr>More Useful GDB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Brian Railing</dc:creator>
  <cp:lastModifiedBy>Brian Railing</cp:lastModifiedBy>
  <cp:revision>305</cp:revision>
  <dcterms:modified xsi:type="dcterms:W3CDTF">2016-09-26T02:42:03Z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21</vt:r8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21</vt:r8>
  </property>
</Properties>
</file>