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29"/>
  </p:notesMasterIdLst>
  <p:handoutMasterIdLst>
    <p:handoutMasterId r:id="rId30"/>
  </p:handoutMasterIdLst>
  <p:sldIdLst>
    <p:sldId id="256" r:id="rId3"/>
    <p:sldId id="257" r:id="rId4"/>
    <p:sldId id="258" r:id="rId5"/>
    <p:sldId id="259" r:id="rId6"/>
    <p:sldId id="260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272" r:id="rId19"/>
    <p:sldId id="308" r:id="rId20"/>
    <p:sldId id="304" r:id="rId21"/>
    <p:sldId id="305" r:id="rId22"/>
    <p:sldId id="307" r:id="rId23"/>
    <p:sldId id="285" r:id="rId24"/>
    <p:sldId id="286" r:id="rId25"/>
    <p:sldId id="288" r:id="rId26"/>
    <p:sldId id="289" r:id="rId27"/>
    <p:sldId id="306" r:id="rId28"/>
  </p:sldIdLst>
  <p:sldSz cx="7558088" cy="566896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0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6035" cy="456873"/>
          </a:xfrm>
          <a:prstGeom prst="rect">
            <a:avLst/>
          </a:prstGeom>
          <a:noFill/>
          <a:ln>
            <a:noFill/>
          </a:ln>
        </p:spPr>
        <p:txBody>
          <a:bodyPr vert="horz" wrap="none" lIns="80766" tIns="40383" rIns="80766" bIns="40383" anchorCtr="0" compatLnSpc="0">
            <a:noAutofit/>
          </a:bodyPr>
          <a:lstStyle/>
          <a:p>
            <a:pPr hangingPunct="0">
              <a:defRPr sz="1400"/>
            </a:pPr>
            <a:endParaRPr lang="en-US" sz="1300">
              <a:latin typeface="Liberation Sans" pitchFamily="18"/>
              <a:ea typeface="AR PL UMing TW MBE" pitchFamily="2"/>
              <a:cs typeface="Raghindi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3881647" y="0"/>
            <a:ext cx="2976035" cy="456873"/>
          </a:xfrm>
          <a:prstGeom prst="rect">
            <a:avLst/>
          </a:prstGeom>
          <a:noFill/>
          <a:ln>
            <a:noFill/>
          </a:ln>
        </p:spPr>
        <p:txBody>
          <a:bodyPr vert="horz" wrap="none" lIns="80766" tIns="40383" rIns="80766" bIns="40383" anchorCtr="0" compatLnSpc="0">
            <a:noAutofit/>
          </a:bodyPr>
          <a:lstStyle/>
          <a:p>
            <a:pPr algn="r" hangingPunct="0">
              <a:defRPr sz="1400"/>
            </a:pPr>
            <a:endParaRPr lang="en-US" sz="1300">
              <a:latin typeface="Liberation Sans" pitchFamily="18"/>
              <a:ea typeface="AR PL UMing TW MBE" pitchFamily="2"/>
              <a:cs typeface="Raghindi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8686800"/>
            <a:ext cx="2976035" cy="456873"/>
          </a:xfrm>
          <a:prstGeom prst="rect">
            <a:avLst/>
          </a:prstGeom>
          <a:noFill/>
          <a:ln>
            <a:noFill/>
          </a:ln>
        </p:spPr>
        <p:txBody>
          <a:bodyPr vert="horz" wrap="none" lIns="80766" tIns="40383" rIns="80766" bIns="40383" anchor="b" anchorCtr="0" compatLnSpc="0">
            <a:noAutofit/>
          </a:bodyPr>
          <a:lstStyle/>
          <a:p>
            <a:pPr hangingPunct="0">
              <a:defRPr sz="1400"/>
            </a:pPr>
            <a:endParaRPr lang="en-US" sz="1300">
              <a:latin typeface="Liberation Sans" pitchFamily="18"/>
              <a:ea typeface="AR PL UMing TW MBE" pitchFamily="2"/>
              <a:cs typeface="Raghindi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3881647" y="8686800"/>
            <a:ext cx="2976035" cy="456873"/>
          </a:xfrm>
          <a:prstGeom prst="rect">
            <a:avLst/>
          </a:prstGeom>
          <a:noFill/>
          <a:ln>
            <a:noFill/>
          </a:ln>
        </p:spPr>
        <p:txBody>
          <a:bodyPr vert="horz" wrap="none" lIns="80766" tIns="40383" rIns="80766" bIns="40383" anchor="b" anchorCtr="0" compatLnSpc="0">
            <a:noAutofit/>
          </a:bodyPr>
          <a:lstStyle/>
          <a:p>
            <a:pPr algn="r" hangingPunct="0">
              <a:defRPr sz="1400"/>
            </a:pPr>
            <a:fld id="{9A091C46-7823-4E41-9191-478FF46B66BC}" type="slidenum">
              <a:t>‹#›</a:t>
            </a:fld>
            <a:endParaRPr lang="en-US" sz="1300">
              <a:latin typeface="Liberation Sans" pitchFamily="18"/>
              <a:ea typeface="AR PL UMing TW MBE" pitchFamily="2"/>
              <a:cs typeface="Rag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6797598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3588"/>
            <a:ext cx="5029200" cy="37719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EBB4865A-2EBC-4E72-9DE0-ED7CE494775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259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98D705B-4E83-4A26-B732-E78CBB493C50}" type="slidenum">
              <a:t>1</a:t>
            </a:fld>
            <a:endParaRPr lang="en-US"/>
          </a:p>
        </p:txBody>
      </p:sp>
      <p:sp>
        <p:nvSpPr>
          <p:cNvPr id="2" name="Shape 62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Shape 63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297680"/>
          </a:xfrm>
        </p:spPr>
        <p:txBody>
          <a:bodyPr wrap="square" lIns="91440" tIns="91440" rIns="91440" bIns="91440" anchor="t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8DA6B76-5426-4DA1-8A96-E5B6B617185A}" type="slidenum">
              <a:t>24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C7819C6-4C74-4E36-9413-93BBE69DE31A}" type="slidenum">
              <a:t>25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D533888-4FB5-4D5C-9EE2-CCC6CF5BDC42}" type="slidenum">
              <a:t>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DDCD80A-57FD-4033-B2E2-AD4EF4387D46}" type="slidenum">
              <a:t>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E7E71B7-D54F-42E7-9904-50CEBF0CC676}" type="slidenum">
              <a:t>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B1D8E43-F39D-41CB-AC19-BF298D5D0BFD}" type="slidenum">
              <a:t>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F198233-48A2-43DE-9F67-D7CA6DDC4264}" type="slidenum">
              <a:t>17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590D995-22F8-4B4A-B5C3-2CE9745DFABB}" type="slidenum">
              <a:t>18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874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5E70183-815D-432C-851A-3E56A506D999}" type="slidenum">
              <a:t>22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FA34DF7-9584-4887-BC3E-8043B045F2B1}" type="slidenum">
              <a:t>23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857" y="927768"/>
            <a:ext cx="6424375" cy="1973639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761" y="2977518"/>
            <a:ext cx="5668566" cy="1368687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22" indent="0" algn="ctr">
              <a:buNone/>
              <a:defRPr sz="1653"/>
            </a:lvl2pPr>
            <a:lvl3pPr marL="755843" indent="0" algn="ctr">
              <a:buNone/>
              <a:defRPr sz="1488"/>
            </a:lvl3pPr>
            <a:lvl4pPr marL="1133765" indent="0" algn="ctr">
              <a:buNone/>
              <a:defRPr sz="1323"/>
            </a:lvl4pPr>
            <a:lvl5pPr marL="1511686" indent="0" algn="ctr">
              <a:buNone/>
              <a:defRPr sz="1323"/>
            </a:lvl5pPr>
            <a:lvl6pPr marL="1889608" indent="0" algn="ctr">
              <a:buNone/>
              <a:defRPr sz="1323"/>
            </a:lvl6pPr>
            <a:lvl7pPr marL="2267529" indent="0" algn="ctr">
              <a:buNone/>
              <a:defRPr sz="1323"/>
            </a:lvl7pPr>
            <a:lvl8pPr marL="2645451" indent="0" algn="ctr">
              <a:buNone/>
              <a:defRPr sz="1323"/>
            </a:lvl8pPr>
            <a:lvl9pPr marL="3023372" indent="0" algn="ctr">
              <a:buNone/>
              <a:defRPr sz="132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37030-71E0-47F9-A163-07F38F5D94EA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D127C-1B2D-4DAC-9285-AE6CF48E0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861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37030-71E0-47F9-A163-07F38F5D94EA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ACD5-7DB7-401D-893E-7E60D11D2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13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8757" y="301820"/>
            <a:ext cx="1629713" cy="480418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619" y="301820"/>
            <a:ext cx="4794662" cy="480418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37030-71E0-47F9-A163-07F38F5D94EA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4CDB6-BAFA-4CC8-B31F-E62D0815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137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857" y="927768"/>
            <a:ext cx="6424375" cy="1973639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761" y="2977518"/>
            <a:ext cx="5668566" cy="1368687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22" indent="0" algn="ctr">
              <a:buNone/>
              <a:defRPr sz="1653"/>
            </a:lvl2pPr>
            <a:lvl3pPr marL="755843" indent="0" algn="ctr">
              <a:buNone/>
              <a:defRPr sz="1488"/>
            </a:lvl3pPr>
            <a:lvl4pPr marL="1133765" indent="0" algn="ctr">
              <a:buNone/>
              <a:defRPr sz="1323"/>
            </a:lvl4pPr>
            <a:lvl5pPr marL="1511686" indent="0" algn="ctr">
              <a:buNone/>
              <a:defRPr sz="1323"/>
            </a:lvl5pPr>
            <a:lvl6pPr marL="1889608" indent="0" algn="ctr">
              <a:buNone/>
              <a:defRPr sz="1323"/>
            </a:lvl6pPr>
            <a:lvl7pPr marL="2267529" indent="0" algn="ctr">
              <a:buNone/>
              <a:defRPr sz="1323"/>
            </a:lvl7pPr>
            <a:lvl8pPr marL="2645451" indent="0" algn="ctr">
              <a:buNone/>
              <a:defRPr sz="1323"/>
            </a:lvl8pPr>
            <a:lvl9pPr marL="3023372" indent="0" algn="ctr">
              <a:buNone/>
              <a:defRPr sz="132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F7AF-7AE3-4AD8-8326-6A6B4340777F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B8FA-C357-436D-BCB4-1D40569DC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065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F7AF-7AE3-4AD8-8326-6A6B4340777F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B274C-4491-4D55-842B-1D6775C81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412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682" y="1413305"/>
            <a:ext cx="6518851" cy="2358131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682" y="3793745"/>
            <a:ext cx="6518851" cy="1240085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22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84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765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68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60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52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45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37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F7AF-7AE3-4AD8-8326-6A6B4340777F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CEABA-95EC-4CE1-8B9E-88B562A5E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137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619" y="1509099"/>
            <a:ext cx="3212187" cy="359690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6282" y="1509099"/>
            <a:ext cx="3212187" cy="359690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F7AF-7AE3-4AD8-8326-6A6B4340777F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4F8BB-F7FB-40CA-B69D-80A1587F6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3576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603" y="301821"/>
            <a:ext cx="6518851" cy="1095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604" y="1389683"/>
            <a:ext cx="3197425" cy="681063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22" indent="0">
              <a:buNone/>
              <a:defRPr sz="1653" b="1"/>
            </a:lvl2pPr>
            <a:lvl3pPr marL="755843" indent="0">
              <a:buNone/>
              <a:defRPr sz="1488" b="1"/>
            </a:lvl3pPr>
            <a:lvl4pPr marL="1133765" indent="0">
              <a:buNone/>
              <a:defRPr sz="1323" b="1"/>
            </a:lvl4pPr>
            <a:lvl5pPr marL="1511686" indent="0">
              <a:buNone/>
              <a:defRPr sz="1323" b="1"/>
            </a:lvl5pPr>
            <a:lvl6pPr marL="1889608" indent="0">
              <a:buNone/>
              <a:defRPr sz="1323" b="1"/>
            </a:lvl6pPr>
            <a:lvl7pPr marL="2267529" indent="0">
              <a:buNone/>
              <a:defRPr sz="1323" b="1"/>
            </a:lvl7pPr>
            <a:lvl8pPr marL="2645451" indent="0">
              <a:buNone/>
              <a:defRPr sz="1323" b="1"/>
            </a:lvl8pPr>
            <a:lvl9pPr marL="3023372" indent="0">
              <a:buNone/>
              <a:defRPr sz="132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604" y="2070746"/>
            <a:ext cx="3197425" cy="304575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6282" y="1389683"/>
            <a:ext cx="3213172" cy="681063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22" indent="0">
              <a:buNone/>
              <a:defRPr sz="1653" b="1"/>
            </a:lvl2pPr>
            <a:lvl3pPr marL="755843" indent="0">
              <a:buNone/>
              <a:defRPr sz="1488" b="1"/>
            </a:lvl3pPr>
            <a:lvl4pPr marL="1133765" indent="0">
              <a:buNone/>
              <a:defRPr sz="1323" b="1"/>
            </a:lvl4pPr>
            <a:lvl5pPr marL="1511686" indent="0">
              <a:buNone/>
              <a:defRPr sz="1323" b="1"/>
            </a:lvl5pPr>
            <a:lvl6pPr marL="1889608" indent="0">
              <a:buNone/>
              <a:defRPr sz="1323" b="1"/>
            </a:lvl6pPr>
            <a:lvl7pPr marL="2267529" indent="0">
              <a:buNone/>
              <a:defRPr sz="1323" b="1"/>
            </a:lvl7pPr>
            <a:lvl8pPr marL="2645451" indent="0">
              <a:buNone/>
              <a:defRPr sz="1323" b="1"/>
            </a:lvl8pPr>
            <a:lvl9pPr marL="3023372" indent="0">
              <a:buNone/>
              <a:defRPr sz="132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6282" y="2070746"/>
            <a:ext cx="3213172" cy="304575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F7AF-7AE3-4AD8-8326-6A6B4340777F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458A8-D7AE-4A4B-B9CA-4652C09C9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3414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F7AF-7AE3-4AD8-8326-6A6B4340777F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7B933-B3F1-46B8-A137-E54AA2306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4154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F7AF-7AE3-4AD8-8326-6A6B4340777F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81630-D010-4CD5-BAC3-CB5EACEE5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08286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603" y="377931"/>
            <a:ext cx="2437680" cy="1322758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172" y="816227"/>
            <a:ext cx="3826282" cy="4028638"/>
          </a:xfrm>
        </p:spPr>
        <p:txBody>
          <a:bodyPr/>
          <a:lstStyle>
            <a:lvl1pPr>
              <a:defRPr sz="2645"/>
            </a:lvl1pPr>
            <a:lvl2pPr>
              <a:defRPr sz="2314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603" y="1700689"/>
            <a:ext cx="2437680" cy="3150737"/>
          </a:xfrm>
        </p:spPr>
        <p:txBody>
          <a:bodyPr/>
          <a:lstStyle>
            <a:lvl1pPr marL="0" indent="0">
              <a:buNone/>
              <a:defRPr sz="1323"/>
            </a:lvl1pPr>
            <a:lvl2pPr marL="377922" indent="0">
              <a:buNone/>
              <a:defRPr sz="1157"/>
            </a:lvl2pPr>
            <a:lvl3pPr marL="755843" indent="0">
              <a:buNone/>
              <a:defRPr sz="992"/>
            </a:lvl3pPr>
            <a:lvl4pPr marL="1133765" indent="0">
              <a:buNone/>
              <a:defRPr sz="827"/>
            </a:lvl4pPr>
            <a:lvl5pPr marL="1511686" indent="0">
              <a:buNone/>
              <a:defRPr sz="827"/>
            </a:lvl5pPr>
            <a:lvl6pPr marL="1889608" indent="0">
              <a:buNone/>
              <a:defRPr sz="827"/>
            </a:lvl6pPr>
            <a:lvl7pPr marL="2267529" indent="0">
              <a:buNone/>
              <a:defRPr sz="827"/>
            </a:lvl7pPr>
            <a:lvl8pPr marL="2645451" indent="0">
              <a:buNone/>
              <a:defRPr sz="827"/>
            </a:lvl8pPr>
            <a:lvl9pPr marL="3023372" indent="0">
              <a:buNone/>
              <a:defRPr sz="82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F7AF-7AE3-4AD8-8326-6A6B4340777F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9E636-A83F-47D8-A71F-74276F30E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604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37030-71E0-47F9-A163-07F38F5D94EA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77731-67E2-4A3D-9302-354C9C824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40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603" y="377931"/>
            <a:ext cx="2437680" cy="1322758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172" y="816227"/>
            <a:ext cx="3826282" cy="4028638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22" indent="0">
              <a:buNone/>
              <a:defRPr sz="2314"/>
            </a:lvl2pPr>
            <a:lvl3pPr marL="755843" indent="0">
              <a:buNone/>
              <a:defRPr sz="1984"/>
            </a:lvl3pPr>
            <a:lvl4pPr marL="1133765" indent="0">
              <a:buNone/>
              <a:defRPr sz="1653"/>
            </a:lvl4pPr>
            <a:lvl5pPr marL="1511686" indent="0">
              <a:buNone/>
              <a:defRPr sz="1653"/>
            </a:lvl5pPr>
            <a:lvl6pPr marL="1889608" indent="0">
              <a:buNone/>
              <a:defRPr sz="1653"/>
            </a:lvl6pPr>
            <a:lvl7pPr marL="2267529" indent="0">
              <a:buNone/>
              <a:defRPr sz="1653"/>
            </a:lvl7pPr>
            <a:lvl8pPr marL="2645451" indent="0">
              <a:buNone/>
              <a:defRPr sz="1653"/>
            </a:lvl8pPr>
            <a:lvl9pPr marL="3023372" indent="0">
              <a:buNone/>
              <a:defRPr sz="165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603" y="1700689"/>
            <a:ext cx="2437680" cy="3150737"/>
          </a:xfrm>
        </p:spPr>
        <p:txBody>
          <a:bodyPr/>
          <a:lstStyle>
            <a:lvl1pPr marL="0" indent="0">
              <a:buNone/>
              <a:defRPr sz="1323"/>
            </a:lvl1pPr>
            <a:lvl2pPr marL="377922" indent="0">
              <a:buNone/>
              <a:defRPr sz="1157"/>
            </a:lvl2pPr>
            <a:lvl3pPr marL="755843" indent="0">
              <a:buNone/>
              <a:defRPr sz="992"/>
            </a:lvl3pPr>
            <a:lvl4pPr marL="1133765" indent="0">
              <a:buNone/>
              <a:defRPr sz="827"/>
            </a:lvl4pPr>
            <a:lvl5pPr marL="1511686" indent="0">
              <a:buNone/>
              <a:defRPr sz="827"/>
            </a:lvl5pPr>
            <a:lvl6pPr marL="1889608" indent="0">
              <a:buNone/>
              <a:defRPr sz="827"/>
            </a:lvl6pPr>
            <a:lvl7pPr marL="2267529" indent="0">
              <a:buNone/>
              <a:defRPr sz="827"/>
            </a:lvl7pPr>
            <a:lvl8pPr marL="2645451" indent="0">
              <a:buNone/>
              <a:defRPr sz="827"/>
            </a:lvl8pPr>
            <a:lvl9pPr marL="3023372" indent="0">
              <a:buNone/>
              <a:defRPr sz="82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F7AF-7AE3-4AD8-8326-6A6B4340777F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B0287-42FA-4D49-96CC-ACA701725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261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F7AF-7AE3-4AD8-8326-6A6B4340777F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13DAD-A968-4D84-A478-A519AE46E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5708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8757" y="301820"/>
            <a:ext cx="1629713" cy="480418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619" y="301820"/>
            <a:ext cx="4794662" cy="480418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F7AF-7AE3-4AD8-8326-6A6B4340777F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B59F-D5D2-4582-9BDB-3F56674A8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962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682" y="1413305"/>
            <a:ext cx="6518851" cy="2358131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682" y="3793745"/>
            <a:ext cx="6518851" cy="1240085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22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84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765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68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60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52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45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37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37030-71E0-47F9-A163-07F38F5D94EA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E80E2-A464-4877-AB8C-AB8666D0D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091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619" y="1509099"/>
            <a:ext cx="3212187" cy="359690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6282" y="1509099"/>
            <a:ext cx="3212187" cy="359690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37030-71E0-47F9-A163-07F38F5D94EA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FC57-96ED-4295-BD1D-095E683F3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379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603" y="301821"/>
            <a:ext cx="6518851" cy="1095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604" y="1389683"/>
            <a:ext cx="3197425" cy="681063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22" indent="0">
              <a:buNone/>
              <a:defRPr sz="1653" b="1"/>
            </a:lvl2pPr>
            <a:lvl3pPr marL="755843" indent="0">
              <a:buNone/>
              <a:defRPr sz="1488" b="1"/>
            </a:lvl3pPr>
            <a:lvl4pPr marL="1133765" indent="0">
              <a:buNone/>
              <a:defRPr sz="1323" b="1"/>
            </a:lvl4pPr>
            <a:lvl5pPr marL="1511686" indent="0">
              <a:buNone/>
              <a:defRPr sz="1323" b="1"/>
            </a:lvl5pPr>
            <a:lvl6pPr marL="1889608" indent="0">
              <a:buNone/>
              <a:defRPr sz="1323" b="1"/>
            </a:lvl6pPr>
            <a:lvl7pPr marL="2267529" indent="0">
              <a:buNone/>
              <a:defRPr sz="1323" b="1"/>
            </a:lvl7pPr>
            <a:lvl8pPr marL="2645451" indent="0">
              <a:buNone/>
              <a:defRPr sz="1323" b="1"/>
            </a:lvl8pPr>
            <a:lvl9pPr marL="3023372" indent="0">
              <a:buNone/>
              <a:defRPr sz="132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604" y="2070746"/>
            <a:ext cx="3197425" cy="304575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6282" y="1389683"/>
            <a:ext cx="3213172" cy="681063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22" indent="0">
              <a:buNone/>
              <a:defRPr sz="1653" b="1"/>
            </a:lvl2pPr>
            <a:lvl3pPr marL="755843" indent="0">
              <a:buNone/>
              <a:defRPr sz="1488" b="1"/>
            </a:lvl3pPr>
            <a:lvl4pPr marL="1133765" indent="0">
              <a:buNone/>
              <a:defRPr sz="1323" b="1"/>
            </a:lvl4pPr>
            <a:lvl5pPr marL="1511686" indent="0">
              <a:buNone/>
              <a:defRPr sz="1323" b="1"/>
            </a:lvl5pPr>
            <a:lvl6pPr marL="1889608" indent="0">
              <a:buNone/>
              <a:defRPr sz="1323" b="1"/>
            </a:lvl6pPr>
            <a:lvl7pPr marL="2267529" indent="0">
              <a:buNone/>
              <a:defRPr sz="1323" b="1"/>
            </a:lvl7pPr>
            <a:lvl8pPr marL="2645451" indent="0">
              <a:buNone/>
              <a:defRPr sz="1323" b="1"/>
            </a:lvl8pPr>
            <a:lvl9pPr marL="3023372" indent="0">
              <a:buNone/>
              <a:defRPr sz="132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6282" y="2070746"/>
            <a:ext cx="3213172" cy="304575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37030-71E0-47F9-A163-07F38F5D94EA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0AB4-65CF-4BD7-9BBB-454D1154F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242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37030-71E0-47F9-A163-07F38F5D94EA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99555-205E-43DE-98D3-39A67A164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0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37030-71E0-47F9-A163-07F38F5D94EA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5E53-CD39-4784-BC8E-26741B74A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4608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603" y="377931"/>
            <a:ext cx="2437680" cy="1322758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172" y="816227"/>
            <a:ext cx="3826282" cy="4028638"/>
          </a:xfrm>
        </p:spPr>
        <p:txBody>
          <a:bodyPr/>
          <a:lstStyle>
            <a:lvl1pPr>
              <a:defRPr sz="2645"/>
            </a:lvl1pPr>
            <a:lvl2pPr>
              <a:defRPr sz="2314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603" y="1700689"/>
            <a:ext cx="2437680" cy="3150737"/>
          </a:xfrm>
        </p:spPr>
        <p:txBody>
          <a:bodyPr/>
          <a:lstStyle>
            <a:lvl1pPr marL="0" indent="0">
              <a:buNone/>
              <a:defRPr sz="1323"/>
            </a:lvl1pPr>
            <a:lvl2pPr marL="377922" indent="0">
              <a:buNone/>
              <a:defRPr sz="1157"/>
            </a:lvl2pPr>
            <a:lvl3pPr marL="755843" indent="0">
              <a:buNone/>
              <a:defRPr sz="992"/>
            </a:lvl3pPr>
            <a:lvl4pPr marL="1133765" indent="0">
              <a:buNone/>
              <a:defRPr sz="827"/>
            </a:lvl4pPr>
            <a:lvl5pPr marL="1511686" indent="0">
              <a:buNone/>
              <a:defRPr sz="827"/>
            </a:lvl5pPr>
            <a:lvl6pPr marL="1889608" indent="0">
              <a:buNone/>
              <a:defRPr sz="827"/>
            </a:lvl6pPr>
            <a:lvl7pPr marL="2267529" indent="0">
              <a:buNone/>
              <a:defRPr sz="827"/>
            </a:lvl7pPr>
            <a:lvl8pPr marL="2645451" indent="0">
              <a:buNone/>
              <a:defRPr sz="827"/>
            </a:lvl8pPr>
            <a:lvl9pPr marL="3023372" indent="0">
              <a:buNone/>
              <a:defRPr sz="82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37030-71E0-47F9-A163-07F38F5D94EA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BFEED-DA3D-4DFD-A2BA-0F9E8714F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36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603" y="377931"/>
            <a:ext cx="2437680" cy="1322758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172" y="816227"/>
            <a:ext cx="3826282" cy="4028638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22" indent="0">
              <a:buNone/>
              <a:defRPr sz="2314"/>
            </a:lvl2pPr>
            <a:lvl3pPr marL="755843" indent="0">
              <a:buNone/>
              <a:defRPr sz="1984"/>
            </a:lvl3pPr>
            <a:lvl4pPr marL="1133765" indent="0">
              <a:buNone/>
              <a:defRPr sz="1653"/>
            </a:lvl4pPr>
            <a:lvl5pPr marL="1511686" indent="0">
              <a:buNone/>
              <a:defRPr sz="1653"/>
            </a:lvl5pPr>
            <a:lvl6pPr marL="1889608" indent="0">
              <a:buNone/>
              <a:defRPr sz="1653"/>
            </a:lvl6pPr>
            <a:lvl7pPr marL="2267529" indent="0">
              <a:buNone/>
              <a:defRPr sz="1653"/>
            </a:lvl7pPr>
            <a:lvl8pPr marL="2645451" indent="0">
              <a:buNone/>
              <a:defRPr sz="1653"/>
            </a:lvl8pPr>
            <a:lvl9pPr marL="3023372" indent="0">
              <a:buNone/>
              <a:defRPr sz="165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603" y="1700689"/>
            <a:ext cx="2437680" cy="3150737"/>
          </a:xfrm>
        </p:spPr>
        <p:txBody>
          <a:bodyPr/>
          <a:lstStyle>
            <a:lvl1pPr marL="0" indent="0">
              <a:buNone/>
              <a:defRPr sz="1323"/>
            </a:lvl1pPr>
            <a:lvl2pPr marL="377922" indent="0">
              <a:buNone/>
              <a:defRPr sz="1157"/>
            </a:lvl2pPr>
            <a:lvl3pPr marL="755843" indent="0">
              <a:buNone/>
              <a:defRPr sz="992"/>
            </a:lvl3pPr>
            <a:lvl4pPr marL="1133765" indent="0">
              <a:buNone/>
              <a:defRPr sz="827"/>
            </a:lvl4pPr>
            <a:lvl5pPr marL="1511686" indent="0">
              <a:buNone/>
              <a:defRPr sz="827"/>
            </a:lvl5pPr>
            <a:lvl6pPr marL="1889608" indent="0">
              <a:buNone/>
              <a:defRPr sz="827"/>
            </a:lvl6pPr>
            <a:lvl7pPr marL="2267529" indent="0">
              <a:buNone/>
              <a:defRPr sz="827"/>
            </a:lvl7pPr>
            <a:lvl8pPr marL="2645451" indent="0">
              <a:buNone/>
              <a:defRPr sz="827"/>
            </a:lvl8pPr>
            <a:lvl9pPr marL="3023372" indent="0">
              <a:buNone/>
              <a:defRPr sz="82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37030-71E0-47F9-A163-07F38F5D94EA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F6F5-B97F-4A87-8493-EB2C27E22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70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619" y="301821"/>
            <a:ext cx="6518851" cy="109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619" y="1509099"/>
            <a:ext cx="6518851" cy="3596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618" y="5254290"/>
            <a:ext cx="1700570" cy="3018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37030-71E0-47F9-A163-07F38F5D94EA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3617" y="5254290"/>
            <a:ext cx="2550855" cy="3018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7900" y="5254290"/>
            <a:ext cx="1700570" cy="3018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0E5DB-ED0B-40AA-810B-CF9D2C89D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29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55843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61" indent="-188961" algn="l" defTabSz="755843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4" kern="1200">
          <a:solidFill>
            <a:schemeClr val="tx1"/>
          </a:solidFill>
          <a:latin typeface="+mn-lt"/>
          <a:ea typeface="+mn-ea"/>
          <a:cs typeface="+mn-cs"/>
        </a:defRPr>
      </a:lvl1pPr>
      <a:lvl2pPr marL="566882" indent="-188961" algn="l" defTabSz="75584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804" indent="-188961" algn="l" defTabSz="75584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725" indent="-188961" algn="l" defTabSz="75584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647" indent="-188961" algn="l" defTabSz="75584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568" indent="-188961" algn="l" defTabSz="75584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490" indent="-188961" algn="l" defTabSz="75584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411" indent="-188961" algn="l" defTabSz="75584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333" indent="-188961" algn="l" defTabSz="75584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84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22" algn="l" defTabSz="75584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843" algn="l" defTabSz="75584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765" algn="l" defTabSz="75584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686" algn="l" defTabSz="75584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608" algn="l" defTabSz="75584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529" algn="l" defTabSz="75584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451" algn="l" defTabSz="75584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372" algn="l" defTabSz="75584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619" y="301821"/>
            <a:ext cx="6518851" cy="109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619" y="1509099"/>
            <a:ext cx="6518851" cy="3596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618" y="5254290"/>
            <a:ext cx="1700570" cy="3018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37030-71E0-47F9-A163-07F38F5D94EA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3617" y="5254290"/>
            <a:ext cx="2550855" cy="3018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7900" y="5254290"/>
            <a:ext cx="1700570" cy="3018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0E5DB-ED0B-40AA-810B-CF9D2C89D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31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55843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61" indent="-188961" algn="l" defTabSz="755843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4" kern="1200">
          <a:solidFill>
            <a:schemeClr val="tx1"/>
          </a:solidFill>
          <a:latin typeface="+mn-lt"/>
          <a:ea typeface="+mn-ea"/>
          <a:cs typeface="+mn-cs"/>
        </a:defRPr>
      </a:lvl1pPr>
      <a:lvl2pPr marL="566882" indent="-188961" algn="l" defTabSz="75584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804" indent="-188961" algn="l" defTabSz="75584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725" indent="-188961" algn="l" defTabSz="75584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647" indent="-188961" algn="l" defTabSz="75584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568" indent="-188961" algn="l" defTabSz="75584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490" indent="-188961" algn="l" defTabSz="75584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411" indent="-188961" algn="l" defTabSz="75584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333" indent="-188961" algn="l" defTabSz="75584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84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22" algn="l" defTabSz="75584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843" algn="l" defTabSz="75584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765" algn="l" defTabSz="75584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686" algn="l" defTabSz="75584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608" algn="l" defTabSz="75584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529" algn="l" defTabSz="75584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451" algn="l" defTabSz="75584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372" algn="l" defTabSz="75584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cmu.edu/~213/activities/rec6.tar" TargetMode="Externa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cmu.edu/~213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59"/>
          <p:cNvSpPr txBox="1">
            <a:spLocks noGrp="1"/>
          </p:cNvSpPr>
          <p:nvPr>
            <p:ph type="title" idx="4294967295"/>
          </p:nvPr>
        </p:nvSpPr>
        <p:spPr>
          <a:xfrm>
            <a:off x="0" y="1979613"/>
            <a:ext cx="6423025" cy="485775"/>
          </a:xfrm>
          <a:noFill/>
          <a:ln>
            <a:noFill/>
          </a:ln>
        </p:spPr>
        <p:txBody>
          <a:bodyPr vert="horz" wrap="square" lIns="91440" tIns="68580" rIns="91440" bIns="68580" rtlCol="0" anchor="ctr">
            <a:spAutoFit/>
          </a:bodyPr>
          <a:lstStyle/>
          <a:p>
            <a:pPr marL="89370" indent="-89100" hangingPunct="0">
              <a:lnSpc>
                <a:spcPct val="100000"/>
              </a:lnSpc>
              <a:spcBef>
                <a:spcPts val="0"/>
              </a:spcBef>
              <a:tabLst>
                <a:tab pos="89370" algn="l"/>
              </a:tabLst>
            </a:pPr>
            <a:r>
              <a:rPr lang="en-US" sz="2250" dirty="0">
                <a:solidFill>
                  <a:srgbClr val="000000"/>
                </a:solidFill>
                <a:latin typeface="Liberation Serif" pitchFamily="18"/>
                <a:cs typeface="Arial"/>
              </a:rPr>
              <a:t>15-213 Recitation 6: </a:t>
            </a:r>
            <a:r>
              <a:rPr lang="en-US" sz="2250" dirty="0" smtClean="0">
                <a:solidFill>
                  <a:srgbClr val="000000"/>
                </a:solidFill>
                <a:latin typeface="Liberation Serif" pitchFamily="18"/>
                <a:cs typeface="Arial"/>
              </a:rPr>
              <a:t>C Review</a:t>
            </a:r>
            <a:endParaRPr lang="en-US" sz="2250" dirty="0">
              <a:solidFill>
                <a:srgbClr val="000000"/>
              </a:solidFill>
              <a:latin typeface="Liberation Serif" pitchFamily="18"/>
              <a:cs typeface="Arial"/>
            </a:endParaRPr>
          </a:p>
        </p:txBody>
      </p:sp>
      <p:sp>
        <p:nvSpPr>
          <p:cNvPr id="3" name="Shape 60"/>
          <p:cNvSpPr txBox="1">
            <a:spLocks noGrp="1"/>
          </p:cNvSpPr>
          <p:nvPr>
            <p:ph type="subTitle" idx="4294967295"/>
          </p:nvPr>
        </p:nvSpPr>
        <p:spPr>
          <a:xfrm>
            <a:off x="0" y="3117850"/>
            <a:ext cx="6345238" cy="438582"/>
          </a:xfrm>
          <a:noFill/>
          <a:ln>
            <a:noFill/>
          </a:ln>
        </p:spPr>
        <p:txBody>
          <a:bodyPr vert="horz" wrap="square" lIns="91440" tIns="68580" rIns="91440" bIns="68580" rtlCol="0" anchor="t">
            <a:spAutoFit/>
          </a:bodyPr>
          <a:lstStyle/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  <a:tabLst>
                <a:tab pos="0" algn="l"/>
              </a:tabLst>
            </a:pPr>
            <a:r>
              <a:rPr lang="en-US" sz="1950" dirty="0" smtClean="0">
                <a:solidFill>
                  <a:srgbClr val="000000"/>
                </a:solidFill>
                <a:latin typeface="Liberation Serif" pitchFamily="18"/>
                <a:cs typeface="Arial" pitchFamily="2"/>
              </a:rPr>
              <a:t>30 Sept 2016</a:t>
            </a:r>
            <a:endParaRPr lang="en-US" sz="1950" dirty="0">
              <a:solidFill>
                <a:srgbClr val="000000"/>
              </a:solidFill>
              <a:latin typeface="Liberation Serif" pitchFamily="18"/>
              <a:cs typeface="Arial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Question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185" y="1509099"/>
            <a:ext cx="6792285" cy="952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code has been revised to address the two problems.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30923" y="2573387"/>
            <a:ext cx="5005753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US" sz="1600" dirty="0" err="1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main(</a:t>
            </a:r>
            <a:r>
              <a:rPr lang="en-US" sz="1600" dirty="0" err="1" smtClean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argc</a:t>
            </a:r>
            <a:r>
              <a:rPr lang="en-US" sz="1600" dirty="0" smtClean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, char** </a:t>
            </a:r>
            <a:r>
              <a:rPr lang="en-US" sz="1600" dirty="0" err="1" smtClean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argv</a:t>
            </a:r>
            <a:r>
              <a:rPr lang="en-US" sz="1600" dirty="0" smtClean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) </a:t>
            </a:r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{</a:t>
            </a:r>
          </a:p>
          <a:p>
            <a:pPr hangingPunct="0"/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 *a = </a:t>
            </a:r>
            <a:r>
              <a:rPr lang="en-US" sz="1600" b="1" dirty="0" err="1" smtClean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calloc</a:t>
            </a:r>
            <a:r>
              <a:rPr lang="en-US" sz="1600" dirty="0" smtClean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(100 </a:t>
            </a:r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sizeof</a:t>
            </a:r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));</a:t>
            </a:r>
          </a:p>
          <a:p>
            <a:pPr hangingPunct="0"/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  </a:t>
            </a:r>
            <a:r>
              <a:rPr lang="en-US" sz="1600" b="1" dirty="0" smtClean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if (a == NULL) </a:t>
            </a:r>
            <a:r>
              <a:rPr lang="en-US" sz="1600" dirty="0" smtClean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{ ...}</a:t>
            </a:r>
            <a:endParaRPr lang="en-US" sz="1600" dirty="0">
              <a:latin typeface="Courier New" panose="02070309020205020404" pitchFamily="49" charset="0"/>
              <a:ea typeface="AR PL UMing TW MBE" pitchFamily="2"/>
              <a:cs typeface="Courier New" panose="02070309020205020404" pitchFamily="49" charset="0"/>
            </a:endParaRPr>
          </a:p>
          <a:p>
            <a:pPr hangingPunct="0"/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   for (</a:t>
            </a:r>
            <a:r>
              <a:rPr lang="en-US" sz="1600" dirty="0" err="1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=0; </a:t>
            </a:r>
            <a:r>
              <a:rPr lang="en-US" sz="1600" dirty="0" err="1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&lt;100; </a:t>
            </a:r>
            <a:r>
              <a:rPr lang="en-US" sz="1600" dirty="0" err="1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++) {</a:t>
            </a:r>
          </a:p>
          <a:p>
            <a:pPr hangingPunct="0"/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      if (a[</a:t>
            </a:r>
            <a:r>
              <a:rPr lang="en-US" sz="1600" dirty="0" err="1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] == 0) a[</a:t>
            </a:r>
            <a:r>
              <a:rPr lang="en-US" sz="1600" dirty="0" err="1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]=</a:t>
            </a:r>
            <a:r>
              <a:rPr lang="en-US" sz="1600" dirty="0" err="1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;</a:t>
            </a:r>
          </a:p>
          <a:p>
            <a:pPr hangingPunct="0"/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      else a[</a:t>
            </a:r>
            <a:r>
              <a:rPr lang="en-US" sz="1600" dirty="0" err="1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]=0;</a:t>
            </a:r>
          </a:p>
          <a:p>
            <a:pPr hangingPunct="0"/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   </a:t>
            </a:r>
            <a:r>
              <a:rPr lang="en-US" sz="1600" dirty="0" smtClean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}</a:t>
            </a:r>
          </a:p>
          <a:p>
            <a:pPr hangingPunct="0"/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  ...</a:t>
            </a:r>
            <a:endParaRPr lang="en-US" sz="1600" dirty="0">
              <a:latin typeface="Courier New" panose="02070309020205020404" pitchFamily="49" charset="0"/>
              <a:ea typeface="AR PL UMing TW MBE" pitchFamily="2"/>
              <a:cs typeface="Courier New" panose="02070309020205020404" pitchFamily="49" charset="0"/>
            </a:endParaRPr>
          </a:p>
          <a:p>
            <a:pPr hangingPunct="0"/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   free(a);</a:t>
            </a:r>
          </a:p>
          <a:p>
            <a:pPr hangingPunct="0"/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   return 0;</a:t>
            </a:r>
          </a:p>
          <a:p>
            <a:pPr hangingPunct="0"/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60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Question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619" y="1509099"/>
            <a:ext cx="6518851" cy="1163763"/>
          </a:xfrm>
        </p:spPr>
        <p:txBody>
          <a:bodyPr/>
          <a:lstStyle/>
          <a:p>
            <a:r>
              <a:rPr lang="en-US" dirty="0" smtClean="0"/>
              <a:t>What is the value of A and B?  Why?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6494" y="2825374"/>
            <a:ext cx="440030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#define IS_GREATER(a, b) a &gt; b</a:t>
            </a:r>
          </a:p>
          <a:p>
            <a:pPr hangingPunct="0"/>
            <a:endParaRPr lang="en-US" sz="1600" dirty="0">
              <a:latin typeface="Courier New" panose="02070309020205020404" pitchFamily="49" charset="0"/>
              <a:ea typeface="AR PL UMing TW MBE" pitchFamily="2"/>
              <a:cs typeface="Courier New" panose="02070309020205020404" pitchFamily="49" charset="0"/>
            </a:endParaRPr>
          </a:p>
          <a:p>
            <a:pPr hangingPunct="0"/>
            <a:r>
              <a:rPr lang="en-US" sz="1600" dirty="0" err="1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is_greater</a:t>
            </a:r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 a, </a:t>
            </a:r>
            <a:r>
              <a:rPr lang="en-US" sz="1600" dirty="0" err="1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 b) {</a:t>
            </a:r>
          </a:p>
          <a:p>
            <a:pPr hangingPunct="0"/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   return a &gt; b;</a:t>
            </a:r>
          </a:p>
          <a:p>
            <a:pPr hangingPunct="0"/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}</a:t>
            </a:r>
          </a:p>
          <a:p>
            <a:pPr hangingPunct="0"/>
            <a:endParaRPr lang="en-US" sz="1600" dirty="0">
              <a:latin typeface="Courier New" panose="02070309020205020404" pitchFamily="49" charset="0"/>
              <a:ea typeface="AR PL UMing TW MBE" pitchFamily="2"/>
              <a:cs typeface="Courier New" panose="02070309020205020404" pitchFamily="49" charset="0"/>
            </a:endParaRPr>
          </a:p>
          <a:p>
            <a:pPr hangingPunct="0"/>
            <a:r>
              <a:rPr lang="en-US" sz="1600" dirty="0" err="1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 A = IS_GREATER(1, 0) + 1;</a:t>
            </a:r>
          </a:p>
          <a:p>
            <a:pPr hangingPunct="0"/>
            <a:r>
              <a:rPr lang="en-US" sz="1600" dirty="0" err="1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 B = </a:t>
            </a:r>
            <a:r>
              <a:rPr lang="en-US" sz="1600" dirty="0" err="1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is_greater</a:t>
            </a:r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(1, 0) + 1;</a:t>
            </a:r>
          </a:p>
        </p:txBody>
      </p:sp>
    </p:spTree>
    <p:extLst>
      <p:ext uri="{BB962C8B-B14F-4D97-AF65-F5344CB8AC3E}">
        <p14:creationId xmlns:p14="http://schemas.microsoft.com/office/powerpoint/2010/main" val="45379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Question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619" y="1509099"/>
            <a:ext cx="6518851" cy="11637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uses a macro, which does textual substitution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6494" y="2825374"/>
            <a:ext cx="440030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#define IS_GREATER(a, b) a &gt; b</a:t>
            </a:r>
          </a:p>
          <a:p>
            <a:pPr hangingPunct="0"/>
            <a:endParaRPr lang="en-US" sz="1600" dirty="0">
              <a:latin typeface="Courier New" panose="02070309020205020404" pitchFamily="49" charset="0"/>
              <a:ea typeface="AR PL UMing TW MBE" pitchFamily="2"/>
              <a:cs typeface="Courier New" panose="02070309020205020404" pitchFamily="49" charset="0"/>
            </a:endParaRPr>
          </a:p>
          <a:p>
            <a:pPr hangingPunct="0"/>
            <a:r>
              <a:rPr lang="en-US" sz="1600" dirty="0" err="1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is_greater</a:t>
            </a:r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 a, </a:t>
            </a:r>
            <a:r>
              <a:rPr lang="en-US" sz="1600" dirty="0" err="1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 b) {</a:t>
            </a:r>
          </a:p>
          <a:p>
            <a:pPr hangingPunct="0"/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   return a &gt; b;</a:t>
            </a:r>
          </a:p>
          <a:p>
            <a:pPr hangingPunct="0"/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}</a:t>
            </a:r>
          </a:p>
          <a:p>
            <a:pPr hangingPunct="0"/>
            <a:endParaRPr lang="en-US" sz="1600" dirty="0">
              <a:latin typeface="Courier New" panose="02070309020205020404" pitchFamily="49" charset="0"/>
              <a:ea typeface="AR PL UMing TW MBE" pitchFamily="2"/>
              <a:cs typeface="Courier New" panose="02070309020205020404" pitchFamily="49" charset="0"/>
            </a:endParaRPr>
          </a:p>
          <a:p>
            <a:pPr hangingPunct="0"/>
            <a:r>
              <a:rPr lang="en-US" sz="1600" dirty="0" err="1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 A = IS_GREATER(1, 0) + 1;</a:t>
            </a:r>
          </a:p>
          <a:p>
            <a:pPr hangingPunct="0"/>
            <a:r>
              <a:rPr lang="en-US" sz="1600" dirty="0" err="1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 B = </a:t>
            </a:r>
            <a:r>
              <a:rPr lang="en-US" sz="1600" dirty="0" err="1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is_greater</a:t>
            </a:r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(1, 0) + 1;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6494" y="2825374"/>
            <a:ext cx="4349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#define IS_GREATER(a, b) a &gt; </a:t>
            </a:r>
            <a:r>
              <a:rPr lang="en-US" sz="1600" dirty="0" smtClean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b</a:t>
            </a:r>
            <a:endParaRPr lang="en-US" sz="1600" dirty="0">
              <a:latin typeface="Courier New" panose="02070309020205020404" pitchFamily="49" charset="0"/>
              <a:ea typeface="AR PL UMing TW MBE" pitchFamily="2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6494" y="4253190"/>
            <a:ext cx="366175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= 1 &gt; 0 + 1;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3385" y="2074666"/>
            <a:ext cx="5430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Following the order of operations: 1 &gt; 0 + 1 =&gt; 1 &gt; 1 =&gt;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98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5434E-6 0.0084 L -0.00252 0.2587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" y="125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Question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619" y="1509099"/>
            <a:ext cx="6518851" cy="11637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 uses a function call and behaves as expected: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B = 1 + 1 =&gt; 2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6494" y="2825374"/>
            <a:ext cx="440030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#define IS_GREATER(a, b) a &gt; b</a:t>
            </a:r>
          </a:p>
          <a:p>
            <a:pPr hangingPunct="0"/>
            <a:endParaRPr lang="en-US" sz="1600" dirty="0">
              <a:latin typeface="Courier New" panose="02070309020205020404" pitchFamily="49" charset="0"/>
              <a:ea typeface="AR PL UMing TW MBE" pitchFamily="2"/>
              <a:cs typeface="Courier New" panose="02070309020205020404" pitchFamily="49" charset="0"/>
            </a:endParaRPr>
          </a:p>
          <a:p>
            <a:pPr hangingPunct="0"/>
            <a:r>
              <a:rPr lang="en-US" sz="1600" dirty="0" err="1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is_greater</a:t>
            </a:r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 a, </a:t>
            </a:r>
            <a:r>
              <a:rPr lang="en-US" sz="1600" dirty="0" err="1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 b) {</a:t>
            </a:r>
          </a:p>
          <a:p>
            <a:pPr hangingPunct="0"/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   return a &gt; b;</a:t>
            </a:r>
          </a:p>
          <a:p>
            <a:pPr hangingPunct="0"/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}</a:t>
            </a:r>
          </a:p>
          <a:p>
            <a:pPr hangingPunct="0"/>
            <a:endParaRPr lang="en-US" sz="1600" dirty="0">
              <a:latin typeface="Courier New" panose="02070309020205020404" pitchFamily="49" charset="0"/>
              <a:ea typeface="AR PL UMing TW MBE" pitchFamily="2"/>
              <a:cs typeface="Courier New" panose="02070309020205020404" pitchFamily="49" charset="0"/>
            </a:endParaRPr>
          </a:p>
          <a:p>
            <a:pPr hangingPunct="0"/>
            <a:r>
              <a:rPr lang="en-US" sz="1600" dirty="0" err="1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 A = IS_GREATER(1, 0) + 1;</a:t>
            </a:r>
          </a:p>
          <a:p>
            <a:pPr hangingPunct="0"/>
            <a:r>
              <a:rPr lang="en-US" sz="1600" dirty="0" err="1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 B = </a:t>
            </a:r>
            <a:r>
              <a:rPr lang="en-US" sz="1600" dirty="0" err="1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is_greater</a:t>
            </a:r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(1, 0) + 1;</a:t>
            </a:r>
          </a:p>
        </p:txBody>
      </p:sp>
    </p:spTree>
    <p:extLst>
      <p:ext uri="{BB962C8B-B14F-4D97-AF65-F5344CB8AC3E}">
        <p14:creationId xmlns:p14="http://schemas.microsoft.com/office/powerpoint/2010/main" val="29791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Question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619" y="1509099"/>
            <a:ext cx="6518851" cy="11637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Which of the following lines has a problem?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How would you solve the problem(s)?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62294" y="2784403"/>
            <a:ext cx="440030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US" sz="1600" dirty="0" err="1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 *foo(</a:t>
            </a:r>
            <a:r>
              <a:rPr lang="en-US" sz="1600" dirty="0" err="1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 *allocate) {</a:t>
            </a:r>
          </a:p>
          <a:p>
            <a:pPr hangingPunct="0"/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 a = 3;</a:t>
            </a:r>
          </a:p>
          <a:p>
            <a:pPr hangingPunct="0"/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   allocate = malloc(</a:t>
            </a:r>
            <a:r>
              <a:rPr lang="en-US" sz="1600" dirty="0" err="1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sizeof</a:t>
            </a:r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));</a:t>
            </a:r>
          </a:p>
          <a:p>
            <a:pPr hangingPunct="0"/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   if (allocate == NULL) abort();</a:t>
            </a:r>
          </a:p>
          <a:p>
            <a:pPr hangingPunct="0"/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   return &amp;a;</a:t>
            </a:r>
          </a:p>
          <a:p>
            <a:pPr hangingPunct="0"/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9453" y="3024876"/>
            <a:ext cx="3228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09598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Question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619" y="1509099"/>
            <a:ext cx="6518851" cy="11637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allocate is a local copy of the pointer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“*allocate =’’ assigns to the caller’s location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To allocate for the caller, foo(</a:t>
            </a:r>
            <a:r>
              <a:rPr lang="en-US" dirty="0" err="1" smtClean="0"/>
              <a:t>int</a:t>
            </a:r>
            <a:r>
              <a:rPr lang="en-US" dirty="0" smtClean="0"/>
              <a:t> **allocate)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62294" y="2784403"/>
            <a:ext cx="440030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US" sz="1600" dirty="0" err="1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 *foo(</a:t>
            </a:r>
            <a:r>
              <a:rPr lang="en-US" sz="1600" dirty="0" err="1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 *allocate) {</a:t>
            </a:r>
          </a:p>
          <a:p>
            <a:pPr hangingPunct="0"/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 a = 3;</a:t>
            </a:r>
          </a:p>
          <a:p>
            <a:pPr hangingPunct="0"/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   </a:t>
            </a:r>
            <a:r>
              <a:rPr lang="en-US" sz="1600" b="1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allocate = malloc(</a:t>
            </a:r>
            <a:r>
              <a:rPr lang="en-US" sz="1600" b="1" dirty="0" err="1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sizeof</a:t>
            </a:r>
            <a:r>
              <a:rPr lang="en-US" sz="1600" b="1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));</a:t>
            </a:r>
          </a:p>
          <a:p>
            <a:pPr hangingPunct="0"/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   if (allocate == NULL) abort();</a:t>
            </a:r>
          </a:p>
          <a:p>
            <a:pPr hangingPunct="0"/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   return &amp;a;</a:t>
            </a:r>
          </a:p>
          <a:p>
            <a:pPr hangingPunct="0"/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9453" y="3024876"/>
            <a:ext cx="3228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6605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Question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619" y="1509099"/>
            <a:ext cx="6518851" cy="1163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Where is a?  To where does &amp;a point?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62294" y="2784403"/>
            <a:ext cx="440030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US" sz="1600" dirty="0" err="1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 *foo(</a:t>
            </a:r>
            <a:r>
              <a:rPr lang="en-US" sz="1600" dirty="0" err="1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 *allocate) {</a:t>
            </a:r>
          </a:p>
          <a:p>
            <a:pPr hangingPunct="0"/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 a = 3;</a:t>
            </a:r>
          </a:p>
          <a:p>
            <a:pPr hangingPunct="0"/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   allocate = malloc(</a:t>
            </a:r>
            <a:r>
              <a:rPr lang="en-US" sz="1600" dirty="0" err="1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sizeof</a:t>
            </a:r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));</a:t>
            </a:r>
          </a:p>
          <a:p>
            <a:pPr hangingPunct="0"/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   if (allocate == NULL) abort();</a:t>
            </a:r>
          </a:p>
          <a:p>
            <a:pPr hangingPunct="0"/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   return </a:t>
            </a:r>
            <a:r>
              <a:rPr lang="en-US" sz="1600" b="1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&amp;a;</a:t>
            </a:r>
          </a:p>
          <a:p>
            <a:pPr hangingPunct="0"/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9453" y="3024876"/>
            <a:ext cx="3228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20123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lIns="0" tIns="0" rIns="0" bIns="0" rtlCol="0" anchor="ctr">
            <a:normAutofit/>
          </a:bodyPr>
          <a:lstStyle/>
          <a:p>
            <a:pPr lvl="0" hangingPunct="0">
              <a:lnSpc>
                <a:spcPct val="100000"/>
              </a:lnSpc>
            </a:pPr>
            <a:r>
              <a:rPr lang="en-US" sz="3600" dirty="0">
                <a:solidFill>
                  <a:srgbClr val="000000"/>
                </a:solidFill>
                <a:cs typeface="Arial"/>
              </a:rPr>
              <a:t>C Assessment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  <a:buFont typeface="StarSymbol"/>
              <a:buChar char=""/>
            </a:pPr>
            <a:r>
              <a:rPr lang="en-US" sz="1800" dirty="0">
                <a:solidFill>
                  <a:srgbClr val="000000"/>
                </a:solidFill>
                <a:cs typeface="Arial"/>
              </a:rPr>
              <a:t>Did you know the answers to all of the problems?  If not,</a:t>
            </a:r>
          </a:p>
          <a:p>
            <a:pPr marL="0" lvl="1" indent="0" hangingPunct="0">
              <a:lnSpc>
                <a:spcPct val="100000"/>
              </a:lnSpc>
              <a:spcBef>
                <a:spcPts val="0"/>
              </a:spcBef>
              <a:spcAft>
                <a:spcPts val="540"/>
              </a:spcAft>
              <a:buNone/>
            </a:pPr>
            <a:r>
              <a:rPr lang="en-US" sz="2400" b="1" dirty="0">
                <a:solidFill>
                  <a:srgbClr val="0000FF"/>
                </a:solidFill>
                <a:cs typeface="Arial"/>
              </a:rPr>
              <a:t>COME TO THE C BOOTCAMP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  <a:buFont typeface="StarSymbol"/>
              <a:buChar char=""/>
            </a:pPr>
            <a:endParaRPr lang="en-US" sz="1800" b="1" dirty="0">
              <a:solidFill>
                <a:srgbClr val="000000"/>
              </a:solidFill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lIns="0" tIns="0" rIns="0" bIns="0" rtlCol="0" anchor="ctr">
            <a:normAutofit/>
          </a:bodyPr>
          <a:lstStyle/>
          <a:p>
            <a:pPr lvl="0" hangingPunct="0">
              <a:lnSpc>
                <a:spcPct val="100000"/>
              </a:lnSpc>
            </a:pPr>
            <a:r>
              <a:rPr lang="en-US" sz="2250" dirty="0" smtClean="0">
                <a:solidFill>
                  <a:srgbClr val="000000"/>
                </a:solidFill>
                <a:latin typeface="Liberation Serif" pitchFamily="18"/>
                <a:cs typeface="Arial"/>
              </a:rPr>
              <a:t>C Programming </a:t>
            </a:r>
            <a:r>
              <a:rPr lang="en-US" sz="2250" dirty="0">
                <a:solidFill>
                  <a:srgbClr val="000000"/>
                </a:solidFill>
                <a:latin typeface="Liberation Serif" pitchFamily="18"/>
                <a:cs typeface="Arial"/>
              </a:rPr>
              <a:t>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hangingPunct="0">
              <a:lnSpc>
                <a:spcPct val="100000"/>
              </a:lnSpc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</a:pPr>
            <a:r>
              <a:rPr lang="en-US" sz="2000" dirty="0">
                <a:solidFill>
                  <a:srgbClr val="000000"/>
                </a:solidFill>
                <a:cs typeface="Arial"/>
              </a:rPr>
              <a:t>Properly document your </a:t>
            </a:r>
            <a:r>
              <a:rPr lang="en-US" sz="2000" dirty="0" smtClean="0">
                <a:solidFill>
                  <a:srgbClr val="000000"/>
                </a:solidFill>
                <a:cs typeface="Arial"/>
              </a:rPr>
              <a:t>code</a:t>
            </a:r>
          </a:p>
          <a:p>
            <a:pPr lvl="1" hangingPunct="0">
              <a:lnSpc>
                <a:spcPct val="100000"/>
              </a:lnSpc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</a:pPr>
            <a:r>
              <a:rPr lang="en-US" sz="1600" dirty="0">
                <a:solidFill>
                  <a:srgbClr val="000000"/>
                </a:solidFill>
                <a:cs typeface="Arial"/>
              </a:rPr>
              <a:t>H</a:t>
            </a:r>
            <a:r>
              <a:rPr lang="en-US" sz="1600" dirty="0" smtClean="0">
                <a:solidFill>
                  <a:srgbClr val="000000"/>
                </a:solidFill>
                <a:cs typeface="Arial"/>
              </a:rPr>
              <a:t>eader </a:t>
            </a:r>
            <a:r>
              <a:rPr lang="en-US" sz="1600" dirty="0">
                <a:solidFill>
                  <a:srgbClr val="000000"/>
                </a:solidFill>
                <a:cs typeface="Arial"/>
              </a:rPr>
              <a:t>comments, overall operation of large blocks, any tricky bits</a:t>
            </a:r>
          </a:p>
          <a:p>
            <a:pPr hangingPunct="0">
              <a:lnSpc>
                <a:spcPct val="100000"/>
              </a:lnSpc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</a:pPr>
            <a:r>
              <a:rPr lang="en-US" sz="2000" dirty="0">
                <a:solidFill>
                  <a:srgbClr val="000000"/>
                </a:solidFill>
                <a:cs typeface="Arial"/>
              </a:rPr>
              <a:t>Write robust code – check error and failure conditions</a:t>
            </a:r>
          </a:p>
          <a:p>
            <a:pPr hangingPunct="0">
              <a:lnSpc>
                <a:spcPct val="100000"/>
              </a:lnSpc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</a:pPr>
            <a:r>
              <a:rPr lang="en-US" sz="2000" dirty="0">
                <a:solidFill>
                  <a:srgbClr val="000000"/>
                </a:solidFill>
                <a:cs typeface="Arial"/>
              </a:rPr>
              <a:t>Write modular </a:t>
            </a:r>
            <a:r>
              <a:rPr lang="en-US" sz="2000" dirty="0" smtClean="0">
                <a:solidFill>
                  <a:srgbClr val="000000"/>
                </a:solidFill>
                <a:cs typeface="Arial"/>
              </a:rPr>
              <a:t>code</a:t>
            </a:r>
            <a:endParaRPr lang="en-US" sz="1800" dirty="0">
              <a:solidFill>
                <a:srgbClr val="000000"/>
              </a:solidFill>
              <a:cs typeface="Arial"/>
            </a:endParaRPr>
          </a:p>
          <a:p>
            <a:pPr lvl="1" hangingPunct="0">
              <a:lnSpc>
                <a:spcPct val="100000"/>
              </a:lnSpc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</a:pPr>
            <a:r>
              <a:rPr lang="en-US" sz="1600" dirty="0">
                <a:solidFill>
                  <a:srgbClr val="000000"/>
                </a:solidFill>
                <a:cs typeface="Arial"/>
              </a:rPr>
              <a:t>U</a:t>
            </a:r>
            <a:r>
              <a:rPr lang="en-US" sz="1600" dirty="0" smtClean="0">
                <a:solidFill>
                  <a:srgbClr val="000000"/>
                </a:solidFill>
                <a:cs typeface="Arial"/>
              </a:rPr>
              <a:t>se </a:t>
            </a:r>
            <a:r>
              <a:rPr lang="en-US" sz="1600" dirty="0">
                <a:solidFill>
                  <a:srgbClr val="000000"/>
                </a:solidFill>
                <a:cs typeface="Arial"/>
              </a:rPr>
              <a:t>interfaces for data structures, e.g. create/insert/remove/free functions for a linked </a:t>
            </a:r>
            <a:r>
              <a:rPr lang="en-US" sz="1600" dirty="0" smtClean="0">
                <a:solidFill>
                  <a:srgbClr val="000000"/>
                </a:solidFill>
                <a:cs typeface="Arial"/>
              </a:rPr>
              <a:t>list</a:t>
            </a:r>
          </a:p>
          <a:p>
            <a:pPr lvl="1" hangingPunct="0">
              <a:lnSpc>
                <a:spcPct val="100000"/>
              </a:lnSpc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</a:pPr>
            <a:r>
              <a:rPr lang="en-US" sz="1600" dirty="0">
                <a:solidFill>
                  <a:srgbClr val="000000"/>
                </a:solidFill>
                <a:cs typeface="Arial"/>
              </a:rPr>
              <a:t>N</a:t>
            </a:r>
            <a:r>
              <a:rPr lang="en-US" sz="1600" dirty="0" smtClean="0">
                <a:solidFill>
                  <a:srgbClr val="000000"/>
                </a:solidFill>
                <a:cs typeface="Arial"/>
              </a:rPr>
              <a:t>o </a:t>
            </a:r>
            <a:r>
              <a:rPr lang="en-US" sz="1600" dirty="0">
                <a:solidFill>
                  <a:srgbClr val="000000"/>
                </a:solidFill>
                <a:cs typeface="Arial"/>
              </a:rPr>
              <a:t>magic numbers – use #define</a:t>
            </a:r>
          </a:p>
          <a:p>
            <a:pPr hangingPunct="0">
              <a:lnSpc>
                <a:spcPct val="100000"/>
              </a:lnSpc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</a:pPr>
            <a:r>
              <a:rPr lang="en-US" sz="2000" dirty="0" smtClean="0">
                <a:solidFill>
                  <a:srgbClr val="000000"/>
                </a:solidFill>
                <a:cs typeface="Arial"/>
              </a:rPr>
              <a:t>Formatting</a:t>
            </a:r>
            <a:endParaRPr lang="en-US" sz="1800" dirty="0">
              <a:solidFill>
                <a:srgbClr val="000000"/>
              </a:solidFill>
              <a:cs typeface="Arial"/>
            </a:endParaRPr>
          </a:p>
          <a:p>
            <a:pPr lvl="1" hangingPunct="0">
              <a:lnSpc>
                <a:spcPct val="100000"/>
              </a:lnSpc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</a:pPr>
            <a:r>
              <a:rPr lang="en-US" sz="1600" dirty="0" smtClean="0">
                <a:solidFill>
                  <a:srgbClr val="000000"/>
                </a:solidFill>
                <a:cs typeface="Arial"/>
              </a:rPr>
              <a:t>80 </a:t>
            </a:r>
            <a:r>
              <a:rPr lang="en-US" sz="1600" dirty="0">
                <a:solidFill>
                  <a:srgbClr val="000000"/>
                </a:solidFill>
                <a:cs typeface="Arial"/>
              </a:rPr>
              <a:t>characters per </a:t>
            </a:r>
            <a:r>
              <a:rPr lang="en-US" sz="1600" dirty="0" smtClean="0">
                <a:solidFill>
                  <a:srgbClr val="000000"/>
                </a:solidFill>
                <a:cs typeface="Arial"/>
              </a:rPr>
              <a:t>line</a:t>
            </a:r>
          </a:p>
          <a:p>
            <a:pPr lvl="1" hangingPunct="0">
              <a:lnSpc>
                <a:spcPct val="100000"/>
              </a:lnSpc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</a:pPr>
            <a:r>
              <a:rPr lang="en-US" sz="1600" dirty="0">
                <a:solidFill>
                  <a:srgbClr val="000000"/>
                </a:solidFill>
                <a:cs typeface="Arial"/>
              </a:rPr>
              <a:t>C</a:t>
            </a:r>
            <a:r>
              <a:rPr lang="en-US" sz="1600" dirty="0" smtClean="0">
                <a:solidFill>
                  <a:srgbClr val="000000"/>
                </a:solidFill>
                <a:cs typeface="Arial"/>
              </a:rPr>
              <a:t>onsistent </a:t>
            </a:r>
            <a:r>
              <a:rPr lang="en-US" sz="1600" dirty="0">
                <a:solidFill>
                  <a:srgbClr val="000000"/>
                </a:solidFill>
                <a:cs typeface="Arial"/>
              </a:rPr>
              <a:t>braces and whitespace</a:t>
            </a:r>
          </a:p>
          <a:p>
            <a:pPr hangingPunct="0">
              <a:lnSpc>
                <a:spcPct val="100000"/>
              </a:lnSpc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</a:pPr>
            <a:r>
              <a:rPr lang="en-US" sz="2000" dirty="0">
                <a:solidFill>
                  <a:srgbClr val="000000"/>
                </a:solidFill>
                <a:cs typeface="Arial"/>
              </a:rPr>
              <a:t>No memory or file descriptor leaks</a:t>
            </a:r>
          </a:p>
        </p:txBody>
      </p:sp>
    </p:spTree>
    <p:extLst>
      <p:ext uri="{BB962C8B-B14F-4D97-AF65-F5344CB8AC3E}">
        <p14:creationId xmlns:p14="http://schemas.microsoft.com/office/powerpoint/2010/main" val="3705314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Programming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to use </a:t>
            </a:r>
            <a:r>
              <a:rPr lang="en-US" dirty="0" err="1" smtClean="0"/>
              <a:t>getopt</a:t>
            </a:r>
            <a:endParaRPr lang="en-US" dirty="0" smtClean="0"/>
          </a:p>
          <a:p>
            <a:pPr lvl="1"/>
            <a:r>
              <a:rPr lang="en-US" dirty="0" smtClean="0"/>
              <a:t>Complete the code to process the </a:t>
            </a:r>
            <a:r>
              <a:rPr lang="en-US" dirty="0" err="1" smtClean="0"/>
              <a:t>commandline</a:t>
            </a:r>
            <a:endParaRPr lang="en-US" dirty="0" smtClean="0"/>
          </a:p>
          <a:p>
            <a:pPr lvl="1"/>
            <a:r>
              <a:rPr lang="en-US" dirty="0" smtClean="0"/>
              <a:t>Write a simple </a:t>
            </a:r>
            <a:r>
              <a:rPr lang="en-US" smtClean="0"/>
              <a:t>calculator program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05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lIns="0" tIns="0" rIns="0" bIns="0" rtlCol="0" anchor="ctr">
            <a:spAutoFit/>
          </a:bodyPr>
          <a:lstStyle/>
          <a:p>
            <a:pPr lvl="0" hangingPunct="0">
              <a:lnSpc>
                <a:spcPct val="100000"/>
              </a:lnSpc>
            </a:pPr>
            <a:r>
              <a:rPr lang="en-US" sz="2250">
                <a:solidFill>
                  <a:srgbClr val="000000"/>
                </a:solidFill>
                <a:latin typeface="Liberation Serif" pitchFamily="18"/>
                <a:cs typeface="Arial"/>
              </a:rPr>
              <a:t>Agenda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hangingPunct="0">
              <a:lnSpc>
                <a:spcPct val="100000"/>
              </a:lnSpc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</a:pPr>
            <a:r>
              <a:rPr lang="en-US" sz="1800" dirty="0">
                <a:solidFill>
                  <a:srgbClr val="000000"/>
                </a:solidFill>
                <a:latin typeface="Liberation Serif" pitchFamily="18"/>
                <a:cs typeface="Arial"/>
              </a:rPr>
              <a:t>Reminders</a:t>
            </a:r>
          </a:p>
          <a:p>
            <a:pPr hangingPunct="0">
              <a:lnSpc>
                <a:spcPct val="100000"/>
              </a:lnSpc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</a:pPr>
            <a:r>
              <a:rPr lang="en-US" sz="1800" dirty="0">
                <a:solidFill>
                  <a:srgbClr val="000000"/>
                </a:solidFill>
                <a:latin typeface="Liberation Serif" pitchFamily="18"/>
                <a:cs typeface="Arial"/>
              </a:rPr>
              <a:t>Lessons from Attack Lab</a:t>
            </a:r>
          </a:p>
          <a:p>
            <a:pPr hangingPunct="0">
              <a:lnSpc>
                <a:spcPct val="100000"/>
              </a:lnSpc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</a:pPr>
            <a:r>
              <a:rPr lang="en-US" sz="1800" dirty="0">
                <a:solidFill>
                  <a:srgbClr val="000000"/>
                </a:solidFill>
                <a:latin typeface="Liberation Serif" pitchFamily="18"/>
                <a:cs typeface="Arial"/>
              </a:rPr>
              <a:t>C Assessment</a:t>
            </a:r>
          </a:p>
          <a:p>
            <a:pPr hangingPunct="0">
              <a:lnSpc>
                <a:spcPct val="100000"/>
              </a:lnSpc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</a:pPr>
            <a:r>
              <a:rPr lang="en-US" sz="1800" dirty="0">
                <a:solidFill>
                  <a:srgbClr val="000000"/>
                </a:solidFill>
                <a:latin typeface="Liberation Serif" pitchFamily="18"/>
                <a:cs typeface="Arial"/>
              </a:rPr>
              <a:t>Programming Style</a:t>
            </a:r>
          </a:p>
          <a:p>
            <a:pPr hangingPunct="0">
              <a:lnSpc>
                <a:spcPct val="100000"/>
              </a:lnSpc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</a:pPr>
            <a:r>
              <a:rPr lang="en-US" sz="1800" dirty="0" smtClean="0">
                <a:solidFill>
                  <a:srgbClr val="000000"/>
                </a:solidFill>
                <a:latin typeface="Liberation Serif" pitchFamily="18"/>
                <a:cs typeface="Arial"/>
              </a:rPr>
              <a:t>Cache </a:t>
            </a:r>
            <a:r>
              <a:rPr lang="en-US" sz="1800" dirty="0">
                <a:solidFill>
                  <a:srgbClr val="000000"/>
                </a:solidFill>
                <a:latin typeface="Liberation Serif" pitchFamily="18"/>
                <a:cs typeface="Arial"/>
              </a:rPr>
              <a:t>Lab Overview</a:t>
            </a:r>
          </a:p>
          <a:p>
            <a:pPr hangingPunct="0">
              <a:lnSpc>
                <a:spcPct val="100000"/>
              </a:lnSpc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</a:pPr>
            <a:r>
              <a:rPr lang="en-US" sz="1800" dirty="0" smtClean="0">
                <a:solidFill>
                  <a:srgbClr val="000000"/>
                </a:solidFill>
                <a:latin typeface="Liberation Serif" pitchFamily="18"/>
                <a:cs typeface="Arial"/>
              </a:rPr>
              <a:t>Appendix</a:t>
            </a:r>
            <a:r>
              <a:rPr lang="en-US" sz="1800" dirty="0">
                <a:solidFill>
                  <a:srgbClr val="000000"/>
                </a:solidFill>
                <a:latin typeface="Liberation Serif" pitchFamily="18"/>
                <a:cs typeface="Arial"/>
              </a:rPr>
              <a:t>: </a:t>
            </a:r>
            <a:r>
              <a:rPr lang="en-US" sz="1800" dirty="0" err="1" smtClean="0">
                <a:solidFill>
                  <a:srgbClr val="000000"/>
                </a:solidFill>
                <a:latin typeface="Liberation Serif" pitchFamily="18"/>
                <a:cs typeface="Arial"/>
              </a:rPr>
              <a:t>valgrind</a:t>
            </a:r>
            <a:endParaRPr lang="en-US" sz="1800" dirty="0" smtClean="0">
              <a:solidFill>
                <a:srgbClr val="000000"/>
              </a:solidFill>
              <a:latin typeface="Liberation Serif" pitchFamily="18"/>
              <a:cs typeface="Arial"/>
            </a:endParaRPr>
          </a:p>
          <a:p>
            <a:pPr hangingPunct="0">
              <a:lnSpc>
                <a:spcPct val="100000"/>
              </a:lnSpc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</a:pPr>
            <a:r>
              <a:rPr lang="en-US" sz="1800" dirty="0" smtClean="0">
                <a:solidFill>
                  <a:srgbClr val="000000"/>
                </a:solidFill>
                <a:latin typeface="Liberation Serif" pitchFamily="18"/>
                <a:cs typeface="Arial"/>
              </a:rPr>
              <a:t>Appendix: Clang / LLVM</a:t>
            </a:r>
            <a:endParaRPr lang="en-US" sz="1800" dirty="0">
              <a:solidFill>
                <a:srgbClr val="000000"/>
              </a:solidFill>
              <a:latin typeface="Liberation Serif" pitchFamily="18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pairs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student needs a laptop</a:t>
            </a:r>
          </a:p>
          <a:p>
            <a:r>
              <a:rPr lang="en-US" dirty="0"/>
              <a:t>Login to a shark machine</a:t>
            </a:r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wget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http://www.cs.cmu.edu/~</a:t>
            </a:r>
            <a:r>
              <a:rPr lang="en-US" dirty="0" smtClean="0">
                <a:hlinkClick r:id="rId2"/>
              </a:rPr>
              <a:t>213/activities/rec6.tar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$ tar </a:t>
            </a:r>
            <a:r>
              <a:rPr lang="en-US" dirty="0" err="1"/>
              <a:t>xf</a:t>
            </a:r>
            <a:r>
              <a:rPr lang="en-US" dirty="0"/>
              <a:t> </a:t>
            </a:r>
            <a:r>
              <a:rPr lang="en-US" dirty="0" smtClean="0"/>
              <a:t>rec6.tar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$ cd </a:t>
            </a:r>
            <a:r>
              <a:rPr lang="en-US" dirty="0" smtClean="0"/>
              <a:t>rec6</a:t>
            </a:r>
          </a:p>
          <a:p>
            <a:pPr marL="0" indent="0">
              <a:buNone/>
            </a:pPr>
            <a:r>
              <a:rPr lang="en-US" dirty="0" smtClean="0"/>
              <a:t>$ make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196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an 3 </a:t>
            </a:r>
            <a:r>
              <a:rPr lang="en-US" dirty="0" err="1" smtClean="0"/>
              <a:t>getopt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getopt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char *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char *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optstring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/>
              <a:t>If there are no more option  characters,  </a:t>
            </a:r>
            <a:r>
              <a:rPr lang="en-US" dirty="0" err="1"/>
              <a:t>getopt</a:t>
            </a:r>
            <a:r>
              <a:rPr lang="en-US" dirty="0"/>
              <a:t>()  returns  -1</a:t>
            </a:r>
            <a:r>
              <a:rPr lang="en-US" dirty="0" smtClean="0"/>
              <a:t>.</a:t>
            </a:r>
          </a:p>
          <a:p>
            <a:r>
              <a:rPr lang="en-US" dirty="0" err="1"/>
              <a:t>optstring</a:t>
            </a:r>
            <a:r>
              <a:rPr lang="en-US" dirty="0"/>
              <a:t> is a string containing the legitimate option characters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If such </a:t>
            </a:r>
            <a:r>
              <a:rPr lang="en-US" dirty="0"/>
              <a:t>a </a:t>
            </a:r>
            <a:r>
              <a:rPr lang="en-US" dirty="0" smtClean="0"/>
              <a:t>character </a:t>
            </a:r>
            <a:r>
              <a:rPr lang="en-US" dirty="0"/>
              <a:t>is followed by a colon, the option requires an </a:t>
            </a:r>
            <a:r>
              <a:rPr lang="en-US" dirty="0" smtClean="0"/>
              <a:t>argument</a:t>
            </a:r>
          </a:p>
          <a:p>
            <a:pPr lvl="2"/>
            <a:r>
              <a:rPr lang="en-US" dirty="0"/>
              <a:t> </a:t>
            </a:r>
            <a:r>
              <a:rPr lang="en-US" dirty="0" err="1"/>
              <a:t>getopt</a:t>
            </a:r>
            <a:r>
              <a:rPr lang="en-US" dirty="0"/>
              <a:t>() places a pointer to the following text in </a:t>
            </a:r>
            <a:r>
              <a:rPr lang="en-US" dirty="0" err="1" smtClean="0"/>
              <a:t>optarg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err="1"/>
              <a:t>getopt</a:t>
            </a:r>
            <a:r>
              <a:rPr lang="en-US" dirty="0"/>
              <a:t>() finds an option character in </a:t>
            </a:r>
            <a:r>
              <a:rPr lang="en-US" dirty="0" err="1"/>
              <a:t>argv</a:t>
            </a:r>
            <a:r>
              <a:rPr lang="en-US" dirty="0"/>
              <a:t> that was not included </a:t>
            </a:r>
            <a:r>
              <a:rPr lang="en-US" dirty="0" smtClean="0"/>
              <a:t>in </a:t>
            </a:r>
            <a:r>
              <a:rPr lang="en-US" dirty="0" err="1" smtClean="0"/>
              <a:t>optstring</a:t>
            </a:r>
            <a:r>
              <a:rPr lang="en-US" dirty="0"/>
              <a:t>, </a:t>
            </a:r>
            <a:r>
              <a:rPr lang="en-US" dirty="0" smtClean="0"/>
              <a:t>or if </a:t>
            </a:r>
            <a:r>
              <a:rPr lang="en-US" dirty="0"/>
              <a:t>it detects a missing option argument, it returns '?'</a:t>
            </a:r>
          </a:p>
        </p:txBody>
      </p:sp>
    </p:spTree>
    <p:extLst>
      <p:ext uri="{BB962C8B-B14F-4D97-AF65-F5344CB8AC3E}">
        <p14:creationId xmlns:p14="http://schemas.microsoft.com/office/powerpoint/2010/main" val="28214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lIns="0" tIns="0" rIns="0" bIns="0" rtlCol="0" anchor="ctr">
            <a:normAutofit/>
          </a:bodyPr>
          <a:lstStyle/>
          <a:p>
            <a:pPr lvl="0" hangingPunct="0">
              <a:lnSpc>
                <a:spcPct val="100000"/>
              </a:lnSpc>
            </a:pPr>
            <a:r>
              <a:rPr lang="en-US" sz="2250" dirty="0">
                <a:solidFill>
                  <a:srgbClr val="000000"/>
                </a:solidFill>
                <a:latin typeface="Liberation Serif" pitchFamily="18"/>
                <a:cs typeface="Arial"/>
              </a:rPr>
              <a:t>If You Get </a:t>
            </a:r>
            <a:r>
              <a:rPr lang="en-US" sz="2250" dirty="0" smtClean="0">
                <a:solidFill>
                  <a:srgbClr val="000000"/>
                </a:solidFill>
                <a:latin typeface="Liberation Serif" pitchFamily="18"/>
                <a:cs typeface="Arial"/>
              </a:rPr>
              <a:t>Stuck on </a:t>
            </a:r>
            <a:r>
              <a:rPr lang="en-US" sz="2250" dirty="0" err="1" smtClean="0">
                <a:solidFill>
                  <a:srgbClr val="000000"/>
                </a:solidFill>
                <a:latin typeface="Liberation Serif" pitchFamily="18"/>
                <a:cs typeface="Arial"/>
              </a:rPr>
              <a:t>cachelab</a:t>
            </a:r>
            <a:endParaRPr lang="en-US" sz="2250" dirty="0">
              <a:solidFill>
                <a:srgbClr val="000000"/>
              </a:solidFill>
              <a:latin typeface="Liberation Serif" pitchFamily="18"/>
              <a:cs typeface="Arial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  <a:buFont typeface="StarSymbol"/>
              <a:buChar char=""/>
            </a:pPr>
            <a:r>
              <a:rPr lang="en-US" sz="1800" b="1">
                <a:solidFill>
                  <a:srgbClr val="000000"/>
                </a:solidFill>
                <a:latin typeface="Liberation Serif" pitchFamily="18"/>
                <a:cs typeface="Arial"/>
              </a:rPr>
              <a:t>Please read the writeup.  </a:t>
            </a:r>
            <a:r>
              <a:rPr lang="en-US" sz="1950" b="1" i="1">
                <a:solidFill>
                  <a:srgbClr val="000000"/>
                </a:solidFill>
                <a:latin typeface="Liberation Serif" pitchFamily="18"/>
                <a:cs typeface="Arial"/>
              </a:rPr>
              <a:t>Please read the writeup. </a:t>
            </a:r>
            <a:r>
              <a:rPr lang="en-US" b="1" i="1" u="sng">
                <a:solidFill>
                  <a:srgbClr val="000000"/>
                </a:solidFill>
                <a:latin typeface="Liberation Serif" pitchFamily="18"/>
                <a:cs typeface="Arial"/>
              </a:rPr>
              <a:t>Please read the writeup.</a:t>
            </a:r>
            <a:r>
              <a:rPr lang="en-US" b="1" i="1">
                <a:solidFill>
                  <a:srgbClr val="000000"/>
                </a:solidFill>
                <a:latin typeface="Liberation Serif" pitchFamily="18"/>
                <a:cs typeface="Arial"/>
              </a:rPr>
              <a:t> </a:t>
            </a:r>
            <a:r>
              <a:rPr lang="en-US" sz="2400" b="1" i="1">
                <a:solidFill>
                  <a:srgbClr val="800000"/>
                </a:solidFill>
                <a:latin typeface="Liberation Serif" pitchFamily="18"/>
                <a:cs typeface="Arial"/>
              </a:rPr>
              <a:t>Please read the writeup!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  <a:buFont typeface="StarSymbol"/>
              <a:buChar char=""/>
            </a:pPr>
            <a:r>
              <a:rPr lang="en-US" sz="1800">
                <a:solidFill>
                  <a:srgbClr val="000000"/>
                </a:solidFill>
                <a:latin typeface="Liberation Serif" pitchFamily="18"/>
                <a:cs typeface="Arial"/>
              </a:rPr>
              <a:t>CS:APP Chapter 6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  <a:buFont typeface="StarSymbol"/>
              <a:buChar char=""/>
            </a:pPr>
            <a:r>
              <a:rPr lang="en-US" sz="1800">
                <a:solidFill>
                  <a:srgbClr val="000000"/>
                </a:solidFill>
                <a:latin typeface="Liberation Serif" pitchFamily="18"/>
                <a:cs typeface="Arial"/>
              </a:rPr>
              <a:t>View lecture notes and course FAQ at </a:t>
            </a:r>
            <a:r>
              <a:rPr lang="en-US" sz="1800">
                <a:solidFill>
                  <a:srgbClr val="0000FF"/>
                </a:solidFill>
                <a:latin typeface="Liberation Serif" pitchFamily="18"/>
                <a:cs typeface="Arial"/>
                <a:hlinkClick r:id="rId3"/>
              </a:rPr>
              <a:t>http://www.cs.cmu.edu/~213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  <a:buFont typeface="StarSymbol"/>
              <a:buChar char=""/>
            </a:pPr>
            <a:r>
              <a:rPr lang="en-US" sz="1800">
                <a:solidFill>
                  <a:srgbClr val="000000"/>
                </a:solidFill>
                <a:latin typeface="Liberation Serif" pitchFamily="18"/>
                <a:cs typeface="Arial"/>
              </a:rPr>
              <a:t>Office hours Sunday through Thursday 5:00-9:00pm in WeH 5207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  <a:buFont typeface="StarSymbol"/>
              <a:buChar char=""/>
            </a:pPr>
            <a:r>
              <a:rPr lang="en-US" sz="1800">
                <a:solidFill>
                  <a:srgbClr val="000000"/>
                </a:solidFill>
                <a:latin typeface="Liberation Serif" pitchFamily="18"/>
                <a:cs typeface="Arial"/>
              </a:rPr>
              <a:t>Post a </a:t>
            </a:r>
            <a:r>
              <a:rPr lang="en-US" sz="1800" b="1">
                <a:solidFill>
                  <a:srgbClr val="000000"/>
                </a:solidFill>
                <a:latin typeface="Liberation Serif" pitchFamily="18"/>
                <a:cs typeface="Arial"/>
              </a:rPr>
              <a:t>private</a:t>
            </a:r>
            <a:r>
              <a:rPr lang="en-US" sz="1800">
                <a:solidFill>
                  <a:srgbClr val="000000"/>
                </a:solidFill>
                <a:latin typeface="Liberation Serif" pitchFamily="18"/>
                <a:cs typeface="Arial"/>
              </a:rPr>
              <a:t> question on Piazza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  <a:buFont typeface="StarSymbol"/>
              <a:buChar char=""/>
            </a:pPr>
            <a:r>
              <a:rPr lang="en-US" sz="1800">
                <a:solidFill>
                  <a:srgbClr val="000000"/>
                </a:solidFill>
                <a:latin typeface="Liberation Mono" pitchFamily="49"/>
                <a:cs typeface="Arial"/>
              </a:rPr>
              <a:t>man malloc</a:t>
            </a:r>
            <a:r>
              <a:rPr lang="en-US" sz="1800">
                <a:solidFill>
                  <a:srgbClr val="000000"/>
                </a:solidFill>
                <a:latin typeface="Liberation Serif" pitchFamily="18"/>
                <a:cs typeface="Arial"/>
              </a:rPr>
              <a:t>, </a:t>
            </a:r>
            <a:r>
              <a:rPr lang="en-US" sz="1800">
                <a:solidFill>
                  <a:srgbClr val="000000"/>
                </a:solidFill>
                <a:latin typeface="Liberation Mono" pitchFamily="49"/>
                <a:cs typeface="Arial"/>
              </a:rPr>
              <a:t>man valgrind</a:t>
            </a:r>
            <a:r>
              <a:rPr lang="en-US" sz="1800">
                <a:solidFill>
                  <a:srgbClr val="000000"/>
                </a:solidFill>
                <a:latin typeface="Liberation Serif" pitchFamily="18"/>
                <a:cs typeface="Arial"/>
              </a:rPr>
              <a:t>, </a:t>
            </a:r>
            <a:r>
              <a:rPr lang="en-US" sz="1800">
                <a:solidFill>
                  <a:srgbClr val="000000"/>
                </a:solidFill>
                <a:latin typeface="Liberation Mono" pitchFamily="49"/>
                <a:cs typeface="Arial"/>
              </a:rPr>
              <a:t>man gdb</a:t>
            </a:r>
            <a:r>
              <a:rPr lang="en-US" sz="1800">
                <a:solidFill>
                  <a:srgbClr val="000000"/>
                </a:solidFill>
                <a:latin typeface="Liberation Serif" pitchFamily="18"/>
                <a:cs typeface="Arial"/>
              </a:rPr>
              <a:t>,  gdb's </a:t>
            </a:r>
            <a:r>
              <a:rPr lang="en-US" sz="1800">
                <a:solidFill>
                  <a:srgbClr val="000000"/>
                </a:solidFill>
                <a:latin typeface="Liberation Mono" pitchFamily="49"/>
                <a:cs typeface="Arial"/>
              </a:rPr>
              <a:t>help</a:t>
            </a:r>
            <a:r>
              <a:rPr lang="en-US" sz="1800">
                <a:solidFill>
                  <a:srgbClr val="000000"/>
                </a:solidFill>
                <a:latin typeface="Liberation Serif" pitchFamily="18"/>
                <a:cs typeface="Arial"/>
              </a:rPr>
              <a:t> command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2468880" y="1257260"/>
            <a:ext cx="2743200" cy="34975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800000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67500" tIns="33750" rIns="67500" bIns="33750" anchor="ctr" anchorCtr="0" compatLnSpc="0">
            <a:noAutofit/>
          </a:bodyPr>
          <a:lstStyle/>
          <a:p>
            <a:pPr algn="ctr" hangingPunct="0"/>
            <a:r>
              <a:rPr lang="en-US" sz="3600" b="1">
                <a:solidFill>
                  <a:srgbClr val="FFFFFF"/>
                </a:solidFill>
                <a:latin typeface="URW Bookman L" pitchFamily="18"/>
                <a:ea typeface="AR PL UMing TW MBE" pitchFamily="2"/>
                <a:cs typeface="Raghindi" pitchFamily="2"/>
              </a:rPr>
              <a:t>KEEP</a:t>
            </a:r>
          </a:p>
          <a:p>
            <a:pPr algn="ctr" hangingPunct="0"/>
            <a:r>
              <a:rPr lang="en-US" sz="3600" b="1">
                <a:solidFill>
                  <a:srgbClr val="FFFFFF"/>
                </a:solidFill>
                <a:latin typeface="URW Bookman L" pitchFamily="18"/>
                <a:ea typeface="AR PL UMing TW MBE" pitchFamily="2"/>
                <a:cs typeface="Raghindi" pitchFamily="2"/>
              </a:rPr>
              <a:t>CALM</a:t>
            </a:r>
          </a:p>
          <a:p>
            <a:pPr algn="ctr" hangingPunct="0"/>
            <a:r>
              <a:rPr lang="en-US" sz="2400" b="1">
                <a:solidFill>
                  <a:srgbClr val="FFFFFF"/>
                </a:solidFill>
                <a:latin typeface="URW Bookman L" pitchFamily="18"/>
                <a:ea typeface="AR PL UMing TW MBE" pitchFamily="2"/>
                <a:cs typeface="Raghindi" pitchFamily="2"/>
              </a:rPr>
              <a:t>and</a:t>
            </a:r>
          </a:p>
          <a:p>
            <a:pPr algn="ctr" hangingPunct="0"/>
            <a:r>
              <a:rPr lang="en-US" sz="3600" b="1">
                <a:solidFill>
                  <a:srgbClr val="FFFFFF"/>
                </a:solidFill>
                <a:latin typeface="URW Bookman L" pitchFamily="18"/>
                <a:ea typeface="AR PL UMing TW MBE" pitchFamily="2"/>
                <a:cs typeface="Raghindi" pitchFamily="2"/>
              </a:rPr>
              <a:t>READ</a:t>
            </a:r>
          </a:p>
          <a:p>
            <a:pPr algn="ctr" hangingPunct="0"/>
            <a:r>
              <a:rPr lang="en-US" sz="2400" b="1">
                <a:solidFill>
                  <a:srgbClr val="FFFFFF"/>
                </a:solidFill>
                <a:latin typeface="URW Bookman L" pitchFamily="18"/>
                <a:ea typeface="AR PL UMing TW MBE" pitchFamily="2"/>
                <a:cs typeface="Raghindi" pitchFamily="2"/>
              </a:rPr>
              <a:t>THE</a:t>
            </a:r>
          </a:p>
          <a:p>
            <a:pPr algn="ctr" hangingPunct="0"/>
            <a:r>
              <a:rPr lang="en-US" sz="3600" b="1">
                <a:solidFill>
                  <a:srgbClr val="FFFFFF"/>
                </a:solidFill>
                <a:latin typeface="URW Bookman L" pitchFamily="18"/>
                <a:ea typeface="AR PL UMing TW MBE" pitchFamily="2"/>
                <a:cs typeface="Raghindi" pitchFamily="2"/>
              </a:rPr>
              <a:t>WRITEUP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lIns="0" tIns="0" rIns="0" bIns="0" rtlCol="0" anchor="ctr">
            <a:normAutofit/>
          </a:bodyPr>
          <a:lstStyle/>
          <a:p>
            <a:pPr lvl="0" hangingPunct="0"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cs typeface="Arial"/>
              </a:rPr>
              <a:t>Appendix: </a:t>
            </a:r>
            <a:r>
              <a:rPr lang="en-US" sz="3200" dirty="0" err="1">
                <a:solidFill>
                  <a:srgbClr val="000000"/>
                </a:solidFill>
                <a:cs typeface="Arial"/>
              </a:rPr>
              <a:t>valgrind</a:t>
            </a:r>
            <a:endParaRPr lang="en-US" sz="3200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hangingPunct="0">
              <a:lnSpc>
                <a:spcPct val="100000"/>
              </a:lnSpc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</a:pPr>
            <a:r>
              <a:rPr lang="en-US" sz="2400" dirty="0">
                <a:solidFill>
                  <a:srgbClr val="000000"/>
                </a:solidFill>
                <a:cs typeface="Arial"/>
              </a:rPr>
              <a:t>A suite of tools for debugging and profiling memory use, among other </a:t>
            </a:r>
            <a:r>
              <a:rPr lang="en-US" sz="2400" dirty="0" smtClean="0">
                <a:solidFill>
                  <a:srgbClr val="000000"/>
                </a:solidFill>
                <a:cs typeface="Arial"/>
              </a:rPr>
              <a:t>things</a:t>
            </a:r>
          </a:p>
          <a:p>
            <a:pPr lvl="1" hangingPunct="0">
              <a:lnSpc>
                <a:spcPct val="100000"/>
              </a:lnSpc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</a:pPr>
            <a:r>
              <a:rPr lang="en-US" sz="1800" dirty="0" smtClean="0">
                <a:solidFill>
                  <a:srgbClr val="000000"/>
                </a:solidFill>
                <a:cs typeface="Arial"/>
              </a:rPr>
              <a:t>find </a:t>
            </a:r>
            <a:r>
              <a:rPr lang="en-US" sz="1800" dirty="0">
                <a:solidFill>
                  <a:srgbClr val="000000"/>
                </a:solidFill>
                <a:cs typeface="Arial"/>
              </a:rPr>
              <a:t>where memory that wasn't freed was </a:t>
            </a:r>
            <a:r>
              <a:rPr lang="en-US" sz="1800" dirty="0" smtClean="0">
                <a:solidFill>
                  <a:srgbClr val="000000"/>
                </a:solidFill>
                <a:cs typeface="Arial"/>
              </a:rPr>
              <a:t>allocated</a:t>
            </a:r>
          </a:p>
          <a:p>
            <a:pPr lvl="1" hangingPunct="0">
              <a:lnSpc>
                <a:spcPct val="100000"/>
              </a:lnSpc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</a:pPr>
            <a:r>
              <a:rPr lang="en-US" sz="1800" dirty="0" smtClean="0">
                <a:solidFill>
                  <a:srgbClr val="000000"/>
                </a:solidFill>
                <a:cs typeface="Arial"/>
              </a:rPr>
              <a:t>track </a:t>
            </a:r>
            <a:r>
              <a:rPr lang="en-US" sz="1800" dirty="0">
                <a:solidFill>
                  <a:srgbClr val="000000"/>
                </a:solidFill>
                <a:cs typeface="Arial"/>
              </a:rPr>
              <a:t>origin of uninitialized </a:t>
            </a:r>
            <a:r>
              <a:rPr lang="en-US" sz="1800" dirty="0" smtClean="0">
                <a:solidFill>
                  <a:srgbClr val="000000"/>
                </a:solidFill>
                <a:cs typeface="Arial"/>
              </a:rPr>
              <a:t>values</a:t>
            </a:r>
          </a:p>
          <a:p>
            <a:pPr lvl="1" hangingPunct="0">
              <a:lnSpc>
                <a:spcPct val="100000"/>
              </a:lnSpc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</a:pPr>
            <a:r>
              <a:rPr lang="en-US" sz="1800" dirty="0" smtClean="0">
                <a:solidFill>
                  <a:srgbClr val="000000"/>
                </a:solidFill>
                <a:cs typeface="Arial"/>
              </a:rPr>
              <a:t>show </a:t>
            </a:r>
            <a:r>
              <a:rPr lang="en-US" sz="1800" dirty="0">
                <a:solidFill>
                  <a:srgbClr val="000000"/>
                </a:solidFill>
                <a:cs typeface="Arial"/>
              </a:rPr>
              <a:t>heap usage over </a:t>
            </a:r>
            <a:r>
              <a:rPr lang="en-US" sz="1800" dirty="0" smtClean="0">
                <a:solidFill>
                  <a:srgbClr val="000000"/>
                </a:solidFill>
                <a:cs typeface="Arial"/>
              </a:rPr>
              <a:t>time</a:t>
            </a:r>
          </a:p>
          <a:p>
            <a:pPr lvl="1" hangingPunct="0">
              <a:lnSpc>
                <a:spcPct val="100000"/>
              </a:lnSpc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</a:pPr>
            <a:r>
              <a:rPr lang="en-US" sz="1800" dirty="0" smtClean="0">
                <a:solidFill>
                  <a:srgbClr val="000000"/>
                </a:solidFill>
                <a:cs typeface="Arial"/>
              </a:rPr>
              <a:t>detect </a:t>
            </a:r>
            <a:r>
              <a:rPr lang="en-US" sz="1800" dirty="0">
                <a:solidFill>
                  <a:srgbClr val="000000"/>
                </a:solidFill>
                <a:cs typeface="Arial"/>
              </a:rPr>
              <a:t>reads and writes of invalid </a:t>
            </a:r>
            <a:r>
              <a:rPr lang="en-US" sz="1800" dirty="0" smtClean="0">
                <a:solidFill>
                  <a:srgbClr val="000000"/>
                </a:solidFill>
                <a:cs typeface="Arial"/>
              </a:rPr>
              <a:t>locations</a:t>
            </a:r>
          </a:p>
          <a:p>
            <a:pPr lvl="1" hangingPunct="0">
              <a:lnSpc>
                <a:spcPct val="100000"/>
              </a:lnSpc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</a:pPr>
            <a:r>
              <a:rPr lang="en-US" sz="1800" dirty="0" smtClean="0">
                <a:solidFill>
                  <a:srgbClr val="000000"/>
                </a:solidFill>
                <a:cs typeface="Arial"/>
              </a:rPr>
              <a:t>detect </a:t>
            </a:r>
            <a:r>
              <a:rPr lang="en-US" sz="1800" dirty="0">
                <a:solidFill>
                  <a:srgbClr val="000000"/>
                </a:solidFill>
                <a:cs typeface="Arial"/>
              </a:rPr>
              <a:t>illegal and double </a:t>
            </a:r>
            <a:r>
              <a:rPr lang="en-US" sz="1800" dirty="0" smtClean="0">
                <a:solidFill>
                  <a:srgbClr val="000000"/>
                </a:solidFill>
                <a:cs typeface="Arial"/>
              </a:rPr>
              <a:t>frees</a:t>
            </a:r>
            <a:endParaRPr lang="en-US" sz="1800" dirty="0">
              <a:solidFill>
                <a:srgbClr val="000000"/>
              </a:solidFill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lIns="0" tIns="0" rIns="0" bIns="0" rtlCol="0" anchor="ctr">
            <a:normAutofit/>
          </a:bodyPr>
          <a:lstStyle/>
          <a:p>
            <a:pPr lvl="0" hangingPunct="0">
              <a:lnSpc>
                <a:spcPct val="100000"/>
              </a:lnSpc>
            </a:pPr>
            <a:r>
              <a:rPr lang="en-US" sz="2250">
                <a:solidFill>
                  <a:srgbClr val="000000"/>
                </a:solidFill>
                <a:latin typeface="Liberation Serif" pitchFamily="18"/>
                <a:cs typeface="Arial"/>
              </a:rPr>
              <a:t>valgrind: Finding Memory Leaks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hangingPunct="0">
              <a:lnSpc>
                <a:spcPct val="100000"/>
              </a:lnSpc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</a:pPr>
            <a:r>
              <a:rPr lang="en-US" sz="2000" dirty="0" err="1">
                <a:solidFill>
                  <a:srgbClr val="000000"/>
                </a:solidFill>
                <a:cs typeface="Arial"/>
              </a:rPr>
              <a:t>valgrind</a:t>
            </a:r>
            <a:r>
              <a:rPr lang="en-US" sz="2000" dirty="0">
                <a:solidFill>
                  <a:srgbClr val="000000"/>
                </a:solidFill>
                <a:cs typeface="Arial"/>
              </a:rPr>
              <a:t> --leak-resolution=high --leak-check=full --show-reachable=yes --track-</a:t>
            </a:r>
            <a:r>
              <a:rPr lang="en-US" sz="2000" dirty="0" err="1">
                <a:solidFill>
                  <a:srgbClr val="000000"/>
                </a:solidFill>
                <a:cs typeface="Arial"/>
              </a:rPr>
              <a:t>fds</a:t>
            </a:r>
            <a:r>
              <a:rPr lang="en-US" sz="2000" dirty="0">
                <a:solidFill>
                  <a:srgbClr val="000000"/>
                </a:solidFill>
                <a:cs typeface="Arial"/>
              </a:rPr>
              <a:t>=yes </a:t>
            </a:r>
            <a:r>
              <a:rPr lang="en-US" sz="2000" i="1" dirty="0">
                <a:solidFill>
                  <a:srgbClr val="000000"/>
                </a:solidFill>
                <a:cs typeface="Arial"/>
              </a:rPr>
              <a:t>./</a:t>
            </a:r>
            <a:r>
              <a:rPr lang="en-US" sz="2000" i="1" dirty="0" err="1">
                <a:solidFill>
                  <a:srgbClr val="000000"/>
                </a:solidFill>
                <a:cs typeface="Arial"/>
              </a:rPr>
              <a:t>my_prog</a:t>
            </a:r>
            <a:r>
              <a:rPr lang="en-US" sz="2000" dirty="0">
                <a:solidFill>
                  <a:srgbClr val="000000"/>
                </a:solidFill>
                <a:cs typeface="Arial"/>
              </a:rPr>
              <a:t> </a:t>
            </a:r>
            <a:r>
              <a:rPr lang="en-US" sz="2000" i="1" dirty="0">
                <a:solidFill>
                  <a:srgbClr val="000000"/>
                </a:solidFill>
                <a:cs typeface="Arial"/>
              </a:rPr>
              <a:t>&lt;</a:t>
            </a:r>
            <a:r>
              <a:rPr lang="en-US" sz="2000" i="1" dirty="0" err="1" smtClean="0">
                <a:solidFill>
                  <a:srgbClr val="000000"/>
                </a:solidFill>
                <a:cs typeface="Arial"/>
              </a:rPr>
              <a:t>args</a:t>
            </a:r>
            <a:r>
              <a:rPr lang="en-US" sz="2000" i="1" dirty="0" smtClean="0">
                <a:solidFill>
                  <a:srgbClr val="000000"/>
                </a:solidFill>
                <a:cs typeface="Arial"/>
              </a:rPr>
              <a:t>&gt;</a:t>
            </a:r>
          </a:p>
          <a:p>
            <a:pPr lvl="1" hangingPunct="0">
              <a:lnSpc>
                <a:spcPct val="100000"/>
              </a:lnSpc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</a:pPr>
            <a:r>
              <a:rPr lang="en-US" sz="1600" dirty="0" smtClean="0">
                <a:solidFill>
                  <a:srgbClr val="000000"/>
                </a:solidFill>
                <a:cs typeface="Arial"/>
              </a:rPr>
              <a:t>your </a:t>
            </a:r>
            <a:r>
              <a:rPr lang="en-US" sz="1600" dirty="0">
                <a:solidFill>
                  <a:srgbClr val="000000"/>
                </a:solidFill>
                <a:cs typeface="Arial"/>
              </a:rPr>
              <a:t>program runs as normal, though much, </a:t>
            </a:r>
            <a:r>
              <a:rPr lang="en-US" sz="1600" b="1" dirty="0">
                <a:solidFill>
                  <a:srgbClr val="000000"/>
                </a:solidFill>
                <a:cs typeface="Arial"/>
              </a:rPr>
              <a:t>much</a:t>
            </a:r>
            <a:r>
              <a:rPr lang="en-US" sz="1600" dirty="0">
                <a:solidFill>
                  <a:srgbClr val="000000"/>
                </a:solidFill>
                <a:cs typeface="Arial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cs typeface="Arial"/>
              </a:rPr>
              <a:t>slower</a:t>
            </a:r>
          </a:p>
          <a:p>
            <a:pPr hangingPunct="0">
              <a:lnSpc>
                <a:spcPct val="100000"/>
              </a:lnSpc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</a:pPr>
            <a:r>
              <a:rPr lang="en-US" sz="2000" dirty="0" smtClean="0">
                <a:solidFill>
                  <a:srgbClr val="000000"/>
                </a:solidFill>
                <a:cs typeface="Arial"/>
              </a:rPr>
              <a:t>read/write </a:t>
            </a:r>
            <a:r>
              <a:rPr lang="en-US" sz="2000" dirty="0">
                <a:solidFill>
                  <a:srgbClr val="000000"/>
                </a:solidFill>
                <a:cs typeface="Arial"/>
              </a:rPr>
              <a:t>errors and uses of uninitialized values are reported as they </a:t>
            </a:r>
            <a:r>
              <a:rPr lang="en-US" sz="2000" dirty="0" smtClean="0">
                <a:solidFill>
                  <a:srgbClr val="000000"/>
                </a:solidFill>
                <a:cs typeface="Arial"/>
              </a:rPr>
              <a:t>occur</a:t>
            </a:r>
          </a:p>
          <a:p>
            <a:pPr hangingPunct="0">
              <a:lnSpc>
                <a:spcPct val="100000"/>
              </a:lnSpc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</a:pPr>
            <a:r>
              <a:rPr lang="en-US" sz="2000" dirty="0" smtClean="0">
                <a:solidFill>
                  <a:srgbClr val="000000"/>
                </a:solidFill>
                <a:cs typeface="Arial"/>
              </a:rPr>
              <a:t>un-freed </a:t>
            </a:r>
            <a:r>
              <a:rPr lang="en-US" sz="2000" dirty="0">
                <a:solidFill>
                  <a:srgbClr val="000000"/>
                </a:solidFill>
                <a:cs typeface="Arial"/>
              </a:rPr>
              <a:t>memory is reported on program termination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Clang / LLVM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Cachelab</a:t>
            </a:r>
            <a:r>
              <a:rPr lang="en-US" dirty="0" smtClean="0"/>
              <a:t> – Part B Matrix Transpose</a:t>
            </a:r>
          </a:p>
          <a:p>
            <a:endParaRPr lang="en-US" dirty="0" smtClean="0"/>
          </a:p>
          <a:p>
            <a:r>
              <a:rPr lang="en-US" dirty="0" smtClean="0"/>
              <a:t>Clang is a </a:t>
            </a:r>
            <a:r>
              <a:rPr lang="en-US" dirty="0" err="1" smtClean="0"/>
              <a:t>gcc</a:t>
            </a:r>
            <a:r>
              <a:rPr lang="en-US" dirty="0" smtClean="0"/>
              <a:t>-equivalent C compiler</a:t>
            </a:r>
          </a:p>
          <a:p>
            <a:pPr lvl="1"/>
            <a:r>
              <a:rPr lang="en-US" dirty="0" smtClean="0"/>
              <a:t>Support for code analysis and transformation</a:t>
            </a:r>
          </a:p>
          <a:p>
            <a:r>
              <a:rPr lang="en-US" dirty="0" smtClean="0"/>
              <a:t>New methods of style checking and trace generation</a:t>
            </a:r>
          </a:p>
          <a:p>
            <a:pPr lvl="1"/>
            <a:r>
              <a:rPr lang="en-US" dirty="0" smtClean="0"/>
              <a:t>Compiler will check your variable usage and declarations</a:t>
            </a:r>
          </a:p>
          <a:p>
            <a:pPr lvl="1"/>
            <a:r>
              <a:rPr lang="en-US" dirty="0" smtClean="0"/>
              <a:t>Compiler will also instrument the code to record all memory accesses to a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3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1041400"/>
            <a:ext cx="6905625" cy="346075"/>
          </a:xfrm>
          <a:noFill/>
          <a:ln>
            <a:noFill/>
          </a:ln>
        </p:spPr>
        <p:txBody>
          <a:bodyPr vert="horz" lIns="0" tIns="0" rIns="0" bIns="0" rtlCol="0" anchor="ctr">
            <a:spAutoFit/>
          </a:bodyPr>
          <a:lstStyle/>
          <a:p>
            <a:pPr lvl="0" hangingPunct="0">
              <a:lnSpc>
                <a:spcPct val="100000"/>
              </a:lnSpc>
            </a:pPr>
            <a:r>
              <a:rPr lang="en-US" sz="2250">
                <a:solidFill>
                  <a:srgbClr val="000000"/>
                </a:solidFill>
                <a:latin typeface="Liberation Serif" pitchFamily="18"/>
                <a:cs typeface="Arial"/>
              </a:rPr>
              <a:t>Reminders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552575"/>
            <a:ext cx="3354388" cy="3082925"/>
          </a:xfrm>
          <a:noFill/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  <a:buFont typeface="StarSymbol"/>
              <a:buChar char=""/>
            </a:pPr>
            <a:r>
              <a:rPr lang="en-US" sz="1800">
                <a:solidFill>
                  <a:srgbClr val="000000"/>
                </a:solidFill>
                <a:latin typeface="Liberation Serif" pitchFamily="18"/>
                <a:cs typeface="Arial"/>
              </a:rPr>
              <a:t>Attack Lab is due </a:t>
            </a:r>
            <a:r>
              <a:rPr lang="en-US" sz="1800" b="1">
                <a:solidFill>
                  <a:srgbClr val="000000"/>
                </a:solidFill>
                <a:latin typeface="Liberation Serif" pitchFamily="18"/>
                <a:cs typeface="Arial"/>
              </a:rPr>
              <a:t>tomorrow!</a:t>
            </a:r>
          </a:p>
          <a:p>
            <a:pPr marL="0" lvl="1" indent="0" hangingPunct="0">
              <a:lnSpc>
                <a:spcPct val="100000"/>
              </a:lnSpc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  <a:buFont typeface="StarSymbol"/>
              <a:buChar char=""/>
            </a:pPr>
            <a:r>
              <a:rPr lang="en-US">
                <a:solidFill>
                  <a:srgbClr val="000000"/>
                </a:solidFill>
                <a:latin typeface="Liberation Serif" pitchFamily="18"/>
                <a:cs typeface="Arial"/>
              </a:rPr>
              <a:t>“But if you wait until the last minute, it only takes a minute!” - </a:t>
            </a:r>
            <a:r>
              <a:rPr lang="en-US" b="1" i="1">
                <a:solidFill>
                  <a:srgbClr val="000000"/>
                </a:solidFill>
                <a:latin typeface="Liberation Serif" pitchFamily="18"/>
                <a:cs typeface="Arial"/>
              </a:rPr>
              <a:t>NOT!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  <a:buFont typeface="StarSymbol"/>
              <a:buChar char=""/>
            </a:pPr>
            <a:r>
              <a:rPr lang="en-US" sz="1800">
                <a:solidFill>
                  <a:srgbClr val="000000"/>
                </a:solidFill>
                <a:latin typeface="Liberation Serif" pitchFamily="18"/>
                <a:cs typeface="Arial"/>
              </a:rPr>
              <a:t>Cache Lab will be released </a:t>
            </a:r>
            <a:r>
              <a:rPr lang="en-US" sz="1800" b="1">
                <a:solidFill>
                  <a:srgbClr val="000000"/>
                </a:solidFill>
                <a:latin typeface="Liberation Serif" pitchFamily="18"/>
                <a:cs typeface="Arial"/>
              </a:rPr>
              <a:t>tomorrow!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51959" y="4480521"/>
            <a:ext cx="1575495" cy="222945"/>
          </a:xfrm>
          <a:prstGeom prst="rect">
            <a:avLst/>
          </a:prstGeom>
          <a:noFill/>
          <a:ln>
            <a:noFill/>
          </a:ln>
        </p:spPr>
        <p:txBody>
          <a:bodyPr vert="horz" wrap="none" lIns="67500" tIns="33750" rIns="67500" bIns="33750" anchorCtr="0" compatLnSpc="0">
            <a:spAutoFit/>
          </a:bodyPr>
          <a:lstStyle/>
          <a:p>
            <a:pPr hangingPunct="0"/>
            <a:r>
              <a:rPr lang="en-US" sz="1050">
                <a:latin typeface="Liberation Serif" pitchFamily="18"/>
                <a:ea typeface="AR PL UMing TW MBE" pitchFamily="2"/>
                <a:cs typeface="Raghindi" pitchFamily="2"/>
              </a:rPr>
              <a:t>Image credit: pixabay.com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114800" y="1394420"/>
            <a:ext cx="226314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lIns="0" tIns="0" rIns="0" bIns="0" rtlCol="0" anchor="ctr">
            <a:normAutofit/>
          </a:bodyPr>
          <a:lstStyle/>
          <a:p>
            <a:pPr lvl="0" hangingPunct="0">
              <a:lnSpc>
                <a:spcPct val="100000"/>
              </a:lnSpc>
            </a:pPr>
            <a:r>
              <a:rPr lang="en-US" sz="2250" dirty="0">
                <a:solidFill>
                  <a:srgbClr val="000000"/>
                </a:solidFill>
                <a:latin typeface="Liberation Serif" pitchFamily="18"/>
                <a:cs typeface="Arial"/>
              </a:rPr>
              <a:t>Lessons from Attack Lab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hangingPunct="0">
              <a:lnSpc>
                <a:spcPct val="100000"/>
              </a:lnSpc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</a:pPr>
            <a:r>
              <a:rPr lang="en-US" sz="1800" b="1" dirty="0">
                <a:solidFill>
                  <a:srgbClr val="000000"/>
                </a:solidFill>
                <a:cs typeface="Arial"/>
              </a:rPr>
              <a:t>Never</a:t>
            </a:r>
            <a:r>
              <a:rPr lang="en-US" sz="1800" dirty="0">
                <a:solidFill>
                  <a:srgbClr val="000000"/>
                </a:solidFill>
                <a:cs typeface="Arial"/>
              </a:rPr>
              <a:t>, </a:t>
            </a:r>
            <a:r>
              <a:rPr lang="en-US" sz="1800" b="1" dirty="0">
                <a:solidFill>
                  <a:srgbClr val="800000"/>
                </a:solidFill>
                <a:cs typeface="Arial"/>
              </a:rPr>
              <a:t>ever</a:t>
            </a:r>
            <a:r>
              <a:rPr lang="en-US" sz="1800" dirty="0">
                <a:solidFill>
                  <a:srgbClr val="000000"/>
                </a:solidFill>
                <a:cs typeface="Arial"/>
              </a:rPr>
              <a:t> use </a:t>
            </a:r>
            <a:r>
              <a:rPr lang="en-US" sz="1650" dirty="0" smtClean="0">
                <a:solidFill>
                  <a:srgbClr val="000000"/>
                </a:solidFill>
                <a:cs typeface="Arial"/>
              </a:rPr>
              <a:t>gets</a:t>
            </a:r>
          </a:p>
          <a:p>
            <a:pPr lvl="1" hangingPunct="0">
              <a:lnSpc>
                <a:spcPct val="100000"/>
              </a:lnSpc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</a:pPr>
            <a:r>
              <a:rPr lang="en-US" dirty="0" smtClean="0">
                <a:solidFill>
                  <a:srgbClr val="000000"/>
                </a:solidFill>
                <a:cs typeface="Arial"/>
              </a:rPr>
              <a:t>use </a:t>
            </a:r>
            <a:r>
              <a:rPr lang="en-US" sz="1170" dirty="0" err="1">
                <a:solidFill>
                  <a:srgbClr val="000000"/>
                </a:solidFill>
                <a:cs typeface="Arial"/>
              </a:rPr>
              <a:t>fgets</a:t>
            </a:r>
            <a:r>
              <a:rPr lang="en-US" dirty="0">
                <a:solidFill>
                  <a:srgbClr val="000000"/>
                </a:solidFill>
                <a:cs typeface="Arial"/>
              </a:rPr>
              <a:t> instead if you need that functionality</a:t>
            </a:r>
          </a:p>
          <a:p>
            <a:pPr hangingPunct="0">
              <a:lnSpc>
                <a:spcPct val="100000"/>
              </a:lnSpc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</a:pPr>
            <a:r>
              <a:rPr lang="en-US" sz="1800" dirty="0">
                <a:solidFill>
                  <a:srgbClr val="000000"/>
                </a:solidFill>
                <a:cs typeface="Arial"/>
              </a:rPr>
              <a:t>Use functions that pass an explicit buffer length if </a:t>
            </a:r>
            <a:r>
              <a:rPr lang="en-US" sz="1800" dirty="0" smtClean="0">
                <a:solidFill>
                  <a:srgbClr val="000000"/>
                </a:solidFill>
                <a:cs typeface="Arial"/>
              </a:rPr>
              <a:t>possible</a:t>
            </a:r>
          </a:p>
          <a:p>
            <a:pPr lvl="1" hangingPunct="0">
              <a:lnSpc>
                <a:spcPct val="100000"/>
              </a:lnSpc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</a:pPr>
            <a:r>
              <a:rPr lang="en-US" sz="1170" dirty="0" err="1" smtClean="0">
                <a:solidFill>
                  <a:srgbClr val="000000"/>
                </a:solidFill>
                <a:cs typeface="Arial"/>
              </a:rPr>
              <a:t>strncpy</a:t>
            </a:r>
            <a:r>
              <a:rPr lang="en-US" sz="1170" dirty="0" smtClean="0">
                <a:solidFill>
                  <a:srgbClr val="000000"/>
                </a:solidFill>
                <a:cs typeface="Arial"/>
              </a:rPr>
              <a:t>/</a:t>
            </a:r>
            <a:r>
              <a:rPr lang="en-US" sz="1170" dirty="0" err="1" smtClean="0">
                <a:solidFill>
                  <a:srgbClr val="000000"/>
                </a:solidFill>
                <a:cs typeface="Arial"/>
              </a:rPr>
              <a:t>strncat</a:t>
            </a:r>
            <a:r>
              <a:rPr lang="en-US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en-US" dirty="0">
                <a:solidFill>
                  <a:srgbClr val="000000"/>
                </a:solidFill>
                <a:cs typeface="Arial"/>
              </a:rPr>
              <a:t>instead of </a:t>
            </a:r>
            <a:r>
              <a:rPr lang="en-US" sz="1170" dirty="0" err="1">
                <a:solidFill>
                  <a:srgbClr val="000000"/>
                </a:solidFill>
                <a:cs typeface="Arial"/>
              </a:rPr>
              <a:t>strcpy</a:t>
            </a:r>
            <a:r>
              <a:rPr lang="en-US" sz="1170" dirty="0">
                <a:solidFill>
                  <a:srgbClr val="000000"/>
                </a:solidFill>
                <a:cs typeface="Arial"/>
              </a:rPr>
              <a:t>/</a:t>
            </a:r>
            <a:r>
              <a:rPr lang="en-US" sz="1170" dirty="0" err="1">
                <a:solidFill>
                  <a:srgbClr val="000000"/>
                </a:solidFill>
                <a:cs typeface="Arial"/>
              </a:rPr>
              <a:t>strcat</a:t>
            </a:r>
            <a:r>
              <a:rPr lang="en-US" dirty="0">
                <a:solidFill>
                  <a:srgbClr val="000000"/>
                </a:solidFill>
                <a:cs typeface="Arial"/>
              </a:rPr>
              <a:t>, </a:t>
            </a:r>
            <a:r>
              <a:rPr lang="en-US" sz="1170" dirty="0" err="1">
                <a:solidFill>
                  <a:srgbClr val="000000"/>
                </a:solidFill>
                <a:cs typeface="Arial"/>
              </a:rPr>
              <a:t>snprintf</a:t>
            </a:r>
            <a:r>
              <a:rPr lang="en-US" dirty="0">
                <a:solidFill>
                  <a:srgbClr val="000000"/>
                </a:solidFill>
                <a:cs typeface="Arial"/>
              </a:rPr>
              <a:t> instead of </a:t>
            </a:r>
            <a:r>
              <a:rPr lang="en-US" sz="1170" dirty="0" err="1" smtClean="0">
                <a:solidFill>
                  <a:srgbClr val="000000"/>
                </a:solidFill>
                <a:cs typeface="Arial"/>
              </a:rPr>
              <a:t>sprintf</a:t>
            </a:r>
            <a:endParaRPr lang="en-US" sz="1170" dirty="0" smtClean="0">
              <a:solidFill>
                <a:srgbClr val="000000"/>
              </a:solidFill>
              <a:cs typeface="Arial"/>
            </a:endParaRPr>
          </a:p>
          <a:p>
            <a:pPr lvl="1" hangingPunct="0">
              <a:lnSpc>
                <a:spcPct val="100000"/>
              </a:lnSpc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</a:pPr>
            <a:r>
              <a:rPr lang="en-US" sz="1800" dirty="0" smtClean="0">
                <a:solidFill>
                  <a:srgbClr val="000000"/>
                </a:solidFill>
                <a:cs typeface="Arial"/>
              </a:rPr>
              <a:t>Limit </a:t>
            </a:r>
            <a:r>
              <a:rPr lang="en-US" sz="1650" dirty="0" err="1">
                <a:solidFill>
                  <a:srgbClr val="000000"/>
                </a:solidFill>
                <a:cs typeface="Arial"/>
              </a:rPr>
              <a:t>scanf</a:t>
            </a:r>
            <a:r>
              <a:rPr lang="en-US" sz="1650" dirty="0">
                <a:solidFill>
                  <a:srgbClr val="000000"/>
                </a:solidFill>
                <a:cs typeface="Arial"/>
              </a:rPr>
              <a:t>/</a:t>
            </a:r>
            <a:r>
              <a:rPr lang="en-US" sz="1650" dirty="0" err="1">
                <a:solidFill>
                  <a:srgbClr val="000000"/>
                </a:solidFill>
                <a:cs typeface="Arial"/>
              </a:rPr>
              <a:t>fscanf</a:t>
            </a:r>
            <a:r>
              <a:rPr lang="en-US" sz="1800" dirty="0">
                <a:solidFill>
                  <a:srgbClr val="000000"/>
                </a:solidFill>
                <a:cs typeface="Arial"/>
              </a:rPr>
              <a:t> input lengths with %123s</a:t>
            </a:r>
          </a:p>
          <a:p>
            <a:pPr hangingPunct="0">
              <a:lnSpc>
                <a:spcPct val="100000"/>
              </a:lnSpc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</a:pPr>
            <a:r>
              <a:rPr lang="en-US" sz="1800" dirty="0">
                <a:solidFill>
                  <a:srgbClr val="000000"/>
                </a:solidFill>
                <a:cs typeface="Arial"/>
              </a:rPr>
              <a:t>Or use a function that dynamically allocates a large-enough </a:t>
            </a:r>
            <a:r>
              <a:rPr lang="en-US" sz="1800" dirty="0" smtClean="0">
                <a:solidFill>
                  <a:srgbClr val="000000"/>
                </a:solidFill>
                <a:cs typeface="Arial"/>
              </a:rPr>
              <a:t>buffer</a:t>
            </a:r>
          </a:p>
          <a:p>
            <a:pPr lvl="1" hangingPunct="0">
              <a:lnSpc>
                <a:spcPct val="100000"/>
              </a:lnSpc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</a:pPr>
            <a:r>
              <a:rPr lang="en-US" sz="1170" dirty="0" err="1" smtClean="0">
                <a:solidFill>
                  <a:srgbClr val="000000"/>
                </a:solidFill>
                <a:cs typeface="Arial"/>
              </a:rPr>
              <a:t>asprintf</a:t>
            </a:r>
            <a:r>
              <a:rPr lang="en-US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en-US" dirty="0">
                <a:solidFill>
                  <a:srgbClr val="000000"/>
                </a:solidFill>
                <a:cs typeface="Arial"/>
              </a:rPr>
              <a:t>(GNU library) instead of </a:t>
            </a:r>
            <a:r>
              <a:rPr lang="en-US" sz="1170" dirty="0" err="1">
                <a:solidFill>
                  <a:srgbClr val="000000"/>
                </a:solidFill>
                <a:cs typeface="Arial"/>
              </a:rPr>
              <a:t>sprintf</a:t>
            </a:r>
            <a:endParaRPr lang="en-US" sz="1170" dirty="0">
              <a:solidFill>
                <a:srgbClr val="000000"/>
              </a:solidFill>
              <a:cs typeface="Arial"/>
            </a:endParaRPr>
          </a:p>
          <a:p>
            <a:pPr hangingPunct="0">
              <a:lnSpc>
                <a:spcPct val="100000"/>
              </a:lnSpc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</a:pPr>
            <a:r>
              <a:rPr lang="en-US" sz="1800" dirty="0">
                <a:solidFill>
                  <a:srgbClr val="000000"/>
                </a:solidFill>
                <a:cs typeface="Arial"/>
              </a:rPr>
              <a:t>If none of those is possible, be </a:t>
            </a:r>
            <a:r>
              <a:rPr lang="en-US" sz="1800" b="1" dirty="0">
                <a:solidFill>
                  <a:srgbClr val="800000"/>
                </a:solidFill>
                <a:cs typeface="Arial"/>
              </a:rPr>
              <a:t>very</a:t>
            </a:r>
            <a:r>
              <a:rPr lang="en-US" sz="1800" dirty="0">
                <a:solidFill>
                  <a:srgbClr val="000000"/>
                </a:solidFill>
                <a:cs typeface="Arial"/>
              </a:rPr>
              <a:t> careful about checking input size</a:t>
            </a:r>
          </a:p>
          <a:p>
            <a:pPr hangingPunct="0">
              <a:lnSpc>
                <a:spcPct val="100000"/>
              </a:lnSpc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</a:pPr>
            <a:r>
              <a:rPr lang="en-US" sz="1800" dirty="0">
                <a:solidFill>
                  <a:srgbClr val="000000"/>
                </a:solidFill>
                <a:cs typeface="Arial"/>
              </a:rPr>
              <a:t>Stack protections make it harder to exploit a buffer overflow – but not impossible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lIns="0" tIns="0" rIns="0" bIns="0" rtlCol="0" anchor="ctr">
            <a:normAutofit/>
          </a:bodyPr>
          <a:lstStyle/>
          <a:p>
            <a:pPr lvl="0" hangingPunct="0"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Liberation Serif" pitchFamily="18"/>
                <a:cs typeface="Arial"/>
              </a:rPr>
              <a:t>C Assessment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hangingPunct="0">
              <a:lnSpc>
                <a:spcPct val="100000"/>
              </a:lnSpc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</a:pPr>
            <a:r>
              <a:rPr lang="en-US" sz="2400" dirty="0">
                <a:solidFill>
                  <a:srgbClr val="000000"/>
                </a:solidFill>
                <a:latin typeface="Liberation Serif" pitchFamily="18"/>
                <a:cs typeface="Arial"/>
              </a:rPr>
              <a:t>Can you </a:t>
            </a:r>
            <a:r>
              <a:rPr lang="en-US" sz="2400" b="1" dirty="0">
                <a:solidFill>
                  <a:srgbClr val="000000"/>
                </a:solidFill>
                <a:latin typeface="Liberation Serif" pitchFamily="18"/>
                <a:cs typeface="Arial"/>
              </a:rPr>
              <a:t>easily</a:t>
            </a:r>
            <a:r>
              <a:rPr lang="en-US" sz="2400" dirty="0">
                <a:solidFill>
                  <a:srgbClr val="000000"/>
                </a:solidFill>
                <a:latin typeface="Liberation Serif" pitchFamily="18"/>
                <a:cs typeface="Arial"/>
              </a:rPr>
              <a:t> answer all of the problems on the following slides</a:t>
            </a:r>
            <a:r>
              <a:rPr lang="en-US" sz="2400" dirty="0" smtClean="0">
                <a:solidFill>
                  <a:srgbClr val="000000"/>
                </a:solidFill>
                <a:latin typeface="Liberation Serif" pitchFamily="18"/>
                <a:cs typeface="Arial"/>
              </a:rPr>
              <a:t>?</a:t>
            </a:r>
          </a:p>
          <a:p>
            <a:pPr lvl="1" hangingPunct="0">
              <a:lnSpc>
                <a:spcPct val="100000"/>
              </a:lnSpc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</a:pPr>
            <a:r>
              <a:rPr lang="en-US" sz="2070" dirty="0" smtClean="0">
                <a:solidFill>
                  <a:srgbClr val="000000"/>
                </a:solidFill>
                <a:latin typeface="Liberation Serif" pitchFamily="18"/>
                <a:cs typeface="Arial"/>
              </a:rPr>
              <a:t>For each question, take a minute to write down your answer</a:t>
            </a:r>
            <a:endParaRPr lang="en-US" sz="2070" dirty="0">
              <a:solidFill>
                <a:srgbClr val="000000"/>
              </a:solidFill>
              <a:latin typeface="Liberation Serif" pitchFamily="18"/>
              <a:cs typeface="Arial"/>
            </a:endParaRPr>
          </a:p>
          <a:p>
            <a:pPr hangingPunct="0">
              <a:lnSpc>
                <a:spcPct val="100000"/>
              </a:lnSpc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</a:pPr>
            <a:r>
              <a:rPr lang="en-US" sz="2400" dirty="0">
                <a:solidFill>
                  <a:srgbClr val="000000"/>
                </a:solidFill>
                <a:latin typeface="Liberation Serif" pitchFamily="18"/>
                <a:cs typeface="Arial"/>
              </a:rPr>
              <a:t>If not, please come to the C </a:t>
            </a:r>
            <a:r>
              <a:rPr lang="en-US" sz="2400" dirty="0" err="1" smtClean="0">
                <a:solidFill>
                  <a:srgbClr val="000000"/>
                </a:solidFill>
                <a:latin typeface="Liberation Serif" pitchFamily="18"/>
                <a:cs typeface="Arial"/>
              </a:rPr>
              <a:t>Bootcamp</a:t>
            </a:r>
            <a:r>
              <a:rPr lang="en-US" sz="2400" dirty="0" smtClean="0">
                <a:solidFill>
                  <a:srgbClr val="000000"/>
                </a:solidFill>
                <a:latin typeface="Liberation Serif" pitchFamily="18"/>
                <a:cs typeface="Arial"/>
              </a:rPr>
              <a:t>:</a:t>
            </a:r>
          </a:p>
          <a:p>
            <a:pPr lvl="1" hangingPunct="0">
              <a:lnSpc>
                <a:spcPct val="100000"/>
              </a:lnSpc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</a:pPr>
            <a:r>
              <a:rPr lang="en-US" sz="2400" dirty="0" smtClean="0">
                <a:solidFill>
                  <a:srgbClr val="000000"/>
                </a:solidFill>
                <a:latin typeface="Liberation Serif" pitchFamily="18"/>
                <a:cs typeface="Arial"/>
              </a:rPr>
              <a:t>Wednesday 7:30-9pm, Location TBD</a:t>
            </a:r>
            <a:endParaRPr lang="en-US" sz="2400" dirty="0">
              <a:solidFill>
                <a:srgbClr val="000000"/>
              </a:solidFill>
              <a:latin typeface="Liberation Serif" pitchFamily="18"/>
              <a:cs typeface="Arial"/>
            </a:endParaRPr>
          </a:p>
          <a:p>
            <a:pPr hangingPunct="0">
              <a:lnSpc>
                <a:spcPct val="100000"/>
              </a:lnSpc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</a:pPr>
            <a:r>
              <a:rPr lang="en-US" sz="2400" dirty="0">
                <a:solidFill>
                  <a:srgbClr val="000000"/>
                </a:solidFill>
                <a:latin typeface="Liberation Serif" pitchFamily="18"/>
                <a:cs typeface="Arial"/>
              </a:rPr>
              <a:t>You need this for the rest of the course.  </a:t>
            </a:r>
            <a:r>
              <a:rPr lang="en-US" sz="2400" b="1" dirty="0">
                <a:solidFill>
                  <a:srgbClr val="800000"/>
                </a:solidFill>
                <a:latin typeface="Liberation Serif" pitchFamily="18"/>
                <a:cs typeface="Arial"/>
              </a:rPr>
              <a:t>If in doubt, come to the C </a:t>
            </a:r>
            <a:r>
              <a:rPr lang="en-US" sz="2400" b="1" dirty="0" err="1">
                <a:solidFill>
                  <a:srgbClr val="800000"/>
                </a:solidFill>
                <a:latin typeface="Liberation Serif" pitchFamily="18"/>
                <a:cs typeface="Arial"/>
              </a:rPr>
              <a:t>Bootcamp</a:t>
            </a:r>
            <a:r>
              <a:rPr lang="en-US" sz="2400" b="1" dirty="0">
                <a:solidFill>
                  <a:srgbClr val="800000"/>
                </a:solidFill>
                <a:latin typeface="Liberation Serif" pitchFamily="18"/>
                <a:cs typeface="Arial"/>
              </a:rPr>
              <a:t>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Question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185" y="1509099"/>
            <a:ext cx="6792285" cy="952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Which of the following lines has a problem?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 it does, how might you solve it?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71246" y="2872440"/>
            <a:ext cx="500575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US" sz="1600" dirty="0" err="1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main(</a:t>
            </a:r>
            <a:r>
              <a:rPr lang="en-US" sz="1600" dirty="0" err="1" smtClean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argc</a:t>
            </a:r>
            <a:r>
              <a:rPr lang="en-US" sz="1600" dirty="0" smtClean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, char** </a:t>
            </a:r>
            <a:r>
              <a:rPr lang="en-US" sz="1600" dirty="0" err="1" smtClean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argv</a:t>
            </a:r>
            <a:r>
              <a:rPr lang="en-US" sz="1600" dirty="0" smtClean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) </a:t>
            </a:r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{</a:t>
            </a:r>
          </a:p>
          <a:p>
            <a:pPr hangingPunct="0"/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 *a = malloc(100 * </a:t>
            </a:r>
            <a:r>
              <a:rPr lang="en-US" sz="1600" dirty="0" err="1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sizeof</a:t>
            </a:r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));</a:t>
            </a:r>
          </a:p>
          <a:p>
            <a:pPr hangingPunct="0"/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   for (</a:t>
            </a:r>
            <a:r>
              <a:rPr lang="en-US" sz="1600" dirty="0" err="1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=0; </a:t>
            </a:r>
            <a:r>
              <a:rPr lang="en-US" sz="1600" dirty="0" err="1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&lt;100; </a:t>
            </a:r>
            <a:r>
              <a:rPr lang="en-US" sz="1600" dirty="0" err="1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++) {</a:t>
            </a:r>
          </a:p>
          <a:p>
            <a:pPr hangingPunct="0"/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      if (a[</a:t>
            </a:r>
            <a:r>
              <a:rPr lang="en-US" sz="1600" dirty="0" err="1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] == 0) a[</a:t>
            </a:r>
            <a:r>
              <a:rPr lang="en-US" sz="1600" dirty="0" err="1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]=</a:t>
            </a:r>
            <a:r>
              <a:rPr lang="en-US" sz="1600" dirty="0" err="1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;</a:t>
            </a:r>
          </a:p>
          <a:p>
            <a:pPr hangingPunct="0"/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      else a[</a:t>
            </a:r>
            <a:r>
              <a:rPr lang="en-US" sz="1600" dirty="0" err="1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]=0;</a:t>
            </a:r>
          </a:p>
          <a:p>
            <a:pPr hangingPunct="0"/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   </a:t>
            </a:r>
            <a:r>
              <a:rPr lang="en-US" sz="1600" dirty="0" smtClean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}</a:t>
            </a:r>
          </a:p>
          <a:p>
            <a:pPr hangingPunct="0"/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  ...</a:t>
            </a:r>
            <a:endParaRPr lang="en-US" sz="1600" dirty="0">
              <a:latin typeface="Courier New" panose="02070309020205020404" pitchFamily="49" charset="0"/>
              <a:ea typeface="AR PL UMing TW MBE" pitchFamily="2"/>
              <a:cs typeface="Courier New" panose="02070309020205020404" pitchFamily="49" charset="0"/>
            </a:endParaRPr>
          </a:p>
          <a:p>
            <a:pPr hangingPunct="0"/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   free(a);</a:t>
            </a:r>
          </a:p>
          <a:p>
            <a:pPr hangingPunct="0"/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   return 0;</a:t>
            </a:r>
          </a:p>
          <a:p>
            <a:pPr hangingPunct="0"/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99910" y="3118660"/>
            <a:ext cx="32284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28647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Question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185" y="1509099"/>
            <a:ext cx="6792285" cy="952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can malloc return?  Can malloc fail?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71246" y="2872440"/>
            <a:ext cx="500575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US" sz="1600" dirty="0" err="1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main(</a:t>
            </a:r>
            <a:r>
              <a:rPr lang="en-US" sz="1600" dirty="0" err="1" smtClean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argc</a:t>
            </a:r>
            <a:r>
              <a:rPr lang="en-US" sz="1600" dirty="0" smtClean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, char** </a:t>
            </a:r>
            <a:r>
              <a:rPr lang="en-US" sz="1600" dirty="0" err="1" smtClean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argv</a:t>
            </a:r>
            <a:r>
              <a:rPr lang="en-US" sz="1600" dirty="0" smtClean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) </a:t>
            </a:r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{</a:t>
            </a:r>
          </a:p>
          <a:p>
            <a:pPr hangingPunct="0"/>
            <a:r>
              <a:rPr lang="en-US" sz="1600" b="1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   </a:t>
            </a:r>
            <a:r>
              <a:rPr lang="en-US" sz="1600" b="1" dirty="0" err="1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 *a = malloc(100 * </a:t>
            </a:r>
            <a:r>
              <a:rPr lang="en-US" sz="1600" b="1" dirty="0" err="1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sizeof</a:t>
            </a:r>
            <a:r>
              <a:rPr lang="en-US" sz="1600" b="1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));</a:t>
            </a:r>
          </a:p>
          <a:p>
            <a:pPr hangingPunct="0"/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   for (</a:t>
            </a:r>
            <a:r>
              <a:rPr lang="en-US" sz="1600" dirty="0" err="1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=0; </a:t>
            </a:r>
            <a:r>
              <a:rPr lang="en-US" sz="1600" dirty="0" err="1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&lt;100; </a:t>
            </a:r>
            <a:r>
              <a:rPr lang="en-US" sz="1600" dirty="0" err="1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++) {</a:t>
            </a:r>
          </a:p>
          <a:p>
            <a:pPr hangingPunct="0"/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      if (a[</a:t>
            </a:r>
            <a:r>
              <a:rPr lang="en-US" sz="1600" dirty="0" err="1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] == 0) a[</a:t>
            </a:r>
            <a:r>
              <a:rPr lang="en-US" sz="1600" dirty="0" err="1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]=</a:t>
            </a:r>
            <a:r>
              <a:rPr lang="en-US" sz="1600" dirty="0" err="1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;</a:t>
            </a:r>
          </a:p>
          <a:p>
            <a:pPr hangingPunct="0"/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      else a[</a:t>
            </a:r>
            <a:r>
              <a:rPr lang="en-US" sz="1600" dirty="0" err="1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]=0;</a:t>
            </a:r>
          </a:p>
          <a:p>
            <a:pPr hangingPunct="0"/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   </a:t>
            </a:r>
            <a:r>
              <a:rPr lang="en-US" sz="1600" dirty="0" smtClean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}</a:t>
            </a:r>
          </a:p>
          <a:p>
            <a:pPr hangingPunct="0"/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  ...</a:t>
            </a:r>
            <a:endParaRPr lang="en-US" sz="1600" dirty="0">
              <a:latin typeface="Courier New" panose="02070309020205020404" pitchFamily="49" charset="0"/>
              <a:ea typeface="AR PL UMing TW MBE" pitchFamily="2"/>
              <a:cs typeface="Courier New" panose="02070309020205020404" pitchFamily="49" charset="0"/>
            </a:endParaRPr>
          </a:p>
          <a:p>
            <a:pPr hangingPunct="0"/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   free(a);</a:t>
            </a:r>
          </a:p>
          <a:p>
            <a:pPr hangingPunct="0"/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   return 0;</a:t>
            </a:r>
          </a:p>
          <a:p>
            <a:pPr hangingPunct="0"/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94049" y="3118660"/>
            <a:ext cx="32284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28656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Question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185" y="1509099"/>
            <a:ext cx="6792285" cy="952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Allocated memory is not initialized.</a:t>
            </a:r>
          </a:p>
          <a:p>
            <a:pPr marL="0" indent="0">
              <a:buNone/>
            </a:pPr>
            <a:r>
              <a:rPr lang="en-US" dirty="0" smtClean="0"/>
              <a:t>What function does this?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71246" y="2872440"/>
            <a:ext cx="500575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US" sz="1600" dirty="0" err="1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main(</a:t>
            </a:r>
            <a:r>
              <a:rPr lang="en-US" sz="1600" dirty="0" err="1" smtClean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argc</a:t>
            </a:r>
            <a:r>
              <a:rPr lang="en-US" sz="1600" dirty="0" smtClean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, char** </a:t>
            </a:r>
            <a:r>
              <a:rPr lang="en-US" sz="1600" dirty="0" err="1" smtClean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argv</a:t>
            </a:r>
            <a:r>
              <a:rPr lang="en-US" sz="1600" dirty="0" smtClean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) </a:t>
            </a:r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{</a:t>
            </a:r>
          </a:p>
          <a:p>
            <a:pPr hangingPunct="0"/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 *a = malloc(100 * </a:t>
            </a:r>
            <a:r>
              <a:rPr lang="en-US" sz="1600" dirty="0" err="1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sizeof</a:t>
            </a:r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));</a:t>
            </a:r>
          </a:p>
          <a:p>
            <a:pPr hangingPunct="0"/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   for (</a:t>
            </a:r>
            <a:r>
              <a:rPr lang="en-US" sz="1600" dirty="0" err="1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=0; </a:t>
            </a:r>
            <a:r>
              <a:rPr lang="en-US" sz="1600" dirty="0" err="1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&lt;100; </a:t>
            </a:r>
            <a:r>
              <a:rPr lang="en-US" sz="1600" dirty="0" err="1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++) {</a:t>
            </a:r>
          </a:p>
          <a:p>
            <a:pPr hangingPunct="0"/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      </a:t>
            </a:r>
            <a:r>
              <a:rPr lang="en-US" sz="1600" b="1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if (a[</a:t>
            </a:r>
            <a:r>
              <a:rPr lang="en-US" sz="1600" b="1" dirty="0" err="1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] == 0) </a:t>
            </a:r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a[</a:t>
            </a:r>
            <a:r>
              <a:rPr lang="en-US" sz="1600" dirty="0" err="1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]=</a:t>
            </a:r>
            <a:r>
              <a:rPr lang="en-US" sz="1600" dirty="0" err="1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;</a:t>
            </a:r>
          </a:p>
          <a:p>
            <a:pPr hangingPunct="0"/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      else a[</a:t>
            </a:r>
            <a:r>
              <a:rPr lang="en-US" sz="1600" dirty="0" err="1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]=0;</a:t>
            </a:r>
          </a:p>
          <a:p>
            <a:pPr hangingPunct="0"/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   </a:t>
            </a:r>
            <a:r>
              <a:rPr lang="en-US" sz="1600" dirty="0" smtClean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}</a:t>
            </a:r>
          </a:p>
          <a:p>
            <a:pPr hangingPunct="0"/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  ...</a:t>
            </a:r>
            <a:endParaRPr lang="en-US" sz="1600" dirty="0">
              <a:latin typeface="Courier New" panose="02070309020205020404" pitchFamily="49" charset="0"/>
              <a:ea typeface="AR PL UMing TW MBE" pitchFamily="2"/>
              <a:cs typeface="Courier New" panose="02070309020205020404" pitchFamily="49" charset="0"/>
            </a:endParaRPr>
          </a:p>
          <a:p>
            <a:pPr hangingPunct="0"/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   free(a);</a:t>
            </a:r>
          </a:p>
          <a:p>
            <a:pPr hangingPunct="0"/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   return 0;</a:t>
            </a:r>
          </a:p>
          <a:p>
            <a:pPr hangingPunct="0"/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94049" y="3118660"/>
            <a:ext cx="32284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9479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Question 1 (bonus)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185" y="1509099"/>
            <a:ext cx="6792285" cy="952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Declaring a variable in a for loop requires: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</a:t>
            </a:r>
            <a:r>
              <a:rPr lang="en-US" dirty="0" err="1" smtClean="0"/>
              <a:t>std</a:t>
            </a:r>
            <a:r>
              <a:rPr lang="en-US" dirty="0" smtClean="0"/>
              <a:t>=c99 (or later standard)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71246" y="2872440"/>
            <a:ext cx="500575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US" sz="1600" dirty="0" err="1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main(</a:t>
            </a:r>
            <a:r>
              <a:rPr lang="en-US" sz="1600" dirty="0" err="1" smtClean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argc</a:t>
            </a:r>
            <a:r>
              <a:rPr lang="en-US" sz="1600" dirty="0" smtClean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, char** </a:t>
            </a:r>
            <a:r>
              <a:rPr lang="en-US" sz="1600" dirty="0" err="1" smtClean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argv</a:t>
            </a:r>
            <a:r>
              <a:rPr lang="en-US" sz="1600" dirty="0" smtClean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) </a:t>
            </a:r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{</a:t>
            </a:r>
          </a:p>
          <a:p>
            <a:pPr hangingPunct="0"/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 *a = malloc(100 * </a:t>
            </a:r>
            <a:r>
              <a:rPr lang="en-US" sz="1600" dirty="0" err="1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sizeof</a:t>
            </a:r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));</a:t>
            </a:r>
          </a:p>
          <a:p>
            <a:pPr hangingPunct="0"/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   for (</a:t>
            </a:r>
            <a:r>
              <a:rPr lang="en-US" sz="1600" b="1" dirty="0" err="1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=0</a:t>
            </a:r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; </a:t>
            </a:r>
            <a:r>
              <a:rPr lang="en-US" sz="1600" dirty="0" err="1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&lt;100; </a:t>
            </a:r>
            <a:r>
              <a:rPr lang="en-US" sz="1600" dirty="0" err="1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++) {</a:t>
            </a:r>
          </a:p>
          <a:p>
            <a:pPr hangingPunct="0"/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      if (a[</a:t>
            </a:r>
            <a:r>
              <a:rPr lang="en-US" sz="1600" dirty="0" err="1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] == 0) a[</a:t>
            </a:r>
            <a:r>
              <a:rPr lang="en-US" sz="1600" dirty="0" err="1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]=</a:t>
            </a:r>
            <a:r>
              <a:rPr lang="en-US" sz="1600" dirty="0" err="1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;</a:t>
            </a:r>
          </a:p>
          <a:p>
            <a:pPr hangingPunct="0"/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      else a[</a:t>
            </a:r>
            <a:r>
              <a:rPr lang="en-US" sz="1600" dirty="0" err="1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]=0;</a:t>
            </a:r>
          </a:p>
          <a:p>
            <a:pPr hangingPunct="0"/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   </a:t>
            </a:r>
            <a:r>
              <a:rPr lang="en-US" sz="1600" dirty="0" smtClean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}</a:t>
            </a:r>
          </a:p>
          <a:p>
            <a:pPr hangingPunct="0"/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  ...</a:t>
            </a:r>
            <a:endParaRPr lang="en-US" sz="1600" dirty="0">
              <a:latin typeface="Courier New" panose="02070309020205020404" pitchFamily="49" charset="0"/>
              <a:ea typeface="AR PL UMing TW MBE" pitchFamily="2"/>
              <a:cs typeface="Courier New" panose="02070309020205020404" pitchFamily="49" charset="0"/>
            </a:endParaRPr>
          </a:p>
          <a:p>
            <a:pPr hangingPunct="0"/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   free(a);</a:t>
            </a:r>
          </a:p>
          <a:p>
            <a:pPr hangingPunct="0"/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   return 0;</a:t>
            </a:r>
          </a:p>
          <a:p>
            <a:pPr hangingPunct="0"/>
            <a:r>
              <a:rPr lang="en-US" sz="1600" dirty="0">
                <a:latin typeface="Courier New" panose="02070309020205020404" pitchFamily="49" charset="0"/>
                <a:ea typeface="AR PL UMing TW MBE" pitchFamily="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8187" y="3118660"/>
            <a:ext cx="32284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01349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17838</TotalTime>
  <Words>1355</Words>
  <Application>Microsoft Office PowerPoint</Application>
  <PresentationFormat>Custom</PresentationFormat>
  <Paragraphs>276</Paragraphs>
  <Slides>26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40" baseType="lpstr">
      <vt:lpstr>AR PL UMing TW MBE</vt:lpstr>
      <vt:lpstr>Arial</vt:lpstr>
      <vt:lpstr>Calibri</vt:lpstr>
      <vt:lpstr>Calibri Light</vt:lpstr>
      <vt:lpstr>Courier New</vt:lpstr>
      <vt:lpstr>DejaVu Sans</vt:lpstr>
      <vt:lpstr>Liberation Mono</vt:lpstr>
      <vt:lpstr>Liberation Sans</vt:lpstr>
      <vt:lpstr>Liberation Serif</vt:lpstr>
      <vt:lpstr>Raghindi</vt:lpstr>
      <vt:lpstr>StarSymbol</vt:lpstr>
      <vt:lpstr>URW Bookman L</vt:lpstr>
      <vt:lpstr>1_Office Theme</vt:lpstr>
      <vt:lpstr>2_Office Theme</vt:lpstr>
      <vt:lpstr>15-213 Recitation 6: C Review</vt:lpstr>
      <vt:lpstr>Agenda</vt:lpstr>
      <vt:lpstr>Reminders</vt:lpstr>
      <vt:lpstr>Lessons from Attack Lab</vt:lpstr>
      <vt:lpstr>C Assessment</vt:lpstr>
      <vt:lpstr>C Question 1</vt:lpstr>
      <vt:lpstr>C Question 1</vt:lpstr>
      <vt:lpstr>C Question 1</vt:lpstr>
      <vt:lpstr>C Question 1 (bonus)</vt:lpstr>
      <vt:lpstr>C Question 1</vt:lpstr>
      <vt:lpstr>C Question 2</vt:lpstr>
      <vt:lpstr>C Question 2</vt:lpstr>
      <vt:lpstr>C Question 2</vt:lpstr>
      <vt:lpstr>C Question 3</vt:lpstr>
      <vt:lpstr>C Question 3</vt:lpstr>
      <vt:lpstr>C Question 3</vt:lpstr>
      <vt:lpstr>C Assessment</vt:lpstr>
      <vt:lpstr>C Programming Style</vt:lpstr>
      <vt:lpstr>C Programming Exercise</vt:lpstr>
      <vt:lpstr>Form pairs</vt:lpstr>
      <vt:lpstr>man 3 getopt</vt:lpstr>
      <vt:lpstr>If You Get Stuck on cachelab</vt:lpstr>
      <vt:lpstr>PowerPoint Presentation</vt:lpstr>
      <vt:lpstr>Appendix: valgrind</vt:lpstr>
      <vt:lpstr>valgrind: Finding Memory Leaks</vt:lpstr>
      <vt:lpstr>Clang / LLVM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15-213 Recitation: Bomb Lab</dc:title>
  <dc:creator>Brian Railing</dc:creator>
  <cp:lastModifiedBy>Brian Railing</cp:lastModifiedBy>
  <cp:revision>334</cp:revision>
  <dcterms:modified xsi:type="dcterms:W3CDTF">2016-10-02T18:02:19Z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r8>0</vt:r8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r8>0</vt:r8>
  </property>
  <property fmtid="{D5CDD505-2E9C-101B-9397-08002B2CF9AE}" pid="7" name="Notes">
    <vt:r8>21</vt:r8>
  </property>
  <property fmtid="{D5CDD505-2E9C-101B-9397-08002B2CF9AE}" pid="8" name="PresentationFormat">
    <vt:lpwstr>On-screen Show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r8>21</vt:r8>
  </property>
</Properties>
</file>