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4" r:id="rId2"/>
    <p:sldId id="4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F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CC02D4E9-CDA7-431C-9342-DF4588452B2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69BB342-5C07-48E0-B3FF-33627E10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CE694-CCCC-41A5-A24F-E580FE6E9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CE694-CCCC-41A5-A24F-E580FE6E9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6E48-4ED0-0E19-AA7A-2BC5F32B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D8E76-702E-5D00-EE61-63705905C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2029-E4D3-3251-8C1F-2CE4C7DA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7826-E625-33E2-420B-5734793B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8C11-3F6B-F92C-FF13-5F477442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8B45-04A1-CDDD-37D3-2EB14B3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1E7D-0AEE-D334-C65A-E2E0D722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A37A-863F-553D-3E6C-CA80383D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DE7F-B51F-A35B-E53D-D2ACB21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DC98-C886-6DA0-A6EC-9958A7B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A1A73-561A-E350-AECC-A5C3D1600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17E4-64F0-EB3F-B514-AC50362F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73DB-511F-5555-93D0-712663A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D0AF-4866-B63F-00E0-87E30E4D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F7DE-8DAF-68CF-C2BD-3C5FF18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FB83-181E-A21C-0DE8-A883BD30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423B-B2FF-2AA6-04B3-3CC3117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4341-3362-38D1-8F6B-68C32EFB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2F75-80C8-A064-49E7-8AF690CC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8646-8E45-C7FB-433C-9DC83B8D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D573-A2BA-51CB-F29A-7B25F626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EA-9E1B-2E54-C737-9040D56D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12EC-023F-940C-F916-E1B4AAAA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57E7-EFE2-620B-88A5-DA9EAD6B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DC61-1759-3211-39F0-DEBEC11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0DCC-6407-2809-1ECE-54E4EAC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0DC3-EE55-5623-01C2-DB5BCDE41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15085-8277-F4A0-6C3F-4A0D6683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833-C6D3-9AA3-4C3E-A656E685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4D0B7-F43F-61A7-CB0F-7F180A91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97D2-4472-E9A7-5820-1434F550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F0F-1529-CB6C-529B-74500B5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81EA-0873-3D85-B606-079AF4F5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F59E-2F19-4CB3-DC0B-CCA1C1E5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E8E98-6B06-E5B8-F4D6-4CF1D0E4F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03315-98A6-130E-9B0E-2F474CEEB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97302-F30B-770C-670D-8A26CE32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269C9-B794-DE94-C9E7-0456117E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07AD-2F06-9427-44D3-E423FFE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7D46-7958-7362-143F-E24AEB7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C8A1A-A75B-1BB4-1ED0-EE277E9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21A44-3925-3E9E-4376-99E58913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746D-7357-9754-54E1-4A8A8E39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DC9A-80A2-8D67-F4B5-CA1C99C8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F191D-B30B-AAA4-BCAC-F5084DC5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5BFB-6AC9-6D46-F34E-5F7B3DA9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5195-E9F1-87B6-5682-C27235AA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5634-4A0B-F4F7-FC68-E91C232A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C74C4-A69B-C953-C531-582553FF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1C09-010E-E3EA-5755-27281FE4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72B0-0155-6F0D-B762-F634FB17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4996-4A29-FECD-8B66-D0E178AA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23C8-C158-FED4-1A03-97E06530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BA411-5591-20DF-919A-13BFEE48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7AEF-3737-4991-7C3C-D886A6EE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4E40D-8581-0966-71D2-0F51D923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3E98-751C-282B-7189-6397A982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D084-8936-7B98-6771-620596AB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2DBC0-94E5-17FE-3BA4-422A4B57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FB10-6D91-989D-8027-79192AB1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1871-7ACA-67A7-8F11-241B1151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7D2F4-4098-4DE0-91A5-98E3464F873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D768-F3B8-4549-691C-336DB4287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6361-CC48-B35D-7CEB-1AD306829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E8B7-9ACA-05D3-D607-6699DAC3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Transfer Learning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BADB43-E03B-94D5-BE51-55179BDB1EB9}"/>
              </a:ext>
            </a:extLst>
          </p:cNvPr>
          <p:cNvSpPr/>
          <p:nvPr/>
        </p:nvSpPr>
        <p:spPr>
          <a:xfrm>
            <a:off x="6005427" y="350611"/>
            <a:ext cx="2324746" cy="139484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Scene Augmentation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Background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Lighting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Perspective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Orientation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B8AE91-591F-0C73-8401-0F72E236B8E0}"/>
              </a:ext>
            </a:extLst>
          </p:cNvPr>
          <p:cNvSpPr/>
          <p:nvPr/>
        </p:nvSpPr>
        <p:spPr>
          <a:xfrm>
            <a:off x="3527500" y="3222284"/>
            <a:ext cx="828513" cy="7774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Scans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A17B6-C9F1-0D0F-84ED-04714A70F5A4}"/>
              </a:ext>
            </a:extLst>
          </p:cNvPr>
          <p:cNvSpPr/>
          <p:nvPr/>
        </p:nvSpPr>
        <p:spPr>
          <a:xfrm>
            <a:off x="8942549" y="3545508"/>
            <a:ext cx="1706537" cy="8279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MoCap</a:t>
            </a:r>
            <a:r>
              <a:rPr lang="en-US" sz="1600" dirty="0">
                <a:solidFill>
                  <a:schemeClr val="tx1"/>
                </a:solidFill>
              </a:rPr>
              <a:t> Image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Re-projection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88E1A8-289E-356D-C1AB-AD15047D1BCE}"/>
              </a:ext>
            </a:extLst>
          </p:cNvPr>
          <p:cNvGrpSpPr/>
          <p:nvPr/>
        </p:nvGrpSpPr>
        <p:grpSpPr>
          <a:xfrm>
            <a:off x="5120412" y="2111344"/>
            <a:ext cx="4252996" cy="1335438"/>
            <a:chOff x="1766808" y="2107769"/>
            <a:chExt cx="4252996" cy="1335438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2D5B1F3F-DEAA-CC3E-D718-0E93B40D0449}"/>
                </a:ext>
              </a:extLst>
            </p:cNvPr>
            <p:cNvSpPr/>
            <p:nvPr/>
          </p:nvSpPr>
          <p:spPr>
            <a:xfrm>
              <a:off x="1766808" y="2495227"/>
              <a:ext cx="1153332" cy="947980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Virtual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world</a:t>
              </a:r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A6CBE0B6-3338-B8EA-E9D9-0952573339F6}"/>
                </a:ext>
              </a:extLst>
            </p:cNvPr>
            <p:cNvSpPr/>
            <p:nvPr/>
          </p:nvSpPr>
          <p:spPr>
            <a:xfrm>
              <a:off x="3370427" y="2107769"/>
              <a:ext cx="1153332" cy="947980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Hybrid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(AR)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0E748975-2EBB-DC87-185E-51DFF2E8FD5D}"/>
                </a:ext>
              </a:extLst>
            </p:cNvPr>
            <p:cNvSpPr/>
            <p:nvPr/>
          </p:nvSpPr>
          <p:spPr>
            <a:xfrm>
              <a:off x="4866472" y="2495227"/>
              <a:ext cx="1153332" cy="947980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world</a:t>
              </a:r>
            </a:p>
          </p:txBody>
        </p:sp>
      </p:grp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100ED640-345B-3092-CAE2-CD5B048FEE01}"/>
              </a:ext>
            </a:extLst>
          </p:cNvPr>
          <p:cNvSpPr/>
          <p:nvPr/>
        </p:nvSpPr>
        <p:spPr>
          <a:xfrm>
            <a:off x="6302339" y="5323581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55F60-71A3-6264-1147-D745F9CA2CB5}"/>
              </a:ext>
            </a:extLst>
          </p:cNvPr>
          <p:cNvSpPr/>
          <p:nvPr/>
        </p:nvSpPr>
        <p:spPr>
          <a:xfrm>
            <a:off x="740300" y="4589527"/>
            <a:ext cx="2994630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Relative Vectoring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Using predictions on real imagery</a:t>
            </a: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77D0E177-BD2F-2446-1038-680BE15FF79D}"/>
              </a:ext>
            </a:extLst>
          </p:cNvPr>
          <p:cNvSpPr/>
          <p:nvPr/>
        </p:nvSpPr>
        <p:spPr>
          <a:xfrm>
            <a:off x="9180964" y="2997787"/>
            <a:ext cx="752448" cy="448995"/>
          </a:xfrm>
          <a:custGeom>
            <a:avLst/>
            <a:gdLst>
              <a:gd name="connsiteX0" fmla="*/ 573741 w 602902"/>
              <a:gd name="connsiteY0" fmla="*/ 627529 h 627529"/>
              <a:gd name="connsiteX1" fmla="*/ 537882 w 602902"/>
              <a:gd name="connsiteY1" fmla="*/ 251012 h 627529"/>
              <a:gd name="connsiteX2" fmla="*/ 0 w 602902"/>
              <a:gd name="connsiteY2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02" h="627529">
                <a:moveTo>
                  <a:pt x="573741" y="627529"/>
                </a:moveTo>
                <a:cubicBezTo>
                  <a:pt x="603623" y="491564"/>
                  <a:pt x="633505" y="355600"/>
                  <a:pt x="537882" y="251012"/>
                </a:cubicBezTo>
                <a:cubicBezTo>
                  <a:pt x="442259" y="146424"/>
                  <a:pt x="221129" y="44824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1369C418-FA0B-DED6-8089-E06568D3A74C}"/>
              </a:ext>
            </a:extLst>
          </p:cNvPr>
          <p:cNvSpPr/>
          <p:nvPr/>
        </p:nvSpPr>
        <p:spPr>
          <a:xfrm>
            <a:off x="4389464" y="2888232"/>
            <a:ext cx="828513" cy="315329"/>
          </a:xfrm>
          <a:custGeom>
            <a:avLst/>
            <a:gdLst>
              <a:gd name="connsiteX0" fmla="*/ 0 w 573741"/>
              <a:gd name="connsiteY0" fmla="*/ 223171 h 223171"/>
              <a:gd name="connsiteX1" fmla="*/ 322730 w 573741"/>
              <a:gd name="connsiteY1" fmla="*/ 25948 h 223171"/>
              <a:gd name="connsiteX2" fmla="*/ 573741 w 573741"/>
              <a:gd name="connsiteY2" fmla="*/ 8018 h 22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741" h="223171">
                <a:moveTo>
                  <a:pt x="0" y="223171"/>
                </a:moveTo>
                <a:cubicBezTo>
                  <a:pt x="113553" y="142489"/>
                  <a:pt x="227107" y="61807"/>
                  <a:pt x="322730" y="25948"/>
                </a:cubicBezTo>
                <a:cubicBezTo>
                  <a:pt x="418353" y="-9911"/>
                  <a:pt x="496047" y="-947"/>
                  <a:pt x="573741" y="8018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93C71276-370F-0F88-9DE5-A57BF5F35D55}"/>
              </a:ext>
            </a:extLst>
          </p:cNvPr>
          <p:cNvSpPr/>
          <p:nvPr/>
        </p:nvSpPr>
        <p:spPr>
          <a:xfrm>
            <a:off x="5720001" y="1796207"/>
            <a:ext cx="430306" cy="807133"/>
          </a:xfrm>
          <a:custGeom>
            <a:avLst/>
            <a:gdLst>
              <a:gd name="connsiteX0" fmla="*/ 519953 w 519953"/>
              <a:gd name="connsiteY0" fmla="*/ 0 h 735106"/>
              <a:gd name="connsiteX1" fmla="*/ 89647 w 519953"/>
              <a:gd name="connsiteY1" fmla="*/ 358588 h 735106"/>
              <a:gd name="connsiteX2" fmla="*/ 0 w 519953"/>
              <a:gd name="connsiteY2" fmla="*/ 735106 h 73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953" h="735106">
                <a:moveTo>
                  <a:pt x="519953" y="0"/>
                </a:moveTo>
                <a:cubicBezTo>
                  <a:pt x="348129" y="118035"/>
                  <a:pt x="176306" y="236070"/>
                  <a:pt x="89647" y="358588"/>
                </a:cubicBezTo>
                <a:cubicBezTo>
                  <a:pt x="2988" y="481106"/>
                  <a:pt x="1494" y="608106"/>
                  <a:pt x="0" y="735106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CBCD5396-11BF-4478-A7FD-8226C6A13268}"/>
              </a:ext>
            </a:extLst>
          </p:cNvPr>
          <p:cNvSpPr/>
          <p:nvPr/>
        </p:nvSpPr>
        <p:spPr>
          <a:xfrm>
            <a:off x="8301835" y="1796516"/>
            <a:ext cx="502024" cy="860612"/>
          </a:xfrm>
          <a:custGeom>
            <a:avLst/>
            <a:gdLst>
              <a:gd name="connsiteX0" fmla="*/ 0 w 502024"/>
              <a:gd name="connsiteY0" fmla="*/ 0 h 860612"/>
              <a:gd name="connsiteX1" fmla="*/ 412377 w 502024"/>
              <a:gd name="connsiteY1" fmla="*/ 448235 h 860612"/>
              <a:gd name="connsiteX2" fmla="*/ 502024 w 502024"/>
              <a:gd name="connsiteY2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024" h="860612">
                <a:moveTo>
                  <a:pt x="0" y="0"/>
                </a:moveTo>
                <a:cubicBezTo>
                  <a:pt x="164353" y="152400"/>
                  <a:pt x="328706" y="304800"/>
                  <a:pt x="412377" y="448235"/>
                </a:cubicBezTo>
                <a:cubicBezTo>
                  <a:pt x="496048" y="591670"/>
                  <a:pt x="499036" y="726141"/>
                  <a:pt x="502024" y="860612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EAB0001-789B-DB49-C2C0-CD279129FAC0}"/>
              </a:ext>
            </a:extLst>
          </p:cNvPr>
          <p:cNvSpPr/>
          <p:nvPr/>
        </p:nvSpPr>
        <p:spPr>
          <a:xfrm>
            <a:off x="6150306" y="2549551"/>
            <a:ext cx="609600" cy="251012"/>
          </a:xfrm>
          <a:custGeom>
            <a:avLst/>
            <a:gdLst>
              <a:gd name="connsiteX0" fmla="*/ 0 w 609600"/>
              <a:gd name="connsiteY0" fmla="*/ 237002 h 237002"/>
              <a:gd name="connsiteX1" fmla="*/ 251012 w 609600"/>
              <a:gd name="connsiteY1" fmla="*/ 57708 h 237002"/>
              <a:gd name="connsiteX2" fmla="*/ 609600 w 609600"/>
              <a:gd name="connsiteY2" fmla="*/ 3920 h 23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37002">
                <a:moveTo>
                  <a:pt x="0" y="237002"/>
                </a:moveTo>
                <a:cubicBezTo>
                  <a:pt x="74706" y="166778"/>
                  <a:pt x="149412" y="96555"/>
                  <a:pt x="251012" y="57708"/>
                </a:cubicBezTo>
                <a:cubicBezTo>
                  <a:pt x="352612" y="18861"/>
                  <a:pt x="522941" y="-11021"/>
                  <a:pt x="609600" y="392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2D9D29F8-B0AE-6998-C7BE-97463848F507}"/>
              </a:ext>
            </a:extLst>
          </p:cNvPr>
          <p:cNvSpPr/>
          <p:nvPr/>
        </p:nvSpPr>
        <p:spPr>
          <a:xfrm>
            <a:off x="7781882" y="2531622"/>
            <a:ext cx="699247" cy="251012"/>
          </a:xfrm>
          <a:custGeom>
            <a:avLst/>
            <a:gdLst>
              <a:gd name="connsiteX0" fmla="*/ 699247 w 699247"/>
              <a:gd name="connsiteY0" fmla="*/ 251012 h 251012"/>
              <a:gd name="connsiteX1" fmla="*/ 394447 w 699247"/>
              <a:gd name="connsiteY1" fmla="*/ 71718 h 251012"/>
              <a:gd name="connsiteX2" fmla="*/ 0 w 699247"/>
              <a:gd name="connsiteY2" fmla="*/ 0 h 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247" h="251012">
                <a:moveTo>
                  <a:pt x="699247" y="251012"/>
                </a:moveTo>
                <a:cubicBezTo>
                  <a:pt x="605117" y="182282"/>
                  <a:pt x="510988" y="113553"/>
                  <a:pt x="394447" y="71718"/>
                </a:cubicBezTo>
                <a:cubicBezTo>
                  <a:pt x="277906" y="29883"/>
                  <a:pt x="138953" y="14941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F8BA250C-FA40-CA08-C595-93CD913B3AC8}"/>
              </a:ext>
            </a:extLst>
          </p:cNvPr>
          <p:cNvSpPr/>
          <p:nvPr/>
        </p:nvSpPr>
        <p:spPr>
          <a:xfrm>
            <a:off x="7300094" y="2918050"/>
            <a:ext cx="45719" cy="1112071"/>
          </a:xfrm>
          <a:custGeom>
            <a:avLst/>
            <a:gdLst>
              <a:gd name="connsiteX0" fmla="*/ 0 w 53261"/>
              <a:gd name="connsiteY0" fmla="*/ 0 h 2082800"/>
              <a:gd name="connsiteX1" fmla="*/ 50800 w 53261"/>
              <a:gd name="connsiteY1" fmla="*/ 924560 h 2082800"/>
              <a:gd name="connsiteX2" fmla="*/ 40640 w 53261"/>
              <a:gd name="connsiteY2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61" h="2082800">
                <a:moveTo>
                  <a:pt x="0" y="0"/>
                </a:moveTo>
                <a:cubicBezTo>
                  <a:pt x="22013" y="288713"/>
                  <a:pt x="44027" y="577427"/>
                  <a:pt x="50800" y="924560"/>
                </a:cubicBezTo>
                <a:cubicBezTo>
                  <a:pt x="57573" y="1271693"/>
                  <a:pt x="49106" y="1677246"/>
                  <a:pt x="40640" y="20828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770193D2-E6E8-6F6C-76DB-BDAF32943422}"/>
              </a:ext>
            </a:extLst>
          </p:cNvPr>
          <p:cNvSpPr/>
          <p:nvPr/>
        </p:nvSpPr>
        <p:spPr>
          <a:xfrm>
            <a:off x="6065440" y="3183655"/>
            <a:ext cx="1045642" cy="965722"/>
          </a:xfrm>
          <a:custGeom>
            <a:avLst/>
            <a:gdLst>
              <a:gd name="connsiteX0" fmla="*/ 0 w 1056640"/>
              <a:gd name="connsiteY0" fmla="*/ 0 h 1727200"/>
              <a:gd name="connsiteX1" fmla="*/ 609600 w 1056640"/>
              <a:gd name="connsiteY1" fmla="*/ 680720 h 1727200"/>
              <a:gd name="connsiteX2" fmla="*/ 1056640 w 105664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40" h="1727200">
                <a:moveTo>
                  <a:pt x="0" y="0"/>
                </a:moveTo>
                <a:cubicBezTo>
                  <a:pt x="216746" y="196426"/>
                  <a:pt x="433493" y="392853"/>
                  <a:pt x="609600" y="680720"/>
                </a:cubicBezTo>
                <a:cubicBezTo>
                  <a:pt x="785707" y="968587"/>
                  <a:pt x="921173" y="1347893"/>
                  <a:pt x="1056640" y="17272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9F063EAE-7D0F-46CD-1BDC-F3F8E5CD47B0}"/>
              </a:ext>
            </a:extLst>
          </p:cNvPr>
          <p:cNvSpPr/>
          <p:nvPr/>
        </p:nvSpPr>
        <p:spPr>
          <a:xfrm>
            <a:off x="7545982" y="3233379"/>
            <a:ext cx="870583" cy="922233"/>
          </a:xfrm>
          <a:custGeom>
            <a:avLst/>
            <a:gdLst>
              <a:gd name="connsiteX0" fmla="*/ 955040 w 955040"/>
              <a:gd name="connsiteY0" fmla="*/ 0 h 1666240"/>
              <a:gd name="connsiteX1" fmla="*/ 325120 w 955040"/>
              <a:gd name="connsiteY1" fmla="*/ 914400 h 1666240"/>
              <a:gd name="connsiteX2" fmla="*/ 0 w 955040"/>
              <a:gd name="connsiteY2" fmla="*/ 1666240 h 16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040" h="1666240">
                <a:moveTo>
                  <a:pt x="955040" y="0"/>
                </a:moveTo>
                <a:cubicBezTo>
                  <a:pt x="719666" y="318346"/>
                  <a:pt x="484293" y="636693"/>
                  <a:pt x="325120" y="914400"/>
                </a:cubicBezTo>
                <a:cubicBezTo>
                  <a:pt x="165947" y="1192107"/>
                  <a:pt x="82973" y="1429173"/>
                  <a:pt x="0" y="166624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9E298E63-98EE-0942-EF5A-80B5B42BC055}"/>
              </a:ext>
            </a:extLst>
          </p:cNvPr>
          <p:cNvSpPr/>
          <p:nvPr/>
        </p:nvSpPr>
        <p:spPr>
          <a:xfrm>
            <a:off x="3979263" y="5316186"/>
            <a:ext cx="2744768" cy="106923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Optimize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Model size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Image input size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93CC2FC8-0E5D-3AB9-0FFD-CD506CAD7B8B}"/>
              </a:ext>
            </a:extLst>
          </p:cNvPr>
          <p:cNvSpPr/>
          <p:nvPr/>
        </p:nvSpPr>
        <p:spPr>
          <a:xfrm>
            <a:off x="7487125" y="4545104"/>
            <a:ext cx="2744768" cy="884999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Optimize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Bounding box corrections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C40344C9-75C8-1F37-2FBC-FF4F1A799746}"/>
              </a:ext>
            </a:extLst>
          </p:cNvPr>
          <p:cNvSpPr/>
          <p:nvPr/>
        </p:nvSpPr>
        <p:spPr>
          <a:xfrm>
            <a:off x="9020972" y="1229024"/>
            <a:ext cx="2111030" cy="1320527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Cameras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0" dirty="0" err="1">
                <a:solidFill>
                  <a:srgbClr val="333333"/>
                </a:solidFill>
                <a:effectLst/>
                <a:latin typeface="sofia w01 bold"/>
              </a:rPr>
              <a:t>Alvium</a:t>
            </a:r>
            <a:r>
              <a:rPr lang="en-US" sz="1400" i="0" dirty="0">
                <a:solidFill>
                  <a:srgbClr val="333333"/>
                </a:solidFill>
                <a:effectLst/>
                <a:latin typeface="sofia w01 bold"/>
              </a:rPr>
              <a:t> G5 811c</a:t>
            </a:r>
            <a:endParaRPr lang="en-US" sz="1400" dirty="0">
              <a:solidFill>
                <a:srgbClr val="333333"/>
              </a:solidFill>
              <a:latin typeface="sofia w01 bold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sofia w01 bold"/>
              </a:rPr>
              <a:t>Insta360 Link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37">
            <a:extLst>
              <a:ext uri="{FF2B5EF4-FFF2-40B4-BE49-F238E27FC236}">
                <a16:creationId xmlns:a16="http://schemas.microsoft.com/office/drawing/2014/main" id="{D8CFCA3A-2CF7-CE89-36E1-DFC91D3411B5}"/>
              </a:ext>
            </a:extLst>
          </p:cNvPr>
          <p:cNvSpPr/>
          <p:nvPr/>
        </p:nvSpPr>
        <p:spPr>
          <a:xfrm>
            <a:off x="6395537" y="3943479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Label Generation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8576F-24EB-569E-CB6D-9D5D5DAF57A3}"/>
              </a:ext>
            </a:extLst>
          </p:cNvPr>
          <p:cNvCxnSpPr>
            <a:cxnSpLocks/>
          </p:cNvCxnSpPr>
          <p:nvPr/>
        </p:nvCxnSpPr>
        <p:spPr>
          <a:xfrm flipH="1">
            <a:off x="7345813" y="4725255"/>
            <a:ext cx="634" cy="822960"/>
          </a:xfrm>
          <a:prstGeom prst="straightConnector1">
            <a:avLst/>
          </a:pr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4FD0134-38F0-F85E-75CB-337267E8D8E9}"/>
              </a:ext>
            </a:extLst>
          </p:cNvPr>
          <p:cNvSpPr/>
          <p:nvPr/>
        </p:nvSpPr>
        <p:spPr>
          <a:xfrm>
            <a:off x="3365500" y="5016500"/>
            <a:ext cx="3098800" cy="749300"/>
          </a:xfrm>
          <a:custGeom>
            <a:avLst/>
            <a:gdLst>
              <a:gd name="connsiteX0" fmla="*/ 3098800 w 3098800"/>
              <a:gd name="connsiteY0" fmla="*/ 749300 h 749300"/>
              <a:gd name="connsiteX1" fmla="*/ 2298700 w 3098800"/>
              <a:gd name="connsiteY1" fmla="*/ 635000 h 749300"/>
              <a:gd name="connsiteX2" fmla="*/ 1397000 w 3098800"/>
              <a:gd name="connsiteY2" fmla="*/ 406400 h 749300"/>
              <a:gd name="connsiteX3" fmla="*/ 774700 w 3098800"/>
              <a:gd name="connsiteY3" fmla="*/ 152400 h 749300"/>
              <a:gd name="connsiteX4" fmla="*/ 0 w 3098800"/>
              <a:gd name="connsiteY4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749300">
                <a:moveTo>
                  <a:pt x="3098800" y="749300"/>
                </a:moveTo>
                <a:cubicBezTo>
                  <a:pt x="2840566" y="720725"/>
                  <a:pt x="2582333" y="692150"/>
                  <a:pt x="2298700" y="635000"/>
                </a:cubicBezTo>
                <a:cubicBezTo>
                  <a:pt x="2015067" y="577850"/>
                  <a:pt x="1651000" y="486833"/>
                  <a:pt x="1397000" y="406400"/>
                </a:cubicBezTo>
                <a:cubicBezTo>
                  <a:pt x="1143000" y="325967"/>
                  <a:pt x="1007533" y="220133"/>
                  <a:pt x="774700" y="152400"/>
                </a:cubicBezTo>
                <a:cubicBezTo>
                  <a:pt x="541867" y="84667"/>
                  <a:pt x="270933" y="42333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54166-1C41-4D31-8D99-F8EBEEF7ECC8}"/>
              </a:ext>
            </a:extLst>
          </p:cNvPr>
          <p:cNvGrpSpPr/>
          <p:nvPr/>
        </p:nvGrpSpPr>
        <p:grpSpPr>
          <a:xfrm>
            <a:off x="622333" y="2782634"/>
            <a:ext cx="2704998" cy="1325563"/>
            <a:chOff x="486312" y="648437"/>
            <a:chExt cx="11348253" cy="5561125"/>
          </a:xfrm>
        </p:grpSpPr>
        <p:pic>
          <p:nvPicPr>
            <p:cNvPr id="22" name="Picture 21" descr="A picture containing building, ground, indoor, steel&#10;&#10;Description automatically generated">
              <a:extLst>
                <a:ext uri="{FF2B5EF4-FFF2-40B4-BE49-F238E27FC236}">
                  <a16:creationId xmlns:a16="http://schemas.microsoft.com/office/drawing/2014/main" id="{76EBEC75-22B0-0BDC-B614-14038EFD6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4" t="53806" r="45143" b="20846"/>
            <a:stretch/>
          </p:blipFill>
          <p:spPr>
            <a:xfrm>
              <a:off x="486312" y="648437"/>
              <a:ext cx="5609688" cy="5561125"/>
            </a:xfrm>
            <a:prstGeom prst="rect">
              <a:avLst/>
            </a:prstGeom>
          </p:spPr>
        </p:pic>
        <p:pic>
          <p:nvPicPr>
            <p:cNvPr id="30" name="Picture 29" descr="A picture containing text, transport, plane, aircraft&#10;&#10;Description automatically generated">
              <a:extLst>
                <a:ext uri="{FF2B5EF4-FFF2-40B4-BE49-F238E27FC236}">
                  <a16:creationId xmlns:a16="http://schemas.microsoft.com/office/drawing/2014/main" id="{93DD7B80-5EA4-9B1D-07AF-A7D17549C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0" t="37418" r="17814" b="30024"/>
            <a:stretch/>
          </p:blipFill>
          <p:spPr>
            <a:xfrm>
              <a:off x="6224877" y="648437"/>
              <a:ext cx="5609688" cy="556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BADB43-E03B-94D5-BE51-55179BDB1EB9}"/>
              </a:ext>
            </a:extLst>
          </p:cNvPr>
          <p:cNvSpPr/>
          <p:nvPr/>
        </p:nvSpPr>
        <p:spPr>
          <a:xfrm>
            <a:off x="4900186" y="772729"/>
            <a:ext cx="1668320" cy="107728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Scene Augmentation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Background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Lighting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Perspective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Orientation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B8AE91-591F-0C73-8401-0F72E236B8E0}"/>
              </a:ext>
            </a:extLst>
          </p:cNvPr>
          <p:cNvSpPr/>
          <p:nvPr/>
        </p:nvSpPr>
        <p:spPr>
          <a:xfrm>
            <a:off x="3674854" y="1349591"/>
            <a:ext cx="622660" cy="5158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Scans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A17B6-C9F1-0D0F-84ED-04714A70F5A4}"/>
              </a:ext>
            </a:extLst>
          </p:cNvPr>
          <p:cNvSpPr/>
          <p:nvPr/>
        </p:nvSpPr>
        <p:spPr>
          <a:xfrm>
            <a:off x="6932789" y="1240601"/>
            <a:ext cx="1153333" cy="5895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Mocap Image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Reprojections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2D5B1F3F-DEAA-CC3E-D718-0E93B40D0449}"/>
              </a:ext>
            </a:extLst>
          </p:cNvPr>
          <p:cNvSpPr/>
          <p:nvPr/>
        </p:nvSpPr>
        <p:spPr>
          <a:xfrm>
            <a:off x="3922304" y="2029084"/>
            <a:ext cx="1153332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imagery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6CBE0B6-3338-B8EA-E9D9-0952573339F6}"/>
              </a:ext>
            </a:extLst>
          </p:cNvPr>
          <p:cNvSpPr/>
          <p:nvPr/>
        </p:nvSpPr>
        <p:spPr>
          <a:xfrm>
            <a:off x="5132929" y="1838066"/>
            <a:ext cx="1153332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(AR)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0E748975-2EBB-DC87-185E-51DFF2E8FD5D}"/>
              </a:ext>
            </a:extLst>
          </p:cNvPr>
          <p:cNvSpPr/>
          <p:nvPr/>
        </p:nvSpPr>
        <p:spPr>
          <a:xfrm>
            <a:off x="6298492" y="1989934"/>
            <a:ext cx="1153332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imagery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100ED640-345B-3092-CAE2-CD5B048FEE01}"/>
              </a:ext>
            </a:extLst>
          </p:cNvPr>
          <p:cNvSpPr/>
          <p:nvPr/>
        </p:nvSpPr>
        <p:spPr>
          <a:xfrm>
            <a:off x="4705461" y="3861636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Train Models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55F60-71A3-6264-1147-D745F9CA2CB5}"/>
              </a:ext>
            </a:extLst>
          </p:cNvPr>
          <p:cNvSpPr/>
          <p:nvPr/>
        </p:nvSpPr>
        <p:spPr>
          <a:xfrm>
            <a:off x="4252958" y="5034617"/>
            <a:ext cx="2994630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Perform Inference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Using predictions on real imagery</a:t>
            </a: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77D0E177-BD2F-2446-1038-680BE15FF79D}"/>
              </a:ext>
            </a:extLst>
          </p:cNvPr>
          <p:cNvSpPr/>
          <p:nvPr/>
        </p:nvSpPr>
        <p:spPr>
          <a:xfrm flipV="1">
            <a:off x="7122186" y="1886235"/>
            <a:ext cx="405407" cy="448541"/>
          </a:xfrm>
          <a:custGeom>
            <a:avLst/>
            <a:gdLst>
              <a:gd name="connsiteX0" fmla="*/ 573741 w 602902"/>
              <a:gd name="connsiteY0" fmla="*/ 627529 h 627529"/>
              <a:gd name="connsiteX1" fmla="*/ 537882 w 602902"/>
              <a:gd name="connsiteY1" fmla="*/ 251012 h 627529"/>
              <a:gd name="connsiteX2" fmla="*/ 0 w 602902"/>
              <a:gd name="connsiteY2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02" h="627529">
                <a:moveTo>
                  <a:pt x="573741" y="627529"/>
                </a:moveTo>
                <a:cubicBezTo>
                  <a:pt x="603623" y="491564"/>
                  <a:pt x="633505" y="355600"/>
                  <a:pt x="537882" y="251012"/>
                </a:cubicBezTo>
                <a:cubicBezTo>
                  <a:pt x="442259" y="146424"/>
                  <a:pt x="221129" y="44824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93C71276-370F-0F88-9DE5-A57BF5F35D55}"/>
              </a:ext>
            </a:extLst>
          </p:cNvPr>
          <p:cNvSpPr/>
          <p:nvPr/>
        </p:nvSpPr>
        <p:spPr>
          <a:xfrm>
            <a:off x="4505176" y="1833819"/>
            <a:ext cx="382779" cy="452889"/>
          </a:xfrm>
          <a:custGeom>
            <a:avLst/>
            <a:gdLst>
              <a:gd name="connsiteX0" fmla="*/ 519953 w 519953"/>
              <a:gd name="connsiteY0" fmla="*/ 0 h 735106"/>
              <a:gd name="connsiteX1" fmla="*/ 89647 w 519953"/>
              <a:gd name="connsiteY1" fmla="*/ 358588 h 735106"/>
              <a:gd name="connsiteX2" fmla="*/ 0 w 519953"/>
              <a:gd name="connsiteY2" fmla="*/ 735106 h 73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953" h="735106">
                <a:moveTo>
                  <a:pt x="519953" y="0"/>
                </a:moveTo>
                <a:cubicBezTo>
                  <a:pt x="348129" y="118035"/>
                  <a:pt x="176306" y="236070"/>
                  <a:pt x="89647" y="358588"/>
                </a:cubicBezTo>
                <a:cubicBezTo>
                  <a:pt x="2988" y="481106"/>
                  <a:pt x="1494" y="608106"/>
                  <a:pt x="0" y="735106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CBCD5396-11BF-4478-A7FD-8226C6A13268}"/>
              </a:ext>
            </a:extLst>
          </p:cNvPr>
          <p:cNvSpPr/>
          <p:nvPr/>
        </p:nvSpPr>
        <p:spPr>
          <a:xfrm>
            <a:off x="6568507" y="1833819"/>
            <a:ext cx="325782" cy="397563"/>
          </a:xfrm>
          <a:custGeom>
            <a:avLst/>
            <a:gdLst>
              <a:gd name="connsiteX0" fmla="*/ 0 w 502024"/>
              <a:gd name="connsiteY0" fmla="*/ 0 h 860612"/>
              <a:gd name="connsiteX1" fmla="*/ 412377 w 502024"/>
              <a:gd name="connsiteY1" fmla="*/ 448235 h 860612"/>
              <a:gd name="connsiteX2" fmla="*/ 502024 w 502024"/>
              <a:gd name="connsiteY2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024" h="860612">
                <a:moveTo>
                  <a:pt x="0" y="0"/>
                </a:moveTo>
                <a:cubicBezTo>
                  <a:pt x="164353" y="152400"/>
                  <a:pt x="328706" y="304800"/>
                  <a:pt x="412377" y="448235"/>
                </a:cubicBezTo>
                <a:cubicBezTo>
                  <a:pt x="496048" y="591670"/>
                  <a:pt x="499036" y="726141"/>
                  <a:pt x="502024" y="860612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F8BA250C-FA40-CA08-C595-93CD913B3AC8}"/>
              </a:ext>
            </a:extLst>
          </p:cNvPr>
          <p:cNvSpPr/>
          <p:nvPr/>
        </p:nvSpPr>
        <p:spPr>
          <a:xfrm>
            <a:off x="5726325" y="2532255"/>
            <a:ext cx="57117" cy="699441"/>
          </a:xfrm>
          <a:custGeom>
            <a:avLst/>
            <a:gdLst>
              <a:gd name="connsiteX0" fmla="*/ 0 w 53261"/>
              <a:gd name="connsiteY0" fmla="*/ 0 h 2082800"/>
              <a:gd name="connsiteX1" fmla="*/ 50800 w 53261"/>
              <a:gd name="connsiteY1" fmla="*/ 924560 h 2082800"/>
              <a:gd name="connsiteX2" fmla="*/ 40640 w 53261"/>
              <a:gd name="connsiteY2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61" h="2082800">
                <a:moveTo>
                  <a:pt x="0" y="0"/>
                </a:moveTo>
                <a:cubicBezTo>
                  <a:pt x="22013" y="288713"/>
                  <a:pt x="44027" y="577427"/>
                  <a:pt x="50800" y="924560"/>
                </a:cubicBezTo>
                <a:cubicBezTo>
                  <a:pt x="57573" y="1271693"/>
                  <a:pt x="49106" y="1677246"/>
                  <a:pt x="40640" y="20828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770193D2-E6E8-6F6C-76DB-BDAF32943422}"/>
              </a:ext>
            </a:extLst>
          </p:cNvPr>
          <p:cNvSpPr/>
          <p:nvPr/>
        </p:nvSpPr>
        <p:spPr>
          <a:xfrm>
            <a:off x="4853788" y="2514933"/>
            <a:ext cx="716347" cy="713174"/>
          </a:xfrm>
          <a:custGeom>
            <a:avLst/>
            <a:gdLst>
              <a:gd name="connsiteX0" fmla="*/ 0 w 1056640"/>
              <a:gd name="connsiteY0" fmla="*/ 0 h 1727200"/>
              <a:gd name="connsiteX1" fmla="*/ 609600 w 1056640"/>
              <a:gd name="connsiteY1" fmla="*/ 680720 h 1727200"/>
              <a:gd name="connsiteX2" fmla="*/ 1056640 w 105664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40" h="1727200">
                <a:moveTo>
                  <a:pt x="0" y="0"/>
                </a:moveTo>
                <a:cubicBezTo>
                  <a:pt x="216746" y="196426"/>
                  <a:pt x="433493" y="392853"/>
                  <a:pt x="609600" y="680720"/>
                </a:cubicBezTo>
                <a:cubicBezTo>
                  <a:pt x="785707" y="968587"/>
                  <a:pt x="921173" y="1347893"/>
                  <a:pt x="1056640" y="17272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9F063EAE-7D0F-46CD-1BDC-F3F8E5CD47B0}"/>
              </a:ext>
            </a:extLst>
          </p:cNvPr>
          <p:cNvSpPr/>
          <p:nvPr/>
        </p:nvSpPr>
        <p:spPr>
          <a:xfrm>
            <a:off x="5975566" y="2513401"/>
            <a:ext cx="592940" cy="713174"/>
          </a:xfrm>
          <a:custGeom>
            <a:avLst/>
            <a:gdLst>
              <a:gd name="connsiteX0" fmla="*/ 955040 w 955040"/>
              <a:gd name="connsiteY0" fmla="*/ 0 h 1666240"/>
              <a:gd name="connsiteX1" fmla="*/ 325120 w 955040"/>
              <a:gd name="connsiteY1" fmla="*/ 914400 h 1666240"/>
              <a:gd name="connsiteX2" fmla="*/ 0 w 955040"/>
              <a:gd name="connsiteY2" fmla="*/ 1666240 h 16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040" h="1666240">
                <a:moveTo>
                  <a:pt x="955040" y="0"/>
                </a:moveTo>
                <a:cubicBezTo>
                  <a:pt x="719666" y="318346"/>
                  <a:pt x="484293" y="636693"/>
                  <a:pt x="325120" y="914400"/>
                </a:cubicBezTo>
                <a:cubicBezTo>
                  <a:pt x="165947" y="1192107"/>
                  <a:pt x="82973" y="1429173"/>
                  <a:pt x="0" y="166624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93CC2FC8-0E5D-3AB9-0FFD-CD506CAD7B8B}"/>
              </a:ext>
            </a:extLst>
          </p:cNvPr>
          <p:cNvSpPr/>
          <p:nvPr/>
        </p:nvSpPr>
        <p:spPr>
          <a:xfrm>
            <a:off x="5717327" y="3414644"/>
            <a:ext cx="2111030" cy="884999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u="sng" dirty="0">
                <a:solidFill>
                  <a:schemeClr val="tx1"/>
                </a:solidFill>
              </a:rPr>
              <a:t>Hyperparameters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Feature selection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Bounding box corrections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u="sng" dirty="0">
                <a:solidFill>
                  <a:schemeClr val="tx1"/>
                </a:solidFill>
              </a:rPr>
              <a:t>Hyperparameters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YOLOv5 model size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Image input size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Data augmentation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C40344C9-75C8-1F37-2FBC-FF4F1A799746}"/>
              </a:ext>
            </a:extLst>
          </p:cNvPr>
          <p:cNvSpPr/>
          <p:nvPr/>
        </p:nvSpPr>
        <p:spPr>
          <a:xfrm>
            <a:off x="7075471" y="2849267"/>
            <a:ext cx="1153333" cy="343633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>
                <a:solidFill>
                  <a:schemeClr val="tx1"/>
                </a:solidFill>
              </a:rPr>
              <a:t>Camera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r>
              <a:rPr lang="en-US" sz="1050" i="0" dirty="0" err="1">
                <a:solidFill>
                  <a:srgbClr val="333333"/>
                </a:solidFill>
                <a:effectLst/>
                <a:latin typeface="sofia w01 bold"/>
              </a:rPr>
              <a:t>Alvium</a:t>
            </a:r>
            <a:r>
              <a:rPr lang="en-US" sz="1050" i="0" dirty="0">
                <a:solidFill>
                  <a:srgbClr val="333333"/>
                </a:solidFill>
                <a:effectLst/>
                <a:latin typeface="sofia w01 bold"/>
              </a:rPr>
              <a:t> G5-811c</a:t>
            </a:r>
            <a:endParaRPr lang="en-US" sz="1050" dirty="0">
              <a:solidFill>
                <a:srgbClr val="333333"/>
              </a:solidFill>
              <a:latin typeface="sofia w01 bold"/>
            </a:endParaRPr>
          </a:p>
        </p:txBody>
      </p:sp>
      <p:sp>
        <p:nvSpPr>
          <p:cNvPr id="28" name="Rounded Rectangle 37">
            <a:extLst>
              <a:ext uri="{FF2B5EF4-FFF2-40B4-BE49-F238E27FC236}">
                <a16:creationId xmlns:a16="http://schemas.microsoft.com/office/drawing/2014/main" id="{D8CFCA3A-2CF7-CE89-36E1-DFC91D3411B5}"/>
              </a:ext>
            </a:extLst>
          </p:cNvPr>
          <p:cNvSpPr/>
          <p:nvPr/>
        </p:nvSpPr>
        <p:spPr>
          <a:xfrm>
            <a:off x="4697598" y="2878626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Labels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8576F-24EB-569E-CB6D-9D5D5DAF57A3}"/>
              </a:ext>
            </a:extLst>
          </p:cNvPr>
          <p:cNvCxnSpPr>
            <a:cxnSpLocks/>
          </p:cNvCxnSpPr>
          <p:nvPr/>
        </p:nvCxnSpPr>
        <p:spPr>
          <a:xfrm>
            <a:off x="5750273" y="3493058"/>
            <a:ext cx="0" cy="692443"/>
          </a:xfrm>
          <a:prstGeom prst="straightConnector1">
            <a:avLst/>
          </a:pr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eform 15">
            <a:extLst>
              <a:ext uri="{FF2B5EF4-FFF2-40B4-BE49-F238E27FC236}">
                <a16:creationId xmlns:a16="http://schemas.microsoft.com/office/drawing/2014/main" id="{77779B22-3511-823A-3495-655C6CA9C8A2}"/>
              </a:ext>
            </a:extLst>
          </p:cNvPr>
          <p:cNvSpPr/>
          <p:nvPr/>
        </p:nvSpPr>
        <p:spPr>
          <a:xfrm flipH="1" flipV="1">
            <a:off x="3965126" y="1914517"/>
            <a:ext cx="208354" cy="439114"/>
          </a:xfrm>
          <a:custGeom>
            <a:avLst/>
            <a:gdLst>
              <a:gd name="connsiteX0" fmla="*/ 573741 w 602902"/>
              <a:gd name="connsiteY0" fmla="*/ 627529 h 627529"/>
              <a:gd name="connsiteX1" fmla="*/ 537882 w 602902"/>
              <a:gd name="connsiteY1" fmla="*/ 251012 h 627529"/>
              <a:gd name="connsiteX2" fmla="*/ 0 w 602902"/>
              <a:gd name="connsiteY2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02" h="627529">
                <a:moveTo>
                  <a:pt x="573741" y="627529"/>
                </a:moveTo>
                <a:cubicBezTo>
                  <a:pt x="603623" y="491564"/>
                  <a:pt x="633505" y="355600"/>
                  <a:pt x="537882" y="251012"/>
                </a:cubicBezTo>
                <a:cubicBezTo>
                  <a:pt x="442259" y="146424"/>
                  <a:pt x="221129" y="44824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554953-3A10-3C7C-3AED-FDADF72B3177}"/>
              </a:ext>
            </a:extLst>
          </p:cNvPr>
          <p:cNvCxnSpPr>
            <a:cxnSpLocks/>
          </p:cNvCxnSpPr>
          <p:nvPr/>
        </p:nvCxnSpPr>
        <p:spPr>
          <a:xfrm>
            <a:off x="5750273" y="4492663"/>
            <a:ext cx="0" cy="766202"/>
          </a:xfrm>
          <a:prstGeom prst="straightConnector1">
            <a:avLst/>
          </a:pr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reeform 20">
            <a:extLst>
              <a:ext uri="{FF2B5EF4-FFF2-40B4-BE49-F238E27FC236}">
                <a16:creationId xmlns:a16="http://schemas.microsoft.com/office/drawing/2014/main" id="{D2AEE567-029C-F45B-9432-B23FD2A281A1}"/>
              </a:ext>
            </a:extLst>
          </p:cNvPr>
          <p:cNvSpPr/>
          <p:nvPr/>
        </p:nvSpPr>
        <p:spPr>
          <a:xfrm>
            <a:off x="4838993" y="2241321"/>
            <a:ext cx="525683" cy="152267"/>
          </a:xfrm>
          <a:custGeom>
            <a:avLst/>
            <a:gdLst>
              <a:gd name="connsiteX0" fmla="*/ 0 w 609600"/>
              <a:gd name="connsiteY0" fmla="*/ 237002 h 237002"/>
              <a:gd name="connsiteX1" fmla="*/ 251012 w 609600"/>
              <a:gd name="connsiteY1" fmla="*/ 57708 h 237002"/>
              <a:gd name="connsiteX2" fmla="*/ 609600 w 609600"/>
              <a:gd name="connsiteY2" fmla="*/ 3920 h 23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37002">
                <a:moveTo>
                  <a:pt x="0" y="237002"/>
                </a:moveTo>
                <a:cubicBezTo>
                  <a:pt x="74706" y="166778"/>
                  <a:pt x="149412" y="96555"/>
                  <a:pt x="251012" y="57708"/>
                </a:cubicBezTo>
                <a:cubicBezTo>
                  <a:pt x="352612" y="18861"/>
                  <a:pt x="522941" y="-11021"/>
                  <a:pt x="609600" y="392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FECD63B0-F81F-F254-CC04-7896AAD16CDB}"/>
              </a:ext>
            </a:extLst>
          </p:cNvPr>
          <p:cNvSpPr/>
          <p:nvPr/>
        </p:nvSpPr>
        <p:spPr>
          <a:xfrm flipH="1">
            <a:off x="6056243" y="2237013"/>
            <a:ext cx="557463" cy="118933"/>
          </a:xfrm>
          <a:custGeom>
            <a:avLst/>
            <a:gdLst>
              <a:gd name="connsiteX0" fmla="*/ 0 w 609600"/>
              <a:gd name="connsiteY0" fmla="*/ 237002 h 237002"/>
              <a:gd name="connsiteX1" fmla="*/ 251012 w 609600"/>
              <a:gd name="connsiteY1" fmla="*/ 57708 h 237002"/>
              <a:gd name="connsiteX2" fmla="*/ 609600 w 609600"/>
              <a:gd name="connsiteY2" fmla="*/ 3920 h 23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37002">
                <a:moveTo>
                  <a:pt x="0" y="237002"/>
                </a:moveTo>
                <a:cubicBezTo>
                  <a:pt x="74706" y="166778"/>
                  <a:pt x="149412" y="96555"/>
                  <a:pt x="251012" y="57708"/>
                </a:cubicBezTo>
                <a:cubicBezTo>
                  <a:pt x="352612" y="18861"/>
                  <a:pt x="522941" y="-11021"/>
                  <a:pt x="609600" y="392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108</Words>
  <Application>Microsoft Office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sofia w01 bold</vt:lpstr>
      <vt:lpstr>Office Theme</vt:lpstr>
      <vt:lpstr>Machine Transfer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35</cp:revision>
  <cp:lastPrinted>2024-03-12T13:56:30Z</cp:lastPrinted>
  <dcterms:created xsi:type="dcterms:W3CDTF">2024-01-24T13:22:56Z</dcterms:created>
  <dcterms:modified xsi:type="dcterms:W3CDTF">2024-04-04T18:20:05Z</dcterms:modified>
</cp:coreProperties>
</file>