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4"/>
  </p:notesMasterIdLst>
  <p:sldIdLst>
    <p:sldId id="256" r:id="rId2"/>
    <p:sldId id="258" r:id="rId3"/>
    <p:sldId id="261" r:id="rId4"/>
    <p:sldId id="259" r:id="rId5"/>
    <p:sldId id="262" r:id="rId6"/>
    <p:sldId id="263" r:id="rId7"/>
    <p:sldId id="264" r:id="rId8"/>
    <p:sldId id="269" r:id="rId9"/>
    <p:sldId id="265" r:id="rId10"/>
    <p:sldId id="270" r:id="rId11"/>
    <p:sldId id="272" r:id="rId12"/>
    <p:sldId id="266" r:id="rId13"/>
    <p:sldId id="273" r:id="rId14"/>
    <p:sldId id="274" r:id="rId15"/>
    <p:sldId id="267" r:id="rId16"/>
    <p:sldId id="275" r:id="rId17"/>
    <p:sldId id="268" r:id="rId18"/>
    <p:sldId id="276" r:id="rId19"/>
    <p:sldId id="278" r:id="rId20"/>
    <p:sldId id="279" r:id="rId21"/>
    <p:sldId id="257"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89" autoAdjust="0"/>
  </p:normalViewPr>
  <p:slideViewPr>
    <p:cSldViewPr snapToGrid="0">
      <p:cViewPr varScale="1">
        <p:scale>
          <a:sx n="91" d="100"/>
          <a:sy n="91" d="100"/>
        </p:scale>
        <p:origin x="58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D245C-66D6-4388-B952-2D826F756082}" type="datetimeFigureOut">
              <a:rPr lang="zh-CN" altLang="en-US" smtClean="0"/>
              <a:t>2018/12/1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BF4EE-D3B8-4B45-92A3-D2436CE96F73}" type="slidenum">
              <a:rPr lang="zh-CN" altLang="en-US" smtClean="0"/>
              <a:t>‹#›</a:t>
            </a:fld>
            <a:endParaRPr lang="zh-CN" altLang="en-US"/>
          </a:p>
        </p:txBody>
      </p:sp>
    </p:spTree>
    <p:extLst>
      <p:ext uri="{BB962C8B-B14F-4D97-AF65-F5344CB8AC3E}">
        <p14:creationId xmlns:p14="http://schemas.microsoft.com/office/powerpoint/2010/main" val="272413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重复随机子抽样验证</a:t>
            </a:r>
            <a:r>
              <a:rPr lang="zh-CN" altLang="en-US" sz="1200" b="0" i="0" kern="1200" dirty="0" smtClean="0">
                <a:solidFill>
                  <a:schemeClr val="tx1"/>
                </a:solidFill>
                <a:effectLst/>
                <a:latin typeface="+mn-lt"/>
                <a:ea typeface="+mn-ea"/>
                <a:cs typeface="+mn-cs"/>
              </a:rPr>
              <a:t>。将数据集</a:t>
            </a:r>
            <a:r>
              <a:rPr lang="zh-CN" altLang="en-US" sz="1200" b="1" i="0" kern="1200" dirty="0" smtClean="0">
                <a:solidFill>
                  <a:schemeClr val="tx1"/>
                </a:solidFill>
                <a:effectLst/>
                <a:latin typeface="+mn-lt"/>
                <a:ea typeface="+mn-ea"/>
                <a:cs typeface="+mn-cs"/>
              </a:rPr>
              <a:t>随机</a:t>
            </a:r>
            <a:r>
              <a:rPr lang="zh-CN" altLang="en-US" sz="1200" b="0" i="0" kern="1200" dirty="0" smtClean="0">
                <a:solidFill>
                  <a:schemeClr val="tx1"/>
                </a:solidFill>
                <a:effectLst/>
                <a:latin typeface="+mn-lt"/>
                <a:ea typeface="+mn-ea"/>
                <a:cs typeface="+mn-cs"/>
              </a:rPr>
              <a:t>的划分为训练集和测试集。对每一个划分，用训练集训练分类器或模型，用测试集评估预测的精确度。进行多次划分，用</a:t>
            </a:r>
            <a:r>
              <a:rPr lang="zh-CN" altLang="en-US" sz="1200" b="1" i="0" kern="1200" dirty="0" smtClean="0">
                <a:solidFill>
                  <a:schemeClr val="tx1"/>
                </a:solidFill>
                <a:effectLst/>
                <a:latin typeface="+mn-lt"/>
                <a:ea typeface="+mn-ea"/>
                <a:cs typeface="+mn-cs"/>
              </a:rPr>
              <a:t>均值</a:t>
            </a:r>
            <a:r>
              <a:rPr lang="zh-CN" altLang="en-US" sz="1200" b="0" i="0" kern="1200" dirty="0" smtClean="0">
                <a:solidFill>
                  <a:schemeClr val="tx1"/>
                </a:solidFill>
                <a:effectLst/>
                <a:latin typeface="+mn-lt"/>
                <a:ea typeface="+mn-ea"/>
                <a:cs typeface="+mn-cs"/>
              </a:rPr>
              <a:t>来表示效能。 </a:t>
            </a:r>
            <a:br>
              <a:rPr lang="zh-CN" altLang="en-US" sz="1200" b="0"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优点</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倍交叉验证相比，这种方法的与</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无关。 </a:t>
            </a:r>
            <a:br>
              <a:rPr lang="zh-CN" altLang="en-US" sz="1200" b="0"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缺点</a:t>
            </a:r>
            <a:r>
              <a:rPr lang="zh-CN" altLang="en-US" sz="1200" b="0" i="0" kern="1200" dirty="0" smtClean="0">
                <a:solidFill>
                  <a:schemeClr val="tx1"/>
                </a:solidFill>
                <a:effectLst/>
                <a:latin typeface="+mn-lt"/>
                <a:ea typeface="+mn-ea"/>
                <a:cs typeface="+mn-cs"/>
              </a:rPr>
              <a:t>：有些数据可能从未做过训练或测试数据；而有些数据不止一次选为训练或测试数据。</a:t>
            </a:r>
          </a:p>
          <a:p>
            <a:r>
              <a:rPr lang="en-US" altLang="zh-CN" sz="1200" b="1" i="0" kern="1200" dirty="0" smtClean="0">
                <a:solidFill>
                  <a:schemeClr val="tx1"/>
                </a:solidFill>
                <a:effectLst/>
                <a:latin typeface="+mn-lt"/>
                <a:ea typeface="+mn-ea"/>
                <a:cs typeface="+mn-cs"/>
              </a:rPr>
              <a:t>K</a:t>
            </a:r>
            <a:r>
              <a:rPr lang="zh-CN" altLang="en-US" sz="1200" b="1" i="0" kern="1200" dirty="0" smtClean="0">
                <a:solidFill>
                  <a:schemeClr val="tx1"/>
                </a:solidFill>
                <a:effectLst/>
                <a:latin typeface="+mn-lt"/>
                <a:ea typeface="+mn-ea"/>
                <a:cs typeface="+mn-cs"/>
              </a:rPr>
              <a:t>倍交叉验证（</a:t>
            </a:r>
            <a:r>
              <a:rPr lang="en-US" altLang="zh-CN" sz="1200" b="1" i="0" kern="1200" dirty="0" smtClean="0">
                <a:solidFill>
                  <a:schemeClr val="tx1"/>
                </a:solidFill>
                <a:effectLst/>
                <a:latin typeface="+mn-lt"/>
                <a:ea typeface="+mn-ea"/>
                <a:cs typeface="+mn-cs"/>
              </a:rPr>
              <a:t>K&gt;=2</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。将样本数据集</a:t>
            </a:r>
            <a:r>
              <a:rPr lang="zh-CN" altLang="en-US" sz="1200" b="1" i="0" kern="1200" dirty="0" smtClean="0">
                <a:solidFill>
                  <a:schemeClr val="tx1"/>
                </a:solidFill>
                <a:effectLst/>
                <a:latin typeface="+mn-lt"/>
                <a:ea typeface="+mn-ea"/>
                <a:cs typeface="+mn-cs"/>
              </a:rPr>
              <a:t>随机</a:t>
            </a:r>
            <a:r>
              <a:rPr lang="zh-CN" altLang="en-US" sz="1200" b="0" i="0" kern="1200" dirty="0" smtClean="0">
                <a:solidFill>
                  <a:schemeClr val="tx1"/>
                </a:solidFill>
                <a:effectLst/>
                <a:latin typeface="+mn-lt"/>
                <a:ea typeface="+mn-ea"/>
                <a:cs typeface="+mn-cs"/>
              </a:rPr>
              <a:t>划分为</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个子集（一般是</a:t>
            </a:r>
            <a:r>
              <a:rPr lang="zh-CN" altLang="en-US" sz="1200" b="1" i="0" kern="1200" dirty="0" smtClean="0">
                <a:solidFill>
                  <a:schemeClr val="tx1"/>
                </a:solidFill>
                <a:effectLst/>
                <a:latin typeface="+mn-lt"/>
                <a:ea typeface="+mn-ea"/>
                <a:cs typeface="+mn-cs"/>
              </a:rPr>
              <a:t>均分</a:t>
            </a:r>
            <a:r>
              <a:rPr lang="zh-CN" altLang="en-US" sz="1200" b="0" i="0" kern="1200" dirty="0" smtClean="0">
                <a:solidFill>
                  <a:schemeClr val="tx1"/>
                </a:solidFill>
                <a:effectLst/>
                <a:latin typeface="+mn-lt"/>
                <a:ea typeface="+mn-ea"/>
                <a:cs typeface="+mn-cs"/>
              </a:rPr>
              <a:t>），将一个子集数据作为测试集，其余的</a:t>
            </a:r>
            <a:r>
              <a:rPr lang="en-US" altLang="zh-CN" sz="1200" b="0" i="0" kern="1200" dirty="0" smtClean="0">
                <a:solidFill>
                  <a:schemeClr val="tx1"/>
                </a:solidFill>
                <a:effectLst/>
                <a:latin typeface="+mn-lt"/>
                <a:ea typeface="+mn-ea"/>
                <a:cs typeface="+mn-cs"/>
              </a:rPr>
              <a:t>K-1</a:t>
            </a:r>
            <a:r>
              <a:rPr lang="zh-CN" altLang="en-US" sz="1200" b="0" i="0" kern="1200" dirty="0" smtClean="0">
                <a:solidFill>
                  <a:schemeClr val="tx1"/>
                </a:solidFill>
                <a:effectLst/>
                <a:latin typeface="+mn-lt"/>
                <a:ea typeface="+mn-ea"/>
                <a:cs typeface="+mn-cs"/>
              </a:rPr>
              <a:t>组子集作为训练集；将</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个子集轮流作为测试集，重复上述过程，这样得到了</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个分类器或模型，并利用测试集得到了</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个分类器或模型的分类准确率。用</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个分类准确率的</a:t>
            </a:r>
            <a:r>
              <a:rPr lang="zh-CN" altLang="en-US" sz="1200" b="1" i="0" kern="1200" dirty="0" smtClean="0">
                <a:solidFill>
                  <a:schemeClr val="tx1"/>
                </a:solidFill>
                <a:effectLst/>
                <a:latin typeface="+mn-lt"/>
                <a:ea typeface="+mn-ea"/>
                <a:cs typeface="+mn-cs"/>
              </a:rPr>
              <a:t>平均值</a:t>
            </a:r>
            <a:r>
              <a:rPr lang="zh-CN" altLang="en-US" sz="1200" b="0" i="0" kern="1200" dirty="0" smtClean="0">
                <a:solidFill>
                  <a:schemeClr val="tx1"/>
                </a:solidFill>
                <a:effectLst/>
                <a:latin typeface="+mn-lt"/>
                <a:ea typeface="+mn-ea"/>
                <a:cs typeface="+mn-cs"/>
              </a:rPr>
              <a:t>作为分类器或模型的性能指标。</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倍交叉证实是比较常用的。 </a:t>
            </a:r>
            <a:br>
              <a:rPr lang="zh-CN" altLang="en-US" sz="1200" b="0"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优点</a:t>
            </a:r>
            <a:r>
              <a:rPr lang="zh-CN" altLang="en-US" sz="1200" b="0" i="0" kern="1200" dirty="0" smtClean="0">
                <a:solidFill>
                  <a:schemeClr val="tx1"/>
                </a:solidFill>
                <a:effectLst/>
                <a:latin typeface="+mn-lt"/>
                <a:ea typeface="+mn-ea"/>
                <a:cs typeface="+mn-cs"/>
              </a:rPr>
              <a:t>：每一个样本数据都即被用作训练数据，也被用作测试数据。避免的过度学习和欠学习状态的发生，得到的结果比较具有说服力。</a:t>
            </a:r>
          </a:p>
          <a:p>
            <a:r>
              <a:rPr lang="zh-CN" altLang="en-US" sz="1200" b="1" i="0" kern="1200" dirty="0" smtClean="0">
                <a:solidFill>
                  <a:schemeClr val="tx1"/>
                </a:solidFill>
                <a:effectLst/>
                <a:latin typeface="+mn-lt"/>
                <a:ea typeface="+mn-ea"/>
                <a:cs typeface="+mn-cs"/>
              </a:rPr>
              <a:t>留一法交叉验证</a:t>
            </a:r>
            <a:r>
              <a:rPr lang="zh-CN" altLang="en-US" sz="1200" b="0" i="0" kern="1200" dirty="0" smtClean="0">
                <a:solidFill>
                  <a:schemeClr val="tx1"/>
                </a:solidFill>
                <a:effectLst/>
                <a:latin typeface="+mn-lt"/>
                <a:ea typeface="+mn-ea"/>
                <a:cs typeface="+mn-cs"/>
              </a:rPr>
              <a:t>。假设样本数据集中有</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个样本数据。将每个样本单独作为测试集，其余</a:t>
            </a:r>
            <a:r>
              <a:rPr lang="en-US" altLang="zh-CN" sz="1200" b="0" i="0" kern="1200" dirty="0" smtClean="0">
                <a:solidFill>
                  <a:schemeClr val="tx1"/>
                </a:solidFill>
                <a:effectLst/>
                <a:latin typeface="+mn-lt"/>
                <a:ea typeface="+mn-ea"/>
                <a:cs typeface="+mn-cs"/>
              </a:rPr>
              <a:t>N-1</a:t>
            </a:r>
            <a:r>
              <a:rPr lang="zh-CN" altLang="en-US" sz="1200" b="0" i="0" kern="1200" dirty="0" smtClean="0">
                <a:solidFill>
                  <a:schemeClr val="tx1"/>
                </a:solidFill>
                <a:effectLst/>
                <a:latin typeface="+mn-lt"/>
                <a:ea typeface="+mn-ea"/>
                <a:cs typeface="+mn-cs"/>
              </a:rPr>
              <a:t>个样本作为训练集，这样得到了</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个分类器或模型，用这</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个分类器或模型的分类准确率的</a:t>
            </a:r>
            <a:r>
              <a:rPr lang="zh-CN" altLang="en-US" sz="1200" b="1" i="0" kern="1200" dirty="0" smtClean="0">
                <a:solidFill>
                  <a:schemeClr val="tx1"/>
                </a:solidFill>
                <a:effectLst/>
                <a:latin typeface="+mn-lt"/>
                <a:ea typeface="+mn-ea"/>
                <a:cs typeface="+mn-cs"/>
              </a:rPr>
              <a:t>平均数</a:t>
            </a:r>
            <a:r>
              <a:rPr lang="zh-CN" altLang="en-US" sz="1200" b="0" i="0" kern="1200" dirty="0" smtClean="0">
                <a:solidFill>
                  <a:schemeClr val="tx1"/>
                </a:solidFill>
                <a:effectLst/>
                <a:latin typeface="+mn-lt"/>
                <a:ea typeface="+mn-ea"/>
                <a:cs typeface="+mn-cs"/>
              </a:rPr>
              <a:t>作为此分类器的性能指标。 </a:t>
            </a:r>
            <a:br>
              <a:rPr lang="zh-CN" altLang="en-US" sz="1200" b="0"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优点</a:t>
            </a:r>
            <a:r>
              <a:rPr lang="zh-CN" altLang="en-US" sz="1200" b="0" i="0" kern="1200" dirty="0" smtClean="0">
                <a:solidFill>
                  <a:schemeClr val="tx1"/>
                </a:solidFill>
                <a:effectLst/>
                <a:latin typeface="+mn-lt"/>
                <a:ea typeface="+mn-ea"/>
                <a:cs typeface="+mn-cs"/>
              </a:rPr>
              <a:t>：每一个分类器或模型都是用几乎所有的样本来训练模型，最接近样本，这样评估所得的结果比较可靠。实验没有随机因素，整个过程是可重复的。 </a:t>
            </a:r>
            <a:br>
              <a:rPr lang="zh-CN" altLang="en-US" sz="1200" b="0"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缺点</a:t>
            </a:r>
            <a:r>
              <a:rPr lang="zh-CN" altLang="en-US" sz="1200" b="0" i="0" kern="1200" dirty="0" smtClean="0">
                <a:solidFill>
                  <a:schemeClr val="tx1"/>
                </a:solidFill>
                <a:effectLst/>
                <a:latin typeface="+mn-lt"/>
                <a:ea typeface="+mn-ea"/>
                <a:cs typeface="+mn-cs"/>
              </a:rPr>
              <a:t>：计算成本高，当</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非常大时，计算耗时。</a:t>
            </a:r>
          </a:p>
          <a:p>
            <a:endParaRPr lang="zh-CN" altLang="en-US" dirty="0"/>
          </a:p>
        </p:txBody>
      </p:sp>
      <p:sp>
        <p:nvSpPr>
          <p:cNvPr id="4" name="灯片编号占位符 3"/>
          <p:cNvSpPr>
            <a:spLocks noGrp="1"/>
          </p:cNvSpPr>
          <p:nvPr>
            <p:ph type="sldNum" sz="quarter" idx="10"/>
          </p:nvPr>
        </p:nvSpPr>
        <p:spPr/>
        <p:txBody>
          <a:bodyPr/>
          <a:lstStyle/>
          <a:p>
            <a:fld id="{881BF4EE-D3B8-4B45-92A3-D2436CE96F73}" type="slidenum">
              <a:rPr lang="zh-CN" altLang="en-US" smtClean="0"/>
              <a:t>8</a:t>
            </a:fld>
            <a:endParaRPr lang="zh-CN" altLang="en-US"/>
          </a:p>
        </p:txBody>
      </p:sp>
    </p:spTree>
    <p:extLst>
      <p:ext uri="{BB962C8B-B14F-4D97-AF65-F5344CB8AC3E}">
        <p14:creationId xmlns:p14="http://schemas.microsoft.com/office/powerpoint/2010/main" val="1437767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9AF1619B-DCE9-483B-8C9A-48D30ABDBB40}"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70F8AD-E0F9-49DF-BA47-EC3DC1754B4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18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AF1619B-DCE9-483B-8C9A-48D30ABDBB40}"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70F8AD-E0F9-49DF-BA47-EC3DC1754B40}" type="slidenum">
              <a:rPr lang="zh-CN" altLang="en-US" smtClean="0"/>
              <a:t>‹#›</a:t>
            </a:fld>
            <a:endParaRPr lang="zh-CN" altLang="en-US"/>
          </a:p>
        </p:txBody>
      </p:sp>
    </p:spTree>
    <p:extLst>
      <p:ext uri="{BB962C8B-B14F-4D97-AF65-F5344CB8AC3E}">
        <p14:creationId xmlns:p14="http://schemas.microsoft.com/office/powerpoint/2010/main" val="155153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AF1619B-DCE9-483B-8C9A-48D30ABDBB40}"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70F8AD-E0F9-49DF-BA47-EC3DC1754B40}" type="slidenum">
              <a:rPr lang="zh-CN" altLang="en-US" smtClean="0"/>
              <a:t>‹#›</a:t>
            </a:fld>
            <a:endParaRPr lang="zh-CN" altLang="en-US"/>
          </a:p>
        </p:txBody>
      </p:sp>
    </p:spTree>
    <p:extLst>
      <p:ext uri="{BB962C8B-B14F-4D97-AF65-F5344CB8AC3E}">
        <p14:creationId xmlns:p14="http://schemas.microsoft.com/office/powerpoint/2010/main" val="1040974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AF1619B-DCE9-483B-8C9A-48D30ABDBB40}"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70F8AD-E0F9-49DF-BA47-EC3DC1754B40}" type="slidenum">
              <a:rPr lang="zh-CN" altLang="en-US" smtClean="0"/>
              <a:t>‹#›</a:t>
            </a:fld>
            <a:endParaRPr lang="zh-CN" altLang="en-US"/>
          </a:p>
        </p:txBody>
      </p:sp>
    </p:spTree>
    <p:extLst>
      <p:ext uri="{BB962C8B-B14F-4D97-AF65-F5344CB8AC3E}">
        <p14:creationId xmlns:p14="http://schemas.microsoft.com/office/powerpoint/2010/main" val="407314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9AF1619B-DCE9-483B-8C9A-48D30ABDBB40}"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70F8AD-E0F9-49DF-BA47-EC3DC1754B4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681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AF1619B-DCE9-483B-8C9A-48D30ABDBB40}" type="datetimeFigureOut">
              <a:rPr lang="zh-CN" altLang="en-US" smtClean="0"/>
              <a:t>2018/12/1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D70F8AD-E0F9-49DF-BA47-EC3DC1754B40}" type="slidenum">
              <a:rPr lang="zh-CN" altLang="en-US" smtClean="0"/>
              <a:t>‹#›</a:t>
            </a:fld>
            <a:endParaRPr lang="zh-CN" altLang="en-US"/>
          </a:p>
        </p:txBody>
      </p:sp>
    </p:spTree>
    <p:extLst>
      <p:ext uri="{BB962C8B-B14F-4D97-AF65-F5344CB8AC3E}">
        <p14:creationId xmlns:p14="http://schemas.microsoft.com/office/powerpoint/2010/main" val="337905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AF1619B-DCE9-483B-8C9A-48D30ABDBB40}" type="datetimeFigureOut">
              <a:rPr lang="zh-CN" altLang="en-US" smtClean="0"/>
              <a:t>2018/12/1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D70F8AD-E0F9-49DF-BA47-EC3DC1754B40}" type="slidenum">
              <a:rPr lang="zh-CN" altLang="en-US" smtClean="0"/>
              <a:t>‹#›</a:t>
            </a:fld>
            <a:endParaRPr lang="zh-CN" altLang="en-US"/>
          </a:p>
        </p:txBody>
      </p:sp>
    </p:spTree>
    <p:extLst>
      <p:ext uri="{BB962C8B-B14F-4D97-AF65-F5344CB8AC3E}">
        <p14:creationId xmlns:p14="http://schemas.microsoft.com/office/powerpoint/2010/main" val="770250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AF1619B-DCE9-483B-8C9A-48D30ABDBB40}" type="datetimeFigureOut">
              <a:rPr lang="zh-CN" altLang="en-US" smtClean="0"/>
              <a:t>2018/12/1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D70F8AD-E0F9-49DF-BA47-EC3DC1754B40}" type="slidenum">
              <a:rPr lang="zh-CN" altLang="en-US" smtClean="0"/>
              <a:t>‹#›</a:t>
            </a:fld>
            <a:endParaRPr lang="zh-CN" altLang="en-US"/>
          </a:p>
        </p:txBody>
      </p:sp>
    </p:spTree>
    <p:extLst>
      <p:ext uri="{BB962C8B-B14F-4D97-AF65-F5344CB8AC3E}">
        <p14:creationId xmlns:p14="http://schemas.microsoft.com/office/powerpoint/2010/main" val="28095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1619B-DCE9-483B-8C9A-48D30ABDBB40}" type="datetimeFigureOut">
              <a:rPr lang="zh-CN" altLang="en-US" smtClean="0"/>
              <a:t>2018/12/1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5D70F8AD-E0F9-49DF-BA47-EC3DC1754B40}" type="slidenum">
              <a:rPr lang="zh-CN" altLang="en-US" smtClean="0"/>
              <a:t>‹#›</a:t>
            </a:fld>
            <a:endParaRPr lang="zh-CN" altLang="en-US"/>
          </a:p>
        </p:txBody>
      </p:sp>
    </p:spTree>
    <p:extLst>
      <p:ext uri="{BB962C8B-B14F-4D97-AF65-F5344CB8AC3E}">
        <p14:creationId xmlns:p14="http://schemas.microsoft.com/office/powerpoint/2010/main" val="45935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F1619B-DCE9-483B-8C9A-48D30ABDBB40}" type="datetimeFigureOut">
              <a:rPr lang="zh-CN" altLang="en-US" smtClean="0"/>
              <a:t>2018/12/1</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D70F8AD-E0F9-49DF-BA47-EC3DC1754B40}" type="slidenum">
              <a:rPr lang="zh-CN" altLang="en-US" smtClean="0"/>
              <a:t>‹#›</a:t>
            </a:fld>
            <a:endParaRPr lang="zh-CN" altLang="en-US"/>
          </a:p>
        </p:txBody>
      </p:sp>
    </p:spTree>
    <p:extLst>
      <p:ext uri="{BB962C8B-B14F-4D97-AF65-F5344CB8AC3E}">
        <p14:creationId xmlns:p14="http://schemas.microsoft.com/office/powerpoint/2010/main" val="334988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AF1619B-DCE9-483B-8C9A-48D30ABDBB40}" type="datetimeFigureOut">
              <a:rPr lang="zh-CN" altLang="en-US" smtClean="0"/>
              <a:t>2018/12/1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D70F8AD-E0F9-49DF-BA47-EC3DC1754B40}" type="slidenum">
              <a:rPr lang="zh-CN" altLang="en-US" smtClean="0"/>
              <a:t>‹#›</a:t>
            </a:fld>
            <a:endParaRPr lang="zh-CN" altLang="en-US"/>
          </a:p>
        </p:txBody>
      </p:sp>
    </p:spTree>
    <p:extLst>
      <p:ext uri="{BB962C8B-B14F-4D97-AF65-F5344CB8AC3E}">
        <p14:creationId xmlns:p14="http://schemas.microsoft.com/office/powerpoint/2010/main" val="116188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F1619B-DCE9-483B-8C9A-48D30ABDBB40}" type="datetimeFigureOut">
              <a:rPr lang="zh-CN" altLang="en-US" smtClean="0"/>
              <a:t>2018/12/1</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D70F8AD-E0F9-49DF-BA47-EC3DC1754B40}"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22572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playground.tensorflow.org/#activation=linear&amp;batchSize=10&amp;dataset=circle&amp;regDataset=reg-plane&amp;learningRate=0.03&amp;regularizationRate=0&amp;noise=0&amp;networkShape=4,2&amp;seed=0.57272&amp;showTestData=false&amp;discretize=false&amp;percTrainData=50&amp;x=true&amp;y=true&amp;xTimesY=false&amp;xSquared=false&amp;ySquared=false&amp;cosX=false&amp;sinX=false&amp;cosY=false&amp;sinY=false&amp;collectStats=false&amp;problem=classification&amp;initZero=false&amp;hideText=false"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s.google.com/machine-learning/crash-course/prereqs-and-prework"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机器学习入门</a:t>
            </a:r>
            <a:endParaRPr lang="zh-CN" altLang="en-US" dirty="0"/>
          </a:p>
        </p:txBody>
      </p:sp>
      <p:sp>
        <p:nvSpPr>
          <p:cNvPr id="3" name="副标题 2"/>
          <p:cNvSpPr>
            <a:spLocks noGrp="1"/>
          </p:cNvSpPr>
          <p:nvPr>
            <p:ph type="subTitle" idx="1"/>
          </p:nvPr>
        </p:nvSpPr>
        <p:spPr/>
        <p:txBody>
          <a:bodyPr/>
          <a:lstStyle/>
          <a:p>
            <a:r>
              <a:rPr lang="zh-CN" altLang="en-US" dirty="0" smtClean="0"/>
              <a:t>吴丽丹</a:t>
            </a:r>
            <a:endParaRPr lang="zh-CN" altLang="en-US" dirty="0"/>
          </a:p>
        </p:txBody>
      </p:sp>
    </p:spTree>
    <p:extLst>
      <p:ext uri="{BB962C8B-B14F-4D97-AF65-F5344CB8AC3E}">
        <p14:creationId xmlns:p14="http://schemas.microsoft.com/office/powerpoint/2010/main" val="904187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降低损失</a:t>
            </a:r>
            <a:endParaRPr lang="zh-CN" altLang="en-US" dirty="0"/>
          </a:p>
        </p:txBody>
      </p:sp>
      <p:pic>
        <p:nvPicPr>
          <p:cNvPr id="5" name="内容占位符 4"/>
          <p:cNvPicPr>
            <a:picLocks noGrp="1" noChangeAspect="1"/>
          </p:cNvPicPr>
          <p:nvPr>
            <p:ph sz="half" idx="1"/>
          </p:nvPr>
        </p:nvPicPr>
        <p:blipFill>
          <a:blip r:embed="rId2"/>
          <a:stretch>
            <a:fillRect/>
          </a:stretch>
        </p:blipFill>
        <p:spPr>
          <a:xfrm>
            <a:off x="1556861" y="2077872"/>
            <a:ext cx="9139237" cy="3860769"/>
          </a:xfrm>
          <a:prstGeom prst="rect">
            <a:avLst/>
          </a:prstGeom>
        </p:spPr>
      </p:pic>
    </p:spTree>
    <p:extLst>
      <p:ext uri="{BB962C8B-B14F-4D97-AF65-F5344CB8AC3E}">
        <p14:creationId xmlns:p14="http://schemas.microsoft.com/office/powerpoint/2010/main" val="2993588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降低损失</a:t>
            </a:r>
            <a:endParaRPr lang="zh-CN" altLang="en-US" dirty="0"/>
          </a:p>
        </p:txBody>
      </p:sp>
      <p:pic>
        <p:nvPicPr>
          <p:cNvPr id="4" name="内容占位符 3"/>
          <p:cNvPicPr>
            <a:picLocks noGrp="1" noChangeAspect="1"/>
          </p:cNvPicPr>
          <p:nvPr>
            <p:ph sz="half" idx="1"/>
          </p:nvPr>
        </p:nvPicPr>
        <p:blipFill>
          <a:blip r:embed="rId2"/>
          <a:stretch>
            <a:fillRect/>
          </a:stretch>
        </p:blipFill>
        <p:spPr>
          <a:xfrm>
            <a:off x="1307825" y="2019537"/>
            <a:ext cx="6006570" cy="3878059"/>
          </a:xfrm>
          <a:prstGeom prst="rect">
            <a:avLst/>
          </a:prstGeom>
        </p:spPr>
      </p:pic>
      <p:sp>
        <p:nvSpPr>
          <p:cNvPr id="6" name="矩形 5"/>
          <p:cNvSpPr/>
          <p:nvPr/>
        </p:nvSpPr>
        <p:spPr>
          <a:xfrm>
            <a:off x="7220607" y="2281536"/>
            <a:ext cx="4330262" cy="2246769"/>
          </a:xfrm>
          <a:prstGeom prst="rect">
            <a:avLst/>
          </a:prstGeom>
          <a:noFill/>
        </p:spPr>
        <p:txBody>
          <a:bodyPr wrap="square" lIns="91440" tIns="45720" rIns="91440" bIns="45720">
            <a:spAutoFit/>
          </a:bodyPr>
          <a:lstStyle/>
          <a:p>
            <a:r>
              <a:rPr lang="zh-CN" altLang="en-US" sz="2800" b="0" cap="none" spc="0" dirty="0" smtClean="0">
                <a:ln w="0"/>
                <a:solidFill>
                  <a:schemeClr val="accent1"/>
                </a:solidFill>
                <a:effectLst>
                  <a:outerShdw blurRad="38100" dist="25400" dir="5400000" algn="ctr" rotWithShape="0">
                    <a:srgbClr val="6E747A">
                      <a:alpha val="43000"/>
                    </a:srgbClr>
                  </a:outerShdw>
                </a:effectLst>
              </a:rPr>
              <a:t>步长太大或者太小分别会有什么影响？</a:t>
            </a:r>
            <a:endParaRPr lang="en-US" altLang="zh-CN" sz="2800" b="0" cap="none" spc="0" dirty="0" smtClean="0">
              <a:ln w="0"/>
              <a:solidFill>
                <a:schemeClr val="accent1"/>
              </a:solidFill>
              <a:effectLst>
                <a:outerShdw blurRad="38100" dist="25400" dir="5400000" algn="ctr" rotWithShape="0">
                  <a:srgbClr val="6E747A">
                    <a:alpha val="43000"/>
                  </a:srgbClr>
                </a:outerShdw>
              </a:effectLst>
            </a:endParaRPr>
          </a:p>
          <a:p>
            <a:r>
              <a:rPr lang="zh-CN" altLang="en-US" sz="2800" dirty="0" smtClean="0">
                <a:ln w="0"/>
                <a:solidFill>
                  <a:schemeClr val="accent1"/>
                </a:solidFill>
                <a:effectLst>
                  <a:outerShdw blurRad="38100" dist="25400" dir="5400000" algn="ctr" rotWithShape="0">
                    <a:srgbClr val="6E747A">
                      <a:alpha val="43000"/>
                    </a:srgbClr>
                  </a:outerShdw>
                </a:effectLst>
              </a:rPr>
              <a:t>需要每次都计算所有数据的梯度吗？</a:t>
            </a:r>
            <a:endParaRPr lang="en-US" altLang="zh-CN" sz="2800" dirty="0" smtClean="0">
              <a:ln w="0"/>
              <a:solidFill>
                <a:schemeClr val="accent1"/>
              </a:solidFill>
              <a:effectLst>
                <a:outerShdw blurRad="38100" dist="25400" dir="5400000" algn="ctr" rotWithShape="0">
                  <a:srgbClr val="6E747A">
                    <a:alpha val="43000"/>
                  </a:srgbClr>
                </a:outerShdw>
              </a:effectLst>
            </a:endParaRPr>
          </a:p>
          <a:p>
            <a:r>
              <a:rPr lang="en-US" altLang="zh-CN" sz="2800" dirty="0" smtClean="0">
                <a:ln w="0"/>
                <a:solidFill>
                  <a:schemeClr val="accent1"/>
                </a:solidFill>
                <a:effectLst>
                  <a:outerShdw blurRad="38100" dist="25400" dir="5400000" algn="ctr" rotWithShape="0">
                    <a:srgbClr val="6E747A">
                      <a:alpha val="43000"/>
                    </a:srgbClr>
                  </a:outerShdw>
                </a:effectLst>
                <a:hlinkClick r:id="rId3"/>
              </a:rPr>
              <a:t>Playground</a:t>
            </a:r>
            <a:endParaRPr lang="en-US" altLang="zh-CN"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98133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Learning Map</a:t>
            </a:r>
            <a:endParaRPr lang="zh-CN" altLang="en-US" dirty="0"/>
          </a:p>
        </p:txBody>
      </p:sp>
      <p:sp>
        <p:nvSpPr>
          <p:cNvPr id="3" name="内容占位符 2"/>
          <p:cNvSpPr>
            <a:spLocks noGrp="1"/>
          </p:cNvSpPr>
          <p:nvPr>
            <p:ph sz="half" idx="1"/>
          </p:nvPr>
        </p:nvSpPr>
        <p:spPr/>
        <p:txBody>
          <a:bodyPr/>
          <a:lstStyle/>
          <a:p>
            <a:r>
              <a:rPr lang="zh-CN" altLang="en-US" sz="2800" dirty="0" smtClean="0"/>
              <a:t>什么是机器学习？</a:t>
            </a:r>
            <a:endParaRPr lang="en-US" altLang="zh-CN" sz="2800" dirty="0" smtClean="0"/>
          </a:p>
          <a:p>
            <a:pPr lvl="1"/>
            <a:r>
              <a:rPr lang="zh-CN" altLang="en-US" sz="2400" dirty="0" smtClean="0"/>
              <a:t>一个简单的例子</a:t>
            </a:r>
            <a:endParaRPr lang="en-US" altLang="zh-CN" sz="2400" dirty="0" smtClean="0"/>
          </a:p>
          <a:p>
            <a:pPr lvl="1"/>
            <a:r>
              <a:rPr lang="zh-CN" altLang="en-US" sz="2400" dirty="0" smtClean="0"/>
              <a:t>机器学习中的术语</a:t>
            </a:r>
            <a:endParaRPr lang="en-US" altLang="zh-CN" sz="2400" dirty="0" smtClean="0"/>
          </a:p>
          <a:p>
            <a:pPr lvl="1"/>
            <a:r>
              <a:rPr lang="zh-CN" altLang="en-US" sz="2400" dirty="0" smtClean="0"/>
              <a:t>机器学习的分类</a:t>
            </a:r>
            <a:endParaRPr lang="en-US" altLang="zh-CN" sz="2400" dirty="0" smtClean="0"/>
          </a:p>
          <a:p>
            <a:r>
              <a:rPr lang="zh-CN" altLang="en-US" sz="2800" dirty="0" smtClean="0"/>
              <a:t>拆分数据</a:t>
            </a:r>
            <a:endParaRPr lang="en-US" altLang="zh-CN" sz="2800" dirty="0" smtClean="0"/>
          </a:p>
          <a:p>
            <a:pPr lvl="1"/>
            <a:r>
              <a:rPr lang="zh-CN" altLang="en-US" sz="2400" dirty="0" smtClean="0"/>
              <a:t>训练集、验证集、测试集</a:t>
            </a:r>
            <a:endParaRPr lang="en-US" altLang="zh-CN" sz="2400" dirty="0"/>
          </a:p>
          <a:p>
            <a:pPr lvl="1"/>
            <a:r>
              <a:rPr lang="zh-CN" altLang="en-US" sz="2400" dirty="0" smtClean="0"/>
              <a:t>交叉验证</a:t>
            </a:r>
            <a:endParaRPr lang="en-US" altLang="zh-CN" sz="2400" dirty="0"/>
          </a:p>
          <a:p>
            <a:r>
              <a:rPr lang="zh-CN" altLang="en-US" sz="2800" dirty="0" smtClean="0"/>
              <a:t>降低损失</a:t>
            </a:r>
            <a:endParaRPr lang="en-US" altLang="zh-CN" sz="2800" dirty="0"/>
          </a:p>
          <a:p>
            <a:pPr lvl="1"/>
            <a:r>
              <a:rPr lang="zh-CN" altLang="en-US" sz="2400" dirty="0" smtClean="0"/>
              <a:t>梯度下降</a:t>
            </a:r>
            <a:endParaRPr lang="zh-CN" altLang="en-US" sz="2400" dirty="0"/>
          </a:p>
        </p:txBody>
      </p:sp>
      <p:sp>
        <p:nvSpPr>
          <p:cNvPr id="4" name="内容占位符 3"/>
          <p:cNvSpPr>
            <a:spLocks noGrp="1"/>
          </p:cNvSpPr>
          <p:nvPr>
            <p:ph sz="half" idx="2"/>
          </p:nvPr>
        </p:nvSpPr>
        <p:spPr/>
        <p:txBody>
          <a:bodyPr>
            <a:normAutofit/>
          </a:bodyPr>
          <a:lstStyle/>
          <a:p>
            <a:r>
              <a:rPr lang="zh-CN" altLang="en-US" sz="2800" dirty="0" smtClean="0">
                <a:solidFill>
                  <a:srgbClr val="FF0000"/>
                </a:solidFill>
              </a:rPr>
              <a:t>泛化性能</a:t>
            </a:r>
            <a:endParaRPr lang="en-US" altLang="zh-CN" sz="2800" dirty="0" smtClean="0">
              <a:solidFill>
                <a:srgbClr val="FF0000"/>
              </a:solidFill>
            </a:endParaRPr>
          </a:p>
          <a:p>
            <a:pPr lvl="1"/>
            <a:r>
              <a:rPr lang="zh-CN" altLang="en-US" sz="2400" dirty="0"/>
              <a:t>过</a:t>
            </a:r>
            <a:r>
              <a:rPr lang="zh-CN" altLang="en-US" sz="2400" dirty="0" smtClean="0"/>
              <a:t>拟合</a:t>
            </a:r>
            <a:endParaRPr lang="en-US" altLang="zh-CN" sz="2400" dirty="0" smtClean="0"/>
          </a:p>
          <a:p>
            <a:pPr lvl="1"/>
            <a:r>
              <a:rPr lang="zh-CN" altLang="en-US" sz="2400" dirty="0"/>
              <a:t>正则</a:t>
            </a:r>
            <a:r>
              <a:rPr lang="zh-CN" altLang="en-US" sz="2400" dirty="0" smtClean="0"/>
              <a:t>化</a:t>
            </a:r>
            <a:endParaRPr lang="en-US" altLang="zh-CN" sz="2400" dirty="0" smtClean="0"/>
          </a:p>
          <a:p>
            <a:r>
              <a:rPr lang="zh-CN" altLang="en-US" sz="2800" dirty="0" smtClean="0"/>
              <a:t>特征工程</a:t>
            </a:r>
            <a:endParaRPr lang="en-US" altLang="zh-CN" sz="2800" dirty="0" smtClean="0"/>
          </a:p>
          <a:p>
            <a:pPr lvl="1"/>
            <a:r>
              <a:rPr lang="zh-CN" altLang="en-US" sz="2400" dirty="0"/>
              <a:t>特征</a:t>
            </a:r>
            <a:r>
              <a:rPr lang="zh-CN" altLang="en-US" sz="2400" dirty="0" smtClean="0"/>
              <a:t>组合</a:t>
            </a:r>
            <a:endParaRPr lang="en-US" altLang="zh-CN" sz="2400" dirty="0" smtClean="0"/>
          </a:p>
          <a:p>
            <a:r>
              <a:rPr lang="zh-CN" altLang="en-US" sz="2800" dirty="0" smtClean="0"/>
              <a:t>神经网络简介</a:t>
            </a:r>
            <a:endParaRPr lang="en-US" altLang="zh-CN" sz="2800" dirty="0" smtClean="0"/>
          </a:p>
          <a:p>
            <a:pPr lvl="1"/>
            <a:r>
              <a:rPr lang="zh-CN" altLang="en-US" sz="2600" dirty="0" smtClean="0"/>
              <a:t>输入层、隐藏层、输出层</a:t>
            </a:r>
            <a:endParaRPr lang="en-US" altLang="zh-CN" sz="2600" dirty="0" smtClean="0"/>
          </a:p>
          <a:p>
            <a:pPr lvl="1"/>
            <a:r>
              <a:rPr lang="zh-CN" altLang="en-US" sz="2600" dirty="0"/>
              <a:t>激活函数</a:t>
            </a:r>
            <a:endParaRPr lang="en-US" altLang="zh-CN" sz="2600" dirty="0" smtClean="0"/>
          </a:p>
        </p:txBody>
      </p:sp>
    </p:spTree>
    <p:extLst>
      <p:ext uri="{BB962C8B-B14F-4D97-AF65-F5344CB8AC3E}">
        <p14:creationId xmlns:p14="http://schemas.microsoft.com/office/powerpoint/2010/main" val="1334347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泛化性能</a:t>
            </a:r>
            <a:endParaRPr lang="zh-CN" altLang="en-US" dirty="0"/>
          </a:p>
        </p:txBody>
      </p:sp>
      <p:pic>
        <p:nvPicPr>
          <p:cNvPr id="5" name="内容占位符 4"/>
          <p:cNvPicPr>
            <a:picLocks noGrp="1" noChangeAspect="1"/>
          </p:cNvPicPr>
          <p:nvPr>
            <p:ph sz="half" idx="1"/>
          </p:nvPr>
        </p:nvPicPr>
        <p:blipFill>
          <a:blip r:embed="rId2"/>
          <a:stretch>
            <a:fillRect/>
          </a:stretch>
        </p:blipFill>
        <p:spPr>
          <a:xfrm>
            <a:off x="1097280" y="2036644"/>
            <a:ext cx="4938712" cy="3578262"/>
          </a:xfrm>
          <a:prstGeom prst="rect">
            <a:avLst/>
          </a:prstGeom>
        </p:spPr>
      </p:pic>
      <p:sp>
        <p:nvSpPr>
          <p:cNvPr id="9" name="任意多边形 8"/>
          <p:cNvSpPr/>
          <p:nvPr/>
        </p:nvSpPr>
        <p:spPr>
          <a:xfrm>
            <a:off x="1923393" y="2564524"/>
            <a:ext cx="3384331" cy="2522502"/>
          </a:xfrm>
          <a:custGeom>
            <a:avLst/>
            <a:gdLst>
              <a:gd name="connsiteX0" fmla="*/ 0 w 3384331"/>
              <a:gd name="connsiteY0" fmla="*/ 2333297 h 2522502"/>
              <a:gd name="connsiteX1" fmla="*/ 231228 w 3384331"/>
              <a:gd name="connsiteY1" fmla="*/ 2522483 h 2522502"/>
              <a:gd name="connsiteX2" fmla="*/ 525517 w 3384331"/>
              <a:gd name="connsiteY2" fmla="*/ 2343807 h 2522502"/>
              <a:gd name="connsiteX3" fmla="*/ 809297 w 3384331"/>
              <a:gd name="connsiteY3" fmla="*/ 2144110 h 2522502"/>
              <a:gd name="connsiteX4" fmla="*/ 935421 w 3384331"/>
              <a:gd name="connsiteY4" fmla="*/ 1860331 h 2522502"/>
              <a:gd name="connsiteX5" fmla="*/ 1156138 w 3384331"/>
              <a:gd name="connsiteY5" fmla="*/ 1671145 h 2522502"/>
              <a:gd name="connsiteX6" fmla="*/ 1492469 w 3384331"/>
              <a:gd name="connsiteY6" fmla="*/ 1534510 h 2522502"/>
              <a:gd name="connsiteX7" fmla="*/ 1566041 w 3384331"/>
              <a:gd name="connsiteY7" fmla="*/ 1387366 h 2522502"/>
              <a:gd name="connsiteX8" fmla="*/ 1681655 w 3384331"/>
              <a:gd name="connsiteY8" fmla="*/ 1156138 h 2522502"/>
              <a:gd name="connsiteX9" fmla="*/ 1870841 w 3384331"/>
              <a:gd name="connsiteY9" fmla="*/ 987973 h 2522502"/>
              <a:gd name="connsiteX10" fmla="*/ 2039007 w 3384331"/>
              <a:gd name="connsiteY10" fmla="*/ 903890 h 2522502"/>
              <a:gd name="connsiteX11" fmla="*/ 2154621 w 3384331"/>
              <a:gd name="connsiteY11" fmla="*/ 714704 h 2522502"/>
              <a:gd name="connsiteX12" fmla="*/ 2343807 w 3384331"/>
              <a:gd name="connsiteY12" fmla="*/ 672662 h 2522502"/>
              <a:gd name="connsiteX13" fmla="*/ 2543504 w 3384331"/>
              <a:gd name="connsiteY13" fmla="*/ 273269 h 2522502"/>
              <a:gd name="connsiteX14" fmla="*/ 2890345 w 3384331"/>
              <a:gd name="connsiteY14" fmla="*/ 304800 h 2522502"/>
              <a:gd name="connsiteX15" fmla="*/ 3005959 w 3384331"/>
              <a:gd name="connsiteY15" fmla="*/ 231228 h 2522502"/>
              <a:gd name="connsiteX16" fmla="*/ 3216166 w 3384331"/>
              <a:gd name="connsiteY16" fmla="*/ 136635 h 2522502"/>
              <a:gd name="connsiteX17" fmla="*/ 3384331 w 3384331"/>
              <a:gd name="connsiteY17" fmla="*/ 0 h 252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84331" h="2522502">
                <a:moveTo>
                  <a:pt x="0" y="2333297"/>
                </a:moveTo>
                <a:cubicBezTo>
                  <a:pt x="71821" y="2427014"/>
                  <a:pt x="143642" y="2520731"/>
                  <a:pt x="231228" y="2522483"/>
                </a:cubicBezTo>
                <a:cubicBezTo>
                  <a:pt x="318814" y="2524235"/>
                  <a:pt x="429172" y="2406869"/>
                  <a:pt x="525517" y="2343807"/>
                </a:cubicBezTo>
                <a:cubicBezTo>
                  <a:pt x="621862" y="2280745"/>
                  <a:pt x="740980" y="2224689"/>
                  <a:pt x="809297" y="2144110"/>
                </a:cubicBezTo>
                <a:cubicBezTo>
                  <a:pt x="877614" y="2063531"/>
                  <a:pt x="877614" y="1939158"/>
                  <a:pt x="935421" y="1860331"/>
                </a:cubicBezTo>
                <a:cubicBezTo>
                  <a:pt x="993228" y="1781504"/>
                  <a:pt x="1063297" y="1725448"/>
                  <a:pt x="1156138" y="1671145"/>
                </a:cubicBezTo>
                <a:cubicBezTo>
                  <a:pt x="1248979" y="1616842"/>
                  <a:pt x="1424152" y="1581806"/>
                  <a:pt x="1492469" y="1534510"/>
                </a:cubicBezTo>
                <a:cubicBezTo>
                  <a:pt x="1560786" y="1487214"/>
                  <a:pt x="1566041" y="1387366"/>
                  <a:pt x="1566041" y="1387366"/>
                </a:cubicBezTo>
                <a:cubicBezTo>
                  <a:pt x="1597572" y="1324304"/>
                  <a:pt x="1630855" y="1222703"/>
                  <a:pt x="1681655" y="1156138"/>
                </a:cubicBezTo>
                <a:cubicBezTo>
                  <a:pt x="1732455" y="1089573"/>
                  <a:pt x="1811282" y="1030014"/>
                  <a:pt x="1870841" y="987973"/>
                </a:cubicBezTo>
                <a:cubicBezTo>
                  <a:pt x="1930400" y="945932"/>
                  <a:pt x="1991710" y="949435"/>
                  <a:pt x="2039007" y="903890"/>
                </a:cubicBezTo>
                <a:cubicBezTo>
                  <a:pt x="2086304" y="858345"/>
                  <a:pt x="2103821" y="753242"/>
                  <a:pt x="2154621" y="714704"/>
                </a:cubicBezTo>
                <a:cubicBezTo>
                  <a:pt x="2205421" y="676166"/>
                  <a:pt x="2278993" y="746234"/>
                  <a:pt x="2343807" y="672662"/>
                </a:cubicBezTo>
                <a:cubicBezTo>
                  <a:pt x="2408621" y="599090"/>
                  <a:pt x="2452414" y="334579"/>
                  <a:pt x="2543504" y="273269"/>
                </a:cubicBezTo>
                <a:cubicBezTo>
                  <a:pt x="2634594" y="211959"/>
                  <a:pt x="2813269" y="311807"/>
                  <a:pt x="2890345" y="304800"/>
                </a:cubicBezTo>
                <a:cubicBezTo>
                  <a:pt x="2967421" y="297793"/>
                  <a:pt x="2951656" y="259255"/>
                  <a:pt x="3005959" y="231228"/>
                </a:cubicBezTo>
                <a:cubicBezTo>
                  <a:pt x="3060262" y="203201"/>
                  <a:pt x="3153104" y="175173"/>
                  <a:pt x="3216166" y="136635"/>
                </a:cubicBezTo>
                <a:cubicBezTo>
                  <a:pt x="3279228" y="98097"/>
                  <a:pt x="3331779" y="49048"/>
                  <a:pt x="338433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æ¥çæºå¾å"/>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651898" y="2564524"/>
            <a:ext cx="4017162" cy="2764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90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泛化性能</a:t>
            </a:r>
            <a:endParaRPr lang="zh-CN" altLang="en-US" dirty="0"/>
          </a:p>
        </p:txBody>
      </p:sp>
      <p:sp>
        <p:nvSpPr>
          <p:cNvPr id="3" name="内容占位符 2"/>
          <p:cNvSpPr>
            <a:spLocks noGrp="1"/>
          </p:cNvSpPr>
          <p:nvPr>
            <p:ph sz="half" idx="1"/>
          </p:nvPr>
        </p:nvSpPr>
        <p:spPr>
          <a:xfrm>
            <a:off x="1097280" y="1845735"/>
            <a:ext cx="4937760" cy="4023360"/>
          </a:xfrm>
        </p:spPr>
        <p:txBody>
          <a:bodyPr/>
          <a:lstStyle/>
          <a:p>
            <a:r>
              <a:rPr lang="zh-CN" altLang="en-US" dirty="0" smtClean="0"/>
              <a:t>如何避免过拟合？</a:t>
            </a:r>
            <a:endParaRPr lang="en-US" altLang="zh-CN" dirty="0" smtClean="0"/>
          </a:p>
          <a:p>
            <a:r>
              <a:rPr lang="zh-CN" altLang="en-US" dirty="0" smtClean="0"/>
              <a:t>去掉</a:t>
            </a:r>
            <a:r>
              <a:rPr lang="zh-CN" altLang="en-US" dirty="0"/>
              <a:t>离</a:t>
            </a:r>
            <a:r>
              <a:rPr lang="zh-CN" altLang="en-US" dirty="0" smtClean="0"/>
              <a:t>群数据</a:t>
            </a:r>
            <a:endParaRPr lang="en-US" altLang="zh-CN" dirty="0" smtClean="0"/>
          </a:p>
          <a:p>
            <a:r>
              <a:rPr lang="zh-CN" altLang="en-US" dirty="0" smtClean="0"/>
              <a:t>但是可能会丢掉有用信息</a:t>
            </a:r>
            <a:r>
              <a:rPr lang="en-US" altLang="zh-CN" dirty="0" smtClean="0"/>
              <a:t>……</a:t>
            </a:r>
          </a:p>
          <a:p>
            <a:r>
              <a:rPr lang="zh-CN" altLang="en-US" dirty="0"/>
              <a:t>正则</a:t>
            </a:r>
            <a:r>
              <a:rPr lang="zh-CN" altLang="en-US" dirty="0" smtClean="0"/>
              <a:t>化</a:t>
            </a:r>
            <a:endParaRPr lang="en-US" altLang="zh-CN" dirty="0" smtClean="0"/>
          </a:p>
          <a:p>
            <a:endParaRPr lang="zh-CN" altLang="en-US" dirty="0"/>
          </a:p>
        </p:txBody>
      </p:sp>
      <p:sp>
        <p:nvSpPr>
          <p:cNvPr id="7" name="AutoShape 2" descr="æ¨¡åæéçå¹³åå¼ä¸º 0 ä¸æéåå¸æ¹å¼ä»äºåååå¸åæ­£æåå¸ä¹é´çç´æ¹å¾ã"/>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æ¨¡åæéçå¹³åå¼ä¸º 0 ä¸æéåå¸æ¹å¼ä»äºåååå¸åæ­£æåå¸ä¹é´çç´æ¹å¾ã"/>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6" descr="æ¨¡åæéçå¹³åå¼ä¸º 0 ä¸æéåå¸æ¹å¼ä»äºåååå¸åæ­£æåå¸ä¹é´çç´æ¹å¾ã"/>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内容占位符 13"/>
          <p:cNvPicPr>
            <a:picLocks noGrp="1" noChangeAspect="1"/>
          </p:cNvPicPr>
          <p:nvPr>
            <p:ph sz="half" idx="2"/>
          </p:nvPr>
        </p:nvPicPr>
        <p:blipFill>
          <a:blip r:embed="rId2">
            <a:extLst>
              <a:ext uri="{BEBA8EAE-BF5A-486C-A8C5-ECC9F3942E4B}">
                <a14:imgProps xmlns:a14="http://schemas.microsoft.com/office/drawing/2010/main">
                  <a14:imgLayer r:embed="rId3">
                    <a14:imgEffect>
                      <a14:backgroundRemoval t="4314" b="100000" l="9987" r="92038"/>
                    </a14:imgEffect>
                  </a14:imgLayer>
                </a14:imgProps>
              </a:ext>
            </a:extLst>
          </a:blip>
          <a:stretch>
            <a:fillRect/>
          </a:stretch>
        </p:blipFill>
        <p:spPr>
          <a:xfrm>
            <a:off x="2056144" y="3866547"/>
            <a:ext cx="4346406" cy="2991453"/>
          </a:xfrm>
          <a:prstGeom prst="rect">
            <a:avLst/>
          </a:prstGeom>
        </p:spPr>
      </p:pic>
      <p:pic>
        <p:nvPicPr>
          <p:cNvPr id="15" name="图片 14"/>
          <p:cNvPicPr>
            <a:picLocks noChangeAspect="1"/>
          </p:cNvPicPr>
          <p:nvPr/>
        </p:nvPicPr>
        <p:blipFill>
          <a:blip r:embed="rId4">
            <a:extLst>
              <a:ext uri="{BEBA8EAE-BF5A-486C-A8C5-ECC9F3942E4B}">
                <a14:imgProps xmlns:a14="http://schemas.microsoft.com/office/drawing/2010/main">
                  <a14:imgLayer r:embed="rId5">
                    <a14:imgEffect>
                      <a14:backgroundRemoval t="0" b="100000" l="951" r="100000"/>
                    </a14:imgEffect>
                  </a14:imgLayer>
                </a14:imgProps>
              </a:ext>
            </a:extLst>
          </a:blip>
          <a:stretch>
            <a:fillRect/>
          </a:stretch>
        </p:blipFill>
        <p:spPr>
          <a:xfrm>
            <a:off x="6402550" y="4988783"/>
            <a:ext cx="2720430" cy="1869217"/>
          </a:xfrm>
          <a:prstGeom prst="rect">
            <a:avLst/>
          </a:prstGeom>
        </p:spPr>
      </p:pic>
    </p:spTree>
    <p:extLst>
      <p:ext uri="{BB962C8B-B14F-4D97-AF65-F5344CB8AC3E}">
        <p14:creationId xmlns:p14="http://schemas.microsoft.com/office/powerpoint/2010/main" val="142087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Learning Map</a:t>
            </a:r>
            <a:endParaRPr lang="zh-CN" altLang="en-US" dirty="0"/>
          </a:p>
        </p:txBody>
      </p:sp>
      <p:sp>
        <p:nvSpPr>
          <p:cNvPr id="3" name="内容占位符 2"/>
          <p:cNvSpPr>
            <a:spLocks noGrp="1"/>
          </p:cNvSpPr>
          <p:nvPr>
            <p:ph sz="half" idx="1"/>
          </p:nvPr>
        </p:nvSpPr>
        <p:spPr/>
        <p:txBody>
          <a:bodyPr/>
          <a:lstStyle/>
          <a:p>
            <a:r>
              <a:rPr lang="zh-CN" altLang="en-US" sz="2800" dirty="0" smtClean="0"/>
              <a:t>什么是机器学习？</a:t>
            </a:r>
            <a:endParaRPr lang="en-US" altLang="zh-CN" sz="2800" dirty="0" smtClean="0"/>
          </a:p>
          <a:p>
            <a:pPr lvl="1"/>
            <a:r>
              <a:rPr lang="zh-CN" altLang="en-US" sz="2400" dirty="0" smtClean="0"/>
              <a:t>一个简单的例子</a:t>
            </a:r>
            <a:endParaRPr lang="en-US" altLang="zh-CN" sz="2400" dirty="0" smtClean="0"/>
          </a:p>
          <a:p>
            <a:pPr lvl="1"/>
            <a:r>
              <a:rPr lang="zh-CN" altLang="en-US" sz="2400" dirty="0" smtClean="0"/>
              <a:t>机器学习中的术语</a:t>
            </a:r>
            <a:endParaRPr lang="en-US" altLang="zh-CN" sz="2400" dirty="0" smtClean="0"/>
          </a:p>
          <a:p>
            <a:pPr lvl="1"/>
            <a:r>
              <a:rPr lang="zh-CN" altLang="en-US" sz="2400" dirty="0" smtClean="0"/>
              <a:t>机器学习的分类</a:t>
            </a:r>
            <a:endParaRPr lang="en-US" altLang="zh-CN" sz="2400" dirty="0" smtClean="0"/>
          </a:p>
          <a:p>
            <a:r>
              <a:rPr lang="zh-CN" altLang="en-US" sz="2800" dirty="0" smtClean="0"/>
              <a:t>拆分数据</a:t>
            </a:r>
            <a:endParaRPr lang="en-US" altLang="zh-CN" sz="2800" dirty="0" smtClean="0"/>
          </a:p>
          <a:p>
            <a:pPr lvl="1"/>
            <a:r>
              <a:rPr lang="zh-CN" altLang="en-US" sz="2400" dirty="0" smtClean="0"/>
              <a:t>训练集、验证集、测试集</a:t>
            </a:r>
            <a:endParaRPr lang="en-US" altLang="zh-CN" sz="2400" dirty="0"/>
          </a:p>
          <a:p>
            <a:pPr lvl="1"/>
            <a:r>
              <a:rPr lang="zh-CN" altLang="en-US" sz="2400" dirty="0" smtClean="0"/>
              <a:t>交叉验证</a:t>
            </a:r>
            <a:endParaRPr lang="en-US" altLang="zh-CN" sz="2400" dirty="0"/>
          </a:p>
          <a:p>
            <a:r>
              <a:rPr lang="zh-CN" altLang="en-US" sz="2800" dirty="0" smtClean="0"/>
              <a:t>降低损失</a:t>
            </a:r>
            <a:endParaRPr lang="en-US" altLang="zh-CN" sz="2800" dirty="0"/>
          </a:p>
          <a:p>
            <a:pPr lvl="1"/>
            <a:r>
              <a:rPr lang="zh-CN" altLang="en-US" sz="2400" dirty="0" smtClean="0"/>
              <a:t>梯度下降</a:t>
            </a:r>
            <a:endParaRPr lang="zh-CN" altLang="en-US" sz="2400" dirty="0"/>
          </a:p>
        </p:txBody>
      </p:sp>
      <p:sp>
        <p:nvSpPr>
          <p:cNvPr id="4" name="内容占位符 3"/>
          <p:cNvSpPr>
            <a:spLocks noGrp="1"/>
          </p:cNvSpPr>
          <p:nvPr>
            <p:ph sz="half" idx="2"/>
          </p:nvPr>
        </p:nvSpPr>
        <p:spPr/>
        <p:txBody>
          <a:bodyPr>
            <a:normAutofit/>
          </a:bodyPr>
          <a:lstStyle/>
          <a:p>
            <a:r>
              <a:rPr lang="zh-CN" altLang="en-US" sz="2800" dirty="0" smtClean="0"/>
              <a:t>泛化性能</a:t>
            </a:r>
            <a:endParaRPr lang="en-US" altLang="zh-CN" sz="2800" dirty="0" smtClean="0"/>
          </a:p>
          <a:p>
            <a:pPr lvl="1"/>
            <a:r>
              <a:rPr lang="zh-CN" altLang="en-US" sz="2400" dirty="0"/>
              <a:t>过</a:t>
            </a:r>
            <a:r>
              <a:rPr lang="zh-CN" altLang="en-US" sz="2400" dirty="0" smtClean="0"/>
              <a:t>拟合</a:t>
            </a:r>
            <a:endParaRPr lang="en-US" altLang="zh-CN" sz="2400" dirty="0" smtClean="0"/>
          </a:p>
          <a:p>
            <a:pPr lvl="1"/>
            <a:r>
              <a:rPr lang="zh-CN" altLang="en-US" sz="2400" dirty="0"/>
              <a:t>正则</a:t>
            </a:r>
            <a:r>
              <a:rPr lang="zh-CN" altLang="en-US" sz="2400" dirty="0" smtClean="0"/>
              <a:t>化</a:t>
            </a:r>
            <a:endParaRPr lang="en-US" altLang="zh-CN" sz="2400" dirty="0" smtClean="0"/>
          </a:p>
          <a:p>
            <a:r>
              <a:rPr lang="zh-CN" altLang="en-US" sz="2800" dirty="0" smtClean="0">
                <a:solidFill>
                  <a:srgbClr val="FF0000"/>
                </a:solidFill>
              </a:rPr>
              <a:t>特征工程</a:t>
            </a:r>
            <a:endParaRPr lang="en-US" altLang="zh-CN" sz="2800" dirty="0" smtClean="0">
              <a:solidFill>
                <a:srgbClr val="FF0000"/>
              </a:solidFill>
            </a:endParaRPr>
          </a:p>
          <a:p>
            <a:pPr lvl="1"/>
            <a:r>
              <a:rPr lang="zh-CN" altLang="en-US" sz="2400" dirty="0"/>
              <a:t>特征</a:t>
            </a:r>
            <a:r>
              <a:rPr lang="zh-CN" altLang="en-US" sz="2400" dirty="0" smtClean="0"/>
              <a:t>组合</a:t>
            </a:r>
            <a:endParaRPr lang="en-US" altLang="zh-CN" sz="2400" dirty="0" smtClean="0"/>
          </a:p>
          <a:p>
            <a:r>
              <a:rPr lang="zh-CN" altLang="en-US" sz="2800" dirty="0" smtClean="0"/>
              <a:t>神经网络简介</a:t>
            </a:r>
            <a:endParaRPr lang="en-US" altLang="zh-CN" sz="2800" dirty="0" smtClean="0"/>
          </a:p>
          <a:p>
            <a:pPr lvl="1"/>
            <a:r>
              <a:rPr lang="zh-CN" altLang="en-US" sz="2600" dirty="0" smtClean="0"/>
              <a:t>输入层、隐藏层、输出层</a:t>
            </a:r>
            <a:endParaRPr lang="en-US" altLang="zh-CN" sz="2600" dirty="0" smtClean="0"/>
          </a:p>
          <a:p>
            <a:pPr lvl="1"/>
            <a:r>
              <a:rPr lang="zh-CN" altLang="en-US" sz="2600" dirty="0"/>
              <a:t>激活函数</a:t>
            </a:r>
            <a:endParaRPr lang="en-US" altLang="zh-CN" sz="2600" dirty="0" smtClean="0"/>
          </a:p>
        </p:txBody>
      </p:sp>
    </p:spTree>
    <p:extLst>
      <p:ext uri="{BB962C8B-B14F-4D97-AF65-F5344CB8AC3E}">
        <p14:creationId xmlns:p14="http://schemas.microsoft.com/office/powerpoint/2010/main" val="3427221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特征组合</a:t>
            </a:r>
            <a:endParaRPr lang="zh-CN" altLang="en-US" dirty="0"/>
          </a:p>
        </p:txBody>
      </p:sp>
      <p:sp>
        <p:nvSpPr>
          <p:cNvPr id="3" name="内容占位符 2"/>
          <p:cNvSpPr>
            <a:spLocks noGrp="1"/>
          </p:cNvSpPr>
          <p:nvPr>
            <p:ph idx="1"/>
          </p:nvPr>
        </p:nvSpPr>
        <p:spPr/>
        <p:txBody>
          <a:bodyPr/>
          <a:lstStyle/>
          <a:p>
            <a:r>
              <a:rPr lang="zh-CN" altLang="en-US" b="1" dirty="0" smtClean="0"/>
              <a:t>死亡预测</a:t>
            </a:r>
            <a:endParaRPr lang="en-US" altLang="zh-CN" b="1" dirty="0" smtClean="0"/>
          </a:p>
          <a:p>
            <a:r>
              <a:rPr lang="zh-CN" altLang="en-US" dirty="0" smtClean="0"/>
              <a:t>输入：肺活量、年龄、癌症发作部位、身高、体重</a:t>
            </a:r>
            <a:r>
              <a:rPr lang="en-US" altLang="zh-CN" dirty="0" smtClean="0"/>
              <a:t>……</a:t>
            </a:r>
          </a:p>
          <a:p>
            <a:r>
              <a:rPr lang="zh-CN" altLang="en-US" dirty="0" smtClean="0"/>
              <a:t>输出：一年内是否死亡</a:t>
            </a:r>
            <a:endParaRPr lang="en-US" altLang="zh-CN" dirty="0" smtClean="0"/>
          </a:p>
          <a:p>
            <a:r>
              <a:rPr lang="zh-CN" altLang="en-US" b="1" dirty="0" smtClean="0"/>
              <a:t>房屋价格预测</a:t>
            </a:r>
            <a:endParaRPr lang="en-US" altLang="zh-CN" b="1" dirty="0" smtClean="0"/>
          </a:p>
          <a:p>
            <a:r>
              <a:rPr lang="zh-CN" altLang="en-US" dirty="0" smtClean="0"/>
              <a:t>输入：房屋面积、可住人数、房间数、经度、纬度、居民收入</a:t>
            </a:r>
            <a:r>
              <a:rPr lang="en-US" altLang="zh-CN" dirty="0" smtClean="0"/>
              <a:t>……</a:t>
            </a:r>
          </a:p>
          <a:p>
            <a:r>
              <a:rPr lang="zh-CN" altLang="en-US" dirty="0" smtClean="0"/>
              <a:t>输出：房屋价格</a:t>
            </a:r>
            <a:endParaRPr lang="zh-CN" altLang="en-US" dirty="0"/>
          </a:p>
        </p:txBody>
      </p:sp>
    </p:spTree>
    <p:extLst>
      <p:ext uri="{BB962C8B-B14F-4D97-AF65-F5344CB8AC3E}">
        <p14:creationId xmlns:p14="http://schemas.microsoft.com/office/powerpoint/2010/main" val="393430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Learning Map</a:t>
            </a:r>
            <a:endParaRPr lang="zh-CN" altLang="en-US" dirty="0"/>
          </a:p>
        </p:txBody>
      </p:sp>
      <p:sp>
        <p:nvSpPr>
          <p:cNvPr id="3" name="内容占位符 2"/>
          <p:cNvSpPr>
            <a:spLocks noGrp="1"/>
          </p:cNvSpPr>
          <p:nvPr>
            <p:ph sz="half" idx="1"/>
          </p:nvPr>
        </p:nvSpPr>
        <p:spPr/>
        <p:txBody>
          <a:bodyPr/>
          <a:lstStyle/>
          <a:p>
            <a:r>
              <a:rPr lang="zh-CN" altLang="en-US" sz="2800" dirty="0" smtClean="0"/>
              <a:t>什么是机器学习？</a:t>
            </a:r>
            <a:endParaRPr lang="en-US" altLang="zh-CN" sz="2800" dirty="0" smtClean="0"/>
          </a:p>
          <a:p>
            <a:pPr lvl="1"/>
            <a:r>
              <a:rPr lang="zh-CN" altLang="en-US" sz="2400" dirty="0" smtClean="0"/>
              <a:t>一个简单的例子</a:t>
            </a:r>
            <a:endParaRPr lang="en-US" altLang="zh-CN" sz="2400" dirty="0" smtClean="0"/>
          </a:p>
          <a:p>
            <a:pPr lvl="1"/>
            <a:r>
              <a:rPr lang="zh-CN" altLang="en-US" sz="2400" dirty="0" smtClean="0"/>
              <a:t>机器学习中的术语</a:t>
            </a:r>
            <a:endParaRPr lang="en-US" altLang="zh-CN" sz="2400" dirty="0" smtClean="0"/>
          </a:p>
          <a:p>
            <a:pPr lvl="1"/>
            <a:r>
              <a:rPr lang="zh-CN" altLang="en-US" sz="2400" dirty="0" smtClean="0"/>
              <a:t>机器学习的分类</a:t>
            </a:r>
            <a:endParaRPr lang="en-US" altLang="zh-CN" sz="2400" dirty="0" smtClean="0"/>
          </a:p>
          <a:p>
            <a:r>
              <a:rPr lang="zh-CN" altLang="en-US" sz="2800" dirty="0" smtClean="0"/>
              <a:t>拆分数据</a:t>
            </a:r>
            <a:endParaRPr lang="en-US" altLang="zh-CN" sz="2800" dirty="0" smtClean="0"/>
          </a:p>
          <a:p>
            <a:pPr lvl="1"/>
            <a:r>
              <a:rPr lang="zh-CN" altLang="en-US" sz="2400" dirty="0" smtClean="0"/>
              <a:t>训练集、验证集、测试集</a:t>
            </a:r>
            <a:endParaRPr lang="en-US" altLang="zh-CN" sz="2400" dirty="0"/>
          </a:p>
          <a:p>
            <a:pPr lvl="1"/>
            <a:r>
              <a:rPr lang="zh-CN" altLang="en-US" sz="2400" dirty="0" smtClean="0"/>
              <a:t>交叉验证</a:t>
            </a:r>
            <a:endParaRPr lang="en-US" altLang="zh-CN" sz="2400" dirty="0"/>
          </a:p>
          <a:p>
            <a:r>
              <a:rPr lang="zh-CN" altLang="en-US" sz="2800" dirty="0" smtClean="0"/>
              <a:t>降低损失</a:t>
            </a:r>
            <a:endParaRPr lang="en-US" altLang="zh-CN" sz="2800" dirty="0"/>
          </a:p>
          <a:p>
            <a:pPr lvl="1"/>
            <a:r>
              <a:rPr lang="zh-CN" altLang="en-US" sz="2400" dirty="0" smtClean="0"/>
              <a:t>梯度下降</a:t>
            </a:r>
            <a:endParaRPr lang="zh-CN" altLang="en-US" sz="2400" dirty="0"/>
          </a:p>
        </p:txBody>
      </p:sp>
      <p:sp>
        <p:nvSpPr>
          <p:cNvPr id="4" name="内容占位符 3"/>
          <p:cNvSpPr>
            <a:spLocks noGrp="1"/>
          </p:cNvSpPr>
          <p:nvPr>
            <p:ph sz="half" idx="2"/>
          </p:nvPr>
        </p:nvSpPr>
        <p:spPr/>
        <p:txBody>
          <a:bodyPr>
            <a:normAutofit/>
          </a:bodyPr>
          <a:lstStyle/>
          <a:p>
            <a:r>
              <a:rPr lang="zh-CN" altLang="en-US" sz="2800" dirty="0" smtClean="0"/>
              <a:t>泛化性能</a:t>
            </a:r>
            <a:endParaRPr lang="en-US" altLang="zh-CN" sz="2800" dirty="0" smtClean="0"/>
          </a:p>
          <a:p>
            <a:pPr lvl="1"/>
            <a:r>
              <a:rPr lang="zh-CN" altLang="en-US" sz="2400" dirty="0"/>
              <a:t>过</a:t>
            </a:r>
            <a:r>
              <a:rPr lang="zh-CN" altLang="en-US" sz="2400" dirty="0" smtClean="0"/>
              <a:t>拟合</a:t>
            </a:r>
            <a:endParaRPr lang="en-US" altLang="zh-CN" sz="2400" dirty="0" smtClean="0"/>
          </a:p>
          <a:p>
            <a:pPr lvl="1"/>
            <a:r>
              <a:rPr lang="zh-CN" altLang="en-US" sz="2400" dirty="0"/>
              <a:t>正则</a:t>
            </a:r>
            <a:r>
              <a:rPr lang="zh-CN" altLang="en-US" sz="2400" dirty="0" smtClean="0"/>
              <a:t>化</a:t>
            </a:r>
            <a:endParaRPr lang="en-US" altLang="zh-CN" sz="2400" dirty="0" smtClean="0"/>
          </a:p>
          <a:p>
            <a:r>
              <a:rPr lang="zh-CN" altLang="en-US" sz="2800" dirty="0" smtClean="0"/>
              <a:t>特征工程</a:t>
            </a:r>
            <a:endParaRPr lang="en-US" altLang="zh-CN" sz="2800" dirty="0" smtClean="0"/>
          </a:p>
          <a:p>
            <a:pPr lvl="1"/>
            <a:r>
              <a:rPr lang="zh-CN" altLang="en-US" sz="2400" dirty="0"/>
              <a:t>特征</a:t>
            </a:r>
            <a:r>
              <a:rPr lang="zh-CN" altLang="en-US" sz="2400" dirty="0" smtClean="0"/>
              <a:t>组合</a:t>
            </a:r>
            <a:endParaRPr lang="en-US" altLang="zh-CN" sz="2400" dirty="0" smtClean="0"/>
          </a:p>
          <a:p>
            <a:r>
              <a:rPr lang="zh-CN" altLang="en-US" sz="2800" dirty="0" smtClean="0">
                <a:solidFill>
                  <a:srgbClr val="FF0000"/>
                </a:solidFill>
              </a:rPr>
              <a:t>神经网络简介</a:t>
            </a:r>
            <a:endParaRPr lang="en-US" altLang="zh-CN" sz="2800" dirty="0" smtClean="0">
              <a:solidFill>
                <a:srgbClr val="FF0000"/>
              </a:solidFill>
            </a:endParaRPr>
          </a:p>
          <a:p>
            <a:pPr lvl="1"/>
            <a:r>
              <a:rPr lang="zh-CN" altLang="en-US" sz="2600" dirty="0" smtClean="0"/>
              <a:t>输入层、隐藏层、输出层</a:t>
            </a:r>
            <a:endParaRPr lang="en-US" altLang="zh-CN" sz="2600" dirty="0" smtClean="0"/>
          </a:p>
          <a:p>
            <a:pPr lvl="1"/>
            <a:r>
              <a:rPr lang="zh-CN" altLang="en-US" sz="2600" dirty="0"/>
              <a:t>激活函数</a:t>
            </a:r>
            <a:endParaRPr lang="en-US" altLang="zh-CN" sz="2600" dirty="0" smtClean="0"/>
          </a:p>
        </p:txBody>
      </p:sp>
    </p:spTree>
    <p:extLst>
      <p:ext uri="{BB962C8B-B14F-4D97-AF65-F5344CB8AC3E}">
        <p14:creationId xmlns:p14="http://schemas.microsoft.com/office/powerpoint/2010/main" val="6970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a:t>
            </a:r>
            <a:endParaRPr lang="zh-CN" altLang="en-US" dirty="0"/>
          </a:p>
        </p:txBody>
      </p:sp>
      <p:pic>
        <p:nvPicPr>
          <p:cNvPr id="3074" name="Picture 2" descr="æ¥çæºå¾å"/>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404704" y="2123753"/>
            <a:ext cx="4750976" cy="40227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æ¥çæºå¾å"/>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280" y="1889139"/>
            <a:ext cx="4321832" cy="295744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æ¥çæºå¾å"/>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996" y="4815052"/>
            <a:ext cx="2438400"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10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fade">
                                      <p:cBhvr>
                                        <p:cTn id="12" dur="500"/>
                                        <p:tgtEl>
                                          <p:spTgt spid="30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a:t>
            </a:r>
            <a:endParaRPr lang="zh-CN" altLang="en-US" dirty="0"/>
          </a:p>
        </p:txBody>
      </p:sp>
      <p:sp>
        <p:nvSpPr>
          <p:cNvPr id="3" name="内容占位符 2"/>
          <p:cNvSpPr>
            <a:spLocks noGrp="1"/>
          </p:cNvSpPr>
          <p:nvPr>
            <p:ph sz="half" idx="1"/>
          </p:nvPr>
        </p:nvSpPr>
        <p:spPr/>
        <p:txBody>
          <a:bodyPr/>
          <a:lstStyle/>
          <a:p>
            <a:r>
              <a:rPr lang="zh-CN" altLang="en-US" dirty="0" smtClean="0"/>
              <a:t>解决非线性问题</a:t>
            </a:r>
            <a:endParaRPr lang="en-US" altLang="zh-CN" dirty="0" smtClean="0"/>
          </a:p>
          <a:p>
            <a:endParaRPr lang="zh-CN" altLang="en-US" dirty="0"/>
          </a:p>
        </p:txBody>
      </p:sp>
      <p:pic>
        <p:nvPicPr>
          <p:cNvPr id="4" name="图片 3"/>
          <p:cNvPicPr>
            <a:picLocks noChangeAspect="1"/>
          </p:cNvPicPr>
          <p:nvPr/>
        </p:nvPicPr>
        <p:blipFill rotWithShape="1">
          <a:blip r:embed="rId2"/>
          <a:srcRect r="1940" b="2298"/>
          <a:stretch/>
        </p:blipFill>
        <p:spPr>
          <a:xfrm>
            <a:off x="6743700" y="1745794"/>
            <a:ext cx="5193162" cy="2103186"/>
          </a:xfrm>
          <a:prstGeom prst="rect">
            <a:avLst/>
          </a:prstGeom>
        </p:spPr>
      </p:pic>
      <p:pic>
        <p:nvPicPr>
          <p:cNvPr id="6" name="图片 5"/>
          <p:cNvPicPr>
            <a:picLocks noChangeAspect="1"/>
          </p:cNvPicPr>
          <p:nvPr/>
        </p:nvPicPr>
        <p:blipFill rotWithShape="1">
          <a:blip r:embed="rId3"/>
          <a:srcRect r="17173" b="786"/>
          <a:stretch/>
        </p:blipFill>
        <p:spPr>
          <a:xfrm>
            <a:off x="0" y="2444312"/>
            <a:ext cx="6358759" cy="3893426"/>
          </a:xfrm>
          <a:prstGeom prst="rect">
            <a:avLst/>
          </a:prstGeom>
        </p:spPr>
      </p:pic>
      <p:pic>
        <p:nvPicPr>
          <p:cNvPr id="5" name="图片 4"/>
          <p:cNvPicPr>
            <a:picLocks noChangeAspect="1"/>
          </p:cNvPicPr>
          <p:nvPr/>
        </p:nvPicPr>
        <p:blipFill>
          <a:blip r:embed="rId4"/>
          <a:stretch>
            <a:fillRect/>
          </a:stretch>
        </p:blipFill>
        <p:spPr>
          <a:xfrm>
            <a:off x="6743700" y="3857414"/>
            <a:ext cx="5448300" cy="2324100"/>
          </a:xfrm>
          <a:prstGeom prst="rect">
            <a:avLst/>
          </a:prstGeom>
        </p:spPr>
      </p:pic>
    </p:spTree>
    <p:extLst>
      <p:ext uri="{BB962C8B-B14F-4D97-AF65-F5344CB8AC3E}">
        <p14:creationId xmlns:p14="http://schemas.microsoft.com/office/powerpoint/2010/main" val="19369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前提</a:t>
            </a:r>
            <a:r>
              <a:rPr lang="zh-CN" altLang="en-US" dirty="0" smtClean="0"/>
              <a:t>条件</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400" b="1" dirty="0"/>
              <a:t>掌握入门级代数知识。 </a:t>
            </a:r>
            <a:endParaRPr lang="en-US" altLang="zh-CN" sz="2400" b="1" dirty="0" smtClean="0"/>
          </a:p>
          <a:p>
            <a:pPr lvl="1">
              <a:lnSpc>
                <a:spcPct val="150000"/>
              </a:lnSpc>
            </a:pPr>
            <a:r>
              <a:rPr lang="zh-CN" altLang="en-US" sz="2000" dirty="0" smtClean="0"/>
              <a:t>您</a:t>
            </a:r>
            <a:r>
              <a:rPr lang="zh-CN" altLang="en-US" sz="2000" dirty="0"/>
              <a:t>应该了解变量和系数、线性方程式、函数图和</a:t>
            </a:r>
            <a:r>
              <a:rPr lang="zh-CN" altLang="en-US" sz="2000" dirty="0" smtClean="0"/>
              <a:t>直方图</a:t>
            </a:r>
            <a:endParaRPr lang="en-US" altLang="zh-CN" sz="2000" dirty="0" smtClean="0"/>
          </a:p>
          <a:p>
            <a:pPr>
              <a:lnSpc>
                <a:spcPct val="150000"/>
              </a:lnSpc>
            </a:pPr>
            <a:r>
              <a:rPr lang="zh-CN" altLang="en-US" sz="2400" b="1" dirty="0"/>
              <a:t>熟练掌握编程基础</a:t>
            </a:r>
            <a:r>
              <a:rPr lang="zh-CN" altLang="en-US" sz="2400" b="1" dirty="0" smtClean="0"/>
              <a:t>知识。</a:t>
            </a:r>
            <a:endParaRPr lang="en-US" altLang="zh-CN" sz="2400" b="1" dirty="0" smtClean="0"/>
          </a:p>
          <a:p>
            <a:pPr lvl="1">
              <a:lnSpc>
                <a:spcPct val="150000"/>
              </a:lnSpc>
            </a:pPr>
            <a:r>
              <a:rPr lang="zh-CN" altLang="en-US" sz="2000" dirty="0"/>
              <a:t> </a:t>
            </a:r>
            <a:r>
              <a:rPr lang="zh-CN" altLang="en-US" sz="2000" dirty="0" smtClean="0"/>
              <a:t>能够</a:t>
            </a:r>
            <a:r>
              <a:rPr lang="zh-CN" altLang="en-US" sz="2000" dirty="0"/>
              <a:t>熟练阅读和编写包含基础编程结构（例如，函数定义</a:t>
            </a:r>
            <a:r>
              <a:rPr lang="en-US" altLang="zh-CN" sz="2000" dirty="0"/>
              <a:t>/</a:t>
            </a:r>
            <a:r>
              <a:rPr lang="zh-CN" altLang="en-US" sz="2000" dirty="0"/>
              <a:t>调用、列表和字典、循环和条件表达式）的 </a:t>
            </a:r>
            <a:r>
              <a:rPr lang="zh-CN" altLang="en-US" sz="2000" dirty="0" smtClean="0"/>
              <a:t>代码</a:t>
            </a:r>
            <a:r>
              <a:rPr lang="zh-CN" altLang="en-US" sz="2000" dirty="0"/>
              <a:t>。</a:t>
            </a:r>
          </a:p>
        </p:txBody>
      </p:sp>
    </p:spTree>
    <p:extLst>
      <p:ext uri="{BB962C8B-B14F-4D97-AF65-F5344CB8AC3E}">
        <p14:creationId xmlns:p14="http://schemas.microsoft.com/office/powerpoint/2010/main" val="91383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后向传播</a:t>
            </a:r>
            <a:endParaRPr lang="zh-CN" altLang="en-US" dirty="0"/>
          </a:p>
        </p:txBody>
      </p:sp>
      <p:sp>
        <p:nvSpPr>
          <p:cNvPr id="3" name="内容占位符 2"/>
          <p:cNvSpPr>
            <a:spLocks noGrp="1"/>
          </p:cNvSpPr>
          <p:nvPr>
            <p:ph sz="half" idx="1"/>
          </p:nvPr>
        </p:nvSpPr>
        <p:spPr>
          <a:xfrm>
            <a:off x="1097278" y="1845734"/>
            <a:ext cx="9434087" cy="4023360"/>
          </a:xfrm>
        </p:spPr>
        <p:txBody>
          <a:bodyPr>
            <a:normAutofit/>
          </a:bodyPr>
          <a:lstStyle/>
          <a:p>
            <a:pPr fontAlgn="ctr"/>
            <a:r>
              <a:rPr lang="zh-CN" altLang="zh-CN" dirty="0" smtClean="0"/>
              <a:t>梯度</a:t>
            </a:r>
            <a:r>
              <a:rPr lang="zh-CN" altLang="zh-CN" dirty="0"/>
              <a:t>很重要</a:t>
            </a:r>
            <a:endParaRPr lang="zh-CN" altLang="zh-CN" sz="1800" dirty="0"/>
          </a:p>
          <a:p>
            <a:pPr lvl="1" fontAlgn="ctr"/>
            <a:r>
              <a:rPr lang="zh-CN" altLang="zh-CN" dirty="0"/>
              <a:t>如果它是可微的，则我们也许能够对其进行学习</a:t>
            </a:r>
            <a:endParaRPr lang="zh-CN" altLang="zh-CN" sz="1400" dirty="0"/>
          </a:p>
          <a:p>
            <a:pPr fontAlgn="ctr"/>
            <a:r>
              <a:rPr lang="zh-CN" altLang="zh-CN" dirty="0"/>
              <a:t>梯度可能会消失</a:t>
            </a:r>
            <a:endParaRPr lang="zh-CN" altLang="zh-CN" sz="1800" dirty="0"/>
          </a:p>
          <a:p>
            <a:pPr lvl="1" fontAlgn="ctr"/>
            <a:r>
              <a:rPr lang="zh-CN" altLang="zh-CN" dirty="0"/>
              <a:t>每个额外的层都会依次降低信噪比</a:t>
            </a:r>
            <a:endParaRPr lang="zh-CN" altLang="zh-CN" sz="1400" dirty="0"/>
          </a:p>
          <a:p>
            <a:pPr lvl="1" fontAlgn="ctr"/>
            <a:r>
              <a:rPr lang="zh-CN" altLang="zh-CN" dirty="0"/>
              <a:t>ReLu 在这里很有用</a:t>
            </a:r>
            <a:endParaRPr lang="zh-CN" altLang="zh-CN" sz="1400" dirty="0"/>
          </a:p>
          <a:p>
            <a:pPr fontAlgn="ctr"/>
            <a:r>
              <a:rPr lang="zh-CN" altLang="zh-CN" dirty="0"/>
              <a:t>梯度可能会爆炸</a:t>
            </a:r>
            <a:endParaRPr lang="zh-CN" altLang="zh-CN" sz="1800" dirty="0"/>
          </a:p>
          <a:p>
            <a:pPr lvl="1" fontAlgn="ctr"/>
            <a:r>
              <a:rPr lang="zh-CN" altLang="zh-CN" dirty="0"/>
              <a:t>学习速率在这里很重要</a:t>
            </a:r>
            <a:endParaRPr lang="zh-CN" altLang="zh-CN" sz="1400" dirty="0"/>
          </a:p>
          <a:p>
            <a:pPr lvl="1" fontAlgn="ctr"/>
            <a:r>
              <a:rPr lang="zh-CN" altLang="zh-CN" dirty="0"/>
              <a:t>批标准化（实用按钮）可以提供帮助</a:t>
            </a:r>
            <a:endParaRPr lang="zh-CN" altLang="zh-CN" sz="1400" dirty="0"/>
          </a:p>
          <a:p>
            <a:pPr fontAlgn="ctr"/>
            <a:r>
              <a:rPr lang="zh-CN" altLang="zh-CN" dirty="0"/>
              <a:t>ReLu 层可能会消失</a:t>
            </a:r>
            <a:endParaRPr lang="zh-CN" altLang="zh-CN" sz="1800" dirty="0"/>
          </a:p>
          <a:p>
            <a:pPr lvl="1" fontAlgn="ctr"/>
            <a:r>
              <a:rPr lang="zh-CN" altLang="zh-CN" dirty="0"/>
              <a:t>保持冷静，并降低您的学习速率</a:t>
            </a:r>
            <a:endParaRPr lang="zh-CN" altLang="zh-CN" sz="1400" dirty="0"/>
          </a:p>
          <a:p>
            <a:endParaRPr lang="zh-CN" altLang="en-US" dirty="0"/>
          </a:p>
        </p:txBody>
      </p:sp>
    </p:spTree>
    <p:extLst>
      <p:ext uri="{BB962C8B-B14F-4D97-AF65-F5344CB8AC3E}">
        <p14:creationId xmlns:p14="http://schemas.microsoft.com/office/powerpoint/2010/main" val="169507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dirty="0"/>
              <a:t>谷歌机器学习速成</a:t>
            </a:r>
            <a:r>
              <a:rPr lang="zh-CN" altLang="en-US" dirty="0" smtClean="0"/>
              <a:t>课程，</a:t>
            </a:r>
            <a:r>
              <a:rPr lang="en-US" altLang="zh-CN" dirty="0" smtClean="0">
                <a:hlinkClick r:id="rId2"/>
              </a:rPr>
              <a:t>https</a:t>
            </a:r>
            <a:r>
              <a:rPr lang="en-US" altLang="zh-CN" dirty="0">
                <a:hlinkClick r:id="rId2"/>
              </a:rPr>
              <a:t>://developers.google.com/machine-learning/crash-course/prereqs-and-prework</a:t>
            </a:r>
            <a:endParaRPr lang="en-US" altLang="zh-CN" dirty="0"/>
          </a:p>
          <a:p>
            <a:pPr marL="457200" indent="-457200">
              <a:buFont typeface="+mj-lt"/>
              <a:buAutoNum type="arabicPeriod"/>
            </a:pPr>
            <a:r>
              <a:rPr lang="zh-CN" altLang="en-US" dirty="0" smtClean="0"/>
              <a:t>统计学习方法，李航</a:t>
            </a:r>
            <a:endParaRPr lang="en-US" altLang="zh-CN" dirty="0" smtClean="0"/>
          </a:p>
          <a:p>
            <a:pPr marL="457200" indent="-457200">
              <a:buFont typeface="+mj-lt"/>
              <a:buAutoNum type="arabicPeriod"/>
            </a:pPr>
            <a:r>
              <a:rPr lang="en-US" altLang="zh-CN" dirty="0" smtClean="0"/>
              <a:t>Stanford CS229 </a:t>
            </a:r>
            <a:r>
              <a:rPr lang="zh-CN" altLang="en-US" dirty="0" smtClean="0"/>
              <a:t>机器学习课程视频</a:t>
            </a:r>
            <a:r>
              <a:rPr lang="zh-CN" altLang="en-US" dirty="0"/>
              <a:t>，</a:t>
            </a:r>
            <a:r>
              <a:rPr lang="zh-CN" altLang="en-US" dirty="0" smtClean="0"/>
              <a:t>吴</a:t>
            </a:r>
            <a:r>
              <a:rPr lang="zh-CN" altLang="en-US" dirty="0"/>
              <a:t>恩</a:t>
            </a:r>
            <a:r>
              <a:rPr lang="zh-CN" altLang="en-US" dirty="0" smtClean="0"/>
              <a:t>达</a:t>
            </a:r>
            <a:endParaRPr lang="en-US" altLang="zh-CN" dirty="0" smtClean="0"/>
          </a:p>
          <a:p>
            <a:pPr marL="457200" indent="-457200">
              <a:buFont typeface="+mj-lt"/>
              <a:buAutoNum type="arabicPeriod"/>
            </a:pPr>
            <a:r>
              <a:rPr lang="zh-CN" altLang="en-US" dirty="0" smtClean="0"/>
              <a:t>机器学习，周志华西瓜书</a:t>
            </a:r>
            <a:endParaRPr lang="en-US" altLang="zh-CN" dirty="0" smtClean="0"/>
          </a:p>
          <a:p>
            <a:pPr marL="457200" indent="-457200">
              <a:buFont typeface="+mj-lt"/>
              <a:buAutoNum type="arabicPeriod"/>
            </a:pPr>
            <a:r>
              <a:rPr lang="en-US" altLang="zh-CN" dirty="0" smtClean="0"/>
              <a:t>Pattern Recognition and Machine Learning, Christopher </a:t>
            </a:r>
            <a:r>
              <a:rPr lang="en-US" altLang="zh-CN" dirty="0" err="1" smtClean="0"/>
              <a:t>M.Bishop</a:t>
            </a:r>
            <a:endParaRPr lang="en-US" altLang="zh-CN" dirty="0" smtClean="0"/>
          </a:p>
          <a:p>
            <a:pPr marL="457200" indent="-457200">
              <a:buFont typeface="+mj-lt"/>
              <a:buAutoNum type="arabicPeriod"/>
            </a:pPr>
            <a:r>
              <a:rPr lang="en-US" altLang="zh-CN" dirty="0" smtClean="0"/>
              <a:t>Google Scholar</a:t>
            </a:r>
          </a:p>
        </p:txBody>
      </p:sp>
    </p:spTree>
    <p:extLst>
      <p:ext uri="{BB962C8B-B14F-4D97-AF65-F5344CB8AC3E}">
        <p14:creationId xmlns:p14="http://schemas.microsoft.com/office/powerpoint/2010/main" val="7815732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Thank you</a:t>
            </a:r>
            <a:endParaRPr lang="zh-CN" altLang="en-US" dirty="0"/>
          </a:p>
        </p:txBody>
      </p:sp>
      <p:sp>
        <p:nvSpPr>
          <p:cNvPr id="5" name="副标题 4"/>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616036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Learning Map</a:t>
            </a:r>
            <a:endParaRPr lang="zh-CN" altLang="en-US" dirty="0"/>
          </a:p>
        </p:txBody>
      </p:sp>
      <p:sp>
        <p:nvSpPr>
          <p:cNvPr id="3" name="内容占位符 2"/>
          <p:cNvSpPr>
            <a:spLocks noGrp="1"/>
          </p:cNvSpPr>
          <p:nvPr>
            <p:ph sz="half" idx="1"/>
          </p:nvPr>
        </p:nvSpPr>
        <p:spPr/>
        <p:txBody>
          <a:bodyPr/>
          <a:lstStyle/>
          <a:p>
            <a:r>
              <a:rPr lang="zh-CN" altLang="en-US" sz="2800" dirty="0" smtClean="0">
                <a:solidFill>
                  <a:srgbClr val="FF0000"/>
                </a:solidFill>
              </a:rPr>
              <a:t>什么是机器学习？</a:t>
            </a:r>
            <a:endParaRPr lang="en-US" altLang="zh-CN" sz="2800" dirty="0" smtClean="0">
              <a:solidFill>
                <a:srgbClr val="FF0000"/>
              </a:solidFill>
            </a:endParaRPr>
          </a:p>
          <a:p>
            <a:pPr lvl="1"/>
            <a:r>
              <a:rPr lang="zh-CN" altLang="en-US" sz="2400" dirty="0" smtClean="0"/>
              <a:t>一个简单的例子</a:t>
            </a:r>
            <a:endParaRPr lang="en-US" altLang="zh-CN" sz="2400" dirty="0" smtClean="0"/>
          </a:p>
          <a:p>
            <a:pPr lvl="1"/>
            <a:r>
              <a:rPr lang="zh-CN" altLang="en-US" sz="2400" dirty="0" smtClean="0"/>
              <a:t>机器学习中的术语</a:t>
            </a:r>
            <a:endParaRPr lang="en-US" altLang="zh-CN" sz="2400" dirty="0" smtClean="0"/>
          </a:p>
          <a:p>
            <a:pPr lvl="1"/>
            <a:r>
              <a:rPr lang="zh-CN" altLang="en-US" sz="2400" dirty="0" smtClean="0"/>
              <a:t>机器学习的分类</a:t>
            </a:r>
            <a:endParaRPr lang="en-US" altLang="zh-CN" sz="2400" dirty="0" smtClean="0"/>
          </a:p>
          <a:p>
            <a:r>
              <a:rPr lang="zh-CN" altLang="en-US" sz="2800" dirty="0" smtClean="0"/>
              <a:t>拆分数据</a:t>
            </a:r>
            <a:endParaRPr lang="en-US" altLang="zh-CN" sz="2800" dirty="0" smtClean="0"/>
          </a:p>
          <a:p>
            <a:pPr lvl="1"/>
            <a:r>
              <a:rPr lang="zh-CN" altLang="en-US" sz="2400" dirty="0" smtClean="0"/>
              <a:t>训练集、验证集、测试集</a:t>
            </a:r>
            <a:endParaRPr lang="en-US" altLang="zh-CN" sz="2400" dirty="0"/>
          </a:p>
          <a:p>
            <a:pPr lvl="1"/>
            <a:r>
              <a:rPr lang="zh-CN" altLang="en-US" sz="2400" dirty="0" smtClean="0"/>
              <a:t>交叉验证</a:t>
            </a:r>
            <a:endParaRPr lang="en-US" altLang="zh-CN" sz="2400" dirty="0"/>
          </a:p>
          <a:p>
            <a:r>
              <a:rPr lang="zh-CN" altLang="en-US" sz="2800" dirty="0" smtClean="0"/>
              <a:t>降低损失</a:t>
            </a:r>
            <a:endParaRPr lang="en-US" altLang="zh-CN" sz="2800" dirty="0"/>
          </a:p>
          <a:p>
            <a:pPr lvl="1"/>
            <a:r>
              <a:rPr lang="zh-CN" altLang="en-US" sz="2400" dirty="0" smtClean="0"/>
              <a:t>梯度下降</a:t>
            </a:r>
            <a:endParaRPr lang="zh-CN" altLang="en-US" sz="2400" dirty="0"/>
          </a:p>
        </p:txBody>
      </p:sp>
      <p:sp>
        <p:nvSpPr>
          <p:cNvPr id="4" name="内容占位符 3"/>
          <p:cNvSpPr>
            <a:spLocks noGrp="1"/>
          </p:cNvSpPr>
          <p:nvPr>
            <p:ph sz="half" idx="2"/>
          </p:nvPr>
        </p:nvSpPr>
        <p:spPr/>
        <p:txBody>
          <a:bodyPr>
            <a:normAutofit/>
          </a:bodyPr>
          <a:lstStyle/>
          <a:p>
            <a:r>
              <a:rPr lang="zh-CN" altLang="en-US" sz="2800" dirty="0" smtClean="0"/>
              <a:t>泛化性能</a:t>
            </a:r>
            <a:endParaRPr lang="en-US" altLang="zh-CN" sz="2800" dirty="0" smtClean="0"/>
          </a:p>
          <a:p>
            <a:pPr lvl="1"/>
            <a:r>
              <a:rPr lang="zh-CN" altLang="en-US" sz="2400" dirty="0"/>
              <a:t>过</a:t>
            </a:r>
            <a:r>
              <a:rPr lang="zh-CN" altLang="en-US" sz="2400" dirty="0" smtClean="0"/>
              <a:t>拟合</a:t>
            </a:r>
            <a:endParaRPr lang="en-US" altLang="zh-CN" sz="2400" dirty="0" smtClean="0"/>
          </a:p>
          <a:p>
            <a:pPr lvl="1"/>
            <a:r>
              <a:rPr lang="zh-CN" altLang="en-US" sz="2400" dirty="0"/>
              <a:t>正则</a:t>
            </a:r>
            <a:r>
              <a:rPr lang="zh-CN" altLang="en-US" sz="2400" dirty="0" smtClean="0"/>
              <a:t>化</a:t>
            </a:r>
            <a:endParaRPr lang="en-US" altLang="zh-CN" sz="2400" dirty="0" smtClean="0"/>
          </a:p>
          <a:p>
            <a:r>
              <a:rPr lang="zh-CN" altLang="en-US" sz="2800" dirty="0" smtClean="0"/>
              <a:t>特征工程</a:t>
            </a:r>
            <a:endParaRPr lang="en-US" altLang="zh-CN" sz="2800" dirty="0" smtClean="0"/>
          </a:p>
          <a:p>
            <a:pPr lvl="1"/>
            <a:r>
              <a:rPr lang="zh-CN" altLang="en-US" sz="2400" dirty="0"/>
              <a:t>特征</a:t>
            </a:r>
            <a:r>
              <a:rPr lang="zh-CN" altLang="en-US" sz="2400" dirty="0" smtClean="0"/>
              <a:t>组合</a:t>
            </a:r>
            <a:endParaRPr lang="en-US" altLang="zh-CN" sz="2400" dirty="0" smtClean="0"/>
          </a:p>
          <a:p>
            <a:r>
              <a:rPr lang="zh-CN" altLang="en-US" sz="2800" dirty="0" smtClean="0"/>
              <a:t>神经网络简介</a:t>
            </a:r>
            <a:endParaRPr lang="en-US" altLang="zh-CN" sz="2800" dirty="0" smtClean="0"/>
          </a:p>
          <a:p>
            <a:pPr lvl="1"/>
            <a:r>
              <a:rPr lang="zh-CN" altLang="en-US" sz="2600" dirty="0" smtClean="0"/>
              <a:t>输入层、隐藏层、输出层</a:t>
            </a:r>
            <a:endParaRPr lang="en-US" altLang="zh-CN" sz="2600" dirty="0" smtClean="0"/>
          </a:p>
          <a:p>
            <a:pPr lvl="1"/>
            <a:r>
              <a:rPr lang="zh-CN" altLang="en-US" sz="2600" dirty="0"/>
              <a:t>激活函数</a:t>
            </a:r>
            <a:endParaRPr lang="en-US" altLang="zh-CN" sz="2600" dirty="0" smtClean="0"/>
          </a:p>
        </p:txBody>
      </p:sp>
    </p:spTree>
    <p:extLst>
      <p:ext uri="{BB962C8B-B14F-4D97-AF65-F5344CB8AC3E}">
        <p14:creationId xmlns:p14="http://schemas.microsoft.com/office/powerpoint/2010/main" val="261341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4">
                                            <p:txEl>
                                              <p:pRg st="0" end="0"/>
                                            </p:txEl>
                                          </p:spTgt>
                                        </p:tgtEl>
                                        <p:attrNameLst>
                                          <p:attrName>style.visibility</p:attrName>
                                        </p:attrNameLst>
                                      </p:cBhvr>
                                      <p:to>
                                        <p:strVal val="visible"/>
                                      </p:to>
                                    </p:set>
                                    <p:animEffect transition="in" filter="fade">
                                      <p:cBhvr>
                                        <p:cTn id="58" dur="1000"/>
                                        <p:tgtEl>
                                          <p:spTgt spid="4">
                                            <p:txEl>
                                              <p:pRg st="0" end="0"/>
                                            </p:txEl>
                                          </p:spTgt>
                                        </p:tgtEl>
                                      </p:cBhvr>
                                    </p:animEffect>
                                    <p:anim calcmode="lin" valueType="num">
                                      <p:cBhvr>
                                        <p:cTn id="5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60" dur="1000" fill="hold"/>
                                        <p:tgtEl>
                                          <p:spTgt spid="4">
                                            <p:txEl>
                                              <p:pRg st="0" end="0"/>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4">
                                            <p:txEl>
                                              <p:pRg st="1" end="1"/>
                                            </p:txEl>
                                          </p:spTgt>
                                        </p:tgtEl>
                                        <p:attrNameLst>
                                          <p:attrName>style.visibility</p:attrName>
                                        </p:attrNameLst>
                                      </p:cBhvr>
                                      <p:to>
                                        <p:strVal val="visible"/>
                                      </p:to>
                                    </p:set>
                                    <p:animEffect transition="in" filter="fade">
                                      <p:cBhvr>
                                        <p:cTn id="63" dur="1000"/>
                                        <p:tgtEl>
                                          <p:spTgt spid="4">
                                            <p:txEl>
                                              <p:pRg st="1" end="1"/>
                                            </p:txEl>
                                          </p:spTgt>
                                        </p:tgtEl>
                                      </p:cBhvr>
                                    </p:animEffect>
                                    <p:anim calcmode="lin" valueType="num">
                                      <p:cBhvr>
                                        <p:cTn id="6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1" end="1"/>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4">
                                            <p:txEl>
                                              <p:pRg st="2" end="2"/>
                                            </p:txEl>
                                          </p:spTgt>
                                        </p:tgtEl>
                                        <p:attrNameLst>
                                          <p:attrName>style.visibility</p:attrName>
                                        </p:attrNameLst>
                                      </p:cBhvr>
                                      <p:to>
                                        <p:strVal val="visible"/>
                                      </p:to>
                                    </p:set>
                                    <p:animEffect transition="in" filter="fade">
                                      <p:cBhvr>
                                        <p:cTn id="68" dur="1000"/>
                                        <p:tgtEl>
                                          <p:spTgt spid="4">
                                            <p:txEl>
                                              <p:pRg st="2" end="2"/>
                                            </p:txEl>
                                          </p:spTgt>
                                        </p:tgtEl>
                                      </p:cBhvr>
                                    </p:animEffect>
                                    <p:anim calcmode="lin" valueType="num">
                                      <p:cBhvr>
                                        <p:cTn id="6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7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4">
                                            <p:txEl>
                                              <p:pRg st="3" end="3"/>
                                            </p:txEl>
                                          </p:spTgt>
                                        </p:tgtEl>
                                        <p:attrNameLst>
                                          <p:attrName>style.visibility</p:attrName>
                                        </p:attrNameLst>
                                      </p:cBhvr>
                                      <p:to>
                                        <p:strVal val="visible"/>
                                      </p:to>
                                    </p:set>
                                    <p:animEffect transition="in" filter="fade">
                                      <p:cBhvr>
                                        <p:cTn id="75" dur="1000"/>
                                        <p:tgtEl>
                                          <p:spTgt spid="4">
                                            <p:txEl>
                                              <p:pRg st="3" end="3"/>
                                            </p:txEl>
                                          </p:spTgt>
                                        </p:tgtEl>
                                      </p:cBhvr>
                                    </p:animEffect>
                                    <p:anim calcmode="lin" valueType="num">
                                      <p:cBhvr>
                                        <p:cTn id="7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77" dur="1000" fill="hold"/>
                                        <p:tgtEl>
                                          <p:spTgt spid="4">
                                            <p:txEl>
                                              <p:pRg st="3" end="3"/>
                                            </p:tx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4">
                                            <p:txEl>
                                              <p:pRg st="4" end="4"/>
                                            </p:txEl>
                                          </p:spTgt>
                                        </p:tgtEl>
                                        <p:attrNameLst>
                                          <p:attrName>style.visibility</p:attrName>
                                        </p:attrNameLst>
                                      </p:cBhvr>
                                      <p:to>
                                        <p:strVal val="visible"/>
                                      </p:to>
                                    </p:set>
                                    <p:animEffect transition="in" filter="fade">
                                      <p:cBhvr>
                                        <p:cTn id="80" dur="1000"/>
                                        <p:tgtEl>
                                          <p:spTgt spid="4">
                                            <p:txEl>
                                              <p:pRg st="4" end="4"/>
                                            </p:txEl>
                                          </p:spTgt>
                                        </p:tgtEl>
                                      </p:cBhvr>
                                    </p:animEffect>
                                    <p:anim calcmode="lin" valueType="num">
                                      <p:cBhvr>
                                        <p:cTn id="8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82"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4">
                                            <p:txEl>
                                              <p:pRg st="5" end="5"/>
                                            </p:txEl>
                                          </p:spTgt>
                                        </p:tgtEl>
                                        <p:attrNameLst>
                                          <p:attrName>style.visibility</p:attrName>
                                        </p:attrNameLst>
                                      </p:cBhvr>
                                      <p:to>
                                        <p:strVal val="visible"/>
                                      </p:to>
                                    </p:set>
                                    <p:animEffect transition="in" filter="fade">
                                      <p:cBhvr>
                                        <p:cTn id="87" dur="1000"/>
                                        <p:tgtEl>
                                          <p:spTgt spid="4">
                                            <p:txEl>
                                              <p:pRg st="5" end="5"/>
                                            </p:txEl>
                                          </p:spTgt>
                                        </p:tgtEl>
                                      </p:cBhvr>
                                    </p:animEffect>
                                    <p:anim calcmode="lin" valueType="num">
                                      <p:cBhvr>
                                        <p:cTn id="8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8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
                                            <p:txEl>
                                              <p:pRg st="6" end="6"/>
                                            </p:txEl>
                                          </p:spTgt>
                                        </p:tgtEl>
                                        <p:attrNameLst>
                                          <p:attrName>style.visibility</p:attrName>
                                        </p:attrNameLst>
                                      </p:cBhvr>
                                      <p:to>
                                        <p:strVal val="visible"/>
                                      </p:to>
                                    </p:set>
                                    <p:animEffect transition="in" filter="fade">
                                      <p:cBhvr>
                                        <p:cTn id="92" dur="1000"/>
                                        <p:tgtEl>
                                          <p:spTgt spid="4">
                                            <p:txEl>
                                              <p:pRg st="6" end="6"/>
                                            </p:txEl>
                                          </p:spTgt>
                                        </p:tgtEl>
                                      </p:cBhvr>
                                    </p:animEffect>
                                    <p:anim calcmode="lin" valueType="num">
                                      <p:cBhvr>
                                        <p:cTn id="9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94" dur="1000" fill="hold"/>
                                        <p:tgtEl>
                                          <p:spTgt spid="4">
                                            <p:txEl>
                                              <p:pRg st="6" end="6"/>
                                            </p:txEl>
                                          </p:spTgt>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
                                            <p:txEl>
                                              <p:pRg st="7" end="7"/>
                                            </p:txEl>
                                          </p:spTgt>
                                        </p:tgtEl>
                                        <p:attrNameLst>
                                          <p:attrName>style.visibility</p:attrName>
                                        </p:attrNameLst>
                                      </p:cBhvr>
                                      <p:to>
                                        <p:strVal val="visible"/>
                                      </p:to>
                                    </p:set>
                                    <p:animEffect transition="in" filter="fade">
                                      <p:cBhvr>
                                        <p:cTn id="97" dur="1000"/>
                                        <p:tgtEl>
                                          <p:spTgt spid="4">
                                            <p:txEl>
                                              <p:pRg st="7" end="7"/>
                                            </p:txEl>
                                          </p:spTgt>
                                        </p:tgtEl>
                                      </p:cBhvr>
                                    </p:animEffect>
                                    <p:anim calcmode="lin" valueType="num">
                                      <p:cBhvr>
                                        <p:cTn id="98"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99"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什么是机器学习</a:t>
            </a:r>
            <a:r>
              <a:rPr lang="zh-CN" altLang="en-US" dirty="0" smtClean="0"/>
              <a:t>？</a:t>
            </a:r>
            <a:endParaRPr lang="zh-CN" altLang="en-US" dirty="0"/>
          </a:p>
        </p:txBody>
      </p:sp>
      <p:pic>
        <p:nvPicPr>
          <p:cNvPr id="5" name="内容占位符 4"/>
          <p:cNvPicPr>
            <a:picLocks noGrp="1" noChangeAspect="1"/>
          </p:cNvPicPr>
          <p:nvPr>
            <p:ph idx="1"/>
          </p:nvPr>
        </p:nvPicPr>
        <p:blipFill>
          <a:blip r:embed="rId2"/>
          <a:stretch>
            <a:fillRect/>
          </a:stretch>
        </p:blipFill>
        <p:spPr>
          <a:xfrm>
            <a:off x="5595879" y="1855893"/>
            <a:ext cx="6138922" cy="4447856"/>
          </a:xfrm>
          <a:prstGeom prst="rect">
            <a:avLst/>
          </a:prstGeom>
        </p:spPr>
      </p:pic>
      <p:sp>
        <p:nvSpPr>
          <p:cNvPr id="6" name="文本框 5"/>
          <p:cNvSpPr txBox="1"/>
          <p:nvPr/>
        </p:nvSpPr>
        <p:spPr>
          <a:xfrm>
            <a:off x="1185333" y="2142067"/>
            <a:ext cx="4546600" cy="150810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人类</a:t>
            </a:r>
            <a:r>
              <a:rPr lang="zh-CN" altLang="en-US" sz="2400" dirty="0" smtClean="0"/>
              <a:t>是怎么学习的？</a:t>
            </a:r>
            <a:endParaRPr lang="en-US" altLang="zh-CN" sz="2400" dirty="0" smtClean="0"/>
          </a:p>
          <a:p>
            <a:endParaRPr lang="en-US" altLang="zh-CN" sz="4400" dirty="0" smtClean="0"/>
          </a:p>
          <a:p>
            <a:endParaRPr lang="zh-CN" altLang="en-US" sz="2400" dirty="0"/>
          </a:p>
        </p:txBody>
      </p:sp>
      <p:sp>
        <p:nvSpPr>
          <p:cNvPr id="3" name="矩形 2"/>
          <p:cNvSpPr/>
          <p:nvPr/>
        </p:nvSpPr>
        <p:spPr>
          <a:xfrm>
            <a:off x="1097280" y="3687180"/>
            <a:ext cx="4399310" cy="1224233"/>
          </a:xfrm>
          <a:prstGeom prst="rect">
            <a:avLst/>
          </a:prstGeom>
        </p:spPr>
        <p:txBody>
          <a:bodyPr wrap="square">
            <a:spAutoFit/>
          </a:bodyPr>
          <a:lstStyle/>
          <a:p>
            <a:pPr marL="342900" indent="-342900">
              <a:buFont typeface="Arial" panose="020B0604020202020204" pitchFamily="34" charset="0"/>
              <a:buChar char="•"/>
            </a:pPr>
            <a:r>
              <a:rPr lang="zh-CN" altLang="en-US" sz="2400" dirty="0"/>
              <a:t>机器学习系统通过学习如何组合输入信息来对从未见过的数据做出有用的预测。</a:t>
            </a:r>
            <a:endParaRPr lang="zh-CN" altLang="en-US" sz="2400" dirty="0"/>
          </a:p>
        </p:txBody>
      </p:sp>
    </p:spTree>
    <p:extLst>
      <p:ext uri="{BB962C8B-B14F-4D97-AF65-F5344CB8AC3E}">
        <p14:creationId xmlns:p14="http://schemas.microsoft.com/office/powerpoint/2010/main" val="300909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一些术语</a:t>
            </a:r>
            <a:endParaRPr lang="zh-CN" altLang="en-US" dirty="0"/>
          </a:p>
        </p:txBody>
      </p:sp>
      <p:sp>
        <p:nvSpPr>
          <p:cNvPr id="3" name="内容占位符 2"/>
          <p:cNvSpPr>
            <a:spLocks noGrp="1"/>
          </p:cNvSpPr>
          <p:nvPr>
            <p:ph idx="1"/>
          </p:nvPr>
        </p:nvSpPr>
        <p:spPr/>
        <p:txBody>
          <a:bodyPr>
            <a:normAutofit/>
          </a:bodyPr>
          <a:lstStyle/>
          <a:p>
            <a:r>
              <a:rPr lang="zh-CN" altLang="en-US" sz="2800" dirty="0"/>
              <a:t>标签</a:t>
            </a:r>
          </a:p>
          <a:p>
            <a:r>
              <a:rPr lang="zh-CN" altLang="en-US" sz="2800" dirty="0" smtClean="0"/>
              <a:t>特征</a:t>
            </a:r>
            <a:endParaRPr lang="zh-CN" altLang="en-US" sz="2800" dirty="0"/>
          </a:p>
          <a:p>
            <a:r>
              <a:rPr lang="zh-CN" altLang="en-US" sz="2800" dirty="0" smtClean="0"/>
              <a:t>样本</a:t>
            </a:r>
            <a:endParaRPr lang="zh-CN" altLang="en-US" sz="2800" dirty="0"/>
          </a:p>
          <a:p>
            <a:r>
              <a:rPr lang="zh-CN" altLang="en-US" sz="2800" dirty="0"/>
              <a:t>有标签样本</a:t>
            </a:r>
          </a:p>
          <a:p>
            <a:r>
              <a:rPr lang="zh-CN" altLang="en-US" sz="2800" dirty="0"/>
              <a:t>无标签</a:t>
            </a:r>
            <a:r>
              <a:rPr lang="zh-CN" altLang="en-US" sz="2800" dirty="0" smtClean="0"/>
              <a:t>样本</a:t>
            </a:r>
          </a:p>
        </p:txBody>
      </p:sp>
      <p:pic>
        <p:nvPicPr>
          <p:cNvPr id="6" name="内容占位符 4"/>
          <p:cNvPicPr>
            <a:picLocks noChangeAspect="1"/>
          </p:cNvPicPr>
          <p:nvPr/>
        </p:nvPicPr>
        <p:blipFill>
          <a:blip r:embed="rId2"/>
          <a:stretch>
            <a:fillRect/>
          </a:stretch>
        </p:blipFill>
        <p:spPr>
          <a:xfrm>
            <a:off x="5595879" y="1855893"/>
            <a:ext cx="6138922" cy="4447856"/>
          </a:xfrm>
          <a:prstGeom prst="rect">
            <a:avLst/>
          </a:prstGeom>
        </p:spPr>
      </p:pic>
    </p:spTree>
    <p:extLst>
      <p:ext uri="{BB962C8B-B14F-4D97-AF65-F5344CB8AC3E}">
        <p14:creationId xmlns:p14="http://schemas.microsoft.com/office/powerpoint/2010/main" val="32675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机器学习分类</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根据预测结果分类：</a:t>
            </a:r>
            <a:endParaRPr lang="en-US" altLang="zh-CN" sz="2400" dirty="0" smtClean="0"/>
          </a:p>
          <a:p>
            <a:pPr lvl="1"/>
            <a:r>
              <a:rPr lang="zh-CN" altLang="en-US" sz="2000" b="1" dirty="0" smtClean="0"/>
              <a:t>回归</a:t>
            </a:r>
            <a:r>
              <a:rPr lang="zh-CN" altLang="en-US" sz="2000" dirty="0"/>
              <a:t>模型可预测连续值。例如，回归模型做出的预测可回答如下问题：</a:t>
            </a:r>
          </a:p>
          <a:p>
            <a:pPr lvl="2"/>
            <a:r>
              <a:rPr lang="zh-CN" altLang="en-US" sz="1600" dirty="0"/>
              <a:t>加利福尼亚州一栋房产的价值是多少？</a:t>
            </a:r>
          </a:p>
          <a:p>
            <a:pPr lvl="2"/>
            <a:r>
              <a:rPr lang="zh-CN" altLang="en-US" sz="1600" dirty="0"/>
              <a:t>用户点击此广告的概率是多少？</a:t>
            </a:r>
          </a:p>
          <a:p>
            <a:pPr lvl="1"/>
            <a:r>
              <a:rPr lang="zh-CN" altLang="en-US" sz="2000" b="1" dirty="0"/>
              <a:t>分类</a:t>
            </a:r>
            <a:r>
              <a:rPr lang="zh-CN" altLang="en-US" sz="2000" dirty="0"/>
              <a:t>模型可预测离散值。例如，分类模型做出的预测可回答如下问题：</a:t>
            </a:r>
          </a:p>
          <a:p>
            <a:pPr lvl="2"/>
            <a:r>
              <a:rPr lang="zh-CN" altLang="en-US" sz="1600" dirty="0"/>
              <a:t>某个指定电子邮件是垃圾邮件还是非垃圾邮件？</a:t>
            </a:r>
          </a:p>
          <a:p>
            <a:pPr lvl="2"/>
            <a:r>
              <a:rPr lang="zh-CN" altLang="en-US" sz="1600" dirty="0"/>
              <a:t>这是一张狗、猫还是仓鼠图片？</a:t>
            </a:r>
          </a:p>
          <a:p>
            <a:r>
              <a:rPr lang="zh-CN" altLang="en-US" sz="2400" dirty="0"/>
              <a:t>根据样本有无标签分类：</a:t>
            </a:r>
            <a:endParaRPr lang="en-US" altLang="zh-CN" sz="2400" dirty="0"/>
          </a:p>
          <a:p>
            <a:pPr lvl="1"/>
            <a:r>
              <a:rPr lang="zh-CN" altLang="en-US" sz="2000" dirty="0" smtClean="0"/>
              <a:t>监督</a:t>
            </a:r>
            <a:endParaRPr lang="en-US" altLang="zh-CN" sz="1600" dirty="0" smtClean="0"/>
          </a:p>
          <a:p>
            <a:pPr lvl="1"/>
            <a:r>
              <a:rPr lang="zh-CN" altLang="en-US" sz="2000" dirty="0" smtClean="0"/>
              <a:t>非监督</a:t>
            </a:r>
            <a:endParaRPr lang="en-US" altLang="zh-CN" sz="2000" dirty="0" smtClean="0"/>
          </a:p>
          <a:p>
            <a:pPr lvl="2"/>
            <a:r>
              <a:rPr lang="zh-CN" altLang="en-US" sz="1600" dirty="0"/>
              <a:t>聚类</a:t>
            </a:r>
            <a:endParaRPr lang="en-US" altLang="zh-CN" sz="1600" dirty="0"/>
          </a:p>
          <a:p>
            <a:endParaRPr lang="zh-CN" altLang="en-US" sz="2400" dirty="0"/>
          </a:p>
        </p:txBody>
      </p:sp>
    </p:spTree>
    <p:extLst>
      <p:ext uri="{BB962C8B-B14F-4D97-AF65-F5344CB8AC3E}">
        <p14:creationId xmlns:p14="http://schemas.microsoft.com/office/powerpoint/2010/main" val="106997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Learning Map</a:t>
            </a:r>
            <a:endParaRPr lang="zh-CN" altLang="en-US" dirty="0"/>
          </a:p>
        </p:txBody>
      </p:sp>
      <p:sp>
        <p:nvSpPr>
          <p:cNvPr id="3" name="内容占位符 2"/>
          <p:cNvSpPr>
            <a:spLocks noGrp="1"/>
          </p:cNvSpPr>
          <p:nvPr>
            <p:ph sz="half" idx="1"/>
          </p:nvPr>
        </p:nvSpPr>
        <p:spPr/>
        <p:txBody>
          <a:bodyPr/>
          <a:lstStyle/>
          <a:p>
            <a:r>
              <a:rPr lang="zh-CN" altLang="en-US" sz="2800" dirty="0" smtClean="0"/>
              <a:t>什么是机器学习？</a:t>
            </a:r>
            <a:endParaRPr lang="en-US" altLang="zh-CN" sz="2800" dirty="0" smtClean="0"/>
          </a:p>
          <a:p>
            <a:pPr lvl="1"/>
            <a:r>
              <a:rPr lang="zh-CN" altLang="en-US" sz="2400" dirty="0" smtClean="0"/>
              <a:t>一个简单的例子</a:t>
            </a:r>
            <a:endParaRPr lang="en-US" altLang="zh-CN" sz="2400" dirty="0" smtClean="0"/>
          </a:p>
          <a:p>
            <a:pPr lvl="1"/>
            <a:r>
              <a:rPr lang="zh-CN" altLang="en-US" sz="2400" dirty="0" smtClean="0"/>
              <a:t>机器学习中的术语</a:t>
            </a:r>
            <a:endParaRPr lang="en-US" altLang="zh-CN" sz="2400" dirty="0" smtClean="0"/>
          </a:p>
          <a:p>
            <a:pPr lvl="1"/>
            <a:r>
              <a:rPr lang="zh-CN" altLang="en-US" sz="2400" dirty="0" smtClean="0"/>
              <a:t>机器学习的分类</a:t>
            </a:r>
            <a:endParaRPr lang="en-US" altLang="zh-CN" sz="2400" dirty="0" smtClean="0"/>
          </a:p>
          <a:p>
            <a:r>
              <a:rPr lang="zh-CN" altLang="en-US" sz="2800" dirty="0" smtClean="0">
                <a:solidFill>
                  <a:srgbClr val="FF0000"/>
                </a:solidFill>
              </a:rPr>
              <a:t>拆分数据</a:t>
            </a:r>
            <a:endParaRPr lang="en-US" altLang="zh-CN" sz="2800" dirty="0" smtClean="0">
              <a:solidFill>
                <a:srgbClr val="FF0000"/>
              </a:solidFill>
            </a:endParaRPr>
          </a:p>
          <a:p>
            <a:pPr lvl="1"/>
            <a:r>
              <a:rPr lang="zh-CN" altLang="en-US" sz="2400" dirty="0" smtClean="0"/>
              <a:t>训练集、验证集、测试集</a:t>
            </a:r>
            <a:endParaRPr lang="en-US" altLang="zh-CN" sz="2400" dirty="0"/>
          </a:p>
          <a:p>
            <a:pPr lvl="1"/>
            <a:r>
              <a:rPr lang="zh-CN" altLang="en-US" sz="2400" dirty="0" smtClean="0"/>
              <a:t>交叉验证</a:t>
            </a:r>
            <a:endParaRPr lang="en-US" altLang="zh-CN" sz="2400" dirty="0"/>
          </a:p>
          <a:p>
            <a:r>
              <a:rPr lang="zh-CN" altLang="en-US" sz="2800" dirty="0" smtClean="0"/>
              <a:t>降低损失</a:t>
            </a:r>
            <a:endParaRPr lang="en-US" altLang="zh-CN" sz="2800" dirty="0"/>
          </a:p>
          <a:p>
            <a:pPr lvl="1"/>
            <a:r>
              <a:rPr lang="zh-CN" altLang="en-US" sz="2400" dirty="0" smtClean="0"/>
              <a:t>梯度下降</a:t>
            </a:r>
            <a:endParaRPr lang="zh-CN" altLang="en-US" sz="2400" dirty="0"/>
          </a:p>
        </p:txBody>
      </p:sp>
      <p:sp>
        <p:nvSpPr>
          <p:cNvPr id="4" name="内容占位符 3"/>
          <p:cNvSpPr>
            <a:spLocks noGrp="1"/>
          </p:cNvSpPr>
          <p:nvPr>
            <p:ph sz="half" idx="2"/>
          </p:nvPr>
        </p:nvSpPr>
        <p:spPr/>
        <p:txBody>
          <a:bodyPr>
            <a:normAutofit/>
          </a:bodyPr>
          <a:lstStyle/>
          <a:p>
            <a:r>
              <a:rPr lang="zh-CN" altLang="en-US" sz="2800" dirty="0" smtClean="0"/>
              <a:t>泛化性能</a:t>
            </a:r>
            <a:endParaRPr lang="en-US" altLang="zh-CN" sz="2800" dirty="0" smtClean="0"/>
          </a:p>
          <a:p>
            <a:pPr lvl="1"/>
            <a:r>
              <a:rPr lang="zh-CN" altLang="en-US" sz="2400" dirty="0"/>
              <a:t>过</a:t>
            </a:r>
            <a:r>
              <a:rPr lang="zh-CN" altLang="en-US" sz="2400" dirty="0" smtClean="0"/>
              <a:t>拟合</a:t>
            </a:r>
            <a:endParaRPr lang="en-US" altLang="zh-CN" sz="2400" dirty="0" smtClean="0"/>
          </a:p>
          <a:p>
            <a:pPr lvl="1"/>
            <a:r>
              <a:rPr lang="zh-CN" altLang="en-US" sz="2400" dirty="0"/>
              <a:t>正则</a:t>
            </a:r>
            <a:r>
              <a:rPr lang="zh-CN" altLang="en-US" sz="2400" dirty="0" smtClean="0"/>
              <a:t>化</a:t>
            </a:r>
            <a:endParaRPr lang="en-US" altLang="zh-CN" sz="2400" dirty="0" smtClean="0"/>
          </a:p>
          <a:p>
            <a:r>
              <a:rPr lang="zh-CN" altLang="en-US" sz="2800" dirty="0" smtClean="0"/>
              <a:t>特征工程</a:t>
            </a:r>
            <a:endParaRPr lang="en-US" altLang="zh-CN" sz="2800" dirty="0" smtClean="0"/>
          </a:p>
          <a:p>
            <a:pPr lvl="1"/>
            <a:r>
              <a:rPr lang="zh-CN" altLang="en-US" sz="2400" dirty="0"/>
              <a:t>特征</a:t>
            </a:r>
            <a:r>
              <a:rPr lang="zh-CN" altLang="en-US" sz="2400" dirty="0" smtClean="0"/>
              <a:t>组合</a:t>
            </a:r>
            <a:endParaRPr lang="en-US" altLang="zh-CN" sz="2400" dirty="0" smtClean="0"/>
          </a:p>
          <a:p>
            <a:r>
              <a:rPr lang="zh-CN" altLang="en-US" sz="2800" dirty="0" smtClean="0"/>
              <a:t>神经网络简介</a:t>
            </a:r>
            <a:endParaRPr lang="en-US" altLang="zh-CN" sz="2800" dirty="0" smtClean="0"/>
          </a:p>
          <a:p>
            <a:pPr lvl="1"/>
            <a:r>
              <a:rPr lang="zh-CN" altLang="en-US" sz="2600" dirty="0" smtClean="0"/>
              <a:t>输入层、隐藏层、输出层</a:t>
            </a:r>
            <a:endParaRPr lang="en-US" altLang="zh-CN" sz="2600" dirty="0" smtClean="0"/>
          </a:p>
          <a:p>
            <a:pPr lvl="1"/>
            <a:r>
              <a:rPr lang="zh-CN" altLang="en-US" sz="2600" dirty="0"/>
              <a:t>激活函数</a:t>
            </a:r>
            <a:endParaRPr lang="en-US" altLang="zh-CN" sz="2600" dirty="0" smtClean="0"/>
          </a:p>
        </p:txBody>
      </p:sp>
    </p:spTree>
    <p:extLst>
      <p:ext uri="{BB962C8B-B14F-4D97-AF65-F5344CB8AC3E}">
        <p14:creationId xmlns:p14="http://schemas.microsoft.com/office/powerpoint/2010/main" val="1883050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拆分数据</a:t>
            </a:r>
            <a:endParaRPr lang="zh-CN" altLang="en-US" dirty="0"/>
          </a:p>
        </p:txBody>
      </p:sp>
      <p:sp>
        <p:nvSpPr>
          <p:cNvPr id="3" name="内容占位符 2"/>
          <p:cNvSpPr>
            <a:spLocks noGrp="1"/>
          </p:cNvSpPr>
          <p:nvPr>
            <p:ph sz="half" idx="1"/>
          </p:nvPr>
        </p:nvSpPr>
        <p:spPr/>
        <p:txBody>
          <a:bodyPr/>
          <a:lstStyle/>
          <a:p>
            <a:r>
              <a:rPr lang="zh-CN" altLang="en-US" dirty="0"/>
              <a:t>训练集</a:t>
            </a:r>
            <a:r>
              <a:rPr lang="zh-CN" altLang="en-US" dirty="0" smtClean="0"/>
              <a:t>、测试</a:t>
            </a:r>
            <a:r>
              <a:rPr lang="zh-CN" altLang="en-US" dirty="0" smtClean="0"/>
              <a:t>集</a:t>
            </a:r>
            <a:endParaRPr lang="en-US" altLang="zh-CN" dirty="0" smtClean="0"/>
          </a:p>
          <a:p>
            <a:endParaRPr lang="en-US" altLang="zh-CN" dirty="0"/>
          </a:p>
          <a:p>
            <a:endParaRPr lang="en-US" altLang="zh-CN" dirty="0" smtClean="0"/>
          </a:p>
          <a:p>
            <a:endParaRPr lang="en-US" altLang="zh-CN" dirty="0"/>
          </a:p>
          <a:p>
            <a:r>
              <a:rPr lang="zh-CN" altLang="en-US" dirty="0" smtClean="0"/>
              <a:t>模型训练非常依赖于 </a:t>
            </a:r>
            <a:r>
              <a:rPr lang="en-US" altLang="zh-CN" dirty="0" smtClean="0"/>
              <a:t>train set</a:t>
            </a:r>
          </a:p>
          <a:p>
            <a:r>
              <a:rPr lang="zh-CN" altLang="en-US" dirty="0" smtClean="0"/>
              <a:t>怎么解决？</a:t>
            </a:r>
            <a:endParaRPr lang="en-US" altLang="zh-CN" dirty="0"/>
          </a:p>
          <a:p>
            <a:r>
              <a:rPr lang="zh-CN" altLang="en-US" dirty="0" smtClean="0"/>
              <a:t>验证集</a:t>
            </a:r>
            <a:endParaRPr lang="zh-CN" altLang="en-US" dirty="0"/>
          </a:p>
        </p:txBody>
      </p:sp>
      <p:graphicFrame>
        <p:nvGraphicFramePr>
          <p:cNvPr id="5" name="内容占位符 4"/>
          <p:cNvGraphicFramePr>
            <a:graphicFrameLocks noGrp="1"/>
          </p:cNvGraphicFramePr>
          <p:nvPr>
            <p:ph sz="half" idx="2"/>
            <p:extLst>
              <p:ext uri="{D42A27DB-BD31-4B8C-83A1-F6EECF244321}">
                <p14:modId xmlns:p14="http://schemas.microsoft.com/office/powerpoint/2010/main" val="3830404639"/>
              </p:ext>
            </p:extLst>
          </p:nvPr>
        </p:nvGraphicFramePr>
        <p:xfrm>
          <a:off x="1253066" y="2506663"/>
          <a:ext cx="5753629" cy="741680"/>
        </p:xfrm>
        <a:graphic>
          <a:graphicData uri="http://schemas.openxmlformats.org/drawingml/2006/table">
            <a:tbl>
              <a:tblPr firstRow="1" bandRow="1">
                <a:tableStyleId>{5C22544A-7EE6-4342-B048-85BDC9FD1C3A}</a:tableStyleId>
              </a:tblPr>
              <a:tblGrid>
                <a:gridCol w="882650">
                  <a:extLst>
                    <a:ext uri="{9D8B030D-6E8A-4147-A177-3AD203B41FA5}">
                      <a16:colId xmlns:a16="http://schemas.microsoft.com/office/drawing/2014/main" val="1498602519"/>
                    </a:ext>
                  </a:extLst>
                </a:gridCol>
                <a:gridCol w="882650">
                  <a:extLst>
                    <a:ext uri="{9D8B030D-6E8A-4147-A177-3AD203B41FA5}">
                      <a16:colId xmlns:a16="http://schemas.microsoft.com/office/drawing/2014/main" val="2948353722"/>
                    </a:ext>
                  </a:extLst>
                </a:gridCol>
                <a:gridCol w="882650">
                  <a:extLst>
                    <a:ext uri="{9D8B030D-6E8A-4147-A177-3AD203B41FA5}">
                      <a16:colId xmlns:a16="http://schemas.microsoft.com/office/drawing/2014/main" val="2685823264"/>
                    </a:ext>
                  </a:extLst>
                </a:gridCol>
                <a:gridCol w="882650">
                  <a:extLst>
                    <a:ext uri="{9D8B030D-6E8A-4147-A177-3AD203B41FA5}">
                      <a16:colId xmlns:a16="http://schemas.microsoft.com/office/drawing/2014/main" val="1586184989"/>
                    </a:ext>
                  </a:extLst>
                </a:gridCol>
                <a:gridCol w="990600">
                  <a:extLst>
                    <a:ext uri="{9D8B030D-6E8A-4147-A177-3AD203B41FA5}">
                      <a16:colId xmlns:a16="http://schemas.microsoft.com/office/drawing/2014/main" val="1235864587"/>
                    </a:ext>
                  </a:extLst>
                </a:gridCol>
                <a:gridCol w="1232429">
                  <a:extLst>
                    <a:ext uri="{9D8B030D-6E8A-4147-A177-3AD203B41FA5}">
                      <a16:colId xmlns:a16="http://schemas.microsoft.com/office/drawing/2014/main" val="2228887950"/>
                    </a:ext>
                  </a:extLst>
                </a:gridCol>
              </a:tblGrid>
              <a:tr h="370840">
                <a:tc gridSpan="5">
                  <a:txBody>
                    <a:bodyPr/>
                    <a:lstStyle/>
                    <a:p>
                      <a:r>
                        <a:rPr lang="en-US" altLang="zh-CN" dirty="0" smtClean="0"/>
                        <a:t>Train</a:t>
                      </a:r>
                      <a:r>
                        <a:rPr lang="en-US" altLang="zh-CN" baseline="0" dirty="0" smtClean="0"/>
                        <a:t> set</a:t>
                      </a:r>
                      <a:endParaRPr lang="zh-CN" altLang="en-US"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tc>
                  <a:txBody>
                    <a:bodyPr/>
                    <a:lstStyle/>
                    <a:p>
                      <a:r>
                        <a:rPr lang="en-US" altLang="zh-CN" dirty="0" smtClean="0"/>
                        <a:t>Test set</a:t>
                      </a:r>
                      <a:endParaRPr lang="zh-CN" altLang="en-US" dirty="0"/>
                    </a:p>
                  </a:txBody>
                  <a:tcPr>
                    <a:solidFill>
                      <a:srgbClr val="92D050"/>
                    </a:solidFill>
                  </a:tcPr>
                </a:tc>
                <a:extLst>
                  <a:ext uri="{0D108BD9-81ED-4DB2-BD59-A6C34878D82A}">
                    <a16:rowId xmlns:a16="http://schemas.microsoft.com/office/drawing/2014/main" val="371922449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solidFill>
                      <a:schemeClr val="accent1">
                        <a:lumMod val="60000"/>
                        <a:lumOff val="40000"/>
                      </a:schemeClr>
                    </a:solidFill>
                  </a:tcPr>
                </a:tc>
                <a:tc>
                  <a:txBody>
                    <a:bodyPr/>
                    <a:lstStyle/>
                    <a:p>
                      <a:endParaRPr lang="zh-CN" altLang="en-US" dirty="0"/>
                    </a:p>
                  </a:txBody>
                  <a:tcPr>
                    <a:solidFill>
                      <a:srgbClr val="92D050"/>
                    </a:solidFill>
                  </a:tcPr>
                </a:tc>
                <a:extLst>
                  <a:ext uri="{0D108BD9-81ED-4DB2-BD59-A6C34878D82A}">
                    <a16:rowId xmlns:a16="http://schemas.microsoft.com/office/drawing/2014/main" val="1205830692"/>
                  </a:ext>
                </a:extLst>
              </a:tr>
            </a:tbl>
          </a:graphicData>
        </a:graphic>
      </p:graphicFrame>
      <p:sp>
        <p:nvSpPr>
          <p:cNvPr id="4" name="矩形 3"/>
          <p:cNvSpPr/>
          <p:nvPr/>
        </p:nvSpPr>
        <p:spPr>
          <a:xfrm>
            <a:off x="7376570" y="3857414"/>
            <a:ext cx="3416320" cy="1384995"/>
          </a:xfrm>
          <a:prstGeom prst="rect">
            <a:avLst/>
          </a:prstGeom>
          <a:noFill/>
        </p:spPr>
        <p:txBody>
          <a:bodyPr wrap="none" lIns="91440" tIns="45720" rIns="91440" bIns="45720">
            <a:spAutoFit/>
          </a:bodyPr>
          <a:lstStyle/>
          <a:p>
            <a:pPr algn="ctr"/>
            <a:r>
              <a:rPr lang="zh-CN" altLang="en-US" sz="2800" dirty="0">
                <a:ln w="0"/>
                <a:solidFill>
                  <a:schemeClr val="accent1"/>
                </a:solidFill>
                <a:effectLst>
                  <a:outerShdw blurRad="38100" dist="25400" dir="5400000" algn="ctr" rotWithShape="0">
                    <a:srgbClr val="6E747A">
                      <a:alpha val="43000"/>
                    </a:srgbClr>
                  </a:outerShdw>
                </a:effectLst>
              </a:rPr>
              <a:t>重复随机子抽样验证</a:t>
            </a:r>
          </a:p>
          <a:p>
            <a:pPr algn="ctr"/>
            <a:r>
              <a:rPr lang="en-US" altLang="zh-CN" sz="2800" dirty="0">
                <a:ln w="0"/>
                <a:solidFill>
                  <a:schemeClr val="accent1"/>
                </a:solidFill>
                <a:effectLst>
                  <a:outerShdw blurRad="38100" dist="25400" dir="5400000" algn="ctr" rotWithShape="0">
                    <a:srgbClr val="6E747A">
                      <a:alpha val="43000"/>
                    </a:srgbClr>
                  </a:outerShdw>
                </a:effectLst>
              </a:rPr>
              <a:t>K</a:t>
            </a:r>
            <a:r>
              <a:rPr lang="zh-CN" altLang="en-US" sz="2800" dirty="0">
                <a:ln w="0"/>
                <a:solidFill>
                  <a:schemeClr val="accent1"/>
                </a:solidFill>
                <a:effectLst>
                  <a:outerShdw blurRad="38100" dist="25400" dir="5400000" algn="ctr" rotWithShape="0">
                    <a:srgbClr val="6E747A">
                      <a:alpha val="43000"/>
                    </a:srgbClr>
                  </a:outerShdw>
                </a:effectLst>
              </a:rPr>
              <a:t>倍交叉验证</a:t>
            </a:r>
          </a:p>
          <a:p>
            <a:pPr algn="ctr"/>
            <a:r>
              <a:rPr lang="zh-CN" altLang="en-US" sz="2800" dirty="0">
                <a:ln w="0"/>
                <a:solidFill>
                  <a:schemeClr val="accent1"/>
                </a:solidFill>
                <a:effectLst>
                  <a:outerShdw blurRad="38100" dist="25400" dir="5400000" algn="ctr" rotWithShape="0">
                    <a:srgbClr val="6E747A">
                      <a:alpha val="43000"/>
                    </a:srgbClr>
                  </a:outerShdw>
                </a:effectLst>
              </a:rPr>
              <a:t>留一法交叉验证</a:t>
            </a:r>
          </a:p>
        </p:txBody>
      </p:sp>
    </p:spTree>
    <p:extLst>
      <p:ext uri="{BB962C8B-B14F-4D97-AF65-F5344CB8AC3E}">
        <p14:creationId xmlns:p14="http://schemas.microsoft.com/office/powerpoint/2010/main" val="290871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Learning Map</a:t>
            </a:r>
            <a:endParaRPr lang="zh-CN" altLang="en-US" dirty="0"/>
          </a:p>
        </p:txBody>
      </p:sp>
      <p:sp>
        <p:nvSpPr>
          <p:cNvPr id="3" name="内容占位符 2"/>
          <p:cNvSpPr>
            <a:spLocks noGrp="1"/>
          </p:cNvSpPr>
          <p:nvPr>
            <p:ph sz="half" idx="1"/>
          </p:nvPr>
        </p:nvSpPr>
        <p:spPr/>
        <p:txBody>
          <a:bodyPr/>
          <a:lstStyle/>
          <a:p>
            <a:r>
              <a:rPr lang="zh-CN" altLang="en-US" sz="2800" dirty="0" smtClean="0"/>
              <a:t>什么是机器学习？</a:t>
            </a:r>
            <a:endParaRPr lang="en-US" altLang="zh-CN" sz="2800" dirty="0" smtClean="0"/>
          </a:p>
          <a:p>
            <a:pPr lvl="1"/>
            <a:r>
              <a:rPr lang="zh-CN" altLang="en-US" sz="2400" dirty="0" smtClean="0"/>
              <a:t>一个简单的例子</a:t>
            </a:r>
            <a:endParaRPr lang="en-US" altLang="zh-CN" sz="2400" dirty="0" smtClean="0"/>
          </a:p>
          <a:p>
            <a:pPr lvl="1"/>
            <a:r>
              <a:rPr lang="zh-CN" altLang="en-US" sz="2400" dirty="0" smtClean="0"/>
              <a:t>机器学习中的术语</a:t>
            </a:r>
            <a:endParaRPr lang="en-US" altLang="zh-CN" sz="2400" dirty="0" smtClean="0"/>
          </a:p>
          <a:p>
            <a:pPr lvl="1"/>
            <a:r>
              <a:rPr lang="zh-CN" altLang="en-US" sz="2400" dirty="0" smtClean="0"/>
              <a:t>机器学习的分类</a:t>
            </a:r>
            <a:endParaRPr lang="en-US" altLang="zh-CN" sz="2400" dirty="0" smtClean="0"/>
          </a:p>
          <a:p>
            <a:r>
              <a:rPr lang="zh-CN" altLang="en-US" sz="2800" dirty="0" smtClean="0"/>
              <a:t>拆分数据</a:t>
            </a:r>
            <a:endParaRPr lang="en-US" altLang="zh-CN" sz="2800" dirty="0" smtClean="0"/>
          </a:p>
          <a:p>
            <a:pPr lvl="1"/>
            <a:r>
              <a:rPr lang="zh-CN" altLang="en-US" sz="2400" dirty="0" smtClean="0"/>
              <a:t>训练集、验证集、测试集</a:t>
            </a:r>
            <a:endParaRPr lang="en-US" altLang="zh-CN" sz="2400" dirty="0"/>
          </a:p>
          <a:p>
            <a:pPr lvl="1"/>
            <a:r>
              <a:rPr lang="zh-CN" altLang="en-US" sz="2400" dirty="0" smtClean="0"/>
              <a:t>交叉验证</a:t>
            </a:r>
            <a:endParaRPr lang="en-US" altLang="zh-CN" sz="2400" dirty="0"/>
          </a:p>
          <a:p>
            <a:r>
              <a:rPr lang="zh-CN" altLang="en-US" sz="2800" dirty="0" smtClean="0">
                <a:solidFill>
                  <a:srgbClr val="FF0000"/>
                </a:solidFill>
              </a:rPr>
              <a:t>降低损失</a:t>
            </a:r>
            <a:endParaRPr lang="en-US" altLang="zh-CN" sz="2800" dirty="0">
              <a:solidFill>
                <a:srgbClr val="FF0000"/>
              </a:solidFill>
            </a:endParaRPr>
          </a:p>
          <a:p>
            <a:pPr lvl="1"/>
            <a:r>
              <a:rPr lang="zh-CN" altLang="en-US" sz="2400" dirty="0" smtClean="0"/>
              <a:t>梯度下降</a:t>
            </a:r>
            <a:endParaRPr lang="zh-CN" altLang="en-US" sz="2400" dirty="0"/>
          </a:p>
        </p:txBody>
      </p:sp>
      <p:sp>
        <p:nvSpPr>
          <p:cNvPr id="4" name="内容占位符 3"/>
          <p:cNvSpPr>
            <a:spLocks noGrp="1"/>
          </p:cNvSpPr>
          <p:nvPr>
            <p:ph sz="half" idx="2"/>
          </p:nvPr>
        </p:nvSpPr>
        <p:spPr/>
        <p:txBody>
          <a:bodyPr>
            <a:normAutofit/>
          </a:bodyPr>
          <a:lstStyle/>
          <a:p>
            <a:r>
              <a:rPr lang="zh-CN" altLang="en-US" sz="2800" dirty="0" smtClean="0"/>
              <a:t>泛化性能</a:t>
            </a:r>
            <a:endParaRPr lang="en-US" altLang="zh-CN" sz="2800" dirty="0" smtClean="0"/>
          </a:p>
          <a:p>
            <a:pPr lvl="1"/>
            <a:r>
              <a:rPr lang="zh-CN" altLang="en-US" sz="2400" dirty="0"/>
              <a:t>过</a:t>
            </a:r>
            <a:r>
              <a:rPr lang="zh-CN" altLang="en-US" sz="2400" dirty="0" smtClean="0"/>
              <a:t>拟合</a:t>
            </a:r>
            <a:endParaRPr lang="en-US" altLang="zh-CN" sz="2400" dirty="0" smtClean="0"/>
          </a:p>
          <a:p>
            <a:pPr lvl="1"/>
            <a:r>
              <a:rPr lang="zh-CN" altLang="en-US" sz="2400" dirty="0"/>
              <a:t>正则</a:t>
            </a:r>
            <a:r>
              <a:rPr lang="zh-CN" altLang="en-US" sz="2400" dirty="0" smtClean="0"/>
              <a:t>化</a:t>
            </a:r>
            <a:endParaRPr lang="en-US" altLang="zh-CN" sz="2400" dirty="0" smtClean="0"/>
          </a:p>
          <a:p>
            <a:r>
              <a:rPr lang="zh-CN" altLang="en-US" sz="2800" dirty="0" smtClean="0"/>
              <a:t>特征工程</a:t>
            </a:r>
            <a:endParaRPr lang="en-US" altLang="zh-CN" sz="2800" dirty="0" smtClean="0"/>
          </a:p>
          <a:p>
            <a:pPr lvl="1"/>
            <a:r>
              <a:rPr lang="zh-CN" altLang="en-US" sz="2400" dirty="0"/>
              <a:t>特征</a:t>
            </a:r>
            <a:r>
              <a:rPr lang="zh-CN" altLang="en-US" sz="2400" dirty="0" smtClean="0"/>
              <a:t>组合</a:t>
            </a:r>
            <a:endParaRPr lang="en-US" altLang="zh-CN" sz="2400" dirty="0" smtClean="0"/>
          </a:p>
          <a:p>
            <a:r>
              <a:rPr lang="zh-CN" altLang="en-US" sz="2800" dirty="0" smtClean="0"/>
              <a:t>神经网络简介</a:t>
            </a:r>
            <a:endParaRPr lang="en-US" altLang="zh-CN" sz="2800" dirty="0" smtClean="0"/>
          </a:p>
          <a:p>
            <a:pPr lvl="1"/>
            <a:r>
              <a:rPr lang="zh-CN" altLang="en-US" sz="2600" dirty="0" smtClean="0"/>
              <a:t>输入层、隐藏层、输出层</a:t>
            </a:r>
            <a:endParaRPr lang="en-US" altLang="zh-CN" sz="2600" dirty="0" smtClean="0"/>
          </a:p>
          <a:p>
            <a:pPr lvl="1"/>
            <a:r>
              <a:rPr lang="zh-CN" altLang="en-US" sz="2600" dirty="0"/>
              <a:t>激活函数</a:t>
            </a:r>
            <a:endParaRPr lang="en-US" altLang="zh-CN" sz="2600" dirty="0" smtClean="0"/>
          </a:p>
        </p:txBody>
      </p:sp>
    </p:spTree>
    <p:extLst>
      <p:ext uri="{BB962C8B-B14F-4D97-AF65-F5344CB8AC3E}">
        <p14:creationId xmlns:p14="http://schemas.microsoft.com/office/powerpoint/2010/main" val="2106381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355</TotalTime>
  <Words>789</Words>
  <Application>Microsoft Office PowerPoint</Application>
  <PresentationFormat>宽屏</PresentationFormat>
  <Paragraphs>193</Paragraphs>
  <Slides>22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等线</vt:lpstr>
      <vt:lpstr>宋体</vt:lpstr>
      <vt:lpstr>Arial</vt:lpstr>
      <vt:lpstr>Calibri</vt:lpstr>
      <vt:lpstr>Calibri Light</vt:lpstr>
      <vt:lpstr>回顾</vt:lpstr>
      <vt:lpstr>机器学习入门</vt:lpstr>
      <vt:lpstr>前提条件</vt:lpstr>
      <vt:lpstr>Learning Map</vt:lpstr>
      <vt:lpstr>什么是机器学习？</vt:lpstr>
      <vt:lpstr>一些术语</vt:lpstr>
      <vt:lpstr>机器学习分类</vt:lpstr>
      <vt:lpstr>Learning Map</vt:lpstr>
      <vt:lpstr>拆分数据</vt:lpstr>
      <vt:lpstr>Learning Map</vt:lpstr>
      <vt:lpstr>降低损失</vt:lpstr>
      <vt:lpstr>降低损失</vt:lpstr>
      <vt:lpstr>Learning Map</vt:lpstr>
      <vt:lpstr>泛化性能</vt:lpstr>
      <vt:lpstr>泛化性能</vt:lpstr>
      <vt:lpstr>Learning Map</vt:lpstr>
      <vt:lpstr>特征组合</vt:lpstr>
      <vt:lpstr>Learning Map</vt:lpstr>
      <vt:lpstr>神经网络</vt:lpstr>
      <vt:lpstr>神经网络</vt:lpstr>
      <vt:lpstr>后向传播</vt:lpstr>
      <vt:lpstr>参考资料</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机器学习入门</dc:title>
  <dc:creator>Baileys Wu</dc:creator>
  <cp:lastModifiedBy>Baileys Wu</cp:lastModifiedBy>
  <cp:revision>227</cp:revision>
  <dcterms:created xsi:type="dcterms:W3CDTF">2018-11-30T12:37:01Z</dcterms:created>
  <dcterms:modified xsi:type="dcterms:W3CDTF">2018-12-01T06:44:20Z</dcterms:modified>
</cp:coreProperties>
</file>