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72" r:id="rId14"/>
    <p:sldId id="273" r:id="rId15"/>
    <p:sldId id="274" r:id="rId16"/>
    <p:sldId id="275" r:id="rId17"/>
    <p:sldId id="276" r:id="rId18"/>
    <p:sldId id="269" r:id="rId19"/>
    <p:sldId id="278" r:id="rId20"/>
    <p:sldId id="279" r:id="rId21"/>
    <p:sldId id="268" r:id="rId22"/>
    <p:sldId id="277" r:id="rId23"/>
    <p:sldId id="280" r:id="rId24"/>
    <p:sldId id="282" r:id="rId25"/>
    <p:sldId id="281" r:id="rId26"/>
    <p:sldId id="298" r:id="rId27"/>
    <p:sldId id="287" r:id="rId28"/>
    <p:sldId id="285" r:id="rId29"/>
    <p:sldId id="286" r:id="rId30"/>
    <p:sldId id="288" r:id="rId31"/>
    <p:sldId id="297" r:id="rId32"/>
    <p:sldId id="294" r:id="rId33"/>
    <p:sldId id="293" r:id="rId34"/>
    <p:sldId id="292" r:id="rId35"/>
    <p:sldId id="289" r:id="rId36"/>
    <p:sldId id="290" r:id="rId37"/>
    <p:sldId id="291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程序与计算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储德明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8C2B-9E0C-4154-A4BE-1D996CC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自己动手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4691B-F7EC-41FF-A54C-8268A609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Mac</a:t>
            </a:r>
            <a:r>
              <a:rPr lang="zh-CN" altLang="en-US" dirty="0"/>
              <a:t>或者支持</a:t>
            </a:r>
            <a:r>
              <a:rPr lang="en-US" altLang="zh-CN" dirty="0"/>
              <a:t>Unix/Linux</a:t>
            </a:r>
            <a:r>
              <a:rPr lang="zh-CN" altLang="en-US" dirty="0"/>
              <a:t>的机器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Windows</a:t>
            </a:r>
            <a:r>
              <a:rPr lang="zh-CN" altLang="en-US" dirty="0"/>
              <a:t>应用商店安装</a:t>
            </a:r>
            <a:r>
              <a:rPr lang="en-US" altLang="zh-CN" dirty="0"/>
              <a:t>WSL(Windows Linux Subsystem)</a:t>
            </a:r>
          </a:p>
          <a:p>
            <a:r>
              <a:rPr lang="zh-CN" altLang="en-US" dirty="0"/>
              <a:t>推荐</a:t>
            </a:r>
            <a:r>
              <a:rPr lang="en-US" altLang="zh-CN" dirty="0"/>
              <a:t>Ubuntu 18.04 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2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17197-3F2F-4ACF-AFBA-8BC98D34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7393A-DA24-42DC-BDB4-9ED76F00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91033-52B9-4E25-8A24-946C18CD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955"/>
            <a:ext cx="6252697" cy="2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FB3D-6FED-4952-9F83-7FADF130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CD0481-96F1-4E76-ADD7-A9E553602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550" y="867266"/>
            <a:ext cx="7230450" cy="5275099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686D7-2608-416B-B015-159120AE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展开</a:t>
            </a:r>
            <a:r>
              <a:rPr lang="en-US" altLang="zh-CN" sz="2800" dirty="0"/>
              <a:t>#define</a:t>
            </a:r>
            <a:r>
              <a:rPr lang="zh-CN" altLang="en-US" sz="2800" dirty="0"/>
              <a:t>宏定义</a:t>
            </a:r>
            <a:endParaRPr lang="en-US" altLang="zh-CN" sz="2800" dirty="0"/>
          </a:p>
          <a:p>
            <a:r>
              <a:rPr lang="zh-CN" altLang="en-US" sz="2800" dirty="0"/>
              <a:t>展开</a:t>
            </a:r>
            <a:r>
              <a:rPr lang="en-US" altLang="zh-CN" sz="2800" dirty="0"/>
              <a:t>#include</a:t>
            </a:r>
            <a:r>
              <a:rPr lang="zh-CN" altLang="en-US" sz="2800" dirty="0"/>
              <a:t>，递归进行</a:t>
            </a:r>
            <a:endParaRPr lang="en-US" altLang="zh-CN" sz="2800" dirty="0"/>
          </a:p>
          <a:p>
            <a:r>
              <a:rPr lang="zh-CN" altLang="en-US" sz="2800" dirty="0"/>
              <a:t>处理条件编译</a:t>
            </a:r>
            <a:r>
              <a:rPr lang="en-US" altLang="zh-CN" sz="2800" dirty="0"/>
              <a:t>#</a:t>
            </a:r>
            <a:r>
              <a:rPr lang="en-US" altLang="zh-CN" sz="2800" dirty="0" err="1"/>
              <a:t>if,#else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删除注释</a:t>
            </a:r>
            <a:endParaRPr lang="en-US" altLang="zh-CN" sz="2800" dirty="0"/>
          </a:p>
          <a:p>
            <a:r>
              <a:rPr lang="zh-CN" altLang="en-US" sz="2800" dirty="0"/>
              <a:t>添加行号和文件标识</a:t>
            </a:r>
            <a:endParaRPr lang="en-US" altLang="zh-CN" sz="2800" dirty="0"/>
          </a:p>
          <a:p>
            <a:r>
              <a:rPr lang="zh-CN" altLang="en-US" sz="2800" dirty="0"/>
              <a:t>保留</a:t>
            </a:r>
            <a:r>
              <a:rPr lang="en-US" altLang="zh-CN" sz="2800" dirty="0"/>
              <a:t>#pragma</a:t>
            </a:r>
            <a:r>
              <a:rPr lang="zh-CN" altLang="en-US" sz="2800" dirty="0"/>
              <a:t>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886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FB3D-6FED-4952-9F83-7FADF130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686D7-2608-416B-B015-159120AE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展开</a:t>
            </a:r>
            <a:r>
              <a:rPr lang="en-US" altLang="zh-CN" sz="2800" dirty="0"/>
              <a:t>#define</a:t>
            </a:r>
            <a:r>
              <a:rPr lang="zh-CN" altLang="en-US" sz="2800" dirty="0"/>
              <a:t>宏定义</a:t>
            </a:r>
            <a:endParaRPr lang="en-US" altLang="zh-CN" sz="2800" dirty="0"/>
          </a:p>
          <a:p>
            <a:r>
              <a:rPr lang="zh-CN" altLang="en-US" sz="2800" dirty="0"/>
              <a:t>展开</a:t>
            </a:r>
            <a:r>
              <a:rPr lang="en-US" altLang="zh-CN" sz="2800" dirty="0"/>
              <a:t>#include</a:t>
            </a:r>
            <a:r>
              <a:rPr lang="zh-CN" altLang="en-US" sz="2800" dirty="0"/>
              <a:t>，递归进行</a:t>
            </a:r>
            <a:endParaRPr lang="en-US" altLang="zh-CN" sz="2800" dirty="0"/>
          </a:p>
          <a:p>
            <a:r>
              <a:rPr lang="zh-CN" altLang="en-US" sz="2800" dirty="0"/>
              <a:t>处理条件编译</a:t>
            </a:r>
            <a:r>
              <a:rPr lang="en-US" altLang="zh-CN" sz="2800" dirty="0"/>
              <a:t>#</a:t>
            </a:r>
            <a:r>
              <a:rPr lang="en-US" altLang="zh-CN" sz="2800" dirty="0" err="1"/>
              <a:t>if,#else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删除注释</a:t>
            </a:r>
            <a:endParaRPr lang="en-US" altLang="zh-CN" sz="2800" dirty="0"/>
          </a:p>
          <a:p>
            <a:r>
              <a:rPr lang="zh-CN" altLang="en-US" sz="2800" dirty="0"/>
              <a:t>添加行号和文件标识</a:t>
            </a:r>
            <a:endParaRPr lang="en-US" altLang="zh-CN" sz="2800" dirty="0"/>
          </a:p>
          <a:p>
            <a:r>
              <a:rPr lang="zh-CN" altLang="en-US" sz="2800" dirty="0"/>
              <a:t>保留</a:t>
            </a:r>
            <a:r>
              <a:rPr lang="en-US" altLang="zh-CN" sz="2800" dirty="0"/>
              <a:t>#pragma</a:t>
            </a:r>
            <a:r>
              <a:rPr lang="zh-CN" altLang="en-US" sz="2800" dirty="0"/>
              <a:t>信息</a:t>
            </a:r>
            <a:endParaRPr lang="en-US" altLang="zh-CN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1EF1AC2-7F57-4933-B960-BF9EE504B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443" y="678730"/>
            <a:ext cx="6720941" cy="5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DFB3D-6FED-4952-9F83-7FADF130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686D7-2608-416B-B015-159120AE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展开</a:t>
            </a:r>
            <a:r>
              <a:rPr lang="en-US" altLang="zh-CN" sz="2800" dirty="0"/>
              <a:t>#define</a:t>
            </a:r>
            <a:r>
              <a:rPr lang="zh-CN" altLang="en-US" sz="2800" dirty="0"/>
              <a:t>宏定义</a:t>
            </a:r>
            <a:endParaRPr lang="en-US" altLang="zh-CN" sz="2800" dirty="0"/>
          </a:p>
          <a:p>
            <a:r>
              <a:rPr lang="zh-CN" altLang="en-US" sz="2800" dirty="0"/>
              <a:t>展开</a:t>
            </a:r>
            <a:r>
              <a:rPr lang="en-US" altLang="zh-CN" sz="2800" dirty="0"/>
              <a:t>#include</a:t>
            </a:r>
            <a:r>
              <a:rPr lang="zh-CN" altLang="en-US" sz="2800" dirty="0"/>
              <a:t>，递归进行</a:t>
            </a:r>
            <a:endParaRPr lang="en-US" altLang="zh-CN" sz="2800" dirty="0"/>
          </a:p>
          <a:p>
            <a:r>
              <a:rPr lang="zh-CN" altLang="en-US" sz="2800" dirty="0"/>
              <a:t>处理条件编译</a:t>
            </a:r>
            <a:r>
              <a:rPr lang="en-US" altLang="zh-CN" sz="2800" dirty="0"/>
              <a:t>#</a:t>
            </a:r>
            <a:r>
              <a:rPr lang="en-US" altLang="zh-CN" sz="2800" dirty="0" err="1"/>
              <a:t>if,#else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r>
              <a:rPr lang="zh-CN" altLang="en-US" sz="2800" dirty="0"/>
              <a:t>删除注释</a:t>
            </a:r>
            <a:endParaRPr lang="en-US" altLang="zh-CN" sz="2800" dirty="0"/>
          </a:p>
          <a:p>
            <a:r>
              <a:rPr lang="zh-CN" altLang="en-US" sz="2800" dirty="0"/>
              <a:t>添加行号和文件标识</a:t>
            </a:r>
            <a:endParaRPr lang="en-US" altLang="zh-CN" sz="2800" dirty="0"/>
          </a:p>
          <a:p>
            <a:r>
              <a:rPr lang="zh-CN" altLang="en-US" sz="2800" dirty="0"/>
              <a:t>保留</a:t>
            </a:r>
            <a:r>
              <a:rPr lang="en-US" altLang="zh-CN" sz="2800" dirty="0"/>
              <a:t>#pragma</a:t>
            </a:r>
            <a:r>
              <a:rPr lang="zh-CN" altLang="en-US" sz="2800" dirty="0"/>
              <a:t>信息</a:t>
            </a:r>
            <a:endParaRPr lang="en-US" altLang="zh-CN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A358B50-1864-40BA-91A5-6E265181D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228" y="653192"/>
            <a:ext cx="5714983" cy="6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4D5C-E243-411A-957E-B632084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3FCA62-8B99-47AA-A1FD-79E5E588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700" y="820131"/>
            <a:ext cx="6435431" cy="5712643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77447-C5BE-4E1A-996B-D5D0A72C3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把源文件转化为汇编</a:t>
            </a:r>
            <a:endParaRPr lang="en-US" altLang="zh-CN" sz="2400" dirty="0"/>
          </a:p>
          <a:p>
            <a:r>
              <a:rPr lang="zh-CN" altLang="en-US" sz="2400" dirty="0"/>
              <a:t>汇编代码</a:t>
            </a:r>
            <a:endParaRPr lang="en-US" altLang="zh-CN" sz="2400" dirty="0"/>
          </a:p>
          <a:p>
            <a:r>
              <a:rPr lang="zh-CN" altLang="en-US" sz="2400" dirty="0"/>
              <a:t>描述程序的段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25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DE00-BF49-401F-B797-C3772F63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8AE054-AC34-4DFC-B83A-F39B2C3E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375" y="1169726"/>
            <a:ext cx="7185174" cy="3899162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40931-9347-412D-988F-BBA3E3B7D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汇编生成目标文件</a:t>
            </a:r>
            <a:endParaRPr lang="en-US" altLang="zh-CN" sz="2400" dirty="0"/>
          </a:p>
          <a:p>
            <a:r>
              <a:rPr lang="zh-CN" altLang="en-US" sz="2400" dirty="0"/>
              <a:t>链接能生成可执行文件</a:t>
            </a:r>
            <a:endParaRPr lang="en-US" altLang="zh-CN" sz="2400" dirty="0"/>
          </a:p>
          <a:p>
            <a:r>
              <a:rPr lang="zh-CN" altLang="en-US" sz="2400" dirty="0"/>
              <a:t>程序分为多段储存</a:t>
            </a:r>
            <a:endParaRPr lang="en-US" altLang="zh-CN" sz="2400" dirty="0"/>
          </a:p>
          <a:p>
            <a:r>
              <a:rPr lang="zh-CN" altLang="en-US" sz="2400" dirty="0"/>
              <a:t>此时已经是机器代码</a:t>
            </a:r>
            <a:endParaRPr lang="en-US" altLang="zh-CN" sz="2400" dirty="0"/>
          </a:p>
          <a:p>
            <a:r>
              <a:rPr lang="zh-CN" altLang="en-US" sz="2400" dirty="0"/>
              <a:t>无法当做文本阅读</a:t>
            </a:r>
          </a:p>
        </p:txBody>
      </p:sp>
    </p:spTree>
    <p:extLst>
      <p:ext uri="{BB962C8B-B14F-4D97-AF65-F5344CB8AC3E}">
        <p14:creationId xmlns:p14="http://schemas.microsoft.com/office/powerpoint/2010/main" val="231583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BA43-58A3-4932-AD89-3839938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0EE3F1-8B52-43BD-8A1A-8A4A1EA24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935980"/>
            <a:ext cx="7354239" cy="3443239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9495E-5BC9-4AD7-8241-D5235405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利用工具查看目标文件</a:t>
            </a:r>
            <a:endParaRPr lang="en-US" altLang="zh-CN" sz="2400" dirty="0"/>
          </a:p>
          <a:p>
            <a:r>
              <a:rPr lang="zh-CN" altLang="en-US" sz="2400" dirty="0"/>
              <a:t>程序分段</a:t>
            </a:r>
            <a:endParaRPr lang="en-US" altLang="zh-CN" sz="2400" dirty="0"/>
          </a:p>
          <a:p>
            <a:r>
              <a:rPr lang="en-US" altLang="zh-CN" sz="2400" dirty="0"/>
              <a:t>.text</a:t>
            </a:r>
            <a:r>
              <a:rPr lang="zh-CN" altLang="en-US" sz="2400" dirty="0"/>
              <a:t>为代码，</a:t>
            </a:r>
            <a:r>
              <a:rPr lang="en-US" altLang="zh-CN" sz="2400" dirty="0"/>
              <a:t>.data</a:t>
            </a:r>
            <a:r>
              <a:rPr lang="zh-CN" altLang="en-US" sz="2400" dirty="0"/>
              <a:t>为数据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rodata</a:t>
            </a:r>
            <a:r>
              <a:rPr lang="zh-CN" altLang="en-US" sz="2400" dirty="0"/>
              <a:t>是只读数据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bss</a:t>
            </a:r>
            <a:r>
              <a:rPr lang="zh-CN" altLang="en-US" sz="2400" dirty="0"/>
              <a:t>是没有初始化的数据</a:t>
            </a:r>
          </a:p>
        </p:txBody>
      </p:sp>
    </p:spTree>
    <p:extLst>
      <p:ext uri="{BB962C8B-B14F-4D97-AF65-F5344CB8AC3E}">
        <p14:creationId xmlns:p14="http://schemas.microsoft.com/office/powerpoint/2010/main" val="275050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6076-78E7-443F-8B93-2D2495D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4C6021-437B-4E49-90E0-10D09A889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167" y="1642356"/>
            <a:ext cx="8018723" cy="49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7B80-DB4A-4B4E-AA81-5B3A697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代码段与数据段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B0B9D-B622-4ECA-BE14-97B82BA1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分离还是放在一起？</a:t>
            </a:r>
          </a:p>
        </p:txBody>
      </p:sp>
    </p:spTree>
    <p:extLst>
      <p:ext uri="{BB962C8B-B14F-4D97-AF65-F5344CB8AC3E}">
        <p14:creationId xmlns:p14="http://schemas.microsoft.com/office/powerpoint/2010/main" val="13233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22B1-1FD1-4350-B8EF-48A0B8C7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78717-F0F7-4B68-B623-7401D7C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程序：编译并执行究竟做了什么</a:t>
            </a:r>
            <a:endParaRPr lang="en-US" altLang="zh-CN" dirty="0"/>
          </a:p>
          <a:p>
            <a:r>
              <a:rPr lang="zh-CN" altLang="en-US" dirty="0"/>
              <a:t>编译：源码如何被转化为程序</a:t>
            </a:r>
            <a:endParaRPr lang="en-US" altLang="zh-CN" dirty="0"/>
          </a:p>
          <a:p>
            <a:r>
              <a:rPr lang="zh-CN" altLang="en-US" dirty="0"/>
              <a:t>计算：为什么程序能够解决问题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推荐书目：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程序员的自我修养</a:t>
            </a:r>
            <a:r>
              <a:rPr lang="en-US" altLang="zh-CN" dirty="0"/>
              <a:t>》《</a:t>
            </a:r>
            <a:r>
              <a:rPr lang="zh-CN" altLang="en-US" dirty="0"/>
              <a:t>编码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计算理论导引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42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5E8B8-4F25-422A-A52F-12158499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代码段与数据段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14E1A-7716-4E81-A053-AAAFA962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代码段不应该修改，数据段可以修改</a:t>
            </a:r>
            <a:endParaRPr lang="en-US" altLang="zh-CN" dirty="0"/>
          </a:p>
          <a:p>
            <a:r>
              <a:rPr lang="zh-CN" altLang="en-US" dirty="0"/>
              <a:t>程序若有多个线程，数据有多份，代码可以共用</a:t>
            </a:r>
            <a:endParaRPr lang="en-US" altLang="zh-CN" dirty="0"/>
          </a:p>
          <a:p>
            <a:r>
              <a:rPr lang="zh-CN" altLang="en-US" dirty="0"/>
              <a:t>数据利用缓存加速，插入程序段降低利用率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52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FD3C-83BF-4C3E-8B47-91176F3F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AF987-7231-4FCF-8A13-813043AE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链接比编译历史悠久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单一文件</a:t>
            </a:r>
            <a:endParaRPr lang="en-US" altLang="zh-CN" dirty="0"/>
          </a:p>
          <a:p>
            <a:r>
              <a:rPr lang="zh-CN" altLang="en-US" dirty="0"/>
              <a:t>行数膨胀</a:t>
            </a:r>
            <a:endParaRPr lang="en-US" altLang="zh-CN" dirty="0"/>
          </a:p>
          <a:p>
            <a:r>
              <a:rPr lang="zh-CN" altLang="en-US" dirty="0"/>
              <a:t>不得不拆分文件</a:t>
            </a:r>
            <a:endParaRPr lang="en-US" altLang="zh-CN" dirty="0"/>
          </a:p>
          <a:p>
            <a:r>
              <a:rPr lang="zh-CN" altLang="en-US" dirty="0"/>
              <a:t>重定位问题</a:t>
            </a:r>
            <a:endParaRPr lang="en-US" altLang="zh-CN" dirty="0"/>
          </a:p>
          <a:p>
            <a:r>
              <a:rPr lang="zh-CN" altLang="en-US" dirty="0"/>
              <a:t>汇编（利用符号）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CAD6C-2D94-4F94-96A7-9A7A28B7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40" y="1750033"/>
            <a:ext cx="5638795" cy="33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0437-6AFC-4756-8A1E-01B20124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CE673-E321-4411-82CF-37517BC8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组装目标文件为可执行文件</a:t>
            </a:r>
            <a:endParaRPr lang="en-US" altLang="zh-CN" dirty="0"/>
          </a:p>
          <a:p>
            <a:r>
              <a:rPr lang="zh-CN" altLang="en-US" dirty="0"/>
              <a:t>地址空间分配</a:t>
            </a:r>
            <a:endParaRPr lang="en-US" altLang="zh-CN" dirty="0"/>
          </a:p>
          <a:p>
            <a:r>
              <a:rPr lang="zh-CN" altLang="en-US" dirty="0"/>
              <a:t>符号决议</a:t>
            </a:r>
            <a:endParaRPr lang="en-US" altLang="zh-CN" dirty="0"/>
          </a:p>
          <a:p>
            <a:r>
              <a:rPr lang="zh-CN" altLang="en-US" dirty="0"/>
              <a:t>重定位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把源文件都包含进来编译如何？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EADD2-C1EB-477F-A0FD-D7DFEFF5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26" y="1908967"/>
            <a:ext cx="4705353" cy="39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5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BFCB1-9E77-4687-9B15-8EDF4EB9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编译原理与自然语言处理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A2872-D58D-451A-A933-1965114E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编译原理处理程序语言，</a:t>
            </a:r>
            <a:r>
              <a:rPr lang="en-US" altLang="zh-CN" dirty="0"/>
              <a:t>NLP</a:t>
            </a:r>
            <a:r>
              <a:rPr lang="zh-CN" altLang="en-US" dirty="0"/>
              <a:t>处理自然语言</a:t>
            </a:r>
            <a:endParaRPr lang="en-US" altLang="zh-CN" dirty="0"/>
          </a:p>
          <a:p>
            <a:r>
              <a:rPr lang="zh-CN" altLang="en-US" dirty="0"/>
              <a:t>编译能够线性实现，主要关注编译优化，</a:t>
            </a:r>
            <a:r>
              <a:rPr lang="en-US" altLang="zh-CN" dirty="0"/>
              <a:t>NLP</a:t>
            </a:r>
            <a:r>
              <a:rPr lang="zh-CN" altLang="en-US" dirty="0"/>
              <a:t>很困难</a:t>
            </a:r>
            <a:endParaRPr lang="en-US" altLang="zh-CN" dirty="0"/>
          </a:p>
          <a:p>
            <a:r>
              <a:rPr lang="zh-CN" altLang="en-US" dirty="0"/>
              <a:t>编译原理几十年前已经十分成熟，</a:t>
            </a:r>
            <a:r>
              <a:rPr lang="en-US" altLang="zh-CN" dirty="0"/>
              <a:t>NLP</a:t>
            </a:r>
            <a:r>
              <a:rPr lang="zh-CN" altLang="en-US" dirty="0"/>
              <a:t>现在火热而且没有正解</a:t>
            </a:r>
            <a:endParaRPr lang="en-US" altLang="zh-CN" dirty="0"/>
          </a:p>
          <a:p>
            <a:r>
              <a:rPr lang="zh-CN" altLang="en-US" dirty="0"/>
              <a:t>软件十分庞大，编译后仍然能够获得预期结果，</a:t>
            </a:r>
            <a:r>
              <a:rPr lang="en-US" altLang="zh-CN" dirty="0"/>
              <a:t>NLP</a:t>
            </a:r>
            <a:r>
              <a:rPr lang="zh-CN" altLang="en-US" dirty="0"/>
              <a:t>难免会出错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4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9B65-6940-4F5E-8954-0F1B5AB5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程序语言，自然语言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B8036-D4EB-4054-AC1F-6B7D9153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字符串是定义在字符集</a:t>
            </a:r>
            <a:r>
              <a:rPr lang="en-US" altLang="zh-CN" dirty="0"/>
              <a:t>C</a:t>
            </a:r>
            <a:r>
              <a:rPr lang="zh-CN" altLang="en-US" dirty="0"/>
              <a:t>上的序列</a:t>
            </a:r>
            <a:endParaRPr lang="en-US" altLang="zh-CN" dirty="0"/>
          </a:p>
          <a:p>
            <a:r>
              <a:rPr lang="zh-CN" altLang="en-US" dirty="0"/>
              <a:t>语言是字符串的集合，属于该集合的字符串就是该语</a:t>
            </a:r>
            <a:endParaRPr lang="en-US" altLang="zh-CN" dirty="0"/>
          </a:p>
          <a:p>
            <a:r>
              <a:rPr lang="zh-CN" altLang="en-US" dirty="0"/>
              <a:t>语言可以集合枚举，更多的是使用规则定义</a:t>
            </a:r>
            <a:endParaRPr lang="en-US" altLang="zh-CN" dirty="0"/>
          </a:p>
          <a:p>
            <a:r>
              <a:rPr lang="zh-CN" altLang="en-US" dirty="0"/>
              <a:t>规则通常分为语法，词法，为了理解语言还需要语义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程序语言的规则是被特殊设计的，保证源码线性时间内解析</a:t>
            </a:r>
            <a:endParaRPr lang="en-US" altLang="zh-CN" dirty="0"/>
          </a:p>
          <a:p>
            <a:r>
              <a:rPr lang="zh-CN" altLang="en-US" dirty="0"/>
              <a:t>自然语言为了方便，有许多冲突矛盾，无法简单解析</a:t>
            </a:r>
            <a:endParaRPr lang="en-US" altLang="zh-CN" dirty="0"/>
          </a:p>
          <a:p>
            <a:r>
              <a:rPr lang="zh-CN" altLang="en-US" dirty="0"/>
              <a:t>简单所以稳定利于传播，复杂所以更加抽象深邃</a:t>
            </a:r>
            <a:endParaRPr lang="en-US" altLang="zh-CN" dirty="0"/>
          </a:p>
          <a:p>
            <a:r>
              <a:rPr lang="zh-CN" altLang="en-US" dirty="0"/>
              <a:t>英语</a:t>
            </a:r>
            <a:r>
              <a:rPr lang="en-US" altLang="zh-CN" dirty="0"/>
              <a:t>vs</a:t>
            </a:r>
            <a:r>
              <a:rPr lang="zh-CN" altLang="en-US" dirty="0"/>
              <a:t>中文，文言文</a:t>
            </a:r>
            <a:r>
              <a:rPr lang="en-US" altLang="zh-CN" dirty="0"/>
              <a:t>vs</a:t>
            </a:r>
            <a:r>
              <a:rPr lang="zh-CN" altLang="en-US" dirty="0"/>
              <a:t>简体</a:t>
            </a:r>
          </a:p>
        </p:txBody>
      </p:sp>
    </p:spTree>
    <p:extLst>
      <p:ext uri="{BB962C8B-B14F-4D97-AF65-F5344CB8AC3E}">
        <p14:creationId xmlns:p14="http://schemas.microsoft.com/office/powerpoint/2010/main" val="119328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E37FF-9AAA-425B-9521-42723DD1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4F79AA-778D-4A79-9AF1-4F07B402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71" y="1885362"/>
            <a:ext cx="10516214" cy="41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6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6451-A8CC-4FBA-BE9E-502CF925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4B220-8438-4354-B062-89D9F079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词法分析：把字符串切成符号</a:t>
            </a:r>
            <a:endParaRPr lang="en-US" altLang="zh-CN" dirty="0"/>
          </a:p>
          <a:p>
            <a:r>
              <a:rPr lang="zh-CN" altLang="en-US" dirty="0"/>
              <a:t>语法分析：将符号构建为表达式（语法树）</a:t>
            </a:r>
            <a:endParaRPr lang="en-US" altLang="zh-CN" dirty="0"/>
          </a:p>
          <a:p>
            <a:r>
              <a:rPr lang="zh-CN" altLang="en-US" dirty="0"/>
              <a:t>语义分析：在语法树上检查语义，确定类型，判断错误冲突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7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7A46-A7C5-4D68-B808-6DF67153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8CB9-A8B7-4CD8-AC22-E6EC353F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记号是字符串和类型</a:t>
            </a:r>
            <a:endParaRPr lang="en-US" altLang="zh-CN" dirty="0"/>
          </a:p>
          <a:p>
            <a:r>
              <a:rPr lang="zh-CN" altLang="en-US" dirty="0"/>
              <a:t>字符串切成若干记号</a:t>
            </a:r>
            <a:endParaRPr lang="en-US" altLang="zh-CN" dirty="0"/>
          </a:p>
          <a:p>
            <a:r>
              <a:rPr lang="zh-CN" altLang="en-US" dirty="0"/>
              <a:t>规则不能冲突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标识符开头不是整数</a:t>
            </a:r>
            <a:endParaRPr lang="en-US" altLang="zh-CN" dirty="0"/>
          </a:p>
          <a:p>
            <a:r>
              <a:rPr lang="zh-CN" altLang="en-US" dirty="0"/>
              <a:t>转义字符</a:t>
            </a:r>
            <a:endParaRPr lang="en-US" altLang="zh-CN" dirty="0"/>
          </a:p>
          <a:p>
            <a:r>
              <a:rPr lang="zh-CN" altLang="en-US" dirty="0"/>
              <a:t>请学生家长就位</a:t>
            </a:r>
            <a:endParaRPr lang="en-US" altLang="zh-CN" dirty="0"/>
          </a:p>
          <a:p>
            <a:r>
              <a:rPr lang="zh-CN" altLang="en-US" dirty="0"/>
              <a:t>中华人民共和国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CBE6582-25F0-4A24-92CD-8FFF7082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78" y="1527640"/>
            <a:ext cx="6308422" cy="406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097EE-5A8C-4965-8180-5180C45E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82" y="2220696"/>
            <a:ext cx="6375728" cy="736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81A6B1-3C7E-478F-B38D-787E3179A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32" y="2997398"/>
            <a:ext cx="6382078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2DC1-E43A-4FB0-8A0A-347A7DDD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59568-FDD4-4DB8-9890-9D2BE7B2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记号生成表达式</a:t>
            </a:r>
            <a:endParaRPr lang="en-US" altLang="zh-CN" dirty="0"/>
          </a:p>
          <a:p>
            <a:r>
              <a:rPr lang="zh-CN" altLang="en-US" dirty="0"/>
              <a:t>运算符连接子表达式</a:t>
            </a:r>
            <a:endParaRPr lang="en-US" altLang="zh-CN" dirty="0"/>
          </a:p>
          <a:p>
            <a:r>
              <a:rPr lang="zh-CN" altLang="en-US" dirty="0"/>
              <a:t>递归定义</a:t>
            </a:r>
            <a:endParaRPr lang="en-US" altLang="zh-CN" dirty="0"/>
          </a:p>
          <a:p>
            <a:r>
              <a:rPr lang="zh-CN" altLang="en-US" dirty="0"/>
              <a:t>规则不能冲突</a:t>
            </a:r>
            <a:endParaRPr lang="en-US" altLang="zh-CN" dirty="0"/>
          </a:p>
          <a:p>
            <a:r>
              <a:rPr lang="zh-CN" altLang="en-US" dirty="0"/>
              <a:t>同一记号作用不同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 flies like an arrow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BD3573-433D-4318-8BDB-17B7EAFA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70" y="2060722"/>
            <a:ext cx="7866586" cy="435487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EE4CE5-764C-45F9-9FA5-489C1787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70" y="1281990"/>
            <a:ext cx="6308422" cy="4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6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195A8-070F-4A99-9A45-931DC788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847A-28A2-4B3E-9BA8-AD34BED3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根据语法树递归解析</a:t>
            </a:r>
            <a:endParaRPr lang="en-US" altLang="zh-CN" dirty="0"/>
          </a:p>
          <a:p>
            <a:r>
              <a:rPr lang="zh-CN" altLang="en-US" dirty="0"/>
              <a:t>类型检查，转换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指针做乘法，除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3B13E-097A-47AD-8555-CE18D479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71" y="1976176"/>
            <a:ext cx="7334430" cy="405023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1EE555-D9CE-4F4E-BF63-02C8436D0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71" y="1284464"/>
            <a:ext cx="6308422" cy="4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18A5-7EAF-447F-ADF6-BFC7E69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E084F-992C-45F2-B2FF-31E50542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50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71CD-1059-4BF6-A96B-ECCD775F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EEED2-3C44-470B-943C-5A0A8EE7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中间语言生成（转三地址码）</a:t>
            </a:r>
            <a:endParaRPr lang="en-US" altLang="zh-CN" dirty="0"/>
          </a:p>
          <a:p>
            <a:r>
              <a:rPr lang="zh-CN" altLang="en-US" dirty="0"/>
              <a:t>目标代码生成优化</a:t>
            </a:r>
            <a:endParaRPr lang="en-US" altLang="zh-CN" dirty="0"/>
          </a:p>
          <a:p>
            <a:r>
              <a:rPr lang="zh-CN" altLang="en-US" dirty="0"/>
              <a:t>以上略过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生成目标代码中缺少的部分由链接补全</a:t>
            </a:r>
            <a:endParaRPr lang="en-US" altLang="zh-CN" dirty="0"/>
          </a:p>
          <a:p>
            <a:r>
              <a:rPr lang="zh-CN" altLang="en-US" dirty="0"/>
              <a:t>以上三步是前端已经足够理解语言，可以构建汇编</a:t>
            </a:r>
            <a:r>
              <a:rPr lang="en-US" altLang="zh-CN" dirty="0"/>
              <a:t>/</a:t>
            </a:r>
            <a:r>
              <a:rPr lang="zh-CN" altLang="en-US" dirty="0"/>
              <a:t>转语言</a:t>
            </a:r>
            <a:endParaRPr lang="en-US" altLang="zh-CN" dirty="0"/>
          </a:p>
          <a:p>
            <a:r>
              <a:rPr lang="zh-CN" altLang="en-US" dirty="0"/>
              <a:t>研究重点在优化，前端已经和成熟</a:t>
            </a:r>
            <a:endParaRPr lang="en-US" altLang="zh-CN" dirty="0"/>
          </a:p>
          <a:p>
            <a:r>
              <a:rPr lang="zh-CN" altLang="en-US" dirty="0"/>
              <a:t>也有人用机器学习方法做前端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30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CD3F-E687-45D9-BC18-9EA78BB3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构建自己的语言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10E1C-3DA9-49BE-9B38-7CB84E75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语言的词法和语法需要满足一些规则，此处不详细展开</a:t>
            </a:r>
            <a:endParaRPr lang="en-US" altLang="zh-CN" dirty="0"/>
          </a:p>
          <a:p>
            <a:r>
              <a:rPr lang="zh-CN" altLang="en-US" dirty="0"/>
              <a:t>使用一些工具比如</a:t>
            </a:r>
            <a:r>
              <a:rPr lang="en-US" altLang="zh-CN" dirty="0" err="1"/>
              <a:t>lex</a:t>
            </a:r>
            <a:r>
              <a:rPr lang="en-US" altLang="zh-CN" dirty="0"/>
              <a:t>, </a:t>
            </a:r>
            <a:r>
              <a:rPr lang="en-US" altLang="zh-CN" dirty="0" err="1"/>
              <a:t>yacc</a:t>
            </a:r>
            <a:r>
              <a:rPr lang="zh-CN" altLang="en-US" dirty="0"/>
              <a:t>能够方便地构建自己的语言</a:t>
            </a:r>
            <a:endParaRPr lang="en-US" altLang="zh-CN" dirty="0"/>
          </a:p>
          <a:p>
            <a:r>
              <a:rPr lang="zh-CN" altLang="en-US" dirty="0"/>
              <a:t>也可以把语言转化为其他基本的语言，比如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70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E9230-12A2-4048-AB5B-5B79031B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C0534-F513-42BC-9BBC-46B6592D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可计算性理论：什么可以算</a:t>
            </a:r>
            <a:endParaRPr lang="en-US" altLang="zh-CN" dirty="0"/>
          </a:p>
          <a:p>
            <a:r>
              <a:rPr lang="zh-CN" altLang="en-US" dirty="0"/>
              <a:t>复杂度理论：能算的问题能算多快</a:t>
            </a:r>
            <a:endParaRPr lang="en-US" altLang="zh-CN" dirty="0"/>
          </a:p>
          <a:p>
            <a:r>
              <a:rPr lang="zh-CN" altLang="en-US" dirty="0"/>
              <a:t>自动机理论：能算的问题怎么算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24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C981-BC7D-4E22-9A4A-268F393B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1129-015C-4522-A988-1B0CCD95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无限长的纸条，控制头根据机器状态和指向位置，执行读写，可以左右移动</a:t>
            </a:r>
            <a:endParaRPr lang="en-US" altLang="zh-CN" dirty="0"/>
          </a:p>
          <a:p>
            <a:r>
              <a:rPr lang="zh-CN" altLang="en-US" dirty="0"/>
              <a:t>只要一个问题能够计算就有一个图灵机能够计算它</a:t>
            </a:r>
            <a:endParaRPr lang="en-US" altLang="zh-CN" dirty="0"/>
          </a:p>
          <a:p>
            <a:r>
              <a:rPr lang="zh-CN" altLang="en-US" dirty="0"/>
              <a:t>任何算法都能用图灵机实现</a:t>
            </a:r>
            <a:endParaRPr lang="en-US" altLang="zh-CN" dirty="0"/>
          </a:p>
          <a:p>
            <a:r>
              <a:rPr lang="zh-CN" altLang="en-US" dirty="0"/>
              <a:t>计算机是图灵机的缩减版，计算机的空间是有限的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710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52B1-8A01-419A-9730-2F6ADA02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字符串观点下的计算机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00792-9114-41F4-B98C-05F853B6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将内存，硬盘当做纸条上的某一部分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根据指令更改纸条上的状态</a:t>
            </a:r>
            <a:endParaRPr lang="en-US" altLang="zh-CN" dirty="0"/>
          </a:p>
          <a:p>
            <a:r>
              <a:rPr lang="zh-CN" altLang="en-US" dirty="0"/>
              <a:t>硬件根据纸条上的数据更改执行命令</a:t>
            </a:r>
            <a:endParaRPr lang="en-US" altLang="zh-CN" dirty="0"/>
          </a:p>
          <a:p>
            <a:r>
              <a:rPr lang="zh-CN" altLang="en-US" dirty="0"/>
              <a:t>操作系统管理纸条的秩序，保证不彼此冲突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50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8183-98AB-44A5-899D-0F805C9E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字符串观点下的计算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732A1-7A32-498B-A7F3-2906D66C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计算本质就是字符串替换</a:t>
            </a:r>
            <a:endParaRPr lang="en-US" altLang="zh-CN" dirty="0"/>
          </a:p>
          <a:p>
            <a:r>
              <a:rPr lang="zh-CN" altLang="en-US" dirty="0"/>
              <a:t>把输入通过一些替换规则获得输出</a:t>
            </a:r>
            <a:endParaRPr lang="en-US" altLang="zh-CN" dirty="0"/>
          </a:p>
          <a:p>
            <a:r>
              <a:rPr lang="zh-CN" altLang="en-US" dirty="0"/>
              <a:t>替换规则为算法，实现方式是图灵机</a:t>
            </a:r>
            <a:endParaRPr lang="en-US" altLang="zh-CN" dirty="0"/>
          </a:p>
          <a:p>
            <a:r>
              <a:rPr lang="zh-CN" altLang="en-US" dirty="0"/>
              <a:t>高级语言中，抽象出了好用的替换规则，方便人类思考</a:t>
            </a:r>
          </a:p>
        </p:txBody>
      </p:sp>
    </p:spTree>
    <p:extLst>
      <p:ext uri="{BB962C8B-B14F-4D97-AF65-F5344CB8AC3E}">
        <p14:creationId xmlns:p14="http://schemas.microsoft.com/office/powerpoint/2010/main" val="3718454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23C5A-6959-4F8E-B60D-193F3052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语言类型与自动机</a:t>
            </a:r>
          </a:p>
        </p:txBody>
      </p:sp>
      <p:pic>
        <p:nvPicPr>
          <p:cNvPr id="1026" name="Picture 2" descr="https://gss2.bdstatic.com/-fo3dSag_xI4khGkpoWK1HF6hhy/baike/c0%3Dbaike80%2C5%2C5%2C80%2C26/sign=b03a9e7676d98d1062d904634056d36b/34fae6cd7b899e519154329e48a7d933c9950d65.jpg">
            <a:extLst>
              <a:ext uri="{FF2B5EF4-FFF2-40B4-BE49-F238E27FC236}">
                <a16:creationId xmlns:a16="http://schemas.microsoft.com/office/drawing/2014/main" id="{17258F89-1741-41D0-9C6E-A20CCBD5C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690688"/>
            <a:ext cx="7395586" cy="55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71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A2B0-BC75-4188-97D9-3945486A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有穷自动机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A9BBB8-46DE-4021-9B73-CDC8F9158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状态和跳转表，一个起始状态，若干个接受状态</a:t>
                </a:r>
                <a:endParaRPr lang="en-US" altLang="zh-CN" dirty="0"/>
              </a:p>
              <a:p>
                <a:r>
                  <a:rPr lang="zh-CN" altLang="en-US" dirty="0"/>
                  <a:t>根据状态和输入字符跳转，停在接受状态就符合语言</a:t>
                </a:r>
                <a:endParaRPr lang="en-US" altLang="zh-CN" dirty="0"/>
              </a:p>
              <a:p>
                <a:r>
                  <a:rPr lang="zh-CN" altLang="en-US" dirty="0"/>
                  <a:t>有穷的状态</a:t>
                </a:r>
                <a:endParaRPr lang="en-US" altLang="zh-CN" dirty="0"/>
              </a:p>
              <a:p>
                <a:r>
                  <a:rPr lang="zh-CN" altLang="en-US" dirty="0"/>
                  <a:t>解决正则语言</a:t>
                </a:r>
                <a:endParaRPr lang="en-US" altLang="zh-CN" dirty="0"/>
              </a:p>
              <a:p>
                <a:r>
                  <a:rPr lang="zh-CN" altLang="en-US" dirty="0"/>
                  <a:t>正则语言包含并，连接和星号（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个或多个重复），</a:t>
                </a:r>
                <a:r>
                  <a:rPr lang="en-US" altLang="zh-CN" dirty="0"/>
                  <a:t>P39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0, 01, 0 | 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0*, 11(0*)</a:t>
                </a:r>
              </a:p>
              <a:p>
                <a:r>
                  <a:rPr lang="zh-CN" altLang="en-US" dirty="0"/>
                  <a:t>倒数第三个字符是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，包含</a:t>
                </a:r>
                <a:r>
                  <a:rPr lang="en-US" altLang="zh-CN" dirty="0"/>
                  <a:t>001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A9BBB8-46DE-4021-9B73-CDC8F9158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93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3F29-6723-449F-8DD3-059B8F6E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EA29F2-063B-4DE9-AE1D-B1DB9EC63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有一个栈</a:t>
                </a:r>
                <a:endParaRPr lang="en-US" altLang="zh-CN" dirty="0"/>
              </a:p>
              <a:p>
                <a:r>
                  <a:rPr lang="zh-CN" altLang="en-US" dirty="0"/>
                  <a:t>根据栈顶状态和读入字符决定</a:t>
                </a:r>
                <a:endParaRPr lang="en-US" altLang="zh-CN" dirty="0"/>
              </a:p>
              <a:p>
                <a:r>
                  <a:rPr lang="zh-CN" altLang="en-US" dirty="0"/>
                  <a:t>解决上下文无关文法，编程语言属于</a:t>
                </a:r>
                <a:r>
                  <a:rPr lang="en-US" altLang="zh-CN" dirty="0"/>
                  <a:t>CFG</a:t>
                </a:r>
              </a:p>
              <a:p>
                <a:r>
                  <a:rPr lang="zh-CN" altLang="en-US" dirty="0"/>
                  <a:t>编译，利用下推自动机能够解析和判定编程语言</a:t>
                </a:r>
                <a:endParaRPr lang="en-US" altLang="zh-CN" dirty="0"/>
              </a:p>
              <a:p>
                <a:r>
                  <a:rPr lang="zh-CN" altLang="en-US" dirty="0"/>
                  <a:t>语法规则中能够出现自己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EA29F2-063B-4DE9-AE1D-B1DB9EC63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090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3CF0B-F51A-4FC0-8F08-1ED6C419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编程语言与自然语言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B12C0-0487-4F2F-BCF9-1608096A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编程语言设计精巧，能够在线性时间内解析，因为它属于</a:t>
            </a:r>
            <a:r>
              <a:rPr lang="en-US" altLang="zh-CN" dirty="0"/>
              <a:t>CFG</a:t>
            </a:r>
          </a:p>
          <a:p>
            <a:r>
              <a:rPr lang="zh-CN" altLang="en-US" dirty="0"/>
              <a:t>自然语言为了方便人类使用，需要用上下文，比较难解析</a:t>
            </a:r>
            <a:endParaRPr lang="en-US" altLang="zh-CN" dirty="0"/>
          </a:p>
          <a:p>
            <a:r>
              <a:rPr lang="zh-CN" altLang="en-US" dirty="0"/>
              <a:t>编程语言描述了图灵机</a:t>
            </a:r>
            <a:endParaRPr lang="en-US" altLang="zh-CN" dirty="0"/>
          </a:p>
          <a:p>
            <a:r>
              <a:rPr lang="zh-CN" altLang="en-US" dirty="0"/>
              <a:t>计算机是图灵机的运行器</a:t>
            </a:r>
            <a:endParaRPr lang="en-US" altLang="zh-CN" dirty="0"/>
          </a:p>
          <a:p>
            <a:r>
              <a:rPr lang="zh-CN" altLang="en-US" dirty="0"/>
              <a:t>虽然编程语言语法更为简单，可是描述了更强的东西</a:t>
            </a:r>
            <a:endParaRPr lang="en-US" altLang="zh-CN" dirty="0"/>
          </a:p>
          <a:p>
            <a:r>
              <a:rPr lang="zh-CN" altLang="en-US" dirty="0"/>
              <a:t>自然语言也能够描述，可是由于语言的困难性，计算机无法解析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79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8645-AC7D-4C5D-8D83-7CD0269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6568-E084-45A3-8AF1-9C3412CA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算法？</a:t>
            </a:r>
            <a:endParaRPr lang="en-US" altLang="zh-CN" dirty="0"/>
          </a:p>
          <a:p>
            <a:r>
              <a:rPr lang="zh-CN" altLang="en-US" dirty="0"/>
              <a:t>源代码？</a:t>
            </a:r>
            <a:endParaRPr lang="en-US" altLang="zh-CN" dirty="0"/>
          </a:p>
          <a:p>
            <a:r>
              <a:rPr lang="zh-CN" altLang="en-US" dirty="0"/>
              <a:t>硬件中的文本？</a:t>
            </a:r>
            <a:endParaRPr lang="en-US" altLang="zh-CN" dirty="0"/>
          </a:p>
          <a:p>
            <a:r>
              <a:rPr lang="zh-CN" altLang="en-US" dirty="0"/>
              <a:t>硬件中的可执行文件？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程序的不同形态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4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9C3A-2B63-449B-B249-1140AAD6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计算机中的程序在哪里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35291-8742-43EC-8077-7284CBD8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算法开始在人脑中</a:t>
            </a:r>
            <a:endParaRPr lang="en-US" altLang="zh-CN" dirty="0"/>
          </a:p>
          <a:p>
            <a:r>
              <a:rPr lang="zh-CN" altLang="en-US" dirty="0"/>
              <a:t>根据算法设计源代码，键入电脑后存入硬盘</a:t>
            </a:r>
            <a:endParaRPr lang="en-US" altLang="zh-CN" dirty="0"/>
          </a:p>
          <a:p>
            <a:r>
              <a:rPr lang="zh-CN" altLang="en-US" dirty="0"/>
              <a:t>如果是编译型语言，编译后形成可执行文件存在电脑中（程序）</a:t>
            </a:r>
            <a:endParaRPr lang="en-US" altLang="zh-CN" dirty="0"/>
          </a:p>
          <a:p>
            <a:r>
              <a:rPr lang="zh-CN" altLang="en-US" dirty="0"/>
              <a:t>如果是解释型语言，源代码就是可以执行的程序</a:t>
            </a:r>
            <a:endParaRPr lang="en-US" altLang="zh-CN" dirty="0"/>
          </a:p>
          <a:p>
            <a:r>
              <a:rPr lang="zh-CN" altLang="en-US" dirty="0"/>
              <a:t>将程序从硬盘装载进内存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根据指令执行程序</a:t>
            </a:r>
          </a:p>
        </p:txBody>
      </p:sp>
    </p:spTree>
    <p:extLst>
      <p:ext uri="{BB962C8B-B14F-4D97-AF65-F5344CB8AC3E}">
        <p14:creationId xmlns:p14="http://schemas.microsoft.com/office/powerpoint/2010/main" val="8784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D318-EE63-4353-B1BF-AB82745A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如何给程序分配内存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E670A-0B82-417B-9935-F666E53B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</a:t>
            </a:r>
            <a:r>
              <a:rPr lang="zh-CN" altLang="en-US" dirty="0"/>
              <a:t>方法：简单分配一块连续内存给程序</a:t>
            </a:r>
            <a:endParaRPr lang="en-US" altLang="zh-CN" dirty="0"/>
          </a:p>
          <a:p>
            <a:r>
              <a:rPr lang="zh-CN" altLang="en-US" dirty="0"/>
              <a:t>这种分配方式被称为分段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地址空间不隔离</a:t>
            </a:r>
            <a:endParaRPr lang="en-US" altLang="zh-CN" dirty="0"/>
          </a:p>
          <a:p>
            <a:r>
              <a:rPr lang="zh-CN" altLang="en-US" dirty="0"/>
              <a:t>内存使用效率低</a:t>
            </a:r>
            <a:endParaRPr lang="en-US" altLang="zh-CN" dirty="0"/>
          </a:p>
          <a:p>
            <a:r>
              <a:rPr lang="zh-CN" altLang="en-US" dirty="0"/>
              <a:t>程序运行时地址不确定</a:t>
            </a:r>
          </a:p>
        </p:txBody>
      </p:sp>
    </p:spTree>
    <p:extLst>
      <p:ext uri="{BB962C8B-B14F-4D97-AF65-F5344CB8AC3E}">
        <p14:creationId xmlns:p14="http://schemas.microsoft.com/office/powerpoint/2010/main" val="25885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2AFB-E8A0-4B59-9B7F-D05CFBC9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如何给程序分配内存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8206-ABB8-46A6-BAE7-DA58C826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虚拟内存：解决地址空间不隔离，程序运行时地址不确定</a:t>
            </a:r>
            <a:endParaRPr lang="en-US" altLang="zh-CN" dirty="0"/>
          </a:p>
          <a:p>
            <a:r>
              <a:rPr lang="zh-CN" altLang="en-US" dirty="0"/>
              <a:t>在虚拟空间中运行，建立表管理虚拟空间和物理地址的映射关系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9A1FF-3412-40EA-AD5A-B31F61A0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65" y="2808170"/>
            <a:ext cx="5907669" cy="38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B3D9-D635-419F-B1E9-AD9A3C50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如何给程序分配内存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E0A23-E77C-44B7-A0E4-37050917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分页：将内存，硬盘分为固定大小的若干页</a:t>
            </a:r>
            <a:endParaRPr lang="en-US" altLang="zh-CN" dirty="0"/>
          </a:p>
          <a:p>
            <a:r>
              <a:rPr lang="zh-CN" altLang="en-US" dirty="0"/>
              <a:t>按照页表进行权限管理</a:t>
            </a:r>
            <a:endParaRPr lang="en-US" altLang="zh-CN" dirty="0"/>
          </a:p>
          <a:p>
            <a:r>
              <a:rPr lang="zh-CN" altLang="en-US" dirty="0"/>
              <a:t>解决效率低下的问题</a:t>
            </a:r>
            <a:endParaRPr lang="en-US" altLang="zh-CN" dirty="0"/>
          </a:p>
          <a:p>
            <a:r>
              <a:rPr lang="zh-CN" altLang="en-US" dirty="0"/>
              <a:t>程序关注虚拟空间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管理表之间关系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B0CD7-5DA5-4078-891D-037F7CFC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55" y="2829995"/>
            <a:ext cx="5797485" cy="37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F336-FB36-4666-8DDC-FD18B8BA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编译并运行是什么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97E7F-5082-4E23-802E-9D98A85C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编译并运行 </a:t>
            </a:r>
            <a:r>
              <a:rPr lang="en-US" altLang="zh-CN" dirty="0"/>
              <a:t>is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预处理：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 hello.cpp -o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hello.i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编译</a:t>
            </a:r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：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-S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汇编：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-c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hello.o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链接：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hello.o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-o hello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简单介绍一下各个阶段</a:t>
            </a:r>
          </a:p>
        </p:txBody>
      </p:sp>
    </p:spTree>
    <p:extLst>
      <p:ext uri="{BB962C8B-B14F-4D97-AF65-F5344CB8AC3E}">
        <p14:creationId xmlns:p14="http://schemas.microsoft.com/office/powerpoint/2010/main" val="2402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1290</Words>
  <Application>Microsoft Office PowerPoint</Application>
  <PresentationFormat>宽屏</PresentationFormat>
  <Paragraphs>215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Cambria Math</vt:lpstr>
      <vt:lpstr>Courier New</vt:lpstr>
      <vt:lpstr>Office Theme</vt:lpstr>
      <vt:lpstr>程序与计算</vt:lpstr>
      <vt:lpstr>主线</vt:lpstr>
      <vt:lpstr>什么是程序</vt:lpstr>
      <vt:lpstr>什么是程序</vt:lpstr>
      <vt:lpstr>计算机中的程序在哪里</vt:lpstr>
      <vt:lpstr>如何给程序分配内存</vt:lpstr>
      <vt:lpstr>如何给程序分配内存</vt:lpstr>
      <vt:lpstr>如何给程序分配内存</vt:lpstr>
      <vt:lpstr>编译并运行是什么</vt:lpstr>
      <vt:lpstr>自己动手</vt:lpstr>
      <vt:lpstr>源文件</vt:lpstr>
      <vt:lpstr>预处理</vt:lpstr>
      <vt:lpstr>预处理</vt:lpstr>
      <vt:lpstr>预处理</vt:lpstr>
      <vt:lpstr>编译</vt:lpstr>
      <vt:lpstr>汇编</vt:lpstr>
      <vt:lpstr>汇编</vt:lpstr>
      <vt:lpstr>目标文件</vt:lpstr>
      <vt:lpstr>代码段与数据段</vt:lpstr>
      <vt:lpstr>代码段与数据段</vt:lpstr>
      <vt:lpstr>链接</vt:lpstr>
      <vt:lpstr>链接</vt:lpstr>
      <vt:lpstr>编译原理与自然语言处理</vt:lpstr>
      <vt:lpstr>程序语言，自然语言</vt:lpstr>
      <vt:lpstr>编译的过程</vt:lpstr>
      <vt:lpstr>概览</vt:lpstr>
      <vt:lpstr>词法分析</vt:lpstr>
      <vt:lpstr>语法分析</vt:lpstr>
      <vt:lpstr>语义分析</vt:lpstr>
      <vt:lpstr>优化</vt:lpstr>
      <vt:lpstr>构建自己的语言</vt:lpstr>
      <vt:lpstr>计算理论</vt:lpstr>
      <vt:lpstr>图灵机</vt:lpstr>
      <vt:lpstr>字符串观点下的计算机</vt:lpstr>
      <vt:lpstr>字符串观点下的计算</vt:lpstr>
      <vt:lpstr>语言类型与自动机</vt:lpstr>
      <vt:lpstr>有穷自动机</vt:lpstr>
      <vt:lpstr>下推自动机</vt:lpstr>
      <vt:lpstr>编程语言与自然语言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储德明</dc:creator>
  <cp:lastModifiedBy>储 德明</cp:lastModifiedBy>
  <cp:revision>52</cp:revision>
  <dcterms:created xsi:type="dcterms:W3CDTF">2018-11-23T12:26:51Z</dcterms:created>
  <dcterms:modified xsi:type="dcterms:W3CDTF">2018-12-01T03:33:57Z</dcterms:modified>
</cp:coreProperties>
</file>