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3c3a15bd55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c3a15bd55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3c3a15bd55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c3a15bd55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c3a15bd5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c3a15bd5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3c3a15bd5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c3a15bd5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c3a15bd5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c3a15bd5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3c3a15bd5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c3a15bd5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3c3a15bd5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c3a15bd5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3c3a15bd55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c3a15bd55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c3a15bd55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c3a15bd55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c3a15bd5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c3a15bd5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8.png"/><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2400" y="262775"/>
            <a:ext cx="472125" cy="464750"/>
          </a:xfrm>
          <a:prstGeom prst="rect">
            <a:avLst/>
          </a:prstGeom>
          <a:noFill/>
          <a:ln>
            <a:noFill/>
          </a:ln>
        </p:spPr>
      </p:pic>
      <p:cxnSp>
        <p:nvCxnSpPr>
          <p:cNvPr id="55" name="Google Shape;55;p13"/>
          <p:cNvCxnSpPr/>
          <p:nvPr/>
        </p:nvCxnSpPr>
        <p:spPr>
          <a:xfrm flipH="1" rot="10800000">
            <a:off x="-4650" y="912525"/>
            <a:ext cx="9153300" cy="27900"/>
          </a:xfrm>
          <a:prstGeom prst="straightConnector1">
            <a:avLst/>
          </a:prstGeom>
          <a:noFill/>
          <a:ln cap="flat" cmpd="sng" w="28575">
            <a:solidFill>
              <a:schemeClr val="dk2"/>
            </a:solidFill>
            <a:prstDash val="solid"/>
            <a:round/>
            <a:headEnd len="med" w="med" type="none"/>
            <a:tailEnd len="med" w="med" type="none"/>
          </a:ln>
        </p:spPr>
      </p:cxnSp>
      <p:sp>
        <p:nvSpPr>
          <p:cNvPr id="56" name="Google Shape;56;p13"/>
          <p:cNvSpPr txBox="1"/>
          <p:nvPr/>
        </p:nvSpPr>
        <p:spPr>
          <a:xfrm>
            <a:off x="848225" y="152400"/>
            <a:ext cx="8156100" cy="68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FF0000"/>
                </a:solidFill>
              </a:rPr>
              <a:t>Project Group 15</a:t>
            </a:r>
            <a:endParaRPr b="1" sz="1600">
              <a:solidFill>
                <a:srgbClr val="FF0000"/>
              </a:solidFill>
            </a:endParaRPr>
          </a:p>
          <a:p>
            <a:pPr indent="0" lvl="0" marL="0" rtl="0" algn="l">
              <a:spcBef>
                <a:spcPts val="0"/>
              </a:spcBef>
              <a:spcAft>
                <a:spcPts val="0"/>
              </a:spcAft>
              <a:buNone/>
            </a:pPr>
            <a:r>
              <a:rPr b="1" lang="en" sz="2800">
                <a:solidFill>
                  <a:schemeClr val="dk1"/>
                </a:solidFill>
              </a:rPr>
              <a:t>Pose Recognition via Deep Residual Learning</a:t>
            </a:r>
            <a:r>
              <a:rPr b="1" lang="en" sz="2800">
                <a:solidFill>
                  <a:schemeClr val="dk1"/>
                </a:solidFill>
              </a:rPr>
              <a:t> </a:t>
            </a:r>
            <a:endParaRPr sz="2800"/>
          </a:p>
        </p:txBody>
      </p:sp>
      <p:sp>
        <p:nvSpPr>
          <p:cNvPr id="57" name="Google Shape;57;p13"/>
          <p:cNvSpPr txBox="1"/>
          <p:nvPr/>
        </p:nvSpPr>
        <p:spPr>
          <a:xfrm>
            <a:off x="1127825" y="1081250"/>
            <a:ext cx="6990900" cy="3344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500"/>
              </a:spcBef>
              <a:spcAft>
                <a:spcPts val="0"/>
              </a:spcAft>
              <a:buNone/>
            </a:pPr>
            <a:r>
              <a:rPr lang="en" sz="2000">
                <a:solidFill>
                  <a:schemeClr val="dk1"/>
                </a:solidFill>
              </a:rPr>
              <a:t>•</a:t>
            </a:r>
            <a:r>
              <a:rPr b="1" lang="en" sz="2000">
                <a:solidFill>
                  <a:srgbClr val="000099"/>
                </a:solidFill>
              </a:rPr>
              <a:t>Project group members</a:t>
            </a:r>
            <a:endParaRPr b="1" sz="2000">
              <a:solidFill>
                <a:srgbClr val="000099"/>
              </a:solidFill>
            </a:endParaRPr>
          </a:p>
          <a:p>
            <a:pPr indent="-330200" lvl="0" marL="457200" rtl="0" algn="ctr">
              <a:lnSpc>
                <a:spcPct val="115000"/>
              </a:lnSpc>
              <a:spcBef>
                <a:spcPts val="400"/>
              </a:spcBef>
              <a:spcAft>
                <a:spcPts val="0"/>
              </a:spcAft>
              <a:buClr>
                <a:schemeClr val="dk1"/>
              </a:buClr>
              <a:buSzPts val="1600"/>
              <a:buChar char="-"/>
            </a:pPr>
            <a:r>
              <a:rPr lang="en" sz="1600">
                <a:solidFill>
                  <a:schemeClr val="dk1"/>
                </a:solidFill>
              </a:rPr>
              <a:t>Lei, Deren</a:t>
            </a:r>
            <a:endParaRPr sz="1600">
              <a:solidFill>
                <a:schemeClr val="dk1"/>
              </a:solidFill>
            </a:endParaRPr>
          </a:p>
          <a:p>
            <a:pPr indent="-330200" lvl="0" marL="457200" rtl="0" algn="ctr">
              <a:lnSpc>
                <a:spcPct val="115000"/>
              </a:lnSpc>
              <a:spcBef>
                <a:spcPts val="0"/>
              </a:spcBef>
              <a:spcAft>
                <a:spcPts val="0"/>
              </a:spcAft>
              <a:buClr>
                <a:schemeClr val="dk1"/>
              </a:buClr>
              <a:buSzPts val="1600"/>
              <a:buChar char="-"/>
            </a:pPr>
            <a:r>
              <a:rPr lang="en" sz="1600">
                <a:solidFill>
                  <a:schemeClr val="dk1"/>
                </a:solidFill>
              </a:rPr>
              <a:t>Sun, Zichen</a:t>
            </a:r>
            <a:endParaRPr sz="1600">
              <a:solidFill>
                <a:schemeClr val="dk1"/>
              </a:solidFill>
            </a:endParaRPr>
          </a:p>
          <a:p>
            <a:pPr indent="0" lvl="0" marL="0" rtl="0" algn="ctr">
              <a:lnSpc>
                <a:spcPct val="115000"/>
              </a:lnSpc>
              <a:spcBef>
                <a:spcPts val="500"/>
              </a:spcBef>
              <a:spcAft>
                <a:spcPts val="0"/>
              </a:spcAft>
              <a:buNone/>
            </a:pPr>
            <a:r>
              <a:rPr lang="en" sz="2000">
                <a:solidFill>
                  <a:schemeClr val="dk1"/>
                </a:solidFill>
              </a:rPr>
              <a:t>•</a:t>
            </a:r>
            <a:r>
              <a:rPr b="1" lang="en" sz="2000">
                <a:solidFill>
                  <a:srgbClr val="000099"/>
                </a:solidFill>
              </a:rPr>
              <a:t>Demo: No</a:t>
            </a:r>
            <a:endParaRPr b="1" sz="2000">
              <a:solidFill>
                <a:srgbClr val="000099"/>
              </a:solidFill>
            </a:endParaRPr>
          </a:p>
          <a:p>
            <a:pPr indent="0" lvl="0" marL="0" rtl="0" algn="ctr">
              <a:lnSpc>
                <a:spcPct val="115000"/>
              </a:lnSpc>
              <a:spcBef>
                <a:spcPts val="500"/>
              </a:spcBef>
              <a:spcAft>
                <a:spcPts val="0"/>
              </a:spcAft>
              <a:buNone/>
            </a:pPr>
            <a:r>
              <a:rPr lang="en" sz="2000">
                <a:solidFill>
                  <a:schemeClr val="dk1"/>
                </a:solidFill>
              </a:rPr>
              <a:t>•</a:t>
            </a:r>
            <a:r>
              <a:rPr b="1" lang="en" sz="2000">
                <a:solidFill>
                  <a:srgbClr val="000099"/>
                </a:solidFill>
              </a:rPr>
              <a:t>Embedded Video: No</a:t>
            </a:r>
            <a:endParaRPr b="1" sz="2000">
              <a:solidFill>
                <a:srgbClr val="000099"/>
              </a:solidFill>
            </a:endParaRPr>
          </a:p>
          <a:p>
            <a:pPr indent="0" lvl="0" marL="0" rtl="0" algn="ctr">
              <a:lnSpc>
                <a:spcPct val="115000"/>
              </a:lnSpc>
              <a:spcBef>
                <a:spcPts val="500"/>
              </a:spcBef>
              <a:spcAft>
                <a:spcPts val="0"/>
              </a:spcAft>
              <a:buNone/>
            </a:pPr>
            <a:r>
              <a:rPr lang="en" sz="2000">
                <a:solidFill>
                  <a:schemeClr val="dk1"/>
                </a:solidFill>
              </a:rPr>
              <a:t>•</a:t>
            </a:r>
            <a:r>
              <a:rPr b="1" lang="en" sz="2000">
                <a:solidFill>
                  <a:srgbClr val="000099"/>
                </a:solidFill>
              </a:rPr>
              <a:t>Ok to post online: Yes</a:t>
            </a:r>
            <a:endParaRPr b="1" sz="2000">
              <a:solidFill>
                <a:srgbClr val="000099"/>
              </a:solidFill>
            </a:endParaRPr>
          </a:p>
          <a:p>
            <a:pPr indent="0" lvl="0" marL="0" rtl="0" algn="ctr">
              <a:lnSpc>
                <a:spcPct val="115000"/>
              </a:lnSpc>
              <a:spcBef>
                <a:spcPts val="500"/>
              </a:spcBef>
              <a:spcAft>
                <a:spcPts val="0"/>
              </a:spcAft>
              <a:buNone/>
            </a:pPr>
            <a:r>
              <a:rPr lang="en" sz="2000">
                <a:solidFill>
                  <a:schemeClr val="dk1"/>
                </a:solidFill>
              </a:rPr>
              <a:t>•</a:t>
            </a:r>
            <a:r>
              <a:rPr b="1" lang="en" sz="2000">
                <a:solidFill>
                  <a:srgbClr val="000099"/>
                </a:solidFill>
              </a:rPr>
              <a:t>Preferred presentation timeslot: Tgroup2; </a:t>
            </a:r>
            <a:endParaRPr b="1" sz="2000">
              <a:solidFill>
                <a:srgbClr val="00009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Google Shape;179;p22"/>
          <p:cNvPicPr preferRelativeResize="0"/>
          <p:nvPr/>
        </p:nvPicPr>
        <p:blipFill>
          <a:blip r:embed="rId3">
            <a:alphaModFix/>
          </a:blip>
          <a:stretch>
            <a:fillRect/>
          </a:stretch>
        </p:blipFill>
        <p:spPr>
          <a:xfrm>
            <a:off x="226950" y="206850"/>
            <a:ext cx="472125" cy="464750"/>
          </a:xfrm>
          <a:prstGeom prst="rect">
            <a:avLst/>
          </a:prstGeom>
          <a:noFill/>
          <a:ln>
            <a:noFill/>
          </a:ln>
        </p:spPr>
      </p:pic>
      <p:cxnSp>
        <p:nvCxnSpPr>
          <p:cNvPr id="180" name="Google Shape;180;p22"/>
          <p:cNvCxnSpPr/>
          <p:nvPr/>
        </p:nvCxnSpPr>
        <p:spPr>
          <a:xfrm flipH="1" rot="10800000">
            <a:off x="-4650" y="754075"/>
            <a:ext cx="9153300" cy="27900"/>
          </a:xfrm>
          <a:prstGeom prst="straightConnector1">
            <a:avLst/>
          </a:prstGeom>
          <a:noFill/>
          <a:ln cap="flat" cmpd="sng" w="28575">
            <a:solidFill>
              <a:schemeClr val="dk2"/>
            </a:solidFill>
            <a:prstDash val="solid"/>
            <a:round/>
            <a:headEnd len="med" w="med" type="none"/>
            <a:tailEnd len="med" w="med" type="none"/>
          </a:ln>
        </p:spPr>
      </p:cxnSp>
      <p:sp>
        <p:nvSpPr>
          <p:cNvPr id="181" name="Google Shape;181;p22"/>
          <p:cNvSpPr txBox="1"/>
          <p:nvPr/>
        </p:nvSpPr>
        <p:spPr>
          <a:xfrm>
            <a:off x="857525" y="96475"/>
            <a:ext cx="8156100" cy="68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800"/>
              <a:t>What we learnt</a:t>
            </a:r>
            <a:r>
              <a:rPr b="1" lang="en" sz="2800">
                <a:solidFill>
                  <a:schemeClr val="dk1"/>
                </a:solidFill>
              </a:rPr>
              <a:t> </a:t>
            </a:r>
            <a:endParaRPr sz="2800"/>
          </a:p>
        </p:txBody>
      </p:sp>
      <p:sp>
        <p:nvSpPr>
          <p:cNvPr id="182" name="Google Shape;182;p22"/>
          <p:cNvSpPr txBox="1"/>
          <p:nvPr/>
        </p:nvSpPr>
        <p:spPr>
          <a:xfrm>
            <a:off x="521975" y="1200550"/>
            <a:ext cx="4008000" cy="2973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How to read csv file and convert images to numpy arrays before training.</a:t>
            </a:r>
            <a:endParaRPr/>
          </a:p>
          <a:p>
            <a:pPr indent="-317500" lvl="0" marL="457200" rtl="0" algn="l">
              <a:spcBef>
                <a:spcPts val="0"/>
              </a:spcBef>
              <a:spcAft>
                <a:spcPts val="0"/>
              </a:spcAft>
              <a:buSzPts val="1400"/>
              <a:buAutoNum type="arabicPeriod"/>
            </a:pPr>
            <a:r>
              <a:rPr lang="en"/>
              <a:t>Image augmentation can reduce the overfitness of the model</a:t>
            </a:r>
            <a:endParaRPr/>
          </a:p>
          <a:p>
            <a:pPr indent="-317500" lvl="0" marL="457200" rtl="0" algn="l">
              <a:spcBef>
                <a:spcPts val="0"/>
              </a:spcBef>
              <a:spcAft>
                <a:spcPts val="0"/>
              </a:spcAft>
              <a:buSzPts val="1400"/>
              <a:buAutoNum type="arabicPeriod"/>
            </a:pPr>
            <a:r>
              <a:rPr lang="en"/>
              <a:t>How to create model presented in a research paper. (not simple CNN, LSTM)</a:t>
            </a:r>
            <a:endParaRPr/>
          </a:p>
          <a:p>
            <a:pPr indent="-317500" lvl="0" marL="457200" rtl="0" algn="l">
              <a:spcBef>
                <a:spcPts val="0"/>
              </a:spcBef>
              <a:spcAft>
                <a:spcPts val="0"/>
              </a:spcAft>
              <a:buSzPts val="1400"/>
              <a:buAutoNum type="arabicPeriod"/>
            </a:pPr>
            <a:r>
              <a:rPr lang="en"/>
              <a:t>How to deal with the problem of ovefitness</a:t>
            </a:r>
            <a:endParaRPr/>
          </a:p>
          <a:p>
            <a:pPr indent="-317500" lvl="0" marL="457200" rtl="0" algn="l">
              <a:spcBef>
                <a:spcPts val="0"/>
              </a:spcBef>
              <a:spcAft>
                <a:spcPts val="0"/>
              </a:spcAft>
              <a:buSzPts val="1400"/>
              <a:buAutoNum type="arabicPeriod"/>
            </a:pPr>
            <a:r>
              <a:rPr lang="en"/>
              <a:t>How to reduce the memory needed during image preprocessing and training.</a:t>
            </a:r>
            <a:endParaRPr/>
          </a:p>
          <a:p>
            <a:pPr indent="-317500" lvl="0" marL="457200" rtl="0" algn="l">
              <a:spcBef>
                <a:spcPts val="0"/>
              </a:spcBef>
              <a:spcAft>
                <a:spcPts val="0"/>
              </a:spcAft>
              <a:buSzPts val="1400"/>
              <a:buAutoNum type="arabicPeriod"/>
            </a:pPr>
            <a:r>
              <a:rPr lang="en"/>
              <a:t>How to deal with the problem of unbalanced data for each label</a:t>
            </a:r>
            <a:endParaRPr/>
          </a:p>
          <a:p>
            <a:pPr indent="-317500" lvl="0" marL="457200" rtl="0" algn="l">
              <a:spcBef>
                <a:spcPts val="0"/>
              </a:spcBef>
              <a:spcAft>
                <a:spcPts val="0"/>
              </a:spcAft>
              <a:buSzPts val="1400"/>
              <a:buAutoNum type="arabicPeriod"/>
            </a:pPr>
            <a:r>
              <a:rPr lang="en"/>
              <a:t>Debugging skills such as whether correctly shuffled the data; whether extracted images has assigned a label correctly, why test accuracy doesn’t increase, etc.</a:t>
            </a:r>
            <a:endParaRPr/>
          </a:p>
        </p:txBody>
      </p:sp>
      <p:sp>
        <p:nvSpPr>
          <p:cNvPr id="183" name="Google Shape;183;p22"/>
          <p:cNvSpPr txBox="1"/>
          <p:nvPr/>
        </p:nvSpPr>
        <p:spPr>
          <a:xfrm>
            <a:off x="4986800" y="1237850"/>
            <a:ext cx="3644400" cy="30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What we could do differently:</a:t>
            </a:r>
            <a:endParaRPr/>
          </a:p>
          <a:p>
            <a:pPr indent="-317500" lvl="0" marL="457200" rtl="0" algn="l">
              <a:spcBef>
                <a:spcPts val="0"/>
              </a:spcBef>
              <a:spcAft>
                <a:spcPts val="0"/>
              </a:spcAft>
              <a:buSzPts val="1400"/>
              <a:buAutoNum type="arabicPeriod"/>
            </a:pPr>
            <a:r>
              <a:rPr lang="en"/>
              <a:t>Double check whether selected actor poses are correctly read from the csv file.</a:t>
            </a:r>
            <a:endParaRPr/>
          </a:p>
          <a:p>
            <a:pPr indent="-317500" lvl="0" marL="457200" rtl="0" algn="l">
              <a:spcBef>
                <a:spcPts val="0"/>
              </a:spcBef>
              <a:spcAft>
                <a:spcPts val="0"/>
              </a:spcAft>
              <a:buSzPts val="1400"/>
              <a:buAutoNum type="arabicPeriod"/>
            </a:pPr>
            <a:r>
              <a:rPr lang="en"/>
              <a:t>Carefully went through each </a:t>
            </a:r>
            <a:r>
              <a:rPr lang="en"/>
              <a:t>released</a:t>
            </a:r>
            <a:r>
              <a:rPr lang="en"/>
              <a:t> version of the dataset. (1.0, 2.0, 2.1)</a:t>
            </a:r>
            <a:endParaRPr/>
          </a:p>
          <a:p>
            <a:pPr indent="-317500" lvl="0" marL="457200" rtl="0" algn="l">
              <a:spcBef>
                <a:spcPts val="0"/>
              </a:spcBef>
              <a:spcAft>
                <a:spcPts val="0"/>
              </a:spcAft>
              <a:buSzPts val="1400"/>
              <a:buAutoNum type="arabicPeriod"/>
            </a:pPr>
            <a:r>
              <a:rPr lang="en"/>
              <a:t>Shuffle the data before training</a:t>
            </a:r>
            <a:endParaRPr/>
          </a:p>
          <a:p>
            <a:pPr indent="-317500" lvl="0" marL="457200" rtl="0" algn="l">
              <a:spcBef>
                <a:spcPts val="0"/>
              </a:spcBef>
              <a:spcAft>
                <a:spcPts val="0"/>
              </a:spcAft>
              <a:buSzPts val="1400"/>
              <a:buAutoNum type="arabicPeriod"/>
            </a:pPr>
            <a:r>
              <a:rPr lang="en"/>
              <a:t>Save Images into </a:t>
            </a:r>
            <a:r>
              <a:rPr lang="en"/>
              <a:t>separate</a:t>
            </a:r>
            <a:r>
              <a:rPr lang="en"/>
              <a:t> batch before training to increase loading speed.</a:t>
            </a:r>
            <a:endParaRPr/>
          </a:p>
          <a:p>
            <a:pPr indent="-317500" lvl="0" marL="457200" rtl="0" algn="l">
              <a:spcBef>
                <a:spcPts val="0"/>
              </a:spcBef>
              <a:spcAft>
                <a:spcPts val="0"/>
              </a:spcAft>
              <a:buSzPts val="1400"/>
              <a:buAutoNum type="arabicPeriod"/>
            </a:pPr>
            <a:r>
              <a:rPr lang="en"/>
              <a:t>Check the training/testing data size for each label before training.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pic>
        <p:nvPicPr>
          <p:cNvPr id="188" name="Google Shape;188;p23"/>
          <p:cNvPicPr preferRelativeResize="0"/>
          <p:nvPr/>
        </p:nvPicPr>
        <p:blipFill>
          <a:blip r:embed="rId3">
            <a:alphaModFix/>
          </a:blip>
          <a:stretch>
            <a:fillRect/>
          </a:stretch>
        </p:blipFill>
        <p:spPr>
          <a:xfrm>
            <a:off x="226950" y="206850"/>
            <a:ext cx="472125" cy="464750"/>
          </a:xfrm>
          <a:prstGeom prst="rect">
            <a:avLst/>
          </a:prstGeom>
          <a:noFill/>
          <a:ln>
            <a:noFill/>
          </a:ln>
        </p:spPr>
      </p:pic>
      <p:cxnSp>
        <p:nvCxnSpPr>
          <p:cNvPr id="189" name="Google Shape;189;p23"/>
          <p:cNvCxnSpPr/>
          <p:nvPr/>
        </p:nvCxnSpPr>
        <p:spPr>
          <a:xfrm flipH="1" rot="10800000">
            <a:off x="-4650" y="754075"/>
            <a:ext cx="9153300" cy="27900"/>
          </a:xfrm>
          <a:prstGeom prst="straightConnector1">
            <a:avLst/>
          </a:prstGeom>
          <a:noFill/>
          <a:ln cap="flat" cmpd="sng" w="28575">
            <a:solidFill>
              <a:schemeClr val="dk2"/>
            </a:solidFill>
            <a:prstDash val="solid"/>
            <a:round/>
            <a:headEnd len="med" w="med" type="none"/>
            <a:tailEnd len="med" w="med" type="none"/>
          </a:ln>
        </p:spPr>
      </p:cxnSp>
      <p:sp>
        <p:nvSpPr>
          <p:cNvPr id="190" name="Google Shape;190;p23"/>
          <p:cNvSpPr txBox="1"/>
          <p:nvPr/>
        </p:nvSpPr>
        <p:spPr>
          <a:xfrm>
            <a:off x="857525" y="96475"/>
            <a:ext cx="8156100" cy="68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800"/>
              <a:t>Summary</a:t>
            </a:r>
            <a:endParaRPr sz="2800"/>
          </a:p>
        </p:txBody>
      </p:sp>
      <p:sp>
        <p:nvSpPr>
          <p:cNvPr id="191" name="Google Shape;191;p23"/>
          <p:cNvSpPr txBox="1"/>
          <p:nvPr/>
        </p:nvSpPr>
        <p:spPr>
          <a:xfrm>
            <a:off x="659425" y="1528100"/>
            <a:ext cx="8062500" cy="30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 did: image selection, augmentation, then test our model on MNIST for debuging. At last, train it on target dataset and analyze.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Conclusion: The accuracy is not satisfiable. Analyzing video frames independently has its limitations. It’s recommended to use sequential models to to analyze sequence of video frames. We can verify our conclusion on HMDB in the future.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16700"/>
            <a:ext cx="8520600" cy="7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AVA (</a:t>
            </a:r>
            <a:r>
              <a:rPr lang="en" sz="2400">
                <a:highlight>
                  <a:srgbClr val="FFFFFF"/>
                </a:highlight>
                <a:latin typeface="Georgia"/>
                <a:ea typeface="Georgia"/>
                <a:cs typeface="Georgia"/>
                <a:sym typeface="Georgia"/>
              </a:rPr>
              <a:t>Atomic Visual Actions</a:t>
            </a:r>
            <a:r>
              <a:rPr lang="en"/>
              <a:t>)</a:t>
            </a:r>
            <a:endParaRPr/>
          </a:p>
          <a:p>
            <a:pPr indent="0" lvl="0" marL="0" rtl="0" algn="l">
              <a:spcBef>
                <a:spcPts val="0"/>
              </a:spcBef>
              <a:spcAft>
                <a:spcPts val="0"/>
              </a:spcAft>
              <a:buNone/>
            </a:pPr>
            <a:r>
              <a:rPr lang="en" sz="1500">
                <a:highlight>
                  <a:srgbClr val="FFFFFF"/>
                </a:highlight>
              </a:rPr>
              <a:t>The AVA dataset is an annotated video dataset.</a:t>
            </a:r>
            <a:endParaRPr sz="1500">
              <a:highlight>
                <a:srgbClr val="FFFFFF"/>
              </a:highlight>
            </a:endParaRPr>
          </a:p>
        </p:txBody>
      </p:sp>
      <p:sp>
        <p:nvSpPr>
          <p:cNvPr id="63" name="Google Shape;63;p14"/>
          <p:cNvSpPr txBox="1"/>
          <p:nvPr/>
        </p:nvSpPr>
        <p:spPr>
          <a:xfrm>
            <a:off x="354225" y="3154550"/>
            <a:ext cx="8322000" cy="16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Background:</a:t>
            </a:r>
            <a:endParaRPr b="1" sz="2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[1] He, Kaiming et al. “Deep Residual Learning for Image Recognition.” 2016 IEEE Conference on Computer Vision and Pattern Recognition (CVPR) (2016): 770-778.</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[2] </a:t>
            </a:r>
            <a:r>
              <a:rPr lang="en">
                <a:solidFill>
                  <a:schemeClr val="dk1"/>
                </a:solidFill>
                <a:highlight>
                  <a:srgbClr val="FFFFFF"/>
                </a:highlight>
                <a:latin typeface="Times New Roman"/>
                <a:ea typeface="Times New Roman"/>
                <a:cs typeface="Times New Roman"/>
                <a:sym typeface="Times New Roman"/>
              </a:rPr>
              <a:t>Murray, Naila et al. “AVA: A large-scale database for aesthetic visual analysis.” </a:t>
            </a:r>
            <a:r>
              <a:rPr i="1" lang="en">
                <a:solidFill>
                  <a:schemeClr val="dk1"/>
                </a:solidFill>
                <a:highlight>
                  <a:srgbClr val="FFFFFF"/>
                </a:highlight>
                <a:latin typeface="Times New Roman"/>
                <a:ea typeface="Times New Roman"/>
                <a:cs typeface="Times New Roman"/>
                <a:sym typeface="Times New Roman"/>
              </a:rPr>
              <a:t>2012 IEEE Conference on Computer Vision and Pattern Recognition</a:t>
            </a:r>
            <a:r>
              <a:rPr lang="en">
                <a:solidFill>
                  <a:schemeClr val="dk1"/>
                </a:solidFill>
                <a:highlight>
                  <a:srgbClr val="FFFFFF"/>
                </a:highlight>
                <a:latin typeface="Times New Roman"/>
                <a:ea typeface="Times New Roman"/>
                <a:cs typeface="Times New Roman"/>
                <a:sym typeface="Times New Roman"/>
              </a:rPr>
              <a:t> (2012): 2408-2415.</a:t>
            </a:r>
            <a:endParaRPr>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400"/>
          </a:p>
        </p:txBody>
      </p:sp>
      <p:sp>
        <p:nvSpPr>
          <p:cNvPr id="64" name="Google Shape;64;p14"/>
          <p:cNvSpPr txBox="1"/>
          <p:nvPr/>
        </p:nvSpPr>
        <p:spPr>
          <a:xfrm>
            <a:off x="332900" y="2099438"/>
            <a:ext cx="2246100" cy="7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highlight>
                  <a:srgbClr val="FFFFFF"/>
                </a:highlight>
              </a:rPr>
              <a:t>AVA’s property:</a:t>
            </a:r>
            <a:endParaRPr b="1" sz="15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500">
                <a:solidFill>
                  <a:schemeClr val="dk1"/>
                </a:solidFill>
                <a:highlight>
                  <a:srgbClr val="FFFFFF"/>
                </a:highlight>
              </a:rPr>
              <a:t>Precise spatio-temporal annotations for each human; </a:t>
            </a:r>
            <a:endParaRPr sz="1500">
              <a:solidFill>
                <a:schemeClr val="dk1"/>
              </a:solidFill>
              <a:highlight>
                <a:srgbClr val="FFFFFF"/>
              </a:highlight>
            </a:endParaRPr>
          </a:p>
          <a:p>
            <a:pPr indent="0" lvl="0" marL="0" rtl="0" algn="l">
              <a:spcBef>
                <a:spcPts val="0"/>
              </a:spcBef>
              <a:spcAft>
                <a:spcPts val="0"/>
              </a:spcAft>
              <a:buNone/>
            </a:pPr>
            <a:r>
              <a:t/>
            </a:r>
            <a:endParaRPr/>
          </a:p>
        </p:txBody>
      </p:sp>
      <p:sp>
        <p:nvSpPr>
          <p:cNvPr id="65" name="Google Shape;65;p14"/>
          <p:cNvSpPr txBox="1"/>
          <p:nvPr/>
        </p:nvSpPr>
        <p:spPr>
          <a:xfrm>
            <a:off x="2766925" y="2112600"/>
            <a:ext cx="3213900" cy="9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highlight>
                  <a:srgbClr val="FFFFFF"/>
                </a:highlight>
              </a:rPr>
              <a:t>AVA’s property:</a:t>
            </a:r>
            <a:endParaRPr b="1" sz="15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500">
                <a:solidFill>
                  <a:schemeClr val="dk1"/>
                </a:solidFill>
                <a:highlight>
                  <a:srgbClr val="FFFFFF"/>
                </a:highlight>
              </a:rPr>
              <a:t>The use of diverse, realistic video material (movies); </a:t>
            </a:r>
            <a:endParaRPr sz="1500">
              <a:solidFill>
                <a:schemeClr val="dk1"/>
              </a:solidFill>
              <a:highlight>
                <a:srgbClr val="FFFFFF"/>
              </a:highlight>
            </a:endParaRPr>
          </a:p>
          <a:p>
            <a:pPr indent="0" lvl="0" marL="0" rtl="0" algn="l">
              <a:spcBef>
                <a:spcPts val="0"/>
              </a:spcBef>
              <a:spcAft>
                <a:spcPts val="0"/>
              </a:spcAft>
              <a:buNone/>
            </a:pPr>
            <a:r>
              <a:t/>
            </a:r>
            <a:endParaRPr/>
          </a:p>
        </p:txBody>
      </p:sp>
      <p:sp>
        <p:nvSpPr>
          <p:cNvPr id="66" name="Google Shape;66;p14"/>
          <p:cNvSpPr txBox="1"/>
          <p:nvPr/>
        </p:nvSpPr>
        <p:spPr>
          <a:xfrm>
            <a:off x="354225" y="1141150"/>
            <a:ext cx="2203500" cy="8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highlight>
                  <a:srgbClr val="FFFFFF"/>
                </a:highlight>
              </a:rPr>
              <a:t>Our request:</a:t>
            </a:r>
            <a:endParaRPr b="1" sz="15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500">
                <a:solidFill>
                  <a:schemeClr val="dk1"/>
                </a:solidFill>
                <a:highlight>
                  <a:srgbClr val="FFFFFF"/>
                </a:highlight>
              </a:rPr>
              <a:t>1) Prediction on Static Recognizable Action  </a:t>
            </a:r>
            <a:endParaRPr/>
          </a:p>
        </p:txBody>
      </p:sp>
      <p:sp>
        <p:nvSpPr>
          <p:cNvPr id="67" name="Google Shape;67;p14"/>
          <p:cNvSpPr txBox="1"/>
          <p:nvPr/>
        </p:nvSpPr>
        <p:spPr>
          <a:xfrm>
            <a:off x="2794738" y="1141150"/>
            <a:ext cx="3213900" cy="8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Our request:</a:t>
            </a:r>
            <a:endParaRPr b="1"/>
          </a:p>
          <a:p>
            <a:pPr indent="0" lvl="0" marL="0" rtl="0" algn="l">
              <a:spcBef>
                <a:spcPts val="0"/>
              </a:spcBef>
              <a:spcAft>
                <a:spcPts val="0"/>
              </a:spcAft>
              <a:buNone/>
            </a:pPr>
            <a:r>
              <a:rPr lang="en"/>
              <a:t>2) Our model should be more diverse and it should be widely used in </a:t>
            </a:r>
            <a:r>
              <a:rPr lang="en"/>
              <a:t>multiple</a:t>
            </a:r>
            <a:r>
              <a:rPr lang="en"/>
              <a:t> situations</a:t>
            </a:r>
            <a:endParaRPr/>
          </a:p>
        </p:txBody>
      </p:sp>
      <p:sp>
        <p:nvSpPr>
          <p:cNvPr id="68" name="Google Shape;68;p14"/>
          <p:cNvSpPr txBox="1"/>
          <p:nvPr/>
        </p:nvSpPr>
        <p:spPr>
          <a:xfrm>
            <a:off x="5980825" y="1182250"/>
            <a:ext cx="2529300" cy="7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Our request:</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3) Challenge</a:t>
            </a:r>
            <a:endParaRPr>
              <a:solidFill>
                <a:schemeClr val="dk1"/>
              </a:solidFill>
            </a:endParaRPr>
          </a:p>
        </p:txBody>
      </p:sp>
      <p:sp>
        <p:nvSpPr>
          <p:cNvPr id="69" name="Google Shape;69;p14"/>
          <p:cNvSpPr txBox="1"/>
          <p:nvPr/>
        </p:nvSpPr>
        <p:spPr>
          <a:xfrm>
            <a:off x="6008650" y="2058350"/>
            <a:ext cx="2614800" cy="8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500">
                <a:solidFill>
                  <a:schemeClr val="dk1"/>
                </a:solidFill>
                <a:highlight>
                  <a:srgbClr val="FFFFFF"/>
                </a:highlight>
              </a:rPr>
              <a:t>AVA’s property:</a:t>
            </a:r>
            <a:endParaRPr b="1" sz="1500">
              <a:solidFill>
                <a:schemeClr val="dk1"/>
              </a:solidFill>
              <a:highlight>
                <a:srgbClr val="FFFFFF"/>
              </a:highlight>
            </a:endParaRPr>
          </a:p>
          <a:p>
            <a:pPr indent="0" lvl="0" marL="0" rtl="0" algn="l">
              <a:spcBef>
                <a:spcPts val="0"/>
              </a:spcBef>
              <a:spcAft>
                <a:spcPts val="0"/>
              </a:spcAft>
              <a:buNone/>
            </a:pPr>
            <a:r>
              <a:rPr lang="en"/>
              <a:t>The lowest mAP </a:t>
            </a:r>
            <a:r>
              <a:rPr lang="en">
                <a:solidFill>
                  <a:schemeClr val="dk1"/>
                </a:solidFill>
                <a:latin typeface="Times New Roman"/>
                <a:ea typeface="Times New Roman"/>
                <a:cs typeface="Times New Roman"/>
                <a:sym typeface="Times New Roman"/>
              </a:rPr>
              <a:t>(15.6%)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pic>
        <p:nvPicPr>
          <p:cNvPr id="74" name="Google Shape;74;p15"/>
          <p:cNvPicPr preferRelativeResize="0"/>
          <p:nvPr/>
        </p:nvPicPr>
        <p:blipFill>
          <a:blip r:embed="rId3">
            <a:alphaModFix/>
          </a:blip>
          <a:stretch>
            <a:fillRect/>
          </a:stretch>
        </p:blipFill>
        <p:spPr>
          <a:xfrm>
            <a:off x="5313025" y="1047225"/>
            <a:ext cx="3272100" cy="2405950"/>
          </a:xfrm>
          <a:prstGeom prst="rect">
            <a:avLst/>
          </a:prstGeom>
          <a:noFill/>
          <a:ln>
            <a:noFill/>
          </a:ln>
        </p:spPr>
      </p:pic>
      <p:sp>
        <p:nvSpPr>
          <p:cNvPr id="75" name="Google Shape;75;p15"/>
          <p:cNvSpPr txBox="1"/>
          <p:nvPr/>
        </p:nvSpPr>
        <p:spPr>
          <a:xfrm>
            <a:off x="311700" y="986175"/>
            <a:ext cx="3948000" cy="13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Challenge</a:t>
            </a:r>
            <a:r>
              <a:rPr lang="en"/>
              <a:t>: </a:t>
            </a:r>
            <a:endParaRPr/>
          </a:p>
          <a:p>
            <a:pPr indent="0" lvl="0" marL="0" rtl="0" algn="l">
              <a:spcBef>
                <a:spcPts val="0"/>
              </a:spcBef>
              <a:spcAft>
                <a:spcPts val="0"/>
              </a:spcAft>
              <a:buNone/>
            </a:pPr>
            <a:r>
              <a:rPr lang="en"/>
              <a:t>Google current </a:t>
            </a:r>
            <a:r>
              <a:rPr lang="en"/>
              <a:t>released</a:t>
            </a:r>
            <a:r>
              <a:rPr lang="en"/>
              <a:t> version doesn’t contain object tracking. Using sequential model </a:t>
            </a:r>
            <a:r>
              <a:rPr lang="en"/>
              <a:t>requires</a:t>
            </a:r>
            <a:r>
              <a:rPr lang="en"/>
              <a:t> training a separate model to track object through time.</a:t>
            </a:r>
            <a:endParaRPr/>
          </a:p>
        </p:txBody>
      </p:sp>
      <p:sp>
        <p:nvSpPr>
          <p:cNvPr id="76" name="Google Shape;76;p15"/>
          <p:cNvSpPr txBox="1"/>
          <p:nvPr/>
        </p:nvSpPr>
        <p:spPr>
          <a:xfrm>
            <a:off x="356250" y="2245600"/>
            <a:ext cx="3858900" cy="11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Our solution:</a:t>
            </a:r>
            <a:endParaRPr sz="1800"/>
          </a:p>
          <a:p>
            <a:pPr indent="0" lvl="0" marL="0" rtl="0" algn="l">
              <a:spcBef>
                <a:spcPts val="0"/>
              </a:spcBef>
              <a:spcAft>
                <a:spcPts val="0"/>
              </a:spcAft>
              <a:buNone/>
            </a:pPr>
            <a:r>
              <a:rPr lang="en"/>
              <a:t>Extract frames in all videos, analyzing the actors’ poses in each image independently. More specifically, using residual network.</a:t>
            </a:r>
            <a:endParaRPr/>
          </a:p>
        </p:txBody>
      </p:sp>
      <p:pic>
        <p:nvPicPr>
          <p:cNvPr id="77" name="Google Shape;77;p15"/>
          <p:cNvPicPr preferRelativeResize="0"/>
          <p:nvPr/>
        </p:nvPicPr>
        <p:blipFill>
          <a:blip r:embed="rId4">
            <a:alphaModFix/>
          </a:blip>
          <a:stretch>
            <a:fillRect/>
          </a:stretch>
        </p:blipFill>
        <p:spPr>
          <a:xfrm>
            <a:off x="226950" y="206850"/>
            <a:ext cx="472125" cy="464750"/>
          </a:xfrm>
          <a:prstGeom prst="rect">
            <a:avLst/>
          </a:prstGeom>
          <a:noFill/>
          <a:ln>
            <a:noFill/>
          </a:ln>
        </p:spPr>
      </p:pic>
      <p:cxnSp>
        <p:nvCxnSpPr>
          <p:cNvPr id="78" name="Google Shape;78;p15"/>
          <p:cNvCxnSpPr/>
          <p:nvPr/>
        </p:nvCxnSpPr>
        <p:spPr>
          <a:xfrm flipH="1" rot="10800000">
            <a:off x="-4650" y="754075"/>
            <a:ext cx="9153300" cy="27900"/>
          </a:xfrm>
          <a:prstGeom prst="straightConnector1">
            <a:avLst/>
          </a:prstGeom>
          <a:noFill/>
          <a:ln cap="flat" cmpd="sng" w="28575">
            <a:solidFill>
              <a:schemeClr val="dk2"/>
            </a:solidFill>
            <a:prstDash val="solid"/>
            <a:round/>
            <a:headEnd len="med" w="med" type="none"/>
            <a:tailEnd len="med" w="med" type="none"/>
          </a:ln>
        </p:spPr>
      </p:cxnSp>
      <p:sp>
        <p:nvSpPr>
          <p:cNvPr id="79" name="Google Shape;79;p15"/>
          <p:cNvSpPr txBox="1"/>
          <p:nvPr/>
        </p:nvSpPr>
        <p:spPr>
          <a:xfrm>
            <a:off x="857525" y="96475"/>
            <a:ext cx="8156100" cy="68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800"/>
              <a:t>Introduction</a:t>
            </a:r>
            <a:r>
              <a:rPr b="1" lang="en" sz="2800">
                <a:solidFill>
                  <a:schemeClr val="dk1"/>
                </a:solidFill>
              </a:rPr>
              <a:t> </a:t>
            </a:r>
            <a:endParaRPr sz="2800"/>
          </a:p>
        </p:txBody>
      </p:sp>
      <p:sp>
        <p:nvSpPr>
          <p:cNvPr id="80" name="Google Shape;80;p15"/>
          <p:cNvSpPr txBox="1"/>
          <p:nvPr/>
        </p:nvSpPr>
        <p:spPr>
          <a:xfrm>
            <a:off x="356250" y="3298775"/>
            <a:ext cx="4157100" cy="11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Reasons:</a:t>
            </a:r>
            <a:endParaRPr sz="1800"/>
          </a:p>
          <a:p>
            <a:pPr indent="0" lvl="0" marL="0" rtl="0" algn="just">
              <a:lnSpc>
                <a:spcPct val="115000"/>
              </a:lnSpc>
              <a:spcBef>
                <a:spcPts val="0"/>
              </a:spcBef>
              <a:spcAft>
                <a:spcPts val="0"/>
              </a:spcAft>
              <a:buNone/>
            </a:pPr>
            <a:r>
              <a:rPr lang="en">
                <a:solidFill>
                  <a:schemeClr val="dk1"/>
                </a:solidFill>
              </a:rPr>
              <a:t>1. There are less consequences since no object will react upon target person’s poses.</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rPr>
              <a:t>2. Using static frames will significantly reduce the training time and no need for sequential model.</a:t>
            </a:r>
            <a:endParaRPr/>
          </a:p>
        </p:txBody>
      </p:sp>
      <p:pic>
        <p:nvPicPr>
          <p:cNvPr id="81" name="Google Shape;81;p15"/>
          <p:cNvPicPr preferRelativeResize="0"/>
          <p:nvPr/>
        </p:nvPicPr>
        <p:blipFill rotWithShape="1">
          <a:blip r:embed="rId5">
            <a:alphaModFix/>
          </a:blip>
          <a:srcRect b="0" l="0" r="0" t="6068"/>
          <a:stretch/>
        </p:blipFill>
        <p:spPr>
          <a:xfrm>
            <a:off x="5215250" y="3541325"/>
            <a:ext cx="3462699" cy="1285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768425" y="152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DNN architecture: ResNet-50, ResNet-101</a:t>
            </a:r>
            <a:endParaRPr/>
          </a:p>
        </p:txBody>
      </p:sp>
      <p:pic>
        <p:nvPicPr>
          <p:cNvPr id="87" name="Google Shape;87;p16"/>
          <p:cNvPicPr preferRelativeResize="0"/>
          <p:nvPr/>
        </p:nvPicPr>
        <p:blipFill>
          <a:blip r:embed="rId3">
            <a:alphaModFix/>
          </a:blip>
          <a:stretch>
            <a:fillRect/>
          </a:stretch>
        </p:blipFill>
        <p:spPr>
          <a:xfrm>
            <a:off x="2392488" y="1114200"/>
            <a:ext cx="4359025" cy="3298725"/>
          </a:xfrm>
          <a:prstGeom prst="rect">
            <a:avLst/>
          </a:prstGeom>
          <a:noFill/>
          <a:ln>
            <a:noFill/>
          </a:ln>
        </p:spPr>
      </p:pic>
      <p:pic>
        <p:nvPicPr>
          <p:cNvPr id="88" name="Google Shape;88;p16"/>
          <p:cNvPicPr preferRelativeResize="0"/>
          <p:nvPr/>
        </p:nvPicPr>
        <p:blipFill>
          <a:blip r:embed="rId4">
            <a:alphaModFix/>
          </a:blip>
          <a:stretch>
            <a:fillRect/>
          </a:stretch>
        </p:blipFill>
        <p:spPr>
          <a:xfrm>
            <a:off x="226950" y="206850"/>
            <a:ext cx="472125" cy="464750"/>
          </a:xfrm>
          <a:prstGeom prst="rect">
            <a:avLst/>
          </a:prstGeom>
          <a:noFill/>
          <a:ln>
            <a:noFill/>
          </a:ln>
        </p:spPr>
      </p:pic>
      <p:cxnSp>
        <p:nvCxnSpPr>
          <p:cNvPr id="89" name="Google Shape;89;p16"/>
          <p:cNvCxnSpPr/>
          <p:nvPr/>
        </p:nvCxnSpPr>
        <p:spPr>
          <a:xfrm flipH="1" rot="10800000">
            <a:off x="-4650" y="754075"/>
            <a:ext cx="9153300" cy="279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5215850" y="1305289"/>
            <a:ext cx="3314107" cy="1180525"/>
          </a:xfrm>
          <a:prstGeom prst="rect">
            <a:avLst/>
          </a:prstGeom>
          <a:noFill/>
          <a:ln>
            <a:noFill/>
          </a:ln>
        </p:spPr>
      </p:pic>
      <p:pic>
        <p:nvPicPr>
          <p:cNvPr id="95" name="Google Shape;95;p17"/>
          <p:cNvPicPr preferRelativeResize="0"/>
          <p:nvPr/>
        </p:nvPicPr>
        <p:blipFill>
          <a:blip r:embed="rId4">
            <a:alphaModFix/>
          </a:blip>
          <a:stretch>
            <a:fillRect/>
          </a:stretch>
        </p:blipFill>
        <p:spPr>
          <a:xfrm>
            <a:off x="5287125" y="2571875"/>
            <a:ext cx="3242825" cy="1180500"/>
          </a:xfrm>
          <a:prstGeom prst="rect">
            <a:avLst/>
          </a:prstGeom>
          <a:noFill/>
          <a:ln>
            <a:noFill/>
          </a:ln>
        </p:spPr>
      </p:pic>
      <p:sp>
        <p:nvSpPr>
          <p:cNvPr id="96" name="Google Shape;96;p17"/>
          <p:cNvSpPr txBox="1"/>
          <p:nvPr/>
        </p:nvSpPr>
        <p:spPr>
          <a:xfrm>
            <a:off x="866850" y="187525"/>
            <a:ext cx="4781700" cy="5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Model testing on MNIST</a:t>
            </a:r>
            <a:endParaRPr sz="2800"/>
          </a:p>
        </p:txBody>
      </p:sp>
      <p:sp>
        <p:nvSpPr>
          <p:cNvPr id="97" name="Google Shape;97;p17"/>
          <p:cNvSpPr txBox="1"/>
          <p:nvPr/>
        </p:nvSpPr>
        <p:spPr>
          <a:xfrm>
            <a:off x="568575" y="2738525"/>
            <a:ext cx="4353000" cy="11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we keep the original structure of ResNet50 and ResNet101 when testing without fine-tuning. The result could be higher if the kernel size for the first CNN layer is 3*3 instead of 7*7 (image size is small)</a:t>
            </a:r>
            <a:endParaRPr/>
          </a:p>
        </p:txBody>
      </p:sp>
      <p:sp>
        <p:nvSpPr>
          <p:cNvPr id="98" name="Google Shape;98;p17"/>
          <p:cNvSpPr txBox="1"/>
          <p:nvPr/>
        </p:nvSpPr>
        <p:spPr>
          <a:xfrm>
            <a:off x="615175" y="1406250"/>
            <a:ext cx="4008000" cy="9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Learning rate: 0.001</a:t>
            </a:r>
            <a:endParaRPr/>
          </a:p>
          <a:p>
            <a:pPr indent="0" lvl="0" marL="0" rtl="0" algn="l">
              <a:spcBef>
                <a:spcPts val="0"/>
              </a:spcBef>
              <a:spcAft>
                <a:spcPts val="0"/>
              </a:spcAft>
              <a:buNone/>
            </a:pPr>
            <a:r>
              <a:rPr lang="en"/>
              <a:t>Steps: 3000</a:t>
            </a:r>
            <a:endParaRPr/>
          </a:p>
          <a:p>
            <a:pPr indent="0" lvl="0" marL="0" rtl="0" algn="l">
              <a:spcBef>
                <a:spcPts val="0"/>
              </a:spcBef>
              <a:spcAft>
                <a:spcPts val="0"/>
              </a:spcAft>
              <a:buNone/>
            </a:pPr>
            <a:r>
              <a:rPr lang="en"/>
              <a:t>Batch size: 100</a:t>
            </a:r>
            <a:endParaRPr/>
          </a:p>
          <a:p>
            <a:pPr indent="0" lvl="0" marL="0" rtl="0" algn="l">
              <a:spcBef>
                <a:spcPts val="0"/>
              </a:spcBef>
              <a:spcAft>
                <a:spcPts val="0"/>
              </a:spcAft>
              <a:buNone/>
            </a:pPr>
            <a:r>
              <a:rPr lang="en"/>
              <a:t>Augmentation: No </a:t>
            </a:r>
            <a:endParaRPr/>
          </a:p>
        </p:txBody>
      </p:sp>
      <p:pic>
        <p:nvPicPr>
          <p:cNvPr id="99" name="Google Shape;99;p17"/>
          <p:cNvPicPr preferRelativeResize="0"/>
          <p:nvPr/>
        </p:nvPicPr>
        <p:blipFill>
          <a:blip r:embed="rId5">
            <a:alphaModFix/>
          </a:blip>
          <a:stretch>
            <a:fillRect/>
          </a:stretch>
        </p:blipFill>
        <p:spPr>
          <a:xfrm>
            <a:off x="226950" y="206850"/>
            <a:ext cx="472125" cy="464750"/>
          </a:xfrm>
          <a:prstGeom prst="rect">
            <a:avLst/>
          </a:prstGeom>
          <a:noFill/>
          <a:ln>
            <a:noFill/>
          </a:ln>
        </p:spPr>
      </p:pic>
      <p:cxnSp>
        <p:nvCxnSpPr>
          <p:cNvPr id="100" name="Google Shape;100;p17"/>
          <p:cNvCxnSpPr/>
          <p:nvPr/>
        </p:nvCxnSpPr>
        <p:spPr>
          <a:xfrm flipH="1" rot="10800000">
            <a:off x="-4650" y="754075"/>
            <a:ext cx="9153300" cy="279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id="105" name="Google Shape;105;p18"/>
          <p:cNvPicPr preferRelativeResize="0"/>
          <p:nvPr/>
        </p:nvPicPr>
        <p:blipFill rotWithShape="1">
          <a:blip r:embed="rId3">
            <a:alphaModFix/>
          </a:blip>
          <a:srcRect b="12937" l="0" r="0" t="0"/>
          <a:stretch/>
        </p:blipFill>
        <p:spPr>
          <a:xfrm>
            <a:off x="5478500" y="978025"/>
            <a:ext cx="2272600" cy="2854326"/>
          </a:xfrm>
          <a:prstGeom prst="rect">
            <a:avLst/>
          </a:prstGeom>
          <a:noFill/>
          <a:ln>
            <a:noFill/>
          </a:ln>
        </p:spPr>
      </p:pic>
      <p:sp>
        <p:nvSpPr>
          <p:cNvPr id="106" name="Google Shape;106;p18"/>
          <p:cNvSpPr txBox="1"/>
          <p:nvPr/>
        </p:nvSpPr>
        <p:spPr>
          <a:xfrm>
            <a:off x="866850" y="187525"/>
            <a:ext cx="4781700" cy="5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Selected dataset size</a:t>
            </a:r>
            <a:endParaRPr sz="2800"/>
          </a:p>
        </p:txBody>
      </p:sp>
      <p:pic>
        <p:nvPicPr>
          <p:cNvPr id="107" name="Google Shape;107;p18"/>
          <p:cNvPicPr preferRelativeResize="0"/>
          <p:nvPr/>
        </p:nvPicPr>
        <p:blipFill>
          <a:blip r:embed="rId4">
            <a:alphaModFix/>
          </a:blip>
          <a:stretch>
            <a:fillRect/>
          </a:stretch>
        </p:blipFill>
        <p:spPr>
          <a:xfrm>
            <a:off x="226950" y="206850"/>
            <a:ext cx="472125" cy="464750"/>
          </a:xfrm>
          <a:prstGeom prst="rect">
            <a:avLst/>
          </a:prstGeom>
          <a:noFill/>
          <a:ln>
            <a:noFill/>
          </a:ln>
        </p:spPr>
      </p:pic>
      <p:cxnSp>
        <p:nvCxnSpPr>
          <p:cNvPr id="108" name="Google Shape;108;p18"/>
          <p:cNvCxnSpPr/>
          <p:nvPr/>
        </p:nvCxnSpPr>
        <p:spPr>
          <a:xfrm flipH="1" rot="10800000">
            <a:off x="-4650" y="754075"/>
            <a:ext cx="9153300" cy="27900"/>
          </a:xfrm>
          <a:prstGeom prst="straightConnector1">
            <a:avLst/>
          </a:prstGeom>
          <a:noFill/>
          <a:ln cap="flat" cmpd="sng" w="28575">
            <a:solidFill>
              <a:schemeClr val="dk2"/>
            </a:solidFill>
            <a:prstDash val="solid"/>
            <a:round/>
            <a:headEnd len="med" w="med" type="none"/>
            <a:tailEnd len="med" w="med" type="none"/>
          </a:ln>
        </p:spPr>
      </p:cxnSp>
      <p:sp>
        <p:nvSpPr>
          <p:cNvPr id="109" name="Google Shape;109;p18"/>
          <p:cNvSpPr/>
          <p:nvPr/>
        </p:nvSpPr>
        <p:spPr>
          <a:xfrm>
            <a:off x="6343738" y="3642100"/>
            <a:ext cx="351600" cy="1230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a:off x="6885938" y="3428150"/>
            <a:ext cx="351600" cy="1230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6343738" y="3428150"/>
            <a:ext cx="351600" cy="1230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txBox="1"/>
          <p:nvPr/>
        </p:nvSpPr>
        <p:spPr>
          <a:xfrm>
            <a:off x="1107825" y="1742850"/>
            <a:ext cx="3203400" cy="2089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Reduce size of certain labels to balance the size and speed up training process.</a:t>
            </a:r>
            <a:endParaRPr/>
          </a:p>
          <a:p>
            <a:pPr indent="-317500" lvl="0" marL="457200" rtl="0" algn="l">
              <a:spcBef>
                <a:spcPts val="0"/>
              </a:spcBef>
              <a:spcAft>
                <a:spcPts val="0"/>
              </a:spcAft>
              <a:buSzPts val="1400"/>
              <a:buAutoNum type="arabicPeriod"/>
            </a:pPr>
            <a:r>
              <a:rPr lang="en"/>
              <a:t>Use image augmentation to reduce the impact of the small size label (overfit)</a:t>
            </a:r>
            <a:endParaRPr/>
          </a:p>
        </p:txBody>
      </p:sp>
      <p:pic>
        <p:nvPicPr>
          <p:cNvPr id="113" name="Google Shape;113;p18"/>
          <p:cNvPicPr preferRelativeResize="0"/>
          <p:nvPr/>
        </p:nvPicPr>
        <p:blipFill>
          <a:blip r:embed="rId5">
            <a:alphaModFix/>
          </a:blip>
          <a:stretch>
            <a:fillRect/>
          </a:stretch>
        </p:blipFill>
        <p:spPr>
          <a:xfrm>
            <a:off x="5478474" y="3832350"/>
            <a:ext cx="2272675" cy="230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pic>
        <p:nvPicPr>
          <p:cNvPr id="118" name="Google Shape;118;p19"/>
          <p:cNvPicPr preferRelativeResize="0"/>
          <p:nvPr/>
        </p:nvPicPr>
        <p:blipFill>
          <a:blip r:embed="rId3">
            <a:alphaModFix/>
          </a:blip>
          <a:stretch>
            <a:fillRect/>
          </a:stretch>
        </p:blipFill>
        <p:spPr>
          <a:xfrm>
            <a:off x="226950" y="206850"/>
            <a:ext cx="472125" cy="464750"/>
          </a:xfrm>
          <a:prstGeom prst="rect">
            <a:avLst/>
          </a:prstGeom>
          <a:noFill/>
          <a:ln>
            <a:noFill/>
          </a:ln>
        </p:spPr>
      </p:pic>
      <p:cxnSp>
        <p:nvCxnSpPr>
          <p:cNvPr id="119" name="Google Shape;119;p19"/>
          <p:cNvCxnSpPr/>
          <p:nvPr/>
        </p:nvCxnSpPr>
        <p:spPr>
          <a:xfrm flipH="1" rot="10800000">
            <a:off x="-4650" y="754075"/>
            <a:ext cx="9153300" cy="27900"/>
          </a:xfrm>
          <a:prstGeom prst="straightConnector1">
            <a:avLst/>
          </a:prstGeom>
          <a:noFill/>
          <a:ln cap="flat" cmpd="sng" w="28575">
            <a:solidFill>
              <a:schemeClr val="dk2"/>
            </a:solidFill>
            <a:prstDash val="solid"/>
            <a:round/>
            <a:headEnd len="med" w="med" type="none"/>
            <a:tailEnd len="med" w="med" type="none"/>
          </a:ln>
        </p:spPr>
      </p:cxnSp>
      <p:sp>
        <p:nvSpPr>
          <p:cNvPr id="120" name="Google Shape;120;p19"/>
          <p:cNvSpPr txBox="1"/>
          <p:nvPr/>
        </p:nvSpPr>
        <p:spPr>
          <a:xfrm>
            <a:off x="857525" y="96475"/>
            <a:ext cx="8156100" cy="68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800"/>
              <a:t>Result</a:t>
            </a:r>
            <a:r>
              <a:rPr b="1" lang="en" sz="2800">
                <a:solidFill>
                  <a:schemeClr val="dk1"/>
                </a:solidFill>
              </a:rPr>
              <a:t> </a:t>
            </a:r>
            <a:endParaRPr sz="2800"/>
          </a:p>
        </p:txBody>
      </p:sp>
      <p:sp>
        <p:nvSpPr>
          <p:cNvPr id="121" name="Google Shape;121;p19"/>
          <p:cNvSpPr txBox="1"/>
          <p:nvPr/>
        </p:nvSpPr>
        <p:spPr>
          <a:xfrm>
            <a:off x="564000" y="1249450"/>
            <a:ext cx="4008000" cy="9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Learning rate: 0.00005</a:t>
            </a:r>
            <a:endParaRPr/>
          </a:p>
          <a:p>
            <a:pPr indent="0" lvl="0" marL="0" rtl="0" algn="l">
              <a:spcBef>
                <a:spcPts val="0"/>
              </a:spcBef>
              <a:spcAft>
                <a:spcPts val="0"/>
              </a:spcAft>
              <a:buNone/>
            </a:pPr>
            <a:r>
              <a:rPr lang="en"/>
              <a:t>Steps: 10000</a:t>
            </a:r>
            <a:endParaRPr/>
          </a:p>
          <a:p>
            <a:pPr indent="0" lvl="0" marL="0" rtl="0" algn="l">
              <a:spcBef>
                <a:spcPts val="0"/>
              </a:spcBef>
              <a:spcAft>
                <a:spcPts val="0"/>
              </a:spcAft>
              <a:buNone/>
            </a:pPr>
            <a:r>
              <a:rPr lang="en"/>
              <a:t>Batch size: 100</a:t>
            </a:r>
            <a:endParaRPr/>
          </a:p>
          <a:p>
            <a:pPr indent="0" lvl="0" marL="0" rtl="0" algn="l">
              <a:spcBef>
                <a:spcPts val="0"/>
              </a:spcBef>
              <a:spcAft>
                <a:spcPts val="0"/>
              </a:spcAft>
              <a:buNone/>
            </a:pPr>
            <a:r>
              <a:rPr lang="en"/>
              <a:t>Augmentation: Yes</a:t>
            </a:r>
            <a:endParaRPr/>
          </a:p>
        </p:txBody>
      </p:sp>
      <p:pic>
        <p:nvPicPr>
          <p:cNvPr id="122" name="Google Shape;122;p19"/>
          <p:cNvPicPr preferRelativeResize="0"/>
          <p:nvPr/>
        </p:nvPicPr>
        <p:blipFill>
          <a:blip r:embed="rId4">
            <a:alphaModFix/>
          </a:blip>
          <a:stretch>
            <a:fillRect/>
          </a:stretch>
        </p:blipFill>
        <p:spPr>
          <a:xfrm>
            <a:off x="342225" y="2471700"/>
            <a:ext cx="2550425" cy="1784450"/>
          </a:xfrm>
          <a:prstGeom prst="rect">
            <a:avLst/>
          </a:prstGeom>
          <a:noFill/>
          <a:ln>
            <a:noFill/>
          </a:ln>
        </p:spPr>
      </p:pic>
      <p:pic>
        <p:nvPicPr>
          <p:cNvPr id="123" name="Google Shape;123;p19"/>
          <p:cNvPicPr preferRelativeResize="0"/>
          <p:nvPr/>
        </p:nvPicPr>
        <p:blipFill>
          <a:blip r:embed="rId5">
            <a:alphaModFix/>
          </a:blip>
          <a:stretch>
            <a:fillRect/>
          </a:stretch>
        </p:blipFill>
        <p:spPr>
          <a:xfrm>
            <a:off x="5736200" y="2414025"/>
            <a:ext cx="2643006" cy="1784450"/>
          </a:xfrm>
          <a:prstGeom prst="rect">
            <a:avLst/>
          </a:prstGeom>
          <a:noFill/>
          <a:ln>
            <a:noFill/>
          </a:ln>
        </p:spPr>
      </p:pic>
      <p:pic>
        <p:nvPicPr>
          <p:cNvPr id="124" name="Google Shape;124;p19"/>
          <p:cNvPicPr preferRelativeResize="0"/>
          <p:nvPr/>
        </p:nvPicPr>
        <p:blipFill>
          <a:blip r:embed="rId6">
            <a:alphaModFix/>
          </a:blip>
          <a:stretch>
            <a:fillRect/>
          </a:stretch>
        </p:blipFill>
        <p:spPr>
          <a:xfrm>
            <a:off x="2892650" y="2471700"/>
            <a:ext cx="2701900" cy="1784450"/>
          </a:xfrm>
          <a:prstGeom prst="rect">
            <a:avLst/>
          </a:prstGeom>
          <a:noFill/>
          <a:ln>
            <a:noFill/>
          </a:ln>
        </p:spPr>
      </p:pic>
      <p:sp>
        <p:nvSpPr>
          <p:cNvPr id="125" name="Google Shape;125;p19"/>
          <p:cNvSpPr txBox="1"/>
          <p:nvPr/>
        </p:nvSpPr>
        <p:spPr>
          <a:xfrm>
            <a:off x="857525" y="4373350"/>
            <a:ext cx="1383000" cy="4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Test accuracy</a:t>
            </a:r>
            <a:endParaRPr/>
          </a:p>
        </p:txBody>
      </p:sp>
      <p:sp>
        <p:nvSpPr>
          <p:cNvPr id="126" name="Google Shape;126;p19"/>
          <p:cNvSpPr txBox="1"/>
          <p:nvPr/>
        </p:nvSpPr>
        <p:spPr>
          <a:xfrm>
            <a:off x="3730825" y="4373350"/>
            <a:ext cx="1383000" cy="4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Train accuracy</a:t>
            </a:r>
            <a:endParaRPr/>
          </a:p>
        </p:txBody>
      </p:sp>
      <p:sp>
        <p:nvSpPr>
          <p:cNvPr id="127" name="Google Shape;127;p19"/>
          <p:cNvSpPr txBox="1"/>
          <p:nvPr/>
        </p:nvSpPr>
        <p:spPr>
          <a:xfrm>
            <a:off x="6441425" y="4373350"/>
            <a:ext cx="1383000" cy="4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Train/test error</a:t>
            </a:r>
            <a:endParaRPr/>
          </a:p>
        </p:txBody>
      </p:sp>
      <p:sp>
        <p:nvSpPr>
          <p:cNvPr id="128" name="Google Shape;128;p19"/>
          <p:cNvSpPr txBox="1"/>
          <p:nvPr/>
        </p:nvSpPr>
        <p:spPr>
          <a:xfrm>
            <a:off x="3449225" y="1093438"/>
            <a:ext cx="4375200" cy="10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Interpretation: The model stop learning at steps 1000 and starts to overfit the training data.</a:t>
            </a:r>
            <a:endParaRPr/>
          </a:p>
          <a:p>
            <a:pPr indent="0" lvl="0" marL="0" rtl="0" algn="l">
              <a:spcBef>
                <a:spcPts val="0"/>
              </a:spcBef>
              <a:spcAft>
                <a:spcPts val="0"/>
              </a:spcAft>
              <a:buNone/>
            </a:pPr>
            <a:r>
              <a:rPr lang="en"/>
              <a:t>Hypothesis: our model has a worse generalization capability on labels that only have few data. The accuracy is 42% because certain labels have high accuracy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Google Shape;133;p20"/>
          <p:cNvPicPr preferRelativeResize="0"/>
          <p:nvPr/>
        </p:nvPicPr>
        <p:blipFill>
          <a:blip r:embed="rId3">
            <a:alphaModFix/>
          </a:blip>
          <a:stretch>
            <a:fillRect/>
          </a:stretch>
        </p:blipFill>
        <p:spPr>
          <a:xfrm>
            <a:off x="226950" y="206850"/>
            <a:ext cx="472125" cy="464750"/>
          </a:xfrm>
          <a:prstGeom prst="rect">
            <a:avLst/>
          </a:prstGeom>
          <a:noFill/>
          <a:ln>
            <a:noFill/>
          </a:ln>
        </p:spPr>
      </p:pic>
      <p:cxnSp>
        <p:nvCxnSpPr>
          <p:cNvPr id="134" name="Google Shape;134;p20"/>
          <p:cNvCxnSpPr/>
          <p:nvPr/>
        </p:nvCxnSpPr>
        <p:spPr>
          <a:xfrm flipH="1" rot="10800000">
            <a:off x="-4650" y="754075"/>
            <a:ext cx="9153300" cy="27900"/>
          </a:xfrm>
          <a:prstGeom prst="straightConnector1">
            <a:avLst/>
          </a:prstGeom>
          <a:noFill/>
          <a:ln cap="flat" cmpd="sng" w="28575">
            <a:solidFill>
              <a:schemeClr val="dk2"/>
            </a:solidFill>
            <a:prstDash val="solid"/>
            <a:round/>
            <a:headEnd len="med" w="med" type="none"/>
            <a:tailEnd len="med" w="med" type="none"/>
          </a:ln>
        </p:spPr>
      </p:cxnSp>
      <p:sp>
        <p:nvSpPr>
          <p:cNvPr id="135" name="Google Shape;135;p20"/>
          <p:cNvSpPr txBox="1"/>
          <p:nvPr/>
        </p:nvSpPr>
        <p:spPr>
          <a:xfrm>
            <a:off x="857525" y="96475"/>
            <a:ext cx="8156100" cy="68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800"/>
              <a:t>Analysis</a:t>
            </a:r>
            <a:endParaRPr sz="2800"/>
          </a:p>
        </p:txBody>
      </p:sp>
      <p:sp>
        <p:nvSpPr>
          <p:cNvPr id="136" name="Google Shape;136;p20"/>
          <p:cNvSpPr txBox="1"/>
          <p:nvPr/>
        </p:nvSpPr>
        <p:spPr>
          <a:xfrm>
            <a:off x="6210750" y="781975"/>
            <a:ext cx="2937900" cy="41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         </a:t>
            </a:r>
            <a:r>
              <a:rPr b="1" lang="en" sz="1800"/>
              <a:t>Analysis</a:t>
            </a:r>
            <a:endParaRPr b="1" sz="1800"/>
          </a:p>
          <a:p>
            <a:pPr indent="-317500" lvl="0" marL="457200" rtl="0" algn="l">
              <a:spcBef>
                <a:spcPts val="0"/>
              </a:spcBef>
              <a:spcAft>
                <a:spcPts val="0"/>
              </a:spcAft>
              <a:buSzPts val="1400"/>
              <a:buChar char="●"/>
            </a:pPr>
            <a:r>
              <a:rPr lang="en"/>
              <a:t>Since the imbalance distribution of data (corresponding to the frequency of actions happening in real life).  Actions with larger number of training data have higher accuracy including stand sit walk. </a:t>
            </a:r>
            <a:endParaRPr/>
          </a:p>
          <a:p>
            <a:pPr indent="-317500" lvl="0" marL="457200" rtl="0" algn="l">
              <a:spcBef>
                <a:spcPts val="0"/>
              </a:spcBef>
              <a:spcAft>
                <a:spcPts val="0"/>
              </a:spcAft>
              <a:buSzPts val="1400"/>
              <a:buChar char="●"/>
            </a:pPr>
            <a:r>
              <a:rPr lang="en"/>
              <a:t>However, actions sleep also have a good accuracy even with fewer data, which means our more is more suitable to this action.</a:t>
            </a:r>
            <a:endParaRPr/>
          </a:p>
          <a:p>
            <a:pPr indent="-317500" lvl="0" marL="457200" rtl="0" algn="l">
              <a:spcBef>
                <a:spcPts val="0"/>
              </a:spcBef>
              <a:spcAft>
                <a:spcPts val="0"/>
              </a:spcAft>
              <a:buSzPts val="1400"/>
              <a:buChar char="●"/>
            </a:pPr>
            <a:r>
              <a:rPr lang="en"/>
              <a:t>But the final accuracy was not satisfiable, therefore, </a:t>
            </a:r>
            <a:r>
              <a:rPr lang="en"/>
              <a:t>sequential</a:t>
            </a:r>
            <a:r>
              <a:rPr lang="en"/>
              <a:t> model is more </a:t>
            </a:r>
            <a:r>
              <a:rPr lang="en"/>
              <a:t>suitable</a:t>
            </a:r>
            <a:r>
              <a:rPr lang="en"/>
              <a:t> for this task  </a:t>
            </a:r>
            <a:endParaRPr/>
          </a:p>
          <a:p>
            <a:pPr indent="0" lvl="0" marL="0" rtl="0" algn="l">
              <a:spcBef>
                <a:spcPts val="0"/>
              </a:spcBef>
              <a:spcAft>
                <a:spcPts val="0"/>
              </a:spcAft>
              <a:buNone/>
            </a:pPr>
            <a:r>
              <a:t/>
            </a:r>
            <a:endParaRPr/>
          </a:p>
        </p:txBody>
      </p:sp>
      <p:sp>
        <p:nvSpPr>
          <p:cNvPr id="137" name="Google Shape;137;p20"/>
          <p:cNvSpPr txBox="1"/>
          <p:nvPr/>
        </p:nvSpPr>
        <p:spPr>
          <a:xfrm>
            <a:off x="7229825" y="-1707625"/>
            <a:ext cx="73371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8" name="Google Shape;138;p20"/>
          <p:cNvPicPr preferRelativeResize="0"/>
          <p:nvPr/>
        </p:nvPicPr>
        <p:blipFill>
          <a:blip r:embed="rId4">
            <a:alphaModFix/>
          </a:blip>
          <a:stretch>
            <a:fillRect/>
          </a:stretch>
        </p:blipFill>
        <p:spPr>
          <a:xfrm>
            <a:off x="152400" y="934375"/>
            <a:ext cx="5905951" cy="34728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Google Shape;143;p21"/>
          <p:cNvPicPr preferRelativeResize="0"/>
          <p:nvPr/>
        </p:nvPicPr>
        <p:blipFill>
          <a:blip r:embed="rId3">
            <a:alphaModFix/>
          </a:blip>
          <a:stretch>
            <a:fillRect/>
          </a:stretch>
        </p:blipFill>
        <p:spPr>
          <a:xfrm>
            <a:off x="226950" y="206850"/>
            <a:ext cx="472125" cy="464750"/>
          </a:xfrm>
          <a:prstGeom prst="rect">
            <a:avLst/>
          </a:prstGeom>
          <a:noFill/>
          <a:ln>
            <a:noFill/>
          </a:ln>
        </p:spPr>
      </p:pic>
      <p:cxnSp>
        <p:nvCxnSpPr>
          <p:cNvPr id="144" name="Google Shape;144;p21"/>
          <p:cNvCxnSpPr/>
          <p:nvPr/>
        </p:nvCxnSpPr>
        <p:spPr>
          <a:xfrm flipH="1" rot="10800000">
            <a:off x="-4650" y="754075"/>
            <a:ext cx="9153300" cy="27900"/>
          </a:xfrm>
          <a:prstGeom prst="straightConnector1">
            <a:avLst/>
          </a:prstGeom>
          <a:noFill/>
          <a:ln cap="flat" cmpd="sng" w="28575">
            <a:solidFill>
              <a:schemeClr val="dk2"/>
            </a:solidFill>
            <a:prstDash val="solid"/>
            <a:round/>
            <a:headEnd len="med" w="med" type="none"/>
            <a:tailEnd len="med" w="med" type="none"/>
          </a:ln>
        </p:spPr>
      </p:cxnSp>
      <p:sp>
        <p:nvSpPr>
          <p:cNvPr id="145" name="Google Shape;145;p21"/>
          <p:cNvSpPr txBox="1"/>
          <p:nvPr/>
        </p:nvSpPr>
        <p:spPr>
          <a:xfrm>
            <a:off x="857525" y="96475"/>
            <a:ext cx="8156100" cy="68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800"/>
              <a:t>Successful case example</a:t>
            </a:r>
            <a:r>
              <a:rPr b="1" lang="en" sz="2800">
                <a:solidFill>
                  <a:schemeClr val="dk1"/>
                </a:solidFill>
              </a:rPr>
              <a:t> </a:t>
            </a:r>
            <a:endParaRPr sz="2800"/>
          </a:p>
        </p:txBody>
      </p:sp>
      <p:pic>
        <p:nvPicPr>
          <p:cNvPr id="146" name="Google Shape;146;p21"/>
          <p:cNvPicPr preferRelativeResize="0"/>
          <p:nvPr/>
        </p:nvPicPr>
        <p:blipFill>
          <a:blip r:embed="rId4">
            <a:alphaModFix/>
          </a:blip>
          <a:stretch>
            <a:fillRect/>
          </a:stretch>
        </p:blipFill>
        <p:spPr>
          <a:xfrm>
            <a:off x="587225" y="1287625"/>
            <a:ext cx="1495425" cy="1143000"/>
          </a:xfrm>
          <a:prstGeom prst="rect">
            <a:avLst/>
          </a:prstGeom>
          <a:noFill/>
          <a:ln>
            <a:noFill/>
          </a:ln>
        </p:spPr>
      </p:pic>
      <p:pic>
        <p:nvPicPr>
          <p:cNvPr id="147" name="Google Shape;147;p21"/>
          <p:cNvPicPr preferRelativeResize="0"/>
          <p:nvPr/>
        </p:nvPicPr>
        <p:blipFill>
          <a:blip r:embed="rId5">
            <a:alphaModFix/>
          </a:blip>
          <a:stretch>
            <a:fillRect/>
          </a:stretch>
        </p:blipFill>
        <p:spPr>
          <a:xfrm>
            <a:off x="3035450" y="1361525"/>
            <a:ext cx="723350" cy="1035725"/>
          </a:xfrm>
          <a:prstGeom prst="rect">
            <a:avLst/>
          </a:prstGeom>
          <a:noFill/>
          <a:ln>
            <a:noFill/>
          </a:ln>
        </p:spPr>
      </p:pic>
      <p:pic>
        <p:nvPicPr>
          <p:cNvPr id="148" name="Google Shape;148;p21"/>
          <p:cNvPicPr preferRelativeResize="0"/>
          <p:nvPr/>
        </p:nvPicPr>
        <p:blipFill>
          <a:blip r:embed="rId5">
            <a:alphaModFix/>
          </a:blip>
          <a:stretch>
            <a:fillRect/>
          </a:stretch>
        </p:blipFill>
        <p:spPr>
          <a:xfrm>
            <a:off x="4624900" y="1341250"/>
            <a:ext cx="1028375" cy="1035725"/>
          </a:xfrm>
          <a:prstGeom prst="rect">
            <a:avLst/>
          </a:prstGeom>
          <a:noFill/>
          <a:ln>
            <a:noFill/>
          </a:ln>
        </p:spPr>
      </p:pic>
      <p:pic>
        <p:nvPicPr>
          <p:cNvPr id="149" name="Google Shape;149;p21"/>
          <p:cNvPicPr preferRelativeResize="0"/>
          <p:nvPr/>
        </p:nvPicPr>
        <p:blipFill>
          <a:blip r:embed="rId5">
            <a:alphaModFix/>
          </a:blip>
          <a:stretch>
            <a:fillRect/>
          </a:stretch>
        </p:blipFill>
        <p:spPr>
          <a:xfrm>
            <a:off x="6519375" y="1613075"/>
            <a:ext cx="488575" cy="492075"/>
          </a:xfrm>
          <a:prstGeom prst="rect">
            <a:avLst/>
          </a:prstGeom>
          <a:noFill/>
          <a:ln>
            <a:noFill/>
          </a:ln>
        </p:spPr>
      </p:pic>
      <p:sp>
        <p:nvSpPr>
          <p:cNvPr id="150" name="Google Shape;150;p21"/>
          <p:cNvSpPr/>
          <p:nvPr/>
        </p:nvSpPr>
        <p:spPr>
          <a:xfrm>
            <a:off x="2082650" y="1830800"/>
            <a:ext cx="952800" cy="74400"/>
          </a:xfrm>
          <a:prstGeom prst="rightArrow">
            <a:avLst>
              <a:gd fmla="val 50000" name="adj1"/>
              <a:gd fmla="val 50000" name="adj2"/>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
          <p:cNvSpPr txBox="1"/>
          <p:nvPr/>
        </p:nvSpPr>
        <p:spPr>
          <a:xfrm>
            <a:off x="2082650" y="1417050"/>
            <a:ext cx="952800" cy="35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Corp</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bounding box</a:t>
            </a:r>
            <a:endParaRPr sz="1000">
              <a:latin typeface="Times New Roman"/>
              <a:ea typeface="Times New Roman"/>
              <a:cs typeface="Times New Roman"/>
              <a:sym typeface="Times New Roman"/>
            </a:endParaRPr>
          </a:p>
        </p:txBody>
      </p:sp>
      <p:sp>
        <p:nvSpPr>
          <p:cNvPr id="152" name="Google Shape;152;p21"/>
          <p:cNvSpPr txBox="1"/>
          <p:nvPr/>
        </p:nvSpPr>
        <p:spPr>
          <a:xfrm>
            <a:off x="3715450" y="1417050"/>
            <a:ext cx="952800" cy="35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Resize to</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Square image</a:t>
            </a:r>
            <a:endParaRPr sz="1000">
              <a:latin typeface="Times New Roman"/>
              <a:ea typeface="Times New Roman"/>
              <a:cs typeface="Times New Roman"/>
              <a:sym typeface="Times New Roman"/>
            </a:endParaRPr>
          </a:p>
        </p:txBody>
      </p:sp>
      <p:sp>
        <p:nvSpPr>
          <p:cNvPr id="153" name="Google Shape;153;p21"/>
          <p:cNvSpPr/>
          <p:nvPr/>
        </p:nvSpPr>
        <p:spPr>
          <a:xfrm>
            <a:off x="3758800" y="1830800"/>
            <a:ext cx="866100" cy="74400"/>
          </a:xfrm>
          <a:prstGeom prst="rightArrow">
            <a:avLst>
              <a:gd fmla="val 50000" name="adj1"/>
              <a:gd fmla="val 50000" name="adj2"/>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p:cNvSpPr txBox="1"/>
          <p:nvPr/>
        </p:nvSpPr>
        <p:spPr>
          <a:xfrm>
            <a:off x="5566575" y="1417050"/>
            <a:ext cx="952800" cy="35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Resize to</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224 * 224</a:t>
            </a:r>
            <a:endParaRPr sz="1000">
              <a:latin typeface="Times New Roman"/>
              <a:ea typeface="Times New Roman"/>
              <a:cs typeface="Times New Roman"/>
              <a:sym typeface="Times New Roman"/>
            </a:endParaRPr>
          </a:p>
        </p:txBody>
      </p:sp>
      <p:sp>
        <p:nvSpPr>
          <p:cNvPr id="155" name="Google Shape;155;p21"/>
          <p:cNvSpPr/>
          <p:nvPr/>
        </p:nvSpPr>
        <p:spPr>
          <a:xfrm>
            <a:off x="5653275" y="1821913"/>
            <a:ext cx="866100" cy="74400"/>
          </a:xfrm>
          <a:prstGeom prst="rightArrow">
            <a:avLst>
              <a:gd fmla="val 50000" name="adj1"/>
              <a:gd fmla="val 50000" name="adj2"/>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1"/>
          <p:cNvSpPr txBox="1"/>
          <p:nvPr/>
        </p:nvSpPr>
        <p:spPr>
          <a:xfrm>
            <a:off x="3715450" y="1830800"/>
            <a:ext cx="952800" cy="35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without </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Keeping ratio</a:t>
            </a:r>
            <a:endParaRPr sz="1000">
              <a:latin typeface="Times New Roman"/>
              <a:ea typeface="Times New Roman"/>
              <a:cs typeface="Times New Roman"/>
              <a:sym typeface="Times New Roman"/>
            </a:endParaRPr>
          </a:p>
        </p:txBody>
      </p:sp>
      <p:sp>
        <p:nvSpPr>
          <p:cNvPr id="157" name="Google Shape;157;p21"/>
          <p:cNvSpPr/>
          <p:nvPr/>
        </p:nvSpPr>
        <p:spPr>
          <a:xfrm>
            <a:off x="7007950" y="1821900"/>
            <a:ext cx="866100" cy="74400"/>
          </a:xfrm>
          <a:prstGeom prst="rightArrow">
            <a:avLst>
              <a:gd fmla="val 50000" name="adj1"/>
              <a:gd fmla="val 50000" name="adj2"/>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1"/>
          <p:cNvSpPr txBox="1"/>
          <p:nvPr/>
        </p:nvSpPr>
        <p:spPr>
          <a:xfrm>
            <a:off x="6964600" y="1473800"/>
            <a:ext cx="952800" cy="35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ResNet-50</a:t>
            </a:r>
            <a:endParaRPr sz="1000">
              <a:latin typeface="Times New Roman"/>
              <a:ea typeface="Times New Roman"/>
              <a:cs typeface="Times New Roman"/>
              <a:sym typeface="Times New Roman"/>
            </a:endParaRPr>
          </a:p>
        </p:txBody>
      </p:sp>
      <p:sp>
        <p:nvSpPr>
          <p:cNvPr id="159" name="Google Shape;159;p21"/>
          <p:cNvSpPr txBox="1"/>
          <p:nvPr/>
        </p:nvSpPr>
        <p:spPr>
          <a:xfrm>
            <a:off x="7768275" y="1613075"/>
            <a:ext cx="952800" cy="35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Stand</a:t>
            </a:r>
            <a:endParaRPr b="1">
              <a:latin typeface="Times New Roman"/>
              <a:ea typeface="Times New Roman"/>
              <a:cs typeface="Times New Roman"/>
              <a:sym typeface="Times New Roman"/>
            </a:endParaRPr>
          </a:p>
        </p:txBody>
      </p:sp>
      <p:sp>
        <p:nvSpPr>
          <p:cNvPr id="160" name="Google Shape;160;p21"/>
          <p:cNvSpPr txBox="1"/>
          <p:nvPr/>
        </p:nvSpPr>
        <p:spPr>
          <a:xfrm>
            <a:off x="587225" y="2682625"/>
            <a:ext cx="3253200" cy="5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Another way we could choose:</a:t>
            </a:r>
            <a:endParaRPr/>
          </a:p>
        </p:txBody>
      </p:sp>
      <p:pic>
        <p:nvPicPr>
          <p:cNvPr id="161" name="Google Shape;161;p21"/>
          <p:cNvPicPr preferRelativeResize="0"/>
          <p:nvPr/>
        </p:nvPicPr>
        <p:blipFill>
          <a:blip r:embed="rId4">
            <a:alphaModFix/>
          </a:blip>
          <a:stretch>
            <a:fillRect/>
          </a:stretch>
        </p:blipFill>
        <p:spPr>
          <a:xfrm>
            <a:off x="587225" y="3164925"/>
            <a:ext cx="1495425" cy="1143000"/>
          </a:xfrm>
          <a:prstGeom prst="rect">
            <a:avLst/>
          </a:prstGeom>
          <a:noFill/>
          <a:ln>
            <a:noFill/>
          </a:ln>
        </p:spPr>
      </p:pic>
      <p:pic>
        <p:nvPicPr>
          <p:cNvPr id="162" name="Google Shape;162;p21"/>
          <p:cNvPicPr preferRelativeResize="0"/>
          <p:nvPr/>
        </p:nvPicPr>
        <p:blipFill>
          <a:blip r:embed="rId5">
            <a:alphaModFix/>
          </a:blip>
          <a:stretch>
            <a:fillRect/>
          </a:stretch>
        </p:blipFill>
        <p:spPr>
          <a:xfrm>
            <a:off x="3035450" y="3238825"/>
            <a:ext cx="723350" cy="1035725"/>
          </a:xfrm>
          <a:prstGeom prst="rect">
            <a:avLst/>
          </a:prstGeom>
          <a:noFill/>
          <a:ln>
            <a:noFill/>
          </a:ln>
        </p:spPr>
      </p:pic>
      <p:sp>
        <p:nvSpPr>
          <p:cNvPr id="163" name="Google Shape;163;p21"/>
          <p:cNvSpPr/>
          <p:nvPr/>
        </p:nvSpPr>
        <p:spPr>
          <a:xfrm>
            <a:off x="2082650" y="3708100"/>
            <a:ext cx="952800" cy="74400"/>
          </a:xfrm>
          <a:prstGeom prst="rightArrow">
            <a:avLst>
              <a:gd fmla="val 50000" name="adj1"/>
              <a:gd fmla="val 50000" name="adj2"/>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1"/>
          <p:cNvSpPr/>
          <p:nvPr/>
        </p:nvSpPr>
        <p:spPr>
          <a:xfrm>
            <a:off x="3758800" y="3708100"/>
            <a:ext cx="866100" cy="74400"/>
          </a:xfrm>
          <a:prstGeom prst="rightArrow">
            <a:avLst>
              <a:gd fmla="val 50000" name="adj1"/>
              <a:gd fmla="val 50000" name="adj2"/>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5" name="Google Shape;165;p21"/>
          <p:cNvPicPr preferRelativeResize="0"/>
          <p:nvPr/>
        </p:nvPicPr>
        <p:blipFill>
          <a:blip r:embed="rId6">
            <a:alphaModFix/>
          </a:blip>
          <a:stretch>
            <a:fillRect/>
          </a:stretch>
        </p:blipFill>
        <p:spPr>
          <a:xfrm>
            <a:off x="4624900" y="3231113"/>
            <a:ext cx="1028375" cy="1028375"/>
          </a:xfrm>
          <a:prstGeom prst="rect">
            <a:avLst/>
          </a:prstGeom>
          <a:noFill/>
          <a:ln>
            <a:noFill/>
          </a:ln>
        </p:spPr>
      </p:pic>
      <p:sp>
        <p:nvSpPr>
          <p:cNvPr id="166" name="Google Shape;166;p21"/>
          <p:cNvSpPr/>
          <p:nvPr/>
        </p:nvSpPr>
        <p:spPr>
          <a:xfrm>
            <a:off x="5653275" y="3699225"/>
            <a:ext cx="866100" cy="74400"/>
          </a:xfrm>
          <a:prstGeom prst="rightArrow">
            <a:avLst>
              <a:gd fmla="val 50000" name="adj1"/>
              <a:gd fmla="val 50000" name="adj2"/>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1"/>
          <p:cNvSpPr txBox="1"/>
          <p:nvPr/>
        </p:nvSpPr>
        <p:spPr>
          <a:xfrm>
            <a:off x="5609925" y="3297000"/>
            <a:ext cx="952800" cy="35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Resize to</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224 * 224</a:t>
            </a:r>
            <a:endParaRPr sz="1000">
              <a:latin typeface="Times New Roman"/>
              <a:ea typeface="Times New Roman"/>
              <a:cs typeface="Times New Roman"/>
              <a:sym typeface="Times New Roman"/>
            </a:endParaRPr>
          </a:p>
        </p:txBody>
      </p:sp>
      <p:pic>
        <p:nvPicPr>
          <p:cNvPr id="168" name="Google Shape;168;p21"/>
          <p:cNvPicPr preferRelativeResize="0"/>
          <p:nvPr/>
        </p:nvPicPr>
        <p:blipFill>
          <a:blip r:embed="rId6">
            <a:alphaModFix/>
          </a:blip>
          <a:stretch>
            <a:fillRect/>
          </a:stretch>
        </p:blipFill>
        <p:spPr>
          <a:xfrm>
            <a:off x="6519375" y="3512400"/>
            <a:ext cx="488575" cy="488575"/>
          </a:xfrm>
          <a:prstGeom prst="rect">
            <a:avLst/>
          </a:prstGeom>
          <a:noFill/>
          <a:ln>
            <a:noFill/>
          </a:ln>
        </p:spPr>
      </p:pic>
      <p:sp>
        <p:nvSpPr>
          <p:cNvPr id="169" name="Google Shape;169;p21"/>
          <p:cNvSpPr txBox="1"/>
          <p:nvPr/>
        </p:nvSpPr>
        <p:spPr>
          <a:xfrm>
            <a:off x="2082650" y="3297000"/>
            <a:ext cx="952800" cy="35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Corp</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bounding box</a:t>
            </a:r>
            <a:endParaRPr sz="1000">
              <a:latin typeface="Times New Roman"/>
              <a:ea typeface="Times New Roman"/>
              <a:cs typeface="Times New Roman"/>
              <a:sym typeface="Times New Roman"/>
            </a:endParaRPr>
          </a:p>
        </p:txBody>
      </p:sp>
      <p:sp>
        <p:nvSpPr>
          <p:cNvPr id="170" name="Google Shape;170;p21"/>
          <p:cNvSpPr txBox="1"/>
          <p:nvPr/>
        </p:nvSpPr>
        <p:spPr>
          <a:xfrm>
            <a:off x="3715450" y="3297000"/>
            <a:ext cx="952800" cy="35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Resize to</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Square image</a:t>
            </a:r>
            <a:endParaRPr sz="1000">
              <a:latin typeface="Times New Roman"/>
              <a:ea typeface="Times New Roman"/>
              <a:cs typeface="Times New Roman"/>
              <a:sym typeface="Times New Roman"/>
            </a:endParaRPr>
          </a:p>
        </p:txBody>
      </p:sp>
      <p:sp>
        <p:nvSpPr>
          <p:cNvPr id="171" name="Google Shape;171;p21"/>
          <p:cNvSpPr txBox="1"/>
          <p:nvPr/>
        </p:nvSpPr>
        <p:spPr>
          <a:xfrm>
            <a:off x="3715450" y="3654000"/>
            <a:ext cx="952800" cy="35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by zero-padding to keep ratio</a:t>
            </a:r>
            <a:endParaRPr sz="1000">
              <a:latin typeface="Times New Roman"/>
              <a:ea typeface="Times New Roman"/>
              <a:cs typeface="Times New Roman"/>
              <a:sym typeface="Times New Roman"/>
            </a:endParaRPr>
          </a:p>
        </p:txBody>
      </p:sp>
      <p:sp>
        <p:nvSpPr>
          <p:cNvPr id="172" name="Google Shape;172;p21"/>
          <p:cNvSpPr/>
          <p:nvPr/>
        </p:nvSpPr>
        <p:spPr>
          <a:xfrm>
            <a:off x="7007950" y="3708100"/>
            <a:ext cx="866100" cy="74400"/>
          </a:xfrm>
          <a:prstGeom prst="rightArrow">
            <a:avLst>
              <a:gd fmla="val 50000" name="adj1"/>
              <a:gd fmla="val 50000" name="adj2"/>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1"/>
          <p:cNvSpPr txBox="1"/>
          <p:nvPr/>
        </p:nvSpPr>
        <p:spPr>
          <a:xfrm>
            <a:off x="6964600" y="3360000"/>
            <a:ext cx="952800" cy="35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ResNet-50</a:t>
            </a:r>
            <a:endParaRPr sz="1000">
              <a:latin typeface="Times New Roman"/>
              <a:ea typeface="Times New Roman"/>
              <a:cs typeface="Times New Roman"/>
              <a:sym typeface="Times New Roman"/>
            </a:endParaRPr>
          </a:p>
        </p:txBody>
      </p:sp>
      <p:sp>
        <p:nvSpPr>
          <p:cNvPr id="174" name="Google Shape;174;p21"/>
          <p:cNvSpPr txBox="1"/>
          <p:nvPr/>
        </p:nvSpPr>
        <p:spPr>
          <a:xfrm>
            <a:off x="7874050" y="3512400"/>
            <a:ext cx="608100" cy="35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a:t>
            </a:r>
            <a:endParaRPr b="1">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