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Lst>
  <p:sldSz cy="5143500" cx="9144000"/>
  <p:notesSz cx="6858000" cy="9144000"/>
  <p:embeddedFontLst>
    <p:embeddedFont>
      <p:font typeface="Raleway"/>
      <p:regular r:id="rId111"/>
      <p:bold r:id="rId112"/>
      <p:italic r:id="rId113"/>
      <p:boldItalic r:id="rId114"/>
    </p:embeddedFont>
    <p:embeddedFont>
      <p:font typeface="Roboto"/>
      <p:regular r:id="rId115"/>
      <p:bold r:id="rId116"/>
      <p:italic r:id="rId117"/>
      <p:boldItalic r:id="rId1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Derese Getachew"/>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6806EC-AC13-4210-B332-5FDD42A4F74F}">
  <a:tblStyle styleId="{826806EC-AC13-4210-B332-5FDD42A4F74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font" Target="fonts/Roboto-boldItalic.fntdata"/><Relationship Id="rId117" Type="http://schemas.openxmlformats.org/officeDocument/2006/relationships/font" Target="fonts/Roboto-italic.fntdata"/><Relationship Id="rId116" Type="http://schemas.openxmlformats.org/officeDocument/2006/relationships/font" Target="fonts/Roboto-bold.fntdata"/><Relationship Id="rId115" Type="http://schemas.openxmlformats.org/officeDocument/2006/relationships/font" Target="fonts/Roboto-regular.fntdata"/><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font" Target="fonts/Raleway-boldItalic.fntdata"/><Relationship Id="rId18" Type="http://schemas.openxmlformats.org/officeDocument/2006/relationships/slide" Target="slides/slide11.xml"/><Relationship Id="rId113" Type="http://schemas.openxmlformats.org/officeDocument/2006/relationships/font" Target="fonts/Raleway-italic.fntdata"/><Relationship Id="rId112" Type="http://schemas.openxmlformats.org/officeDocument/2006/relationships/font" Target="fonts/Raleway-bold.fntdata"/><Relationship Id="rId111" Type="http://schemas.openxmlformats.org/officeDocument/2006/relationships/font" Target="fonts/Raleway-regular.fntdata"/><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10-26T15:41:48.559">
    <p:pos x="497" y="933"/>
    <p:text>Angular development requires Node.js 4 or higher (and its package management system, npm), because webpack is used to bundle Angular programs into one (or several) js files. node.js is required for the build work. node.js provides you with the npm tool that allows you to download libraries and packages that you would use in Angular.</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0-10-26T13:50:54.585">
    <p:pos x="3220" y="1806"/>
    <p:text>This how we register a component to a module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0-11-16T00:13:34.336">
    <p:pos x="222" y="642"/>
    <p:text>the  shadow DOM is “capable of isolating CSS and JavaScript, almost like an &lt;iframe&gt;.” Like an &lt;iframe&gt;, selectors and styles inside of a shadow DOM node don’t leak outside of the shadow root and styles from outside the shadow root don’t leak in. There are a few exceptions that inherit from the parent document, like font family and document font sizes (e.g. rem) that can be overridden internally.
Unlike an &lt;iframe&gt;, however, all shadow roots still exist in the same document so that all code can be written inside a given context but not worry about conflicts with other styles or selectors.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50815d3f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50815d3f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50815d3fa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50815d3fa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c52a79100b75946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c52a79100b75946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c52a79100b75946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c52a79100b75946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c52a79100b75946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c52a79100b75946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c52a79100b75946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c52a79100b75946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50815d3fa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50815d3fa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50815d3fa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50815d3fa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b359bcb6b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b359bcb6b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b359bcb6b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b359bcb6b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b359bcb6b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b359bcb6b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b359bcb6b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b359bcb6b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b359bcb6b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b359bcb6b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b359bcb6b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b359bcb6b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b359bcb6b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b359bcb6b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b359bcb6b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b359bcb6b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b359bcb6b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b359bcb6b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b359bcb6b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b359bcb6b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b359bcb6b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b359bcb6b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b359bcb6b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b359bcb6b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b359bcb6b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b359bcb6b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b359bcb6b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b359bcb6b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b359bcb6b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b359bcb6b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b359bcb6b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b359bcb6b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b359bcb6b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ab359bcb6b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50815d3fa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50815d3fa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b359bcb6b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b359bcb6b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b359bcb6b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ab359bcb6b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b359bcb6b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ab359bcb6b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50815d3fa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50815d3fa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50815d3f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50815d3f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50815d3f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50815d3f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a50815d3fa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a50815d3fa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a50815d3fa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a50815d3fa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50815d3fa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50815d3fa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a50815d3fa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a50815d3fa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50815d3fa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50815d3fa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50815d3fa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50815d3fa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a50815d3fa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a50815d3fa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ab359bcb6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ab359bcb6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a50815d3fa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a50815d3fa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a50815d3fa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a50815d3fa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a50815d3fa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a50815d3fa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a50815d3fa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a50815d3fa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a50815d3fa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a50815d3fa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a50815d3fa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a50815d3fa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a50815d3fa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a50815d3fa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50815d3fa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50815d3fa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a50815d3fa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a50815d3fa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a50815d3fa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a50815d3fa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a50815d3fa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a50815d3fa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a50815d3fa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a50815d3fa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ab359bcb6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ab359bcb6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ab359bcb6b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ab359bcb6b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ab359bcb6b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ab359bcb6b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a50815d3fa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a50815d3fa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ab359bcb6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ab359bcb6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ab359bcb6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ab359bcb6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50815d3fa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50815d3fa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a50815d3fa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a50815d3fa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ab359bcb6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ab359bcb6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ab359bcb6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ab359bcb6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a50815d3fa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a50815d3fa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ab359bcb6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ab359bcb6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ab359bcb6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ab359bcb6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ab359bcb6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ab359bcb6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ab359bcb6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ab359bcb6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ab359bcb6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ab359bcb6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ab359bcb6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ab359bcb6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50815d3fa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50815d3fa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a8bff14cd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a8bff14cd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a8bff14cd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a8bff14cd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a8bff14cd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a8bff14cd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a8bff14cd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a8bff14cd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a8bff14cd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a8bff14cd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ab359bcb6b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ab359bcb6b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a8bff14cd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a8bff14cd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ab359bcb6b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ab359bcb6b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ab359bcb6b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ab359bcb6b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a8bff14c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a8bff14c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50815d3fa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50815d3fa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c52a79100b75946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c52a79100b7594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c52a79100b7594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c52a79100b7594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c52a79100b75946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c52a79100b7594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c52a79100b75946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c52a79100b75946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c52a79100b75946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c52a79100b75946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c52a79100b75946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c52a79100b75946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ab359bcb6b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ab359bcb6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c52a79100b75946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c52a79100b75946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c52a79100b75946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c52a79100b75946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c52a79100b75946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c52a79100b75946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50815d3fa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50815d3fa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c52a79100b75946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c52a79100b75946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c52a79100b75946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c52a79100b75946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c52a79100b75946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c52a79100b75946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c52a79100b75946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c52a79100b75946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c52a79100b75946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c52a79100b75946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ab359bcb6b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ab359bcb6b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c52a79100b75946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c52a79100b75946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c52a79100b75946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c52a79100b75946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c52a79100b75946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c52a79100b75946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c52a79100b75946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c52a79100b75946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hyperlink" Target="https://expressjs.com/en/resources/middleware.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comments" Target="../comments/comment1.xml"/><Relationship Id="rId4" Type="http://schemas.openxmlformats.org/officeDocument/2006/relationships/hyperlink" Target="https://www.guru99.com/download-install-node-js.html" TargetMode="External"/><Relationship Id="rId5" Type="http://schemas.openxmlformats.org/officeDocument/2006/relationships/hyperlink" Target="https://www.typescriptlang.org/download"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comments" Target="../comments/comment2.xml"/><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7.png"/><Relationship Id="rId4" Type="http://schemas.openxmlformats.org/officeDocument/2006/relationships/hyperlink" Target="https://angular.io/api/platform-browser/BrowserModule" TargetMode="External"/><Relationship Id="rId9" Type="http://schemas.openxmlformats.org/officeDocument/2006/relationships/hyperlink" Target="https://angular.io/api/common/http/HttpClientModule" TargetMode="External"/><Relationship Id="rId5" Type="http://schemas.openxmlformats.org/officeDocument/2006/relationships/hyperlink" Target="https://angular.io/api/common/CommonModule" TargetMode="External"/><Relationship Id="rId6" Type="http://schemas.openxmlformats.org/officeDocument/2006/relationships/hyperlink" Target="https://angular.io/api/forms/FormsModule" TargetMode="External"/><Relationship Id="rId7" Type="http://schemas.openxmlformats.org/officeDocument/2006/relationships/hyperlink" Target="https://angular.io/api/forms/ReactiveFormsModule" TargetMode="External"/><Relationship Id="rId8" Type="http://schemas.openxmlformats.org/officeDocument/2006/relationships/hyperlink" Target="https://angular.io/api/router/RouterModul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7.png"/><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5.png"/><Relationship Id="rId4" Type="http://schemas.openxmlformats.org/officeDocument/2006/relationships/image" Target="../media/image29.png"/><Relationship Id="rId5" Type="http://schemas.openxmlformats.org/officeDocument/2006/relationships/image" Target="../media/image2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hyperlink" Target="https://www.ngdevelop.tech/angular/history/" TargetMode="External"/><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9.png"/><Relationship Id="rId4" Type="http://schemas.openxmlformats.org/officeDocument/2006/relationships/image" Target="../media/image2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2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comments" Target="../comments/commen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hyperlink" Target="https://stackblitz.com/angular/eqaorqngdaj?file=src%2Fapp%2Fapp.component.ts" TargetMode="External"/><Relationship Id="rId4" Type="http://schemas.openxmlformats.org/officeDocument/2006/relationships/hyperlink" Target="https://stackblitz.com/angular/eqaorqngdaj?file=src%2Fapp%2Fapp.component.ts"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hyperlink" Target="https://angular.io/guide/glossary#template-expression" TargetMode="External"/><Relationship Id="rId4" Type="http://schemas.openxmlformats.org/officeDocument/2006/relationships/hyperlink" Target="https://angular.io/api/common/DatePipe" TargetMode="External"/><Relationship Id="rId10" Type="http://schemas.openxmlformats.org/officeDocument/2006/relationships/hyperlink" Target="https://stackblitz.com/angular/vqlmlpkeqmb?file=src%2Fapp%2Fapp.component.html" TargetMode="External"/><Relationship Id="rId9" Type="http://schemas.openxmlformats.org/officeDocument/2006/relationships/hyperlink" Target="https://angular.io/api/common/PercentPipe" TargetMode="External"/><Relationship Id="rId5" Type="http://schemas.openxmlformats.org/officeDocument/2006/relationships/hyperlink" Target="https://angular.io/api/common/UpperCasePipe" TargetMode="External"/><Relationship Id="rId6" Type="http://schemas.openxmlformats.org/officeDocument/2006/relationships/hyperlink" Target="https://angular.io/api/common/LowerCasePipe" TargetMode="External"/><Relationship Id="rId7" Type="http://schemas.openxmlformats.org/officeDocument/2006/relationships/hyperlink" Target="https://angular.io/api/common/CurrencyPipe" TargetMode="External"/><Relationship Id="rId8" Type="http://schemas.openxmlformats.org/officeDocument/2006/relationships/hyperlink" Target="https://angular.io/api/common/DecimalPipe"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hyperlink" Target="https://stackblitz.com/angular/vqlmlpkeqmb?file=src%2Fapp%2Fapp.component.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27.png"/><Relationship Id="rId4" Type="http://schemas.openxmlformats.org/officeDocument/2006/relationships/image" Target="../media/image30.png"/><Relationship Id="rId5" Type="http://schemas.openxmlformats.org/officeDocument/2006/relationships/image" Target="../media/image2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hyperlink" Target="https://stackblitz.com/angular/moovydgmbbbx?file=src%2Fapp%2Fapp.component.ts"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hyperlink" Target="https://stackblitz.com/angular/dlloexerkox?file=src%2Fapp%2Fapp.component.ts"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hyperlink" Target="https://stackblitz.com/angular/qokyglqgnqm?file=src%2Fapp%2Fapp.component.ts"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hyperlink" Target="https://stackblitz.com/angular/roqeaajomae?file=src%2Fapp%2Fapp.component.ts"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hyperlink" Target="https://angular.io/api/common/NgClass" TargetMode="External"/><Relationship Id="rId4" Type="http://schemas.openxmlformats.org/officeDocument/2006/relationships/hyperlink" Target="https://angular.io/api/common/NgClass" TargetMode="External"/><Relationship Id="rId5" Type="http://schemas.openxmlformats.org/officeDocument/2006/relationships/hyperlink" Target="https://angular.io/api/forms/NgModel"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hyperlink" Target="https://angular.io/api/core/TemplateRef" TargetMode="External"/><Relationship Id="rId4" Type="http://schemas.openxmlformats.org/officeDocument/2006/relationships/hyperlink" Target="https://angular.io/api/core/TemplateRef" TargetMode="External"/><Relationship Id="rId5" Type="http://schemas.openxmlformats.org/officeDocument/2006/relationships/hyperlink" Target="https://angular.io/api/forms/NgModel" TargetMode="External"/><Relationship Id="rId6" Type="http://schemas.openxmlformats.org/officeDocument/2006/relationships/hyperlink" Target="https://stackblitz.com/angular/egneakpmmgm?file=src%2Fapp%2Fapp.component.html"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hyperlink" Target="https://angular.io/guide/built-in-directives" TargetMode="External"/><Relationship Id="rId4" Type="http://schemas.openxmlformats.org/officeDocument/2006/relationships/hyperlink" Target="https://angular.io/api/common/NgIf" TargetMode="External"/><Relationship Id="rId5" Type="http://schemas.openxmlformats.org/officeDocument/2006/relationships/hyperlink" Target="https://angular.io/api/common/NgForOf" TargetMode="External"/><Relationship Id="rId6" Type="http://schemas.openxmlformats.org/officeDocument/2006/relationships/hyperlink" Target="https://stackblitz.com/angular/egneakpmmgm?file=src%2Fapp%2Fapp.component.html"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hyperlink" Target="https://stackblitz.com/angular/mkjxqxrxrod?file=src%2Fapp%2Fapp.component.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6.png"/><Relationship Id="rId6" Type="http://schemas.openxmlformats.org/officeDocument/2006/relationships/image" Target="../media/image1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hyperlink" Target="https://stackblitz.com/angular/ekgedkpvpll?file=src%2Fapp%2Fapp.component.ts"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hyperlink" Target="https://stackblitz.com/angular/ekgedkpvpll?file=src%2Fapp%2Fapp.component.ts"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hyperlink" Target="https://stackblitz.com/angular/ekgedkpvpll?file=src%2Fapp%2Fapp.component.ts"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hyperlink" Target="https://angular.io/api/common/NgIf" TargetMode="External"/><Relationship Id="rId4" Type="http://schemas.openxmlformats.org/officeDocument/2006/relationships/hyperlink" Target="https://angular.io/api/common/NgForOf" TargetMode="External"/><Relationship Id="rId5" Type="http://schemas.openxmlformats.org/officeDocument/2006/relationships/hyperlink" Target="https://angular.io/api/common/NgForOf" TargetMode="External"/><Relationship Id="rId6" Type="http://schemas.openxmlformats.org/officeDocument/2006/relationships/hyperlink" Target="https://angular.io/api/common/NgForOf" TargetMode="External"/><Relationship Id="rId7" Type="http://schemas.openxmlformats.org/officeDocument/2006/relationships/hyperlink" Target="https://angular.io/api/common/NgForOf" TargetMode="External"/><Relationship Id="rId8" Type="http://schemas.openxmlformats.org/officeDocument/2006/relationships/hyperlink" Target="https://stackblitz.com/angular/ekgedkpvpll?file=src%2Fapp%2Fapp.component.ts"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hyperlink" Target="https://angular.io/api/common/NgIf" TargetMode="External"/><Relationship Id="rId4" Type="http://schemas.openxmlformats.org/officeDocument/2006/relationships/hyperlink" Target="https://angular.io/api/common/NgIf"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hyperlink" Target="https://angular.io/api/core/Directive" TargetMode="External"/><Relationship Id="rId4" Type="http://schemas.openxmlformats.org/officeDocument/2006/relationships/hyperlink" Target="https://angular.io/api/core/Directive" TargetMode="External"/><Relationship Id="rId5" Type="http://schemas.openxmlformats.org/officeDocument/2006/relationships/hyperlink" Target="https://angular.io/api/core/Directive" TargetMode="External"/><Relationship Id="rId6" Type="http://schemas.openxmlformats.org/officeDocument/2006/relationships/hyperlink" Target="https://angular.io/api/core/ElementRef" TargetMode="External"/><Relationship Id="rId7" Type="http://schemas.openxmlformats.org/officeDocument/2006/relationships/hyperlink" Target="https://angular.io/api/core/ElementRef" TargetMode="External"/><Relationship Id="rId8" Type="http://schemas.openxmlformats.org/officeDocument/2006/relationships/hyperlink" Target="https://stackblitz.com/angular/jngrayykyax?file=src%2Findex.html"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hyperlink" Target="https://angular.io/api/core/ElementRef" TargetMode="External"/><Relationship Id="rId4" Type="http://schemas.openxmlformats.org/officeDocument/2006/relationships/hyperlink" Target="https://angular.io/guide/dependency-injection" TargetMode="External"/><Relationship Id="rId5" Type="http://schemas.openxmlformats.org/officeDocument/2006/relationships/hyperlink" Target="https://angular.io/api/core/ElementRef" TargetMode="External"/></Relationships>
</file>

<file path=ppt/slides/_rels/slide78.xml.rels><?xml version="1.0" encoding="UTF-8" standalone="yes"?><Relationships xmlns="http://schemas.openxmlformats.org/package/2006/relationships"><Relationship Id="rId11" Type="http://schemas.openxmlformats.org/officeDocument/2006/relationships/hyperlink" Target="https://angular.io/api/core/Directive" TargetMode="External"/><Relationship Id="rId10" Type="http://schemas.openxmlformats.org/officeDocument/2006/relationships/hyperlink" Target="https://angular.io/api/core/ViewContainerRef" TargetMode="External"/><Relationship Id="rId13" Type="http://schemas.openxmlformats.org/officeDocument/2006/relationships/hyperlink" Target="https://angular.io/api/core/TemplateRef" TargetMode="External"/><Relationship Id="rId12" Type="http://schemas.openxmlformats.org/officeDocument/2006/relationships/hyperlink" Target="https://angular.io/api/core/TemplateRef" TargetMode="External"/><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hyperlink" Target="https://angular.io/api/core/Directive" TargetMode="External"/><Relationship Id="rId4" Type="http://schemas.openxmlformats.org/officeDocument/2006/relationships/hyperlink" Target="https://angular.io/api/core/Directive" TargetMode="External"/><Relationship Id="rId9" Type="http://schemas.openxmlformats.org/officeDocument/2006/relationships/hyperlink" Target="https://angular.io/api/core/ViewContainerRef" TargetMode="External"/><Relationship Id="rId15" Type="http://schemas.openxmlformats.org/officeDocument/2006/relationships/hyperlink" Target="https://angular.io/api/core/ViewContainerRef" TargetMode="External"/><Relationship Id="rId14" Type="http://schemas.openxmlformats.org/officeDocument/2006/relationships/hyperlink" Target="https://angular.io/api/core/ViewContainerRef" TargetMode="External"/><Relationship Id="rId16" Type="http://schemas.openxmlformats.org/officeDocument/2006/relationships/hyperlink" Target="https://stackblitz.com/angular/ybqmemgdpom?file=src%2Fapp%2Fapp.component.html" TargetMode="External"/><Relationship Id="rId5" Type="http://schemas.openxmlformats.org/officeDocument/2006/relationships/hyperlink" Target="https://angular.io/api/core/Input" TargetMode="External"/><Relationship Id="rId6" Type="http://schemas.openxmlformats.org/officeDocument/2006/relationships/hyperlink" Target="https://angular.io/api/core/Input" TargetMode="External"/><Relationship Id="rId7" Type="http://schemas.openxmlformats.org/officeDocument/2006/relationships/hyperlink" Target="https://angular.io/api/core/TemplateRef" TargetMode="External"/><Relationship Id="rId8" Type="http://schemas.openxmlformats.org/officeDocument/2006/relationships/hyperlink" Target="https://angular.io/api/core/TemplateRef"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18.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2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1" Type="http://schemas.openxmlformats.org/officeDocument/2006/relationships/hyperlink" Target="https://angular.io/api/common/http" TargetMode="External"/><Relationship Id="rId10" Type="http://schemas.openxmlformats.org/officeDocument/2006/relationships/hyperlink" Target="https://angular.io/api/common/http/HttpClientModule" TargetMode="External"/><Relationship Id="rId13" Type="http://schemas.openxmlformats.org/officeDocument/2006/relationships/hyperlink" Target="https://angular.io/api/platform-browser/BrowserModule" TargetMode="External"/><Relationship Id="rId12" Type="http://schemas.openxmlformats.org/officeDocument/2006/relationships/hyperlink" Target="https://angular.io/api/core/NgModule" TargetMode="External"/><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hyperlink" Target="https://angular.io/api/common/http" TargetMode="External"/><Relationship Id="rId4" Type="http://schemas.openxmlformats.org/officeDocument/2006/relationships/hyperlink" Target="https://angular.io/api/common/http/HttpClient" TargetMode="External"/><Relationship Id="rId9" Type="http://schemas.openxmlformats.org/officeDocument/2006/relationships/hyperlink" Target="https://angular.io/api/common/http/HttpClientModule" TargetMode="External"/><Relationship Id="rId15" Type="http://schemas.openxmlformats.org/officeDocument/2006/relationships/hyperlink" Target="https://angular.io/api/common/http/HttpClientModule" TargetMode="External"/><Relationship Id="rId14" Type="http://schemas.openxmlformats.org/officeDocument/2006/relationships/hyperlink" Target="https://angular.io/api/platform-browser/BrowserModule" TargetMode="External"/><Relationship Id="rId17" Type="http://schemas.openxmlformats.org/officeDocument/2006/relationships/hyperlink" Target="https://angular.io/api/common/http/HttpClientModule" TargetMode="External"/><Relationship Id="rId16" Type="http://schemas.openxmlformats.org/officeDocument/2006/relationships/hyperlink" Target="https://angular.io/api/common/http/HttpClientModule" TargetMode="External"/><Relationship Id="rId5" Type="http://schemas.openxmlformats.org/officeDocument/2006/relationships/hyperlink" Target="https://angular.io/api/common/http/HttpClient" TargetMode="External"/><Relationship Id="rId6" Type="http://schemas.openxmlformats.org/officeDocument/2006/relationships/hyperlink" Target="https://angular.io/api/common/http/HttpClientModule" TargetMode="External"/><Relationship Id="rId7" Type="http://schemas.openxmlformats.org/officeDocument/2006/relationships/hyperlink" Target="https://angular.io/api/common/http/HttpClientModule" TargetMode="External"/><Relationship Id="rId8" Type="http://schemas.openxmlformats.org/officeDocument/2006/relationships/hyperlink" Target="https://angular.io/api/common/http"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hyperlink" Target="https://angular.io/api/common/http/HttpHeaders" TargetMode="External"/><Relationship Id="rId4" Type="http://schemas.openxmlformats.org/officeDocument/2006/relationships/hyperlink" Target="https://angular.io/api/common/http/HttpHeaders" TargetMode="External"/><Relationship Id="rId5" Type="http://schemas.openxmlformats.org/officeDocument/2006/relationships/hyperlink" Target="https://angular.io/api/common/http/HttpParams" TargetMode="External"/><Relationship Id="rId6" Type="http://schemas.openxmlformats.org/officeDocument/2006/relationships/hyperlink" Target="https://angular.io/api/common/http/HttpParam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3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48208" y="271850"/>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4200">
                <a:solidFill>
                  <a:srgbClr val="1A1A1A"/>
                </a:solidFill>
                <a:latin typeface="Raleway"/>
                <a:ea typeface="Raleway"/>
                <a:cs typeface="Raleway"/>
                <a:sym typeface="Raleway"/>
              </a:rPr>
              <a:t>Angular, Express , Node &amp; MongoDB (MEAN) stack</a:t>
            </a:r>
            <a:endParaRPr/>
          </a:p>
        </p:txBody>
      </p:sp>
      <p:sp>
        <p:nvSpPr>
          <p:cNvPr id="55" name="Google Shape;55;p13"/>
          <p:cNvSpPr txBox="1"/>
          <p:nvPr>
            <p:ph idx="1" type="subTitle"/>
          </p:nvPr>
        </p:nvSpPr>
        <p:spPr>
          <a:xfrm>
            <a:off x="311700" y="3447975"/>
            <a:ext cx="4496100" cy="13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Derese Getachew &amp; Bsquare Technologies</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ctrTitle"/>
          </p:nvPr>
        </p:nvSpPr>
        <p:spPr>
          <a:xfrm>
            <a:off x="159925" y="448750"/>
            <a:ext cx="6223800" cy="6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Interfaces, Classes in Typescript</a:t>
            </a:r>
            <a:endParaRPr sz="3400">
              <a:solidFill>
                <a:srgbClr val="E06666"/>
              </a:solidFill>
              <a:latin typeface="Raleway"/>
              <a:ea typeface="Raleway"/>
              <a:cs typeface="Raleway"/>
              <a:sym typeface="Raleway"/>
            </a:endParaRPr>
          </a:p>
        </p:txBody>
      </p:sp>
      <p:sp>
        <p:nvSpPr>
          <p:cNvPr id="127" name="Google Shape;127;p22"/>
          <p:cNvSpPr txBox="1"/>
          <p:nvPr>
            <p:ph idx="1" type="subTitle"/>
          </p:nvPr>
        </p:nvSpPr>
        <p:spPr>
          <a:xfrm>
            <a:off x="527025" y="1327525"/>
            <a:ext cx="6591600" cy="3674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Interfaces can </a:t>
            </a:r>
            <a:r>
              <a:rPr b="1" lang="en" sz="1000">
                <a:latin typeface="Roboto"/>
                <a:ea typeface="Roboto"/>
                <a:cs typeface="Roboto"/>
                <a:sym typeface="Roboto"/>
              </a:rPr>
              <a:t>extends</a:t>
            </a:r>
            <a:r>
              <a:rPr lang="en" sz="1000">
                <a:latin typeface="Roboto"/>
                <a:ea typeface="Roboto"/>
                <a:cs typeface="Roboto"/>
                <a:sym typeface="Roboto"/>
              </a:rPr>
              <a:t> </a:t>
            </a:r>
            <a:r>
              <a:rPr lang="en" sz="1000">
                <a:latin typeface="Roboto"/>
                <a:ea typeface="Roboto"/>
                <a:cs typeface="Roboto"/>
                <a:sym typeface="Roboto"/>
              </a:rPr>
              <a:t>another</a:t>
            </a:r>
            <a:r>
              <a:rPr lang="en" sz="1000">
                <a:latin typeface="Roboto"/>
                <a:ea typeface="Roboto"/>
                <a:cs typeface="Roboto"/>
                <a:sym typeface="Roboto"/>
              </a:rPr>
              <a:t> interface definition</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292100" lvl="1" marL="914400" rtl="0" algn="l">
              <a:spcBef>
                <a:spcPts val="0"/>
              </a:spcBef>
              <a:spcAft>
                <a:spcPts val="0"/>
              </a:spcAft>
              <a:buSzPts val="1000"/>
              <a:buFont typeface="Roboto"/>
              <a:buChar char="○"/>
            </a:pPr>
            <a:r>
              <a:rPr lang="en" sz="1000">
                <a:latin typeface="Roboto"/>
                <a:ea typeface="Roboto"/>
                <a:cs typeface="Roboto"/>
                <a:sym typeface="Roboto"/>
              </a:rPr>
              <a:t>For example if we have a </a:t>
            </a:r>
            <a:r>
              <a:rPr b="1" lang="en" sz="1000">
                <a:latin typeface="Roboto"/>
                <a:ea typeface="Roboto"/>
                <a:cs typeface="Roboto"/>
                <a:sym typeface="Roboto"/>
              </a:rPr>
              <a:t>Person </a:t>
            </a:r>
            <a:r>
              <a:rPr lang="en" sz="1000">
                <a:latin typeface="Roboto"/>
                <a:ea typeface="Roboto"/>
                <a:cs typeface="Roboto"/>
                <a:sym typeface="Roboto"/>
              </a:rPr>
              <a:t> interface and a </a:t>
            </a:r>
            <a:r>
              <a:rPr b="1" lang="en" sz="1000">
                <a:latin typeface="Roboto"/>
                <a:ea typeface="Roboto"/>
                <a:cs typeface="Roboto"/>
                <a:sym typeface="Roboto"/>
              </a:rPr>
              <a:t>Child  </a:t>
            </a:r>
            <a:r>
              <a:rPr lang="en" sz="1000">
                <a:latin typeface="Roboto"/>
                <a:ea typeface="Roboto"/>
                <a:cs typeface="Roboto"/>
                <a:sym typeface="Roboto"/>
              </a:rPr>
              <a:t>interface , child interface can extend the behaviour definitions of the person interface</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Class </a:t>
            </a:r>
            <a:r>
              <a:rPr b="1" lang="en" sz="1000">
                <a:latin typeface="Roboto"/>
                <a:ea typeface="Roboto"/>
                <a:cs typeface="Roboto"/>
                <a:sym typeface="Roboto"/>
              </a:rPr>
              <a:t>implements</a:t>
            </a:r>
            <a:r>
              <a:rPr lang="en" sz="1000">
                <a:latin typeface="Roboto"/>
                <a:ea typeface="Roboto"/>
                <a:cs typeface="Roboto"/>
                <a:sym typeface="Roboto"/>
              </a:rPr>
              <a:t> interfaces;</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292100" lvl="1" marL="914400" rtl="0" algn="l">
              <a:spcBef>
                <a:spcPts val="0"/>
              </a:spcBef>
              <a:spcAft>
                <a:spcPts val="0"/>
              </a:spcAft>
              <a:buSzPts val="1000"/>
              <a:buFont typeface="Roboto"/>
              <a:buChar char="○"/>
            </a:pPr>
            <a:r>
              <a:rPr lang="en" sz="1000">
                <a:latin typeface="Roboto"/>
                <a:ea typeface="Roboto"/>
                <a:cs typeface="Roboto"/>
                <a:sym typeface="Roboto"/>
              </a:rPr>
              <a:t>From the above example any class implementing the </a:t>
            </a:r>
            <a:r>
              <a:rPr b="1" lang="en" sz="1000">
                <a:latin typeface="Roboto"/>
                <a:ea typeface="Roboto"/>
                <a:cs typeface="Roboto"/>
                <a:sym typeface="Roboto"/>
              </a:rPr>
              <a:t>Child</a:t>
            </a:r>
            <a:r>
              <a:rPr lang="en" sz="1000">
                <a:latin typeface="Roboto"/>
                <a:ea typeface="Roboto"/>
                <a:cs typeface="Roboto"/>
                <a:sym typeface="Roboto"/>
              </a:rPr>
              <a:t> interface has to also implement the behaviours definitions of a person interface.</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Interfaces describe the public side of class</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Typescript provides us with access modifiers : </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292100" lvl="1" marL="914400" rtl="0" algn="l">
              <a:spcBef>
                <a:spcPts val="0"/>
              </a:spcBef>
              <a:spcAft>
                <a:spcPts val="0"/>
              </a:spcAft>
              <a:buSzPts val="1000"/>
              <a:buFont typeface="Roboto"/>
              <a:buChar char="○"/>
            </a:pPr>
            <a:r>
              <a:rPr b="1" lang="en" sz="1000">
                <a:latin typeface="Roboto"/>
                <a:ea typeface="Roboto"/>
                <a:cs typeface="Roboto"/>
                <a:sym typeface="Roboto"/>
              </a:rPr>
              <a:t>public</a:t>
            </a:r>
            <a:r>
              <a:rPr lang="en" sz="1000">
                <a:latin typeface="Roboto"/>
                <a:ea typeface="Roboto"/>
                <a:cs typeface="Roboto"/>
                <a:sym typeface="Roboto"/>
              </a:rPr>
              <a:t>:   default access modifier; makes prop, behaviours accessible outside of the object/class</a:t>
            </a:r>
            <a:endParaRPr sz="1000">
              <a:latin typeface="Roboto"/>
              <a:ea typeface="Roboto"/>
              <a:cs typeface="Roboto"/>
              <a:sym typeface="Roboto"/>
            </a:endParaRPr>
          </a:p>
          <a:p>
            <a:pPr indent="-292100" lvl="1" marL="914400" rtl="0" algn="l">
              <a:spcBef>
                <a:spcPts val="0"/>
              </a:spcBef>
              <a:spcAft>
                <a:spcPts val="0"/>
              </a:spcAft>
              <a:buSzPts val="1000"/>
              <a:buFont typeface="Roboto"/>
              <a:buChar char="○"/>
            </a:pPr>
            <a:r>
              <a:rPr b="1" lang="en" sz="1000">
                <a:latin typeface="Roboto"/>
                <a:ea typeface="Roboto"/>
                <a:cs typeface="Roboto"/>
                <a:sym typeface="Roboto"/>
              </a:rPr>
              <a:t>private</a:t>
            </a:r>
            <a:r>
              <a:rPr lang="en" sz="1000">
                <a:latin typeface="Roboto"/>
                <a:ea typeface="Roboto"/>
                <a:cs typeface="Roboto"/>
                <a:sym typeface="Roboto"/>
              </a:rPr>
              <a:t>: restricts access to members of certain properties or behaviors of an object</a:t>
            </a:r>
            <a:endParaRPr sz="1000">
              <a:latin typeface="Roboto"/>
              <a:ea typeface="Roboto"/>
              <a:cs typeface="Roboto"/>
              <a:sym typeface="Roboto"/>
            </a:endParaRPr>
          </a:p>
          <a:p>
            <a:pPr indent="-292100" lvl="1" marL="914400" rtl="0" algn="l">
              <a:spcBef>
                <a:spcPts val="0"/>
              </a:spcBef>
              <a:spcAft>
                <a:spcPts val="0"/>
              </a:spcAft>
              <a:buSzPts val="1000"/>
              <a:buFont typeface="Roboto"/>
              <a:buChar char="○"/>
            </a:pPr>
            <a:r>
              <a:rPr b="1" lang="en" sz="1000">
                <a:latin typeface="Roboto"/>
                <a:ea typeface="Roboto"/>
                <a:cs typeface="Roboto"/>
                <a:sym typeface="Roboto"/>
              </a:rPr>
              <a:t>protected</a:t>
            </a:r>
            <a:r>
              <a:rPr lang="en" sz="1000">
                <a:latin typeface="Roboto"/>
                <a:ea typeface="Roboto"/>
                <a:cs typeface="Roboto"/>
                <a:sym typeface="Roboto"/>
              </a:rPr>
              <a:t>:  The protected modifier acts much like the private modifier with the exception that members declared protected can also be accessed within deriving classes</a:t>
            </a:r>
            <a:endParaRPr sz="1000">
              <a:latin typeface="Roboto"/>
              <a:ea typeface="Roboto"/>
              <a:cs typeface="Roboto"/>
              <a:sym typeface="Roboto"/>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112"/>
          <p:cNvSpPr txBox="1"/>
          <p:nvPr>
            <p:ph type="ctrTitle"/>
          </p:nvPr>
        </p:nvSpPr>
        <p:spPr>
          <a:xfrm>
            <a:off x="314150" y="446500"/>
            <a:ext cx="74667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Accessing Route parameters from Components</a:t>
            </a:r>
            <a:endParaRPr sz="3400">
              <a:solidFill>
                <a:srgbClr val="E06666"/>
              </a:solidFill>
              <a:latin typeface="Raleway"/>
              <a:ea typeface="Raleway"/>
              <a:cs typeface="Raleway"/>
              <a:sym typeface="Raleway"/>
            </a:endParaRPr>
          </a:p>
        </p:txBody>
      </p:sp>
      <p:sp>
        <p:nvSpPr>
          <p:cNvPr id="746" name="Google Shape;746;p112"/>
          <p:cNvSpPr txBox="1"/>
          <p:nvPr/>
        </p:nvSpPr>
        <p:spPr>
          <a:xfrm>
            <a:off x="428000" y="1207975"/>
            <a:ext cx="8350500" cy="3855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In order to get access to router parameters inside our component we need to inject the </a:t>
            </a:r>
            <a:r>
              <a:rPr b="1" lang="en" sz="1200">
                <a:solidFill>
                  <a:schemeClr val="dk2"/>
                </a:solidFill>
                <a:latin typeface="Roboto"/>
                <a:ea typeface="Roboto"/>
                <a:cs typeface="Roboto"/>
                <a:sym typeface="Roboto"/>
              </a:rPr>
              <a:t>ActivatedRoute</a:t>
            </a:r>
            <a:r>
              <a:rPr lang="en" sz="1200">
                <a:solidFill>
                  <a:schemeClr val="dk2"/>
                </a:solidFill>
                <a:latin typeface="Roboto"/>
                <a:ea typeface="Roboto"/>
                <a:cs typeface="Roboto"/>
                <a:sym typeface="Roboto"/>
              </a:rPr>
              <a:t> class inside our constructor.</a:t>
            </a:r>
            <a:endParaRPr sz="1200">
              <a:solidFill>
                <a:schemeClr val="dk2"/>
              </a:solidFill>
              <a:latin typeface="Roboto"/>
              <a:ea typeface="Roboto"/>
              <a:cs typeface="Roboto"/>
              <a:sym typeface="Roboto"/>
            </a:endParaRPr>
          </a:p>
          <a:p>
            <a:pPr indent="-304800" lvl="0" marL="457200" rtl="0" algn="l">
              <a:lnSpc>
                <a:spcPct val="137500"/>
              </a:lnSpc>
              <a:spcBef>
                <a:spcPts val="0"/>
              </a:spcBef>
              <a:spcAft>
                <a:spcPts val="0"/>
              </a:spcAft>
              <a:buClr>
                <a:schemeClr val="dk2"/>
              </a:buClr>
              <a:buSzPts val="1200"/>
              <a:buFont typeface="Roboto"/>
              <a:buChar char="●"/>
            </a:pPr>
            <a:r>
              <a:rPr i="1" lang="en" sz="1200">
                <a:solidFill>
                  <a:srgbClr val="994CC3"/>
                </a:solidFill>
                <a:highlight>
                  <a:srgbClr val="FBFBFB"/>
                </a:highlight>
                <a:latin typeface="Courier New"/>
                <a:ea typeface="Courier New"/>
                <a:cs typeface="Courier New"/>
                <a:sym typeface="Courier New"/>
              </a:rPr>
              <a:t>import</a:t>
            </a:r>
            <a:r>
              <a:rPr lang="en" sz="1200">
                <a:solidFill>
                  <a:srgbClr val="403F53"/>
                </a:solidFill>
                <a:highlight>
                  <a:srgbClr val="FBFBFB"/>
                </a:highlight>
                <a:latin typeface="Courier New"/>
                <a:ea typeface="Courier New"/>
                <a:cs typeface="Courier New"/>
                <a:sym typeface="Courier New"/>
              </a:rPr>
              <a:t> { ActivatedRoute } </a:t>
            </a:r>
            <a:r>
              <a:rPr i="1" lang="en" sz="1200">
                <a:solidFill>
                  <a:srgbClr val="994CC3"/>
                </a:solidFill>
                <a:highlight>
                  <a:srgbClr val="FBFBFB"/>
                </a:highlight>
                <a:latin typeface="Courier New"/>
                <a:ea typeface="Courier New"/>
                <a:cs typeface="Courier New"/>
                <a:sym typeface="Courier New"/>
              </a:rPr>
              <a:t>from</a:t>
            </a:r>
            <a:r>
              <a:rPr lang="en" sz="1200">
                <a:solidFill>
                  <a:srgbClr val="403F53"/>
                </a:solidFill>
                <a:highlight>
                  <a:srgbClr val="FBFBFB"/>
                </a:highlight>
                <a:latin typeface="Courier New"/>
                <a:ea typeface="Courier New"/>
                <a:cs typeface="Courier New"/>
                <a:sym typeface="Courier New"/>
              </a:rPr>
              <a:t> </a:t>
            </a:r>
            <a:r>
              <a:rPr lang="en" sz="1200">
                <a:solidFill>
                  <a:srgbClr val="111111"/>
                </a:solidFill>
                <a:highlight>
                  <a:srgbClr val="FBFBFB"/>
                </a:highlight>
                <a:latin typeface="Courier New"/>
                <a:ea typeface="Courier New"/>
                <a:cs typeface="Courier New"/>
                <a:sym typeface="Courier New"/>
              </a:rPr>
              <a:t>'</a:t>
            </a:r>
            <a:r>
              <a:rPr lang="en" sz="1200">
                <a:solidFill>
                  <a:srgbClr val="C96765"/>
                </a:solidFill>
                <a:highlight>
                  <a:srgbClr val="FBFBFB"/>
                </a:highlight>
                <a:latin typeface="Courier New"/>
                <a:ea typeface="Courier New"/>
                <a:cs typeface="Courier New"/>
                <a:sym typeface="Courier New"/>
              </a:rPr>
              <a:t>@angular/router</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a:t>
            </a:r>
            <a:endParaRPr sz="1200">
              <a:solidFill>
                <a:srgbClr val="403F53"/>
              </a:solidFill>
              <a:highlight>
                <a:srgbClr val="FBFBFB"/>
              </a:highlight>
              <a:latin typeface="Courier New"/>
              <a:ea typeface="Courier New"/>
              <a:cs typeface="Courier New"/>
              <a:sym typeface="Courier New"/>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In our ngOnInit we can get our router parameters using </a:t>
            </a:r>
            <a:endParaRPr sz="1200">
              <a:solidFill>
                <a:schemeClr val="dk2"/>
              </a:solidFill>
              <a:latin typeface="Roboto"/>
              <a:ea typeface="Roboto"/>
              <a:cs typeface="Roboto"/>
              <a:sym typeface="Roboto"/>
            </a:endParaRPr>
          </a:p>
          <a:p>
            <a:pPr indent="-304800" lvl="1" marL="914400" rtl="0" algn="l">
              <a:lnSpc>
                <a:spcPct val="137500"/>
              </a:lnSpc>
              <a:spcBef>
                <a:spcPts val="0"/>
              </a:spcBef>
              <a:spcAft>
                <a:spcPts val="0"/>
              </a:spcAft>
              <a:buClr>
                <a:schemeClr val="dk2"/>
              </a:buClr>
              <a:buSzPts val="1200"/>
              <a:buFont typeface="Roboto"/>
              <a:buChar char="○"/>
            </a:pPr>
            <a:r>
              <a:rPr lang="en" sz="1200">
                <a:solidFill>
                  <a:srgbClr val="0C969B"/>
                </a:solidFill>
                <a:highlight>
                  <a:srgbClr val="FBFBFB"/>
                </a:highlight>
                <a:latin typeface="Courier New"/>
                <a:ea typeface="Courier New"/>
                <a:cs typeface="Courier New"/>
                <a:sym typeface="Courier New"/>
              </a:rPr>
              <a:t>this</a:t>
            </a:r>
            <a:r>
              <a:rPr i="1" lang="en" sz="1200">
                <a:solidFill>
                  <a:srgbClr val="994CC3"/>
                </a:solidFill>
                <a:highlight>
                  <a:srgbClr val="FBFBFB"/>
                </a:highlight>
                <a:latin typeface="Courier New"/>
                <a:ea typeface="Courier New"/>
                <a:cs typeface="Courier New"/>
                <a:sym typeface="Courier New"/>
              </a:rPr>
              <a:t>.</a:t>
            </a:r>
            <a:r>
              <a:rPr i="1" lang="en" sz="1200">
                <a:solidFill>
                  <a:srgbClr val="111111"/>
                </a:solidFill>
                <a:highlight>
                  <a:srgbClr val="FBFBFB"/>
                </a:highlight>
                <a:latin typeface="Courier New"/>
                <a:ea typeface="Courier New"/>
                <a:cs typeface="Courier New"/>
                <a:sym typeface="Courier New"/>
              </a:rPr>
              <a:t>route</a:t>
            </a:r>
            <a:r>
              <a:rPr i="1" lang="en" sz="1200">
                <a:solidFill>
                  <a:srgbClr val="994CC3"/>
                </a:solidFill>
                <a:highlight>
                  <a:srgbClr val="FBFBFB"/>
                </a:highlight>
                <a:latin typeface="Courier New"/>
                <a:ea typeface="Courier New"/>
                <a:cs typeface="Courier New"/>
                <a:sym typeface="Courier New"/>
              </a:rPr>
              <a:t>.</a:t>
            </a:r>
            <a:r>
              <a:rPr lang="en" sz="1200">
                <a:solidFill>
                  <a:srgbClr val="0C969B"/>
                </a:solidFill>
                <a:highlight>
                  <a:srgbClr val="FBFBFB"/>
                </a:highlight>
                <a:latin typeface="Courier New"/>
                <a:ea typeface="Courier New"/>
                <a:cs typeface="Courier New"/>
                <a:sym typeface="Courier New"/>
              </a:rPr>
              <a:t>paramMap</a:t>
            </a:r>
            <a:endParaRPr sz="1200">
              <a:solidFill>
                <a:srgbClr val="0C969B"/>
              </a:solidFill>
              <a:highlight>
                <a:srgbClr val="FBFBFB"/>
              </a:highlight>
              <a:latin typeface="Courier New"/>
              <a:ea typeface="Courier New"/>
              <a:cs typeface="Courier New"/>
              <a:sym typeface="Courier New"/>
            </a:endParaRPr>
          </a:p>
          <a:p>
            <a:pPr indent="-304800" lvl="2" marL="13716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It is of type Observable, so to access it we can use the subscribe method</a:t>
            </a:r>
            <a:endParaRPr sz="1200">
              <a:solidFill>
                <a:schemeClr val="dk2"/>
              </a:solidFill>
              <a:latin typeface="Roboto"/>
              <a:ea typeface="Roboto"/>
              <a:cs typeface="Roboto"/>
              <a:sym typeface="Roboto"/>
            </a:endParaRPr>
          </a:p>
          <a:p>
            <a:pPr indent="0" lvl="0" marL="1371600" rtl="0" algn="l">
              <a:spcBef>
                <a:spcPts val="0"/>
              </a:spcBef>
              <a:spcAft>
                <a:spcPts val="0"/>
              </a:spcAft>
              <a:buNone/>
            </a:pPr>
            <a:r>
              <a:t/>
            </a:r>
            <a:endParaRPr sz="1200">
              <a:solidFill>
                <a:schemeClr val="dk2"/>
              </a:solidFill>
              <a:latin typeface="Roboto"/>
              <a:ea typeface="Roboto"/>
              <a:cs typeface="Roboto"/>
              <a:sym typeface="Roboto"/>
            </a:endParaRPr>
          </a:p>
          <a:p>
            <a:pPr indent="-285750" lvl="1" marL="914400" rtl="0" algn="l">
              <a:lnSpc>
                <a:spcPct val="137500"/>
              </a:lnSpc>
              <a:spcBef>
                <a:spcPts val="0"/>
              </a:spcBef>
              <a:spcAft>
                <a:spcPts val="0"/>
              </a:spcAft>
              <a:buClr>
                <a:schemeClr val="dk2"/>
              </a:buClr>
              <a:buSzPts val="900"/>
              <a:buFont typeface="Roboto"/>
              <a:buChar char="○"/>
            </a:pPr>
            <a:r>
              <a:rPr i="1" lang="en" sz="900">
                <a:solidFill>
                  <a:srgbClr val="4876D6"/>
                </a:solidFill>
                <a:highlight>
                  <a:srgbClr val="FBFBFB"/>
                </a:highlight>
                <a:latin typeface="Courier New"/>
                <a:ea typeface="Courier New"/>
                <a:cs typeface="Courier New"/>
                <a:sym typeface="Courier New"/>
              </a:rPr>
              <a:t>ngOnInit</a:t>
            </a:r>
            <a:r>
              <a:rPr lang="en" sz="900">
                <a:solidFill>
                  <a:srgbClr val="111111"/>
                </a:solidFill>
                <a:highlight>
                  <a:srgbClr val="FBFBFB"/>
                </a:highlight>
                <a:latin typeface="Courier New"/>
                <a:ea typeface="Courier New"/>
                <a:cs typeface="Courier New"/>
                <a:sym typeface="Courier New"/>
              </a:rPr>
              <a:t>()</a:t>
            </a:r>
            <a:r>
              <a:rPr lang="en" sz="900">
                <a:solidFill>
                  <a:srgbClr val="403F53"/>
                </a:solidFill>
                <a:highlight>
                  <a:srgbClr val="FBFBFB"/>
                </a:highlight>
                <a:latin typeface="Courier New"/>
                <a:ea typeface="Courier New"/>
                <a:cs typeface="Courier New"/>
                <a:sym typeface="Courier New"/>
              </a:rPr>
              <a:t> {</a:t>
            </a:r>
            <a:endParaRPr sz="900">
              <a:solidFill>
                <a:srgbClr val="403F53"/>
              </a:solidFill>
              <a:highlight>
                <a:srgbClr val="FBFBFB"/>
              </a:highlight>
              <a:latin typeface="Courier New"/>
              <a:ea typeface="Courier New"/>
              <a:cs typeface="Courier New"/>
              <a:sym typeface="Courier New"/>
            </a:endParaRPr>
          </a:p>
          <a:p>
            <a:pPr indent="-285750" lvl="1" marL="914400" rtl="0" algn="l">
              <a:lnSpc>
                <a:spcPct val="137500"/>
              </a:lnSpc>
              <a:spcBef>
                <a:spcPts val="0"/>
              </a:spcBef>
              <a:spcAft>
                <a:spcPts val="0"/>
              </a:spcAft>
              <a:buClr>
                <a:schemeClr val="dk2"/>
              </a:buClr>
              <a:buSzPts val="900"/>
              <a:buFont typeface="Roboto"/>
              <a:buChar char="○"/>
            </a:pPr>
            <a:r>
              <a:rPr lang="en" sz="900">
                <a:solidFill>
                  <a:srgbClr val="403F53"/>
                </a:solidFill>
                <a:highlight>
                  <a:srgbClr val="FBFBFB"/>
                </a:highlight>
                <a:latin typeface="Courier New"/>
                <a:ea typeface="Courier New"/>
                <a:cs typeface="Courier New"/>
                <a:sym typeface="Courier New"/>
              </a:rPr>
              <a:t>       </a:t>
            </a:r>
            <a:r>
              <a:rPr lang="en" sz="900">
                <a:solidFill>
                  <a:srgbClr val="0C969B"/>
                </a:solidFill>
                <a:highlight>
                  <a:srgbClr val="FBFBFB"/>
                </a:highlight>
                <a:latin typeface="Courier New"/>
                <a:ea typeface="Courier New"/>
                <a:cs typeface="Courier New"/>
                <a:sym typeface="Courier New"/>
              </a:rPr>
              <a:t>this</a:t>
            </a:r>
            <a:r>
              <a:rPr i="1" lang="en" sz="900">
                <a:solidFill>
                  <a:srgbClr val="994CC3"/>
                </a:solidFill>
                <a:highlight>
                  <a:srgbClr val="FBFBFB"/>
                </a:highlight>
                <a:latin typeface="Courier New"/>
                <a:ea typeface="Courier New"/>
                <a:cs typeface="Courier New"/>
                <a:sym typeface="Courier New"/>
              </a:rPr>
              <a:t>.</a:t>
            </a:r>
            <a:r>
              <a:rPr i="1" lang="en" sz="900">
                <a:solidFill>
                  <a:srgbClr val="111111"/>
                </a:solidFill>
                <a:highlight>
                  <a:srgbClr val="FBFBFB"/>
                </a:highlight>
                <a:latin typeface="Courier New"/>
                <a:ea typeface="Courier New"/>
                <a:cs typeface="Courier New"/>
                <a:sym typeface="Courier New"/>
              </a:rPr>
              <a:t>route</a:t>
            </a:r>
            <a:r>
              <a:rPr i="1" lang="en" sz="900">
                <a:solidFill>
                  <a:srgbClr val="994CC3"/>
                </a:solidFill>
                <a:highlight>
                  <a:srgbClr val="FBFBFB"/>
                </a:highlight>
                <a:latin typeface="Courier New"/>
                <a:ea typeface="Courier New"/>
                <a:cs typeface="Courier New"/>
                <a:sym typeface="Courier New"/>
              </a:rPr>
              <a:t>.</a:t>
            </a:r>
            <a:r>
              <a:rPr i="1" lang="en" sz="900">
                <a:solidFill>
                  <a:srgbClr val="111111"/>
                </a:solidFill>
                <a:highlight>
                  <a:srgbClr val="FBFBFB"/>
                </a:highlight>
                <a:latin typeface="Courier New"/>
                <a:ea typeface="Courier New"/>
                <a:cs typeface="Courier New"/>
                <a:sym typeface="Courier New"/>
              </a:rPr>
              <a:t>paramMap</a:t>
            </a:r>
            <a:r>
              <a:rPr i="1" lang="en" sz="900">
                <a:solidFill>
                  <a:srgbClr val="994CC3"/>
                </a:solidFill>
                <a:highlight>
                  <a:srgbClr val="FBFBFB"/>
                </a:highlight>
                <a:latin typeface="Courier New"/>
                <a:ea typeface="Courier New"/>
                <a:cs typeface="Courier New"/>
                <a:sym typeface="Courier New"/>
              </a:rPr>
              <a:t>.</a:t>
            </a:r>
            <a:r>
              <a:rPr i="1" lang="en" sz="900">
                <a:solidFill>
                  <a:srgbClr val="4876D6"/>
                </a:solidFill>
                <a:highlight>
                  <a:srgbClr val="FBFBFB"/>
                </a:highlight>
                <a:latin typeface="Courier New"/>
                <a:ea typeface="Courier New"/>
                <a:cs typeface="Courier New"/>
                <a:sym typeface="Courier New"/>
              </a:rPr>
              <a:t>subscribe</a:t>
            </a:r>
            <a:r>
              <a:rPr lang="en" sz="900">
                <a:solidFill>
                  <a:srgbClr val="403F53"/>
                </a:solidFill>
                <a:highlight>
                  <a:srgbClr val="FBFBFB"/>
                </a:highlight>
                <a:latin typeface="Courier New"/>
                <a:ea typeface="Courier New"/>
                <a:cs typeface="Courier New"/>
                <a:sym typeface="Courier New"/>
              </a:rPr>
              <a:t>(</a:t>
            </a:r>
            <a:r>
              <a:rPr lang="en" sz="900">
                <a:solidFill>
                  <a:srgbClr val="111111"/>
                </a:solidFill>
                <a:highlight>
                  <a:srgbClr val="FBFBFB"/>
                </a:highlight>
                <a:latin typeface="Courier New"/>
                <a:ea typeface="Courier New"/>
                <a:cs typeface="Courier New"/>
                <a:sym typeface="Courier New"/>
              </a:rPr>
              <a:t>(</a:t>
            </a:r>
            <a:r>
              <a:rPr lang="en" sz="900">
                <a:solidFill>
                  <a:srgbClr val="403F53"/>
                </a:solidFill>
                <a:highlight>
                  <a:srgbClr val="FBFBFB"/>
                </a:highlight>
                <a:latin typeface="Courier New"/>
                <a:ea typeface="Courier New"/>
                <a:cs typeface="Courier New"/>
                <a:sym typeface="Courier New"/>
              </a:rPr>
              <a:t>params</a:t>
            </a:r>
            <a:r>
              <a:rPr lang="en" sz="900">
                <a:solidFill>
                  <a:srgbClr val="111111"/>
                </a:solidFill>
                <a:highlight>
                  <a:srgbClr val="FBFBFB"/>
                </a:highlight>
                <a:latin typeface="Courier New"/>
                <a:ea typeface="Courier New"/>
                <a:cs typeface="Courier New"/>
                <a:sym typeface="Courier New"/>
              </a:rPr>
              <a:t>)</a:t>
            </a:r>
            <a:r>
              <a:rPr lang="en" sz="900">
                <a:solidFill>
                  <a:srgbClr val="403F53"/>
                </a:solidFill>
                <a:highlight>
                  <a:srgbClr val="FBFBFB"/>
                </a:highlight>
                <a:latin typeface="Courier New"/>
                <a:ea typeface="Courier New"/>
                <a:cs typeface="Courier New"/>
                <a:sym typeface="Courier New"/>
              </a:rPr>
              <a:t> </a:t>
            </a:r>
            <a:r>
              <a:rPr lang="en" sz="900">
                <a:solidFill>
                  <a:srgbClr val="994CC3"/>
                </a:solidFill>
                <a:highlight>
                  <a:srgbClr val="FBFBFB"/>
                </a:highlight>
                <a:latin typeface="Courier New"/>
                <a:ea typeface="Courier New"/>
                <a:cs typeface="Courier New"/>
                <a:sym typeface="Courier New"/>
              </a:rPr>
              <a:t>=&gt;</a:t>
            </a:r>
            <a:r>
              <a:rPr lang="en" sz="900">
                <a:solidFill>
                  <a:srgbClr val="403F53"/>
                </a:solidFill>
                <a:highlight>
                  <a:srgbClr val="FBFBFB"/>
                </a:highlight>
                <a:latin typeface="Courier New"/>
                <a:ea typeface="Courier New"/>
                <a:cs typeface="Courier New"/>
                <a:sym typeface="Courier New"/>
              </a:rPr>
              <a:t> {</a:t>
            </a:r>
            <a:endParaRPr sz="900">
              <a:solidFill>
                <a:srgbClr val="403F53"/>
              </a:solidFill>
              <a:highlight>
                <a:srgbClr val="FBFBFB"/>
              </a:highlight>
              <a:latin typeface="Courier New"/>
              <a:ea typeface="Courier New"/>
              <a:cs typeface="Courier New"/>
              <a:sym typeface="Courier New"/>
            </a:endParaRPr>
          </a:p>
          <a:p>
            <a:pPr indent="-285750" lvl="1" marL="914400" rtl="0" algn="l">
              <a:lnSpc>
                <a:spcPct val="137500"/>
              </a:lnSpc>
              <a:spcBef>
                <a:spcPts val="0"/>
              </a:spcBef>
              <a:spcAft>
                <a:spcPts val="0"/>
              </a:spcAft>
              <a:buClr>
                <a:schemeClr val="dk2"/>
              </a:buClr>
              <a:buSzPts val="900"/>
              <a:buFont typeface="Roboto"/>
              <a:buChar char="○"/>
            </a:pPr>
            <a:r>
              <a:rPr lang="en" sz="900">
                <a:solidFill>
                  <a:srgbClr val="403F53"/>
                </a:solidFill>
                <a:highlight>
                  <a:srgbClr val="FBFBFB"/>
                </a:highlight>
                <a:latin typeface="Courier New"/>
                <a:ea typeface="Courier New"/>
                <a:cs typeface="Courier New"/>
                <a:sym typeface="Courier New"/>
              </a:rPr>
              <a:t>           console</a:t>
            </a:r>
            <a:r>
              <a:rPr i="1" lang="en" sz="900">
                <a:solidFill>
                  <a:srgbClr val="994CC3"/>
                </a:solidFill>
                <a:highlight>
                  <a:srgbClr val="FBFBFB"/>
                </a:highlight>
                <a:latin typeface="Courier New"/>
                <a:ea typeface="Courier New"/>
                <a:cs typeface="Courier New"/>
                <a:sym typeface="Courier New"/>
              </a:rPr>
              <a:t>.</a:t>
            </a:r>
            <a:r>
              <a:rPr i="1" lang="en" sz="900">
                <a:solidFill>
                  <a:srgbClr val="4876D6"/>
                </a:solidFill>
                <a:highlight>
                  <a:srgbClr val="FBFBFB"/>
                </a:highlight>
                <a:latin typeface="Courier New"/>
                <a:ea typeface="Courier New"/>
                <a:cs typeface="Courier New"/>
                <a:sym typeface="Courier New"/>
              </a:rPr>
              <a:t>log</a:t>
            </a:r>
            <a:r>
              <a:rPr lang="en" sz="900">
                <a:solidFill>
                  <a:srgbClr val="403F53"/>
                </a:solidFill>
                <a:highlight>
                  <a:srgbClr val="FBFBFB"/>
                </a:highlight>
                <a:latin typeface="Courier New"/>
                <a:ea typeface="Courier New"/>
                <a:cs typeface="Courier New"/>
                <a:sym typeface="Courier New"/>
              </a:rPr>
              <a:t>(params);</a:t>
            </a:r>
            <a:endParaRPr sz="900">
              <a:solidFill>
                <a:srgbClr val="403F53"/>
              </a:solidFill>
              <a:highlight>
                <a:srgbClr val="FBFBFB"/>
              </a:highlight>
              <a:latin typeface="Courier New"/>
              <a:ea typeface="Courier New"/>
              <a:cs typeface="Courier New"/>
              <a:sym typeface="Courier New"/>
            </a:endParaRPr>
          </a:p>
          <a:p>
            <a:pPr indent="-285750" lvl="1" marL="914400" rtl="0" algn="l">
              <a:lnSpc>
                <a:spcPct val="137500"/>
              </a:lnSpc>
              <a:spcBef>
                <a:spcPts val="0"/>
              </a:spcBef>
              <a:spcAft>
                <a:spcPts val="0"/>
              </a:spcAft>
              <a:buClr>
                <a:schemeClr val="dk2"/>
              </a:buClr>
              <a:buSzPts val="900"/>
              <a:buFont typeface="Roboto"/>
              <a:buChar char="○"/>
            </a:pPr>
            <a:r>
              <a:rPr lang="en" sz="900">
                <a:solidFill>
                  <a:srgbClr val="403F53"/>
                </a:solidFill>
                <a:highlight>
                  <a:srgbClr val="FBFBFB"/>
                </a:highlight>
                <a:latin typeface="Courier New"/>
                <a:ea typeface="Courier New"/>
                <a:cs typeface="Courier New"/>
                <a:sym typeface="Courier New"/>
              </a:rPr>
              <a:t>           console</a:t>
            </a:r>
            <a:r>
              <a:rPr i="1" lang="en" sz="900">
                <a:solidFill>
                  <a:srgbClr val="994CC3"/>
                </a:solidFill>
                <a:highlight>
                  <a:srgbClr val="FBFBFB"/>
                </a:highlight>
                <a:latin typeface="Courier New"/>
                <a:ea typeface="Courier New"/>
                <a:cs typeface="Courier New"/>
                <a:sym typeface="Courier New"/>
              </a:rPr>
              <a:t>.</a:t>
            </a:r>
            <a:r>
              <a:rPr i="1" lang="en" sz="900">
                <a:solidFill>
                  <a:srgbClr val="4876D6"/>
                </a:solidFill>
                <a:highlight>
                  <a:srgbClr val="FBFBFB"/>
                </a:highlight>
                <a:latin typeface="Courier New"/>
                <a:ea typeface="Courier New"/>
                <a:cs typeface="Courier New"/>
                <a:sym typeface="Courier New"/>
              </a:rPr>
              <a:t>log</a:t>
            </a:r>
            <a:r>
              <a:rPr lang="en" sz="900">
                <a:solidFill>
                  <a:srgbClr val="403F53"/>
                </a:solidFill>
                <a:highlight>
                  <a:srgbClr val="FBFBFB"/>
                </a:highlight>
                <a:latin typeface="Courier New"/>
                <a:ea typeface="Courier New"/>
                <a:cs typeface="Courier New"/>
                <a:sym typeface="Courier New"/>
              </a:rPr>
              <a:t>(params</a:t>
            </a:r>
            <a:r>
              <a:rPr i="1" lang="en" sz="900">
                <a:solidFill>
                  <a:srgbClr val="994CC3"/>
                </a:solidFill>
                <a:highlight>
                  <a:srgbClr val="FBFBFB"/>
                </a:highlight>
                <a:latin typeface="Courier New"/>
                <a:ea typeface="Courier New"/>
                <a:cs typeface="Courier New"/>
                <a:sym typeface="Courier New"/>
              </a:rPr>
              <a:t>.</a:t>
            </a:r>
            <a:r>
              <a:rPr i="1" lang="en" sz="900">
                <a:solidFill>
                  <a:srgbClr val="4876D6"/>
                </a:solidFill>
                <a:highlight>
                  <a:srgbClr val="FBFBFB"/>
                </a:highlight>
                <a:latin typeface="Courier New"/>
                <a:ea typeface="Courier New"/>
                <a:cs typeface="Courier New"/>
                <a:sym typeface="Courier New"/>
              </a:rPr>
              <a:t>get</a:t>
            </a:r>
            <a:r>
              <a:rPr lang="en" sz="900">
                <a:solidFill>
                  <a:srgbClr val="403F53"/>
                </a:solidFill>
                <a:highlight>
                  <a:srgbClr val="FBFBFB"/>
                </a:highlight>
                <a:latin typeface="Courier New"/>
                <a:ea typeface="Courier New"/>
                <a:cs typeface="Courier New"/>
                <a:sym typeface="Courier New"/>
              </a:rPr>
              <a:t>(</a:t>
            </a:r>
            <a:r>
              <a:rPr lang="en" sz="900">
                <a:solidFill>
                  <a:srgbClr val="111111"/>
                </a:solidFill>
                <a:highlight>
                  <a:srgbClr val="FBFBFB"/>
                </a:highlight>
                <a:latin typeface="Courier New"/>
                <a:ea typeface="Courier New"/>
                <a:cs typeface="Courier New"/>
                <a:sym typeface="Courier New"/>
              </a:rPr>
              <a:t>'</a:t>
            </a:r>
            <a:r>
              <a:rPr lang="en" sz="900">
                <a:solidFill>
                  <a:srgbClr val="C96765"/>
                </a:solidFill>
                <a:highlight>
                  <a:srgbClr val="FBFBFB"/>
                </a:highlight>
                <a:latin typeface="Courier New"/>
                <a:ea typeface="Courier New"/>
                <a:cs typeface="Courier New"/>
                <a:sym typeface="Courier New"/>
              </a:rPr>
              <a:t>id</a:t>
            </a:r>
            <a:r>
              <a:rPr lang="en" sz="900">
                <a:solidFill>
                  <a:srgbClr val="111111"/>
                </a:solidFill>
                <a:highlight>
                  <a:srgbClr val="FBFBFB"/>
                </a:highlight>
                <a:latin typeface="Courier New"/>
                <a:ea typeface="Courier New"/>
                <a:cs typeface="Courier New"/>
                <a:sym typeface="Courier New"/>
              </a:rPr>
              <a:t>'</a:t>
            </a:r>
            <a:r>
              <a:rPr lang="en" sz="900">
                <a:solidFill>
                  <a:srgbClr val="403F53"/>
                </a:solidFill>
                <a:highlight>
                  <a:srgbClr val="FBFBFB"/>
                </a:highlight>
                <a:latin typeface="Courier New"/>
                <a:ea typeface="Courier New"/>
                <a:cs typeface="Courier New"/>
                <a:sym typeface="Courier New"/>
              </a:rPr>
              <a:t>));</a:t>
            </a:r>
            <a:endParaRPr sz="900">
              <a:solidFill>
                <a:srgbClr val="403F53"/>
              </a:solidFill>
              <a:highlight>
                <a:srgbClr val="FBFBFB"/>
              </a:highlight>
              <a:latin typeface="Courier New"/>
              <a:ea typeface="Courier New"/>
              <a:cs typeface="Courier New"/>
              <a:sym typeface="Courier New"/>
            </a:endParaRPr>
          </a:p>
          <a:p>
            <a:pPr indent="-285750" lvl="1" marL="914400" rtl="0" algn="l">
              <a:lnSpc>
                <a:spcPct val="137500"/>
              </a:lnSpc>
              <a:spcBef>
                <a:spcPts val="0"/>
              </a:spcBef>
              <a:spcAft>
                <a:spcPts val="0"/>
              </a:spcAft>
              <a:buClr>
                <a:schemeClr val="dk2"/>
              </a:buClr>
              <a:buSzPts val="900"/>
              <a:buFont typeface="Roboto"/>
              <a:buChar char="○"/>
            </a:pPr>
            <a:r>
              <a:rPr lang="en" sz="900">
                <a:solidFill>
                  <a:srgbClr val="403F53"/>
                </a:solidFill>
                <a:highlight>
                  <a:srgbClr val="FBFBFB"/>
                </a:highlight>
                <a:latin typeface="Courier New"/>
                <a:ea typeface="Courier New"/>
                <a:cs typeface="Courier New"/>
                <a:sym typeface="Courier New"/>
              </a:rPr>
              <a:t>           </a:t>
            </a:r>
            <a:r>
              <a:rPr lang="en" sz="900">
                <a:solidFill>
                  <a:srgbClr val="939DBB"/>
                </a:solidFill>
                <a:highlight>
                  <a:srgbClr val="FBFBFB"/>
                </a:highlight>
                <a:latin typeface="Courier New"/>
                <a:ea typeface="Courier New"/>
                <a:cs typeface="Courier New"/>
                <a:sym typeface="Courier New"/>
              </a:rPr>
              <a:t>//</a:t>
            </a:r>
            <a:r>
              <a:rPr i="1" lang="en" sz="900">
                <a:solidFill>
                  <a:srgbClr val="939DBB"/>
                </a:solidFill>
                <a:highlight>
                  <a:srgbClr val="FBFBFB"/>
                </a:highlight>
                <a:latin typeface="Courier New"/>
                <a:ea typeface="Courier New"/>
                <a:cs typeface="Courier New"/>
                <a:sym typeface="Courier New"/>
              </a:rPr>
              <a:t>params.keys //all the keys in our params</a:t>
            </a:r>
            <a:endParaRPr i="1" sz="900">
              <a:solidFill>
                <a:srgbClr val="939DBB"/>
              </a:solidFill>
              <a:highlight>
                <a:srgbClr val="FBFBFB"/>
              </a:highlight>
              <a:latin typeface="Courier New"/>
              <a:ea typeface="Courier New"/>
              <a:cs typeface="Courier New"/>
              <a:sym typeface="Courier New"/>
            </a:endParaRPr>
          </a:p>
          <a:p>
            <a:pPr indent="-285750" lvl="1" marL="914400" rtl="0" algn="l">
              <a:lnSpc>
                <a:spcPct val="137500"/>
              </a:lnSpc>
              <a:spcBef>
                <a:spcPts val="0"/>
              </a:spcBef>
              <a:spcAft>
                <a:spcPts val="0"/>
              </a:spcAft>
              <a:buClr>
                <a:schemeClr val="dk2"/>
              </a:buClr>
              <a:buSzPts val="900"/>
              <a:buFont typeface="Roboto"/>
              <a:buChar char="○"/>
            </a:pPr>
            <a:r>
              <a:rPr lang="en" sz="900">
                <a:solidFill>
                  <a:srgbClr val="403F53"/>
                </a:solidFill>
                <a:highlight>
                  <a:srgbClr val="FBFBFB"/>
                </a:highlight>
                <a:latin typeface="Courier New"/>
                <a:ea typeface="Courier New"/>
                <a:cs typeface="Courier New"/>
                <a:sym typeface="Courier New"/>
              </a:rPr>
              <a:t>           </a:t>
            </a:r>
            <a:r>
              <a:rPr lang="en" sz="900">
                <a:solidFill>
                  <a:srgbClr val="939DBB"/>
                </a:solidFill>
                <a:highlight>
                  <a:srgbClr val="FBFBFB"/>
                </a:highlight>
                <a:latin typeface="Courier New"/>
                <a:ea typeface="Courier New"/>
                <a:cs typeface="Courier New"/>
                <a:sym typeface="Courier New"/>
              </a:rPr>
              <a:t>//</a:t>
            </a:r>
            <a:r>
              <a:rPr i="1" lang="en" sz="900">
                <a:solidFill>
                  <a:srgbClr val="939DBB"/>
                </a:solidFill>
                <a:highlight>
                  <a:srgbClr val="FBFBFB"/>
                </a:highlight>
                <a:latin typeface="Courier New"/>
                <a:ea typeface="Courier New"/>
                <a:cs typeface="Courier New"/>
                <a:sym typeface="Courier New"/>
              </a:rPr>
              <a:t>params.getAll(); // the value of all route parameters</a:t>
            </a:r>
            <a:endParaRPr i="1" sz="900">
              <a:solidFill>
                <a:srgbClr val="939DBB"/>
              </a:solidFill>
              <a:highlight>
                <a:srgbClr val="FBFBFB"/>
              </a:highlight>
              <a:latin typeface="Courier New"/>
              <a:ea typeface="Courier New"/>
              <a:cs typeface="Courier New"/>
              <a:sym typeface="Courier New"/>
            </a:endParaRPr>
          </a:p>
          <a:p>
            <a:pPr indent="-285750" lvl="1" marL="914400" rtl="0" algn="l">
              <a:lnSpc>
                <a:spcPct val="137500"/>
              </a:lnSpc>
              <a:spcBef>
                <a:spcPts val="0"/>
              </a:spcBef>
              <a:spcAft>
                <a:spcPts val="0"/>
              </a:spcAft>
              <a:buClr>
                <a:schemeClr val="dk2"/>
              </a:buClr>
              <a:buSzPts val="900"/>
              <a:buFont typeface="Roboto"/>
              <a:buChar char="○"/>
            </a:pPr>
            <a:r>
              <a:rPr lang="en" sz="900">
                <a:solidFill>
                  <a:srgbClr val="403F53"/>
                </a:solidFill>
                <a:highlight>
                  <a:srgbClr val="FBFBFB"/>
                </a:highlight>
                <a:latin typeface="Courier New"/>
                <a:ea typeface="Courier New"/>
                <a:cs typeface="Courier New"/>
                <a:sym typeface="Courier New"/>
              </a:rPr>
              <a:t>           </a:t>
            </a:r>
            <a:r>
              <a:rPr lang="en" sz="900">
                <a:solidFill>
                  <a:srgbClr val="939DBB"/>
                </a:solidFill>
                <a:highlight>
                  <a:srgbClr val="FBFBFB"/>
                </a:highlight>
                <a:latin typeface="Courier New"/>
                <a:ea typeface="Courier New"/>
                <a:cs typeface="Courier New"/>
                <a:sym typeface="Courier New"/>
              </a:rPr>
              <a:t>//</a:t>
            </a:r>
            <a:r>
              <a:rPr i="1" lang="en" sz="900">
                <a:solidFill>
                  <a:srgbClr val="939DBB"/>
                </a:solidFill>
                <a:highlight>
                  <a:srgbClr val="FBFBFB"/>
                </a:highlight>
                <a:latin typeface="Courier New"/>
                <a:ea typeface="Courier New"/>
                <a:cs typeface="Courier New"/>
                <a:sym typeface="Courier New"/>
              </a:rPr>
              <a:t>params.get(); //get value a given route parameters</a:t>
            </a:r>
            <a:endParaRPr i="1" sz="900">
              <a:solidFill>
                <a:srgbClr val="939DBB"/>
              </a:solidFill>
              <a:highlight>
                <a:srgbClr val="FBFBFB"/>
              </a:highlight>
              <a:latin typeface="Courier New"/>
              <a:ea typeface="Courier New"/>
              <a:cs typeface="Courier New"/>
              <a:sym typeface="Courier New"/>
            </a:endParaRPr>
          </a:p>
          <a:p>
            <a:pPr indent="-285750" lvl="1" marL="914400" rtl="0" algn="l">
              <a:lnSpc>
                <a:spcPct val="137500"/>
              </a:lnSpc>
              <a:spcBef>
                <a:spcPts val="0"/>
              </a:spcBef>
              <a:spcAft>
                <a:spcPts val="0"/>
              </a:spcAft>
              <a:buClr>
                <a:schemeClr val="dk2"/>
              </a:buClr>
              <a:buSzPts val="900"/>
              <a:buFont typeface="Roboto"/>
              <a:buChar char="○"/>
            </a:pPr>
            <a:r>
              <a:rPr lang="en" sz="900">
                <a:solidFill>
                  <a:srgbClr val="403F53"/>
                </a:solidFill>
                <a:highlight>
                  <a:srgbClr val="FBFBFB"/>
                </a:highlight>
                <a:latin typeface="Courier New"/>
                <a:ea typeface="Courier New"/>
                <a:cs typeface="Courier New"/>
                <a:sym typeface="Courier New"/>
              </a:rPr>
              <a:t>           </a:t>
            </a:r>
            <a:r>
              <a:rPr lang="en" sz="900">
                <a:solidFill>
                  <a:srgbClr val="939DBB"/>
                </a:solidFill>
                <a:highlight>
                  <a:srgbClr val="FBFBFB"/>
                </a:highlight>
                <a:latin typeface="Courier New"/>
                <a:ea typeface="Courier New"/>
                <a:cs typeface="Courier New"/>
                <a:sym typeface="Courier New"/>
              </a:rPr>
              <a:t>//</a:t>
            </a:r>
            <a:r>
              <a:rPr i="1" lang="en" sz="900">
                <a:solidFill>
                  <a:srgbClr val="939DBB"/>
                </a:solidFill>
                <a:highlight>
                  <a:srgbClr val="FBFBFB"/>
                </a:highlight>
                <a:latin typeface="Courier New"/>
                <a:ea typeface="Courier New"/>
                <a:cs typeface="Courier New"/>
                <a:sym typeface="Courier New"/>
              </a:rPr>
              <a:t>params.has(); //check to see if we have a parameter with the given name</a:t>
            </a:r>
            <a:endParaRPr i="1" sz="900">
              <a:solidFill>
                <a:srgbClr val="939DBB"/>
              </a:solidFill>
              <a:highlight>
                <a:srgbClr val="FBFBFB"/>
              </a:highlight>
              <a:latin typeface="Courier New"/>
              <a:ea typeface="Courier New"/>
              <a:cs typeface="Courier New"/>
              <a:sym typeface="Courier New"/>
            </a:endParaRPr>
          </a:p>
          <a:p>
            <a:pPr indent="-285750" lvl="1" marL="914400" rtl="0" algn="l">
              <a:lnSpc>
                <a:spcPct val="137500"/>
              </a:lnSpc>
              <a:spcBef>
                <a:spcPts val="0"/>
              </a:spcBef>
              <a:spcAft>
                <a:spcPts val="0"/>
              </a:spcAft>
              <a:buClr>
                <a:schemeClr val="dk2"/>
              </a:buClr>
              <a:buSzPts val="900"/>
              <a:buFont typeface="Roboto"/>
              <a:buChar char="○"/>
            </a:pPr>
            <a:r>
              <a:rPr lang="en" sz="900">
                <a:solidFill>
                  <a:srgbClr val="403F53"/>
                </a:solidFill>
                <a:highlight>
                  <a:srgbClr val="FBFBFB"/>
                </a:highlight>
                <a:latin typeface="Courier New"/>
                <a:ea typeface="Courier New"/>
                <a:cs typeface="Courier New"/>
                <a:sym typeface="Courier New"/>
              </a:rPr>
              <a:t>       })</a:t>
            </a:r>
            <a:endParaRPr sz="900">
              <a:solidFill>
                <a:srgbClr val="403F53"/>
              </a:solidFill>
              <a:highlight>
                <a:srgbClr val="FBFBFB"/>
              </a:highlight>
              <a:latin typeface="Courier New"/>
              <a:ea typeface="Courier New"/>
              <a:cs typeface="Courier New"/>
              <a:sym typeface="Courier New"/>
            </a:endParaRPr>
          </a:p>
          <a:p>
            <a:pPr indent="-285750" lvl="1" marL="914400" rtl="0" algn="l">
              <a:lnSpc>
                <a:spcPct val="137500"/>
              </a:lnSpc>
              <a:spcBef>
                <a:spcPts val="0"/>
              </a:spcBef>
              <a:spcAft>
                <a:spcPts val="0"/>
              </a:spcAft>
              <a:buClr>
                <a:schemeClr val="dk2"/>
              </a:buClr>
              <a:buSzPts val="900"/>
              <a:buFont typeface="Roboto"/>
              <a:buChar char="○"/>
            </a:pPr>
            <a:r>
              <a:rPr lang="en" sz="900">
                <a:solidFill>
                  <a:srgbClr val="403F53"/>
                </a:solidFill>
                <a:highlight>
                  <a:srgbClr val="FBFBFB"/>
                </a:highlight>
                <a:latin typeface="Courier New"/>
                <a:ea typeface="Courier New"/>
                <a:cs typeface="Courier New"/>
                <a:sym typeface="Courier New"/>
              </a:rPr>
              <a:t>   }</a:t>
            </a:r>
            <a:endParaRPr sz="900">
              <a:solidFill>
                <a:srgbClr val="403F53"/>
              </a:solidFill>
              <a:highlight>
                <a:srgbClr val="FBFBFB"/>
              </a:highlight>
              <a:latin typeface="Courier New"/>
              <a:ea typeface="Courier New"/>
              <a:cs typeface="Courier New"/>
              <a:sym typeface="Courier New"/>
            </a:endParaRPr>
          </a:p>
          <a:p>
            <a:pPr indent="-304800" lvl="1" marL="914400" rtl="0" algn="l">
              <a:lnSpc>
                <a:spcPct val="137500"/>
              </a:lnSpc>
              <a:spcBef>
                <a:spcPts val="0"/>
              </a:spcBef>
              <a:spcAft>
                <a:spcPts val="0"/>
              </a:spcAft>
              <a:buClr>
                <a:srgbClr val="4876D6"/>
              </a:buClr>
              <a:buSzPts val="1200"/>
              <a:buFont typeface="Courier New"/>
              <a:buChar char="○"/>
            </a:pPr>
            <a:r>
              <a:t/>
            </a:r>
            <a:endParaRPr i="1" sz="1200">
              <a:solidFill>
                <a:srgbClr val="4876D6"/>
              </a:solidFill>
              <a:highlight>
                <a:srgbClr val="FBFBFB"/>
              </a:highlight>
              <a:latin typeface="Courier New"/>
              <a:ea typeface="Courier New"/>
              <a:cs typeface="Courier New"/>
              <a:sym typeface="Courier New"/>
            </a:endParaRPr>
          </a:p>
          <a:p>
            <a:pPr indent="-304800" lvl="1" marL="914400" rtl="0" algn="l">
              <a:spcBef>
                <a:spcPts val="0"/>
              </a:spcBef>
              <a:spcAft>
                <a:spcPts val="0"/>
              </a:spcAft>
              <a:buClr>
                <a:schemeClr val="dk2"/>
              </a:buClr>
              <a:buSzPts val="1200"/>
              <a:buFont typeface="Roboto"/>
              <a:buChar char="○"/>
            </a:pPr>
            <a:r>
              <a:t/>
            </a:r>
            <a:endParaRPr sz="1200">
              <a:solidFill>
                <a:schemeClr val="dk2"/>
              </a:solidFill>
              <a:latin typeface="Roboto"/>
              <a:ea typeface="Roboto"/>
              <a:cs typeface="Roboto"/>
              <a:sym typeface="Roboto"/>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113"/>
          <p:cNvSpPr txBox="1"/>
          <p:nvPr>
            <p:ph type="ctrTitle"/>
          </p:nvPr>
        </p:nvSpPr>
        <p:spPr>
          <a:xfrm>
            <a:off x="314150" y="446500"/>
            <a:ext cx="74667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Routes with parameters</a:t>
            </a:r>
            <a:endParaRPr sz="3400">
              <a:solidFill>
                <a:srgbClr val="E06666"/>
              </a:solidFill>
              <a:latin typeface="Raleway"/>
              <a:ea typeface="Raleway"/>
              <a:cs typeface="Raleway"/>
              <a:sym typeface="Raleway"/>
            </a:endParaRPr>
          </a:p>
        </p:txBody>
      </p:sp>
      <p:sp>
        <p:nvSpPr>
          <p:cNvPr id="752" name="Google Shape;752;p113"/>
          <p:cNvSpPr txBox="1"/>
          <p:nvPr/>
        </p:nvSpPr>
        <p:spPr>
          <a:xfrm>
            <a:off x="428000" y="1207975"/>
            <a:ext cx="8350500" cy="3855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Roboto"/>
              <a:buChar char="●"/>
            </a:pPr>
            <a:r>
              <a:rPr lang="en" sz="1200">
                <a:highlight>
                  <a:srgbClr val="FBFBFB"/>
                </a:highlight>
                <a:latin typeface="Courier New"/>
                <a:ea typeface="Courier New"/>
                <a:cs typeface="Courier New"/>
                <a:sym typeface="Courier New"/>
              </a:rPr>
              <a:t>When defining routes we can define them to be with parameters</a:t>
            </a:r>
            <a:endParaRPr sz="1200">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sz="1200">
              <a:highlight>
                <a:srgbClr val="FBFBFB"/>
              </a:highlight>
              <a:latin typeface="Courier New"/>
              <a:ea typeface="Courier New"/>
              <a:cs typeface="Courier New"/>
              <a:sym typeface="Courier New"/>
            </a:endParaRPr>
          </a:p>
          <a:p>
            <a:pPr indent="0" lvl="0" marL="0" rtl="0" algn="l">
              <a:spcBef>
                <a:spcPts val="0"/>
              </a:spcBef>
              <a:spcAft>
                <a:spcPts val="0"/>
              </a:spcAft>
              <a:buNone/>
            </a:pPr>
            <a:r>
              <a:rPr lang="en" sz="1200">
                <a:highlight>
                  <a:srgbClr val="FBFBFB"/>
                </a:highlight>
                <a:latin typeface="Courier New"/>
                <a:ea typeface="Courier New"/>
                <a:cs typeface="Courier New"/>
                <a:sym typeface="Courier New"/>
              </a:rPr>
              <a:t>	//app.module.ts (route definition)</a:t>
            </a:r>
            <a:endParaRPr sz="1200">
              <a:highlight>
                <a:srgbClr val="FBFBFB"/>
              </a:highlight>
              <a:latin typeface="Courier New"/>
              <a:ea typeface="Courier New"/>
              <a:cs typeface="Courier New"/>
              <a:sym typeface="Courier New"/>
            </a:endParaRPr>
          </a:p>
          <a:p>
            <a:pPr indent="0" lvl="0" marL="0" rtl="0" algn="l">
              <a:spcBef>
                <a:spcPts val="0"/>
              </a:spcBef>
              <a:spcAft>
                <a:spcPts val="0"/>
              </a:spcAft>
              <a:buNone/>
            </a:pPr>
            <a:r>
              <a:rPr lang="en" sz="1200">
                <a:highlight>
                  <a:srgbClr val="FBFBFB"/>
                </a:highlight>
                <a:latin typeface="Courier New"/>
                <a:ea typeface="Courier New"/>
                <a:cs typeface="Courier New"/>
                <a:sym typeface="Courier New"/>
              </a:rPr>
              <a:t>	</a:t>
            </a:r>
            <a:r>
              <a:rPr lang="en" sz="1200">
                <a:solidFill>
                  <a:srgbClr val="403F53"/>
                </a:solidFill>
                <a:highlight>
                  <a:srgbClr val="FBFBFB"/>
                </a:highlight>
                <a:latin typeface="Courier New"/>
                <a:ea typeface="Courier New"/>
                <a:cs typeface="Courier New"/>
                <a:sym typeface="Courier New"/>
              </a:rPr>
              <a:t> { path: </a:t>
            </a:r>
            <a:r>
              <a:rPr lang="en" sz="1200">
                <a:solidFill>
                  <a:srgbClr val="111111"/>
                </a:solidFill>
                <a:highlight>
                  <a:srgbClr val="FBFBFB"/>
                </a:highlight>
                <a:latin typeface="Courier New"/>
                <a:ea typeface="Courier New"/>
                <a:cs typeface="Courier New"/>
                <a:sym typeface="Courier New"/>
              </a:rPr>
              <a:t>'</a:t>
            </a:r>
            <a:r>
              <a:rPr lang="en" sz="1200">
                <a:solidFill>
                  <a:srgbClr val="C96765"/>
                </a:solidFill>
                <a:highlight>
                  <a:srgbClr val="FBFBFB"/>
                </a:highlight>
                <a:latin typeface="Courier New"/>
                <a:ea typeface="Courier New"/>
                <a:cs typeface="Courier New"/>
                <a:sym typeface="Courier New"/>
              </a:rPr>
              <a:t>product/:category/:id</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 component: ProductDetailComponent },</a:t>
            </a:r>
            <a:endParaRPr sz="1200">
              <a:solidFill>
                <a:srgbClr val="403F53"/>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403F53"/>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403F53"/>
                </a:solidFill>
                <a:highlight>
                  <a:srgbClr val="FBFBFB"/>
                </a:highlight>
                <a:latin typeface="Courier New"/>
                <a:ea typeface="Courier New"/>
                <a:cs typeface="Courier New"/>
                <a:sym typeface="Courier New"/>
              </a:rPr>
              <a:t>	// link definition</a:t>
            </a:r>
            <a:endParaRPr sz="1200">
              <a:solidFill>
                <a:srgbClr val="403F53"/>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403F53"/>
                </a:solidFill>
                <a:highlight>
                  <a:srgbClr val="FBFBFB"/>
                </a:highlight>
                <a:latin typeface="Courier New"/>
                <a:ea typeface="Courier New"/>
                <a:cs typeface="Courier New"/>
                <a:sym typeface="Courier New"/>
              </a:rPr>
              <a:t>	</a:t>
            </a:r>
            <a:r>
              <a:rPr lang="en" sz="1200">
                <a:solidFill>
                  <a:srgbClr val="994CC3"/>
                </a:solidFill>
                <a:highlight>
                  <a:srgbClr val="FBFBFB"/>
                </a:highlight>
                <a:latin typeface="Courier New"/>
                <a:ea typeface="Courier New"/>
                <a:cs typeface="Courier New"/>
                <a:sym typeface="Courier New"/>
              </a:rPr>
              <a:t>&lt;a </a:t>
            </a:r>
            <a:r>
              <a:rPr i="1" lang="en" sz="1200">
                <a:solidFill>
                  <a:srgbClr val="4876D6"/>
                </a:solidFill>
                <a:highlight>
                  <a:srgbClr val="FBFBFB"/>
                </a:highlight>
                <a:latin typeface="Courier New"/>
                <a:ea typeface="Courier New"/>
                <a:cs typeface="Courier New"/>
                <a:sym typeface="Courier New"/>
              </a:rPr>
              <a:t>class</a:t>
            </a:r>
            <a:r>
              <a:rPr lang="en" sz="1200">
                <a:solidFill>
                  <a:srgbClr val="994CC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C96765"/>
                </a:solidFill>
                <a:highlight>
                  <a:srgbClr val="FBFBFB"/>
                </a:highlight>
                <a:latin typeface="Courier New"/>
                <a:ea typeface="Courier New"/>
                <a:cs typeface="Courier New"/>
                <a:sym typeface="Courier New"/>
              </a:rPr>
              <a:t>nav-link</a:t>
            </a:r>
            <a:r>
              <a:rPr lang="en" sz="1200">
                <a:solidFill>
                  <a:srgbClr val="111111"/>
                </a:solidFill>
                <a:highlight>
                  <a:srgbClr val="FBFBFB"/>
                </a:highlight>
                <a:latin typeface="Courier New"/>
                <a:ea typeface="Courier New"/>
                <a:cs typeface="Courier New"/>
                <a:sym typeface="Courier New"/>
              </a:rPr>
              <a:t>"</a:t>
            </a:r>
            <a:r>
              <a:rPr lang="en" sz="1200">
                <a:solidFill>
                  <a:srgbClr val="994CC3"/>
                </a:solidFill>
                <a:highlight>
                  <a:srgbClr val="FBFBFB"/>
                </a:highlight>
                <a:latin typeface="Courier New"/>
                <a:ea typeface="Courier New"/>
                <a:cs typeface="Courier New"/>
                <a:sym typeface="Courier New"/>
              </a:rPr>
              <a:t>  </a:t>
            </a:r>
            <a:r>
              <a:rPr lang="en" sz="1200">
                <a:solidFill>
                  <a:srgbClr val="4876D6"/>
                </a:solidFill>
                <a:highlight>
                  <a:srgbClr val="FBFBFB"/>
                </a:highlight>
                <a:latin typeface="Courier New"/>
                <a:ea typeface="Courier New"/>
                <a:cs typeface="Courier New"/>
                <a:sym typeface="Courier New"/>
              </a:rPr>
              <a:t>[</a:t>
            </a:r>
            <a:r>
              <a:rPr i="1" lang="en" sz="1200">
                <a:solidFill>
                  <a:srgbClr val="4876D6"/>
                </a:solidFill>
                <a:highlight>
                  <a:srgbClr val="FBFBFB"/>
                </a:highlight>
                <a:latin typeface="Courier New"/>
                <a:ea typeface="Courier New"/>
                <a:cs typeface="Courier New"/>
                <a:sym typeface="Courier New"/>
              </a:rPr>
              <a:t>routerLink</a:t>
            </a:r>
            <a:r>
              <a:rPr lang="en" sz="1200">
                <a:solidFill>
                  <a:srgbClr val="4876D6"/>
                </a:solidFill>
                <a:highlight>
                  <a:srgbClr val="FBFBFB"/>
                </a:highlight>
                <a:latin typeface="Courier New"/>
                <a:ea typeface="Courier New"/>
                <a:cs typeface="Courier New"/>
                <a:sym typeface="Courier New"/>
              </a:rPr>
              <a:t>]</a:t>
            </a:r>
            <a:r>
              <a:rPr lang="en" sz="1200">
                <a:solidFill>
                  <a:srgbClr val="994CC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C96765"/>
                </a:solidFill>
                <a:highlight>
                  <a:srgbClr val="FBFBFB"/>
                </a:highlight>
                <a:latin typeface="Courier New"/>
                <a:ea typeface="Courier New"/>
                <a:cs typeface="Courier New"/>
                <a:sym typeface="Courier New"/>
              </a:rPr>
              <a:t>product</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C96765"/>
                </a:solidFill>
                <a:highlight>
                  <a:srgbClr val="FBFBFB"/>
                </a:highlight>
                <a:latin typeface="Courier New"/>
                <a:ea typeface="Courier New"/>
                <a:cs typeface="Courier New"/>
                <a:sym typeface="Courier New"/>
              </a:rPr>
              <a:t>home-lighting</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C96765"/>
                </a:solidFill>
                <a:highlight>
                  <a:srgbClr val="FBFBFB"/>
                </a:highlight>
                <a:latin typeface="Courier New"/>
                <a:ea typeface="Courier New"/>
                <a:cs typeface="Courier New"/>
                <a:sym typeface="Courier New"/>
              </a:rPr>
              <a:t>18</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994CC3"/>
                </a:solidFill>
                <a:highlight>
                  <a:srgbClr val="FBFBFB"/>
                </a:highlight>
                <a:latin typeface="Courier New"/>
                <a:ea typeface="Courier New"/>
                <a:cs typeface="Courier New"/>
                <a:sym typeface="Courier New"/>
              </a:rPr>
              <a:t>&gt;</a:t>
            </a:r>
            <a:r>
              <a:rPr lang="en" sz="1200">
                <a:solidFill>
                  <a:srgbClr val="403F53"/>
                </a:solidFill>
                <a:highlight>
                  <a:srgbClr val="FBFBFB"/>
                </a:highlight>
                <a:latin typeface="Courier New"/>
                <a:ea typeface="Courier New"/>
                <a:cs typeface="Courier New"/>
                <a:sym typeface="Courier New"/>
              </a:rPr>
              <a:t>Product Detail(multi param)</a:t>
            </a:r>
            <a:r>
              <a:rPr lang="en" sz="1200">
                <a:solidFill>
                  <a:srgbClr val="994CC3"/>
                </a:solidFill>
                <a:highlight>
                  <a:srgbClr val="FBFBFB"/>
                </a:highlight>
                <a:latin typeface="Courier New"/>
                <a:ea typeface="Courier New"/>
                <a:cs typeface="Courier New"/>
                <a:sym typeface="Courier New"/>
              </a:rPr>
              <a:t>&lt;/a&gt;</a:t>
            </a:r>
            <a:endParaRPr sz="1200">
              <a:solidFill>
                <a:srgbClr val="994CC3"/>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403F53"/>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sz="1200">
              <a:highlight>
                <a:srgbClr val="FBFBFB"/>
              </a:highlight>
              <a:latin typeface="Courier New"/>
              <a:ea typeface="Courier New"/>
              <a:cs typeface="Courier New"/>
              <a:sym typeface="Courier New"/>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14"/>
          <p:cNvSpPr txBox="1"/>
          <p:nvPr>
            <p:ph type="ctrTitle"/>
          </p:nvPr>
        </p:nvSpPr>
        <p:spPr>
          <a:xfrm>
            <a:off x="314150" y="446500"/>
            <a:ext cx="74667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Routes with Query Parameters</a:t>
            </a:r>
            <a:endParaRPr sz="3400">
              <a:solidFill>
                <a:srgbClr val="E06666"/>
              </a:solidFill>
              <a:latin typeface="Raleway"/>
              <a:ea typeface="Raleway"/>
              <a:cs typeface="Raleway"/>
              <a:sym typeface="Raleway"/>
            </a:endParaRPr>
          </a:p>
        </p:txBody>
      </p:sp>
      <p:sp>
        <p:nvSpPr>
          <p:cNvPr id="758" name="Google Shape;758;p114"/>
          <p:cNvSpPr txBox="1"/>
          <p:nvPr/>
        </p:nvSpPr>
        <p:spPr>
          <a:xfrm>
            <a:off x="428000" y="1207975"/>
            <a:ext cx="8350500" cy="3855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Courier New"/>
              <a:buChar char="●"/>
            </a:pPr>
            <a:r>
              <a:rPr lang="en" sz="1200">
                <a:highlight>
                  <a:srgbClr val="FBFBFB"/>
                </a:highlight>
                <a:latin typeface="Courier New"/>
                <a:ea typeface="Courier New"/>
                <a:cs typeface="Courier New"/>
                <a:sym typeface="Courier New"/>
              </a:rPr>
              <a:t>Query parameters are also known as optional parameters as they are not required to load a page</a:t>
            </a:r>
            <a:endParaRPr sz="1200">
              <a:highlight>
                <a:srgbClr val="FBFBFB"/>
              </a:highlight>
              <a:latin typeface="Courier New"/>
              <a:ea typeface="Courier New"/>
              <a:cs typeface="Courier New"/>
              <a:sym typeface="Courier New"/>
            </a:endParaRPr>
          </a:p>
          <a:p>
            <a:pPr indent="-304800" lvl="0" marL="457200" rtl="0" algn="l">
              <a:spcBef>
                <a:spcPts val="0"/>
              </a:spcBef>
              <a:spcAft>
                <a:spcPts val="0"/>
              </a:spcAft>
              <a:buSzPts val="1200"/>
              <a:buFont typeface="Courier New"/>
              <a:buChar char="●"/>
            </a:pPr>
            <a:r>
              <a:rPr lang="en" sz="1200">
                <a:highlight>
                  <a:srgbClr val="FBFBFB"/>
                </a:highlight>
                <a:latin typeface="Courier New"/>
                <a:ea typeface="Courier New"/>
                <a:cs typeface="Courier New"/>
                <a:sym typeface="Courier New"/>
              </a:rPr>
              <a:t>We dont need to modify our Routing definition rather we add them on our links</a:t>
            </a:r>
            <a:endParaRPr sz="1200">
              <a:highlight>
                <a:srgbClr val="FBFBFB"/>
              </a:highlight>
              <a:latin typeface="Courier New"/>
              <a:ea typeface="Courier New"/>
              <a:cs typeface="Courier New"/>
              <a:sym typeface="Courier New"/>
            </a:endParaRPr>
          </a:p>
          <a:p>
            <a:pPr indent="0" lvl="0" marL="457200" rtl="0" algn="l">
              <a:spcBef>
                <a:spcPts val="0"/>
              </a:spcBef>
              <a:spcAft>
                <a:spcPts val="0"/>
              </a:spcAft>
              <a:buNone/>
            </a:pPr>
            <a:r>
              <a:t/>
            </a:r>
            <a:endParaRPr sz="1200">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rgbClr val="994CC3"/>
                </a:solidFill>
                <a:highlight>
                  <a:srgbClr val="FBFBFB"/>
                </a:highlight>
                <a:latin typeface="Courier New"/>
                <a:ea typeface="Courier New"/>
                <a:cs typeface="Courier New"/>
                <a:sym typeface="Courier New"/>
              </a:rPr>
              <a:t>&lt;a </a:t>
            </a:r>
            <a:r>
              <a:rPr lang="en" sz="1200">
                <a:solidFill>
                  <a:srgbClr val="4876D6"/>
                </a:solidFill>
                <a:highlight>
                  <a:srgbClr val="FBFBFB"/>
                </a:highlight>
                <a:latin typeface="Courier New"/>
                <a:ea typeface="Courier New"/>
                <a:cs typeface="Courier New"/>
                <a:sym typeface="Courier New"/>
              </a:rPr>
              <a:t>[</a:t>
            </a:r>
            <a:r>
              <a:rPr i="1" lang="en" sz="1200">
                <a:solidFill>
                  <a:srgbClr val="4876D6"/>
                </a:solidFill>
                <a:highlight>
                  <a:srgbClr val="FBFBFB"/>
                </a:highlight>
                <a:latin typeface="Courier New"/>
                <a:ea typeface="Courier New"/>
                <a:cs typeface="Courier New"/>
                <a:sym typeface="Courier New"/>
              </a:rPr>
              <a:t>queryParams</a:t>
            </a:r>
            <a:r>
              <a:rPr lang="en" sz="1200">
                <a:solidFill>
                  <a:srgbClr val="4876D6"/>
                </a:solidFill>
                <a:highlight>
                  <a:srgbClr val="FBFBFB"/>
                </a:highlight>
                <a:latin typeface="Courier New"/>
                <a:ea typeface="Courier New"/>
                <a:cs typeface="Courier New"/>
                <a:sym typeface="Courier New"/>
              </a:rPr>
              <a:t>]</a:t>
            </a:r>
            <a:r>
              <a:rPr lang="en" sz="1200">
                <a:solidFill>
                  <a:srgbClr val="994CC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994CC3"/>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page</a:t>
            </a:r>
            <a:r>
              <a:rPr lang="en" sz="1200">
                <a:solidFill>
                  <a:srgbClr val="994CC3"/>
                </a:solidFill>
                <a:highlight>
                  <a:srgbClr val="FBFBFB"/>
                </a:highlight>
                <a:latin typeface="Courier New"/>
                <a:ea typeface="Courier New"/>
                <a:cs typeface="Courier New"/>
                <a:sym typeface="Courier New"/>
              </a:rPr>
              <a:t>:</a:t>
            </a:r>
            <a:r>
              <a:rPr lang="en" sz="1200">
                <a:solidFill>
                  <a:srgbClr val="AA0982"/>
                </a:solidFill>
                <a:highlight>
                  <a:srgbClr val="FBFBFB"/>
                </a:highlight>
                <a:latin typeface="Courier New"/>
                <a:ea typeface="Courier New"/>
                <a:cs typeface="Courier New"/>
                <a:sym typeface="Courier New"/>
              </a:rPr>
              <a:t>1</a:t>
            </a:r>
            <a:r>
              <a:rPr lang="en" sz="1200">
                <a:solidFill>
                  <a:srgbClr val="994CC3"/>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order</a:t>
            </a:r>
            <a:r>
              <a:rPr lang="en" sz="1200">
                <a:solidFill>
                  <a:srgbClr val="994CC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C96765"/>
                </a:solidFill>
                <a:highlight>
                  <a:srgbClr val="FBFBFB"/>
                </a:highlight>
                <a:latin typeface="Courier New"/>
                <a:ea typeface="Courier New"/>
                <a:cs typeface="Courier New"/>
                <a:sym typeface="Courier New"/>
              </a:rPr>
              <a:t>newest</a:t>
            </a:r>
            <a:r>
              <a:rPr lang="en" sz="1200">
                <a:solidFill>
                  <a:srgbClr val="111111"/>
                </a:solidFill>
                <a:highlight>
                  <a:srgbClr val="FBFBFB"/>
                </a:highlight>
                <a:latin typeface="Courier New"/>
                <a:ea typeface="Courier New"/>
                <a:cs typeface="Courier New"/>
                <a:sym typeface="Courier New"/>
              </a:rPr>
              <a:t>'</a:t>
            </a:r>
            <a:r>
              <a:rPr lang="en" sz="1200">
                <a:solidFill>
                  <a:srgbClr val="994CC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994CC3"/>
                </a:solidFill>
                <a:highlight>
                  <a:srgbClr val="FBFBFB"/>
                </a:highlight>
                <a:latin typeface="Courier New"/>
                <a:ea typeface="Courier New"/>
                <a:cs typeface="Courier New"/>
                <a:sym typeface="Courier New"/>
              </a:rPr>
              <a:t> </a:t>
            </a:r>
            <a:r>
              <a:rPr lang="en" sz="1200">
                <a:solidFill>
                  <a:srgbClr val="4876D6"/>
                </a:solidFill>
                <a:highlight>
                  <a:srgbClr val="FBFBFB"/>
                </a:highlight>
                <a:latin typeface="Courier New"/>
                <a:ea typeface="Courier New"/>
                <a:cs typeface="Courier New"/>
                <a:sym typeface="Courier New"/>
              </a:rPr>
              <a:t>[</a:t>
            </a:r>
            <a:r>
              <a:rPr i="1" lang="en" sz="1200">
                <a:solidFill>
                  <a:srgbClr val="4876D6"/>
                </a:solidFill>
                <a:highlight>
                  <a:srgbClr val="FBFBFB"/>
                </a:highlight>
                <a:latin typeface="Courier New"/>
                <a:ea typeface="Courier New"/>
                <a:cs typeface="Courier New"/>
                <a:sym typeface="Courier New"/>
              </a:rPr>
              <a:t>routerLink</a:t>
            </a:r>
            <a:r>
              <a:rPr lang="en" sz="1200">
                <a:solidFill>
                  <a:srgbClr val="4876D6"/>
                </a:solidFill>
                <a:highlight>
                  <a:srgbClr val="FBFBFB"/>
                </a:highlight>
                <a:latin typeface="Courier New"/>
                <a:ea typeface="Courier New"/>
                <a:cs typeface="Courier New"/>
                <a:sym typeface="Courier New"/>
              </a:rPr>
              <a:t>]</a:t>
            </a:r>
            <a:r>
              <a:rPr lang="en" sz="1200">
                <a:solidFill>
                  <a:srgbClr val="994CC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C96765"/>
                </a:solidFill>
                <a:highlight>
                  <a:srgbClr val="FBFBFB"/>
                </a:highlight>
                <a:latin typeface="Courier New"/>
                <a:ea typeface="Courier New"/>
                <a:cs typeface="Courier New"/>
                <a:sym typeface="Courier New"/>
              </a:rPr>
              <a:t>product</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994CC3"/>
                </a:solidFill>
                <a:highlight>
                  <a:srgbClr val="FBFBFB"/>
                </a:highlight>
                <a:latin typeface="Courier New"/>
                <a:ea typeface="Courier New"/>
                <a:cs typeface="Courier New"/>
                <a:sym typeface="Courier New"/>
              </a:rPr>
              <a:t>&gt;</a:t>
            </a:r>
            <a:r>
              <a:rPr lang="en" sz="1200">
                <a:solidFill>
                  <a:srgbClr val="403F53"/>
                </a:solidFill>
                <a:highlight>
                  <a:srgbClr val="FBFBFB"/>
                </a:highlight>
                <a:latin typeface="Courier New"/>
                <a:ea typeface="Courier New"/>
                <a:cs typeface="Courier New"/>
                <a:sym typeface="Courier New"/>
              </a:rPr>
              <a:t>Product save</a:t>
            </a:r>
            <a:r>
              <a:rPr lang="en" sz="1200">
                <a:solidFill>
                  <a:srgbClr val="994CC3"/>
                </a:solidFill>
                <a:highlight>
                  <a:srgbClr val="FBFBFB"/>
                </a:highlight>
                <a:latin typeface="Courier New"/>
                <a:ea typeface="Courier New"/>
                <a:cs typeface="Courier New"/>
                <a:sym typeface="Courier New"/>
              </a:rPr>
              <a:t>&lt;/a&gt;</a:t>
            </a:r>
            <a:endParaRPr sz="12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t/>
            </a:r>
            <a:endParaRPr sz="12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t/>
            </a:r>
            <a:endParaRPr sz="1200">
              <a:solidFill>
                <a:srgbClr val="994CC3"/>
              </a:solidFill>
              <a:highlight>
                <a:srgbClr val="FBFBFB"/>
              </a:highlight>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lang="en" sz="1200">
                <a:solidFill>
                  <a:schemeClr val="dk1"/>
                </a:solidFill>
                <a:highlight>
                  <a:srgbClr val="FBFBFB"/>
                </a:highlight>
                <a:latin typeface="Courier New"/>
                <a:ea typeface="Courier New"/>
                <a:cs typeface="Courier New"/>
                <a:sym typeface="Courier New"/>
              </a:rPr>
              <a:t>To get our query parmaeters inside our components we first inject ActivatedRoute to our constructor and then in our ngOnInit get the query params</a:t>
            </a:r>
            <a:endParaRPr sz="1200">
              <a:solidFill>
                <a:schemeClr val="dk1"/>
              </a:solidFill>
              <a:highlight>
                <a:srgbClr val="FBFBFB"/>
              </a:highlight>
              <a:latin typeface="Courier New"/>
              <a:ea typeface="Courier New"/>
              <a:cs typeface="Courier New"/>
              <a:sym typeface="Courier New"/>
            </a:endParaRPr>
          </a:p>
          <a:p>
            <a:pPr indent="0" lvl="0" marL="457200" rtl="0" algn="l">
              <a:spcBef>
                <a:spcPts val="0"/>
              </a:spcBef>
              <a:spcAft>
                <a:spcPts val="0"/>
              </a:spcAft>
              <a:buNone/>
            </a:pPr>
            <a:r>
              <a:t/>
            </a:r>
            <a:endParaRPr sz="1200">
              <a:solidFill>
                <a:schemeClr val="dk1"/>
              </a:solidFill>
              <a:highlight>
                <a:srgbClr val="FBFBFB"/>
              </a:highlight>
              <a:latin typeface="Courier New"/>
              <a:ea typeface="Courier New"/>
              <a:cs typeface="Courier New"/>
              <a:sym typeface="Courier New"/>
            </a:endParaRPr>
          </a:p>
          <a:p>
            <a:pPr indent="0" lvl="0" marL="457200" rtl="0" algn="l">
              <a:spcBef>
                <a:spcPts val="0"/>
              </a:spcBef>
              <a:spcAft>
                <a:spcPts val="0"/>
              </a:spcAft>
              <a:buNone/>
            </a:pPr>
            <a:r>
              <a:t/>
            </a:r>
            <a:endParaRPr sz="1200">
              <a:solidFill>
                <a:schemeClr val="dk1"/>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200">
                <a:solidFill>
                  <a:srgbClr val="403F53"/>
                </a:solidFill>
                <a:highlight>
                  <a:srgbClr val="FBFBFB"/>
                </a:highlight>
                <a:latin typeface="Courier New"/>
                <a:ea typeface="Courier New"/>
                <a:cs typeface="Courier New"/>
                <a:sym typeface="Courier New"/>
              </a:rPr>
              <a:t> </a:t>
            </a:r>
            <a:r>
              <a:rPr i="1" lang="en" sz="1200">
                <a:solidFill>
                  <a:srgbClr val="4876D6"/>
                </a:solidFill>
                <a:highlight>
                  <a:srgbClr val="FBFBFB"/>
                </a:highlight>
                <a:latin typeface="Courier New"/>
                <a:ea typeface="Courier New"/>
                <a:cs typeface="Courier New"/>
                <a:sym typeface="Courier New"/>
              </a:rPr>
              <a:t>ngOnInit</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 {</a:t>
            </a:r>
            <a:endParaRPr sz="12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200">
                <a:solidFill>
                  <a:srgbClr val="403F53"/>
                </a:solidFill>
                <a:highlight>
                  <a:srgbClr val="FBFBFB"/>
                </a:highlight>
                <a:latin typeface="Courier New"/>
                <a:ea typeface="Courier New"/>
                <a:cs typeface="Courier New"/>
                <a:sym typeface="Courier New"/>
              </a:rPr>
              <a:t>       </a:t>
            </a:r>
            <a:r>
              <a:rPr lang="en" sz="1200">
                <a:solidFill>
                  <a:srgbClr val="0C969B"/>
                </a:solidFill>
                <a:highlight>
                  <a:srgbClr val="FBFBFB"/>
                </a:highlight>
                <a:latin typeface="Courier New"/>
                <a:ea typeface="Courier New"/>
                <a:cs typeface="Courier New"/>
                <a:sym typeface="Courier New"/>
              </a:rPr>
              <a:t>this</a:t>
            </a:r>
            <a:r>
              <a:rPr i="1" lang="en" sz="1200">
                <a:solidFill>
                  <a:srgbClr val="994CC3"/>
                </a:solidFill>
                <a:highlight>
                  <a:srgbClr val="FBFBFB"/>
                </a:highlight>
                <a:latin typeface="Courier New"/>
                <a:ea typeface="Courier New"/>
                <a:cs typeface="Courier New"/>
                <a:sym typeface="Courier New"/>
              </a:rPr>
              <a:t>.</a:t>
            </a:r>
            <a:r>
              <a:rPr i="1" lang="en" sz="1200">
                <a:solidFill>
                  <a:srgbClr val="111111"/>
                </a:solidFill>
                <a:highlight>
                  <a:srgbClr val="FBFBFB"/>
                </a:highlight>
                <a:latin typeface="Courier New"/>
                <a:ea typeface="Courier New"/>
                <a:cs typeface="Courier New"/>
                <a:sym typeface="Courier New"/>
              </a:rPr>
              <a:t>route</a:t>
            </a:r>
            <a:r>
              <a:rPr i="1" lang="en" sz="1200">
                <a:solidFill>
                  <a:srgbClr val="994CC3"/>
                </a:solidFill>
                <a:highlight>
                  <a:srgbClr val="FBFBFB"/>
                </a:highlight>
                <a:latin typeface="Courier New"/>
                <a:ea typeface="Courier New"/>
                <a:cs typeface="Courier New"/>
                <a:sym typeface="Courier New"/>
              </a:rPr>
              <a:t>.</a:t>
            </a:r>
            <a:r>
              <a:rPr i="1" lang="en" sz="1200">
                <a:solidFill>
                  <a:srgbClr val="111111"/>
                </a:solidFill>
                <a:highlight>
                  <a:srgbClr val="FBFBFB"/>
                </a:highlight>
                <a:latin typeface="Courier New"/>
                <a:ea typeface="Courier New"/>
                <a:cs typeface="Courier New"/>
                <a:sym typeface="Courier New"/>
              </a:rPr>
              <a:t>queryParamMap</a:t>
            </a:r>
            <a:r>
              <a:rPr i="1" lang="en" sz="1200">
                <a:solidFill>
                  <a:srgbClr val="994CC3"/>
                </a:solidFill>
                <a:highlight>
                  <a:srgbClr val="FBFBFB"/>
                </a:highlight>
                <a:latin typeface="Courier New"/>
                <a:ea typeface="Courier New"/>
                <a:cs typeface="Courier New"/>
                <a:sym typeface="Courier New"/>
              </a:rPr>
              <a:t>.</a:t>
            </a:r>
            <a:r>
              <a:rPr i="1" lang="en" sz="1200">
                <a:solidFill>
                  <a:srgbClr val="4876D6"/>
                </a:solidFill>
                <a:highlight>
                  <a:srgbClr val="FBFBFB"/>
                </a:highlight>
                <a:latin typeface="Courier New"/>
                <a:ea typeface="Courier New"/>
                <a:cs typeface="Courier New"/>
                <a:sym typeface="Courier New"/>
              </a:rPr>
              <a:t>subscribe</a:t>
            </a:r>
            <a:r>
              <a:rPr lang="en" sz="1200">
                <a:solidFill>
                  <a:srgbClr val="403F5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params</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 </a:t>
            </a:r>
            <a:r>
              <a:rPr lang="en" sz="1200">
                <a:solidFill>
                  <a:srgbClr val="994CC3"/>
                </a:solidFill>
                <a:highlight>
                  <a:srgbClr val="FBFBFB"/>
                </a:highlight>
                <a:latin typeface="Courier New"/>
                <a:ea typeface="Courier New"/>
                <a:cs typeface="Courier New"/>
                <a:sym typeface="Courier New"/>
              </a:rPr>
              <a:t>=&gt;</a:t>
            </a:r>
            <a:r>
              <a:rPr lang="en" sz="1200">
                <a:solidFill>
                  <a:srgbClr val="403F53"/>
                </a:solidFill>
                <a:highlight>
                  <a:srgbClr val="FBFBFB"/>
                </a:highlight>
                <a:latin typeface="Courier New"/>
                <a:ea typeface="Courier New"/>
                <a:cs typeface="Courier New"/>
                <a:sym typeface="Courier New"/>
              </a:rPr>
              <a:t> {</a:t>
            </a:r>
            <a:endParaRPr sz="12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200">
                <a:solidFill>
                  <a:srgbClr val="403F53"/>
                </a:solidFill>
                <a:highlight>
                  <a:srgbClr val="FBFBFB"/>
                </a:highlight>
                <a:latin typeface="Courier New"/>
                <a:ea typeface="Courier New"/>
                <a:cs typeface="Courier New"/>
                <a:sym typeface="Courier New"/>
              </a:rPr>
              <a:t>           console</a:t>
            </a:r>
            <a:r>
              <a:rPr i="1" lang="en" sz="1200">
                <a:solidFill>
                  <a:srgbClr val="994CC3"/>
                </a:solidFill>
                <a:highlight>
                  <a:srgbClr val="FBFBFB"/>
                </a:highlight>
                <a:latin typeface="Courier New"/>
                <a:ea typeface="Courier New"/>
                <a:cs typeface="Courier New"/>
                <a:sym typeface="Courier New"/>
              </a:rPr>
              <a:t>.</a:t>
            </a:r>
            <a:r>
              <a:rPr i="1" lang="en" sz="1200">
                <a:solidFill>
                  <a:srgbClr val="4876D6"/>
                </a:solidFill>
                <a:highlight>
                  <a:srgbClr val="FBFBFB"/>
                </a:highlight>
                <a:latin typeface="Courier New"/>
                <a:ea typeface="Courier New"/>
                <a:cs typeface="Courier New"/>
                <a:sym typeface="Courier New"/>
              </a:rPr>
              <a:t>log</a:t>
            </a:r>
            <a:r>
              <a:rPr lang="en" sz="1200">
                <a:solidFill>
                  <a:srgbClr val="403F53"/>
                </a:solidFill>
                <a:highlight>
                  <a:srgbClr val="FBFBFB"/>
                </a:highlight>
                <a:latin typeface="Courier New"/>
                <a:ea typeface="Courier New"/>
                <a:cs typeface="Courier New"/>
                <a:sym typeface="Courier New"/>
              </a:rPr>
              <a:t>(params)</a:t>
            </a:r>
            <a:endParaRPr sz="12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200">
                <a:solidFill>
                  <a:srgbClr val="403F53"/>
                </a:solidFill>
                <a:highlight>
                  <a:srgbClr val="FBFBFB"/>
                </a:highlight>
                <a:latin typeface="Courier New"/>
                <a:ea typeface="Courier New"/>
                <a:cs typeface="Courier New"/>
                <a:sym typeface="Courier New"/>
              </a:rPr>
              <a:t>           console</a:t>
            </a:r>
            <a:r>
              <a:rPr i="1" lang="en" sz="1200">
                <a:solidFill>
                  <a:srgbClr val="994CC3"/>
                </a:solidFill>
                <a:highlight>
                  <a:srgbClr val="FBFBFB"/>
                </a:highlight>
                <a:latin typeface="Courier New"/>
                <a:ea typeface="Courier New"/>
                <a:cs typeface="Courier New"/>
                <a:sym typeface="Courier New"/>
              </a:rPr>
              <a:t>.</a:t>
            </a:r>
            <a:r>
              <a:rPr i="1" lang="en" sz="1200">
                <a:solidFill>
                  <a:srgbClr val="4876D6"/>
                </a:solidFill>
                <a:highlight>
                  <a:srgbClr val="FBFBFB"/>
                </a:highlight>
                <a:latin typeface="Courier New"/>
                <a:ea typeface="Courier New"/>
                <a:cs typeface="Courier New"/>
                <a:sym typeface="Courier New"/>
              </a:rPr>
              <a:t>log</a:t>
            </a:r>
            <a:r>
              <a:rPr lang="en" sz="1200">
                <a:solidFill>
                  <a:srgbClr val="403F53"/>
                </a:solidFill>
                <a:highlight>
                  <a:srgbClr val="FBFBFB"/>
                </a:highlight>
                <a:latin typeface="Courier New"/>
                <a:ea typeface="Courier New"/>
                <a:cs typeface="Courier New"/>
                <a:sym typeface="Courier New"/>
              </a:rPr>
              <a:t>(params</a:t>
            </a:r>
            <a:r>
              <a:rPr i="1" lang="en" sz="1200">
                <a:solidFill>
                  <a:srgbClr val="994CC3"/>
                </a:solidFill>
                <a:highlight>
                  <a:srgbClr val="FBFBFB"/>
                </a:highlight>
                <a:latin typeface="Courier New"/>
                <a:ea typeface="Courier New"/>
                <a:cs typeface="Courier New"/>
                <a:sym typeface="Courier New"/>
              </a:rPr>
              <a:t>.</a:t>
            </a:r>
            <a:r>
              <a:rPr i="1" lang="en" sz="1200">
                <a:solidFill>
                  <a:srgbClr val="4876D6"/>
                </a:solidFill>
                <a:highlight>
                  <a:srgbClr val="FBFBFB"/>
                </a:highlight>
                <a:latin typeface="Courier New"/>
                <a:ea typeface="Courier New"/>
                <a:cs typeface="Courier New"/>
                <a:sym typeface="Courier New"/>
              </a:rPr>
              <a:t>get</a:t>
            </a:r>
            <a:r>
              <a:rPr lang="en" sz="1200">
                <a:solidFill>
                  <a:srgbClr val="403F5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C96765"/>
                </a:solidFill>
                <a:highlight>
                  <a:srgbClr val="FBFBFB"/>
                </a:highlight>
                <a:latin typeface="Courier New"/>
                <a:ea typeface="Courier New"/>
                <a:cs typeface="Courier New"/>
                <a:sym typeface="Courier New"/>
              </a:rPr>
              <a:t>name</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a:t>
            </a:r>
            <a:endParaRPr sz="12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200">
                <a:solidFill>
                  <a:srgbClr val="403F53"/>
                </a:solidFill>
                <a:highlight>
                  <a:srgbClr val="FBFBFB"/>
                </a:highlight>
                <a:latin typeface="Courier New"/>
                <a:ea typeface="Courier New"/>
                <a:cs typeface="Courier New"/>
                <a:sym typeface="Courier New"/>
              </a:rPr>
              <a:t>       })</a:t>
            </a:r>
            <a:endParaRPr sz="12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200">
                <a:solidFill>
                  <a:srgbClr val="403F53"/>
                </a:solidFill>
                <a:highlight>
                  <a:srgbClr val="FBFBFB"/>
                </a:highlight>
                <a:latin typeface="Courier New"/>
                <a:ea typeface="Courier New"/>
                <a:cs typeface="Courier New"/>
                <a:sym typeface="Courier New"/>
              </a:rPr>
              <a:t>   }</a:t>
            </a:r>
            <a:endParaRPr sz="1200">
              <a:solidFill>
                <a:srgbClr val="403F53"/>
              </a:solidFill>
              <a:highlight>
                <a:srgbClr val="FBFBFB"/>
              </a:highlight>
              <a:latin typeface="Courier New"/>
              <a:ea typeface="Courier New"/>
              <a:cs typeface="Courier New"/>
              <a:sym typeface="Courier New"/>
            </a:endParaRPr>
          </a:p>
          <a:p>
            <a:pPr indent="0" lvl="0" marL="457200" rtl="0" algn="l">
              <a:spcBef>
                <a:spcPts val="0"/>
              </a:spcBef>
              <a:spcAft>
                <a:spcPts val="0"/>
              </a:spcAft>
              <a:buNone/>
            </a:pPr>
            <a:r>
              <a:t/>
            </a:r>
            <a:endParaRPr sz="1200">
              <a:solidFill>
                <a:schemeClr val="dk1"/>
              </a:solidFill>
              <a:highlight>
                <a:srgbClr val="FBFBFB"/>
              </a:highlight>
              <a:latin typeface="Courier New"/>
              <a:ea typeface="Courier New"/>
              <a:cs typeface="Courier New"/>
              <a:sym typeface="Courier New"/>
            </a:endParaRPr>
          </a:p>
          <a:p>
            <a:pPr indent="0" lvl="0" marL="457200" rtl="0" algn="l">
              <a:spcBef>
                <a:spcPts val="0"/>
              </a:spcBef>
              <a:spcAft>
                <a:spcPts val="0"/>
              </a:spcAft>
              <a:buNone/>
            </a:pPr>
            <a:r>
              <a:rPr lang="en" sz="1200">
                <a:highlight>
                  <a:srgbClr val="FBFBFB"/>
                </a:highlight>
                <a:latin typeface="Courier New"/>
                <a:ea typeface="Courier New"/>
                <a:cs typeface="Courier New"/>
                <a:sym typeface="Courier New"/>
              </a:rPr>
              <a:t> </a:t>
            </a:r>
            <a:endParaRPr sz="1200">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403F53"/>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sz="1200">
              <a:highlight>
                <a:srgbClr val="FBFBFB"/>
              </a:highlight>
              <a:latin typeface="Courier New"/>
              <a:ea typeface="Courier New"/>
              <a:cs typeface="Courier New"/>
              <a:sym typeface="Courier New"/>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15"/>
          <p:cNvSpPr txBox="1"/>
          <p:nvPr>
            <p:ph type="ctrTitle"/>
          </p:nvPr>
        </p:nvSpPr>
        <p:spPr>
          <a:xfrm>
            <a:off x="339150" y="209025"/>
            <a:ext cx="74667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Programmatic</a:t>
            </a:r>
            <a:r>
              <a:rPr lang="en" sz="3400">
                <a:solidFill>
                  <a:srgbClr val="E06666"/>
                </a:solidFill>
                <a:latin typeface="Raleway"/>
                <a:ea typeface="Raleway"/>
                <a:cs typeface="Raleway"/>
                <a:sym typeface="Raleway"/>
              </a:rPr>
              <a:t> navigations</a:t>
            </a:r>
            <a:endParaRPr sz="3400">
              <a:solidFill>
                <a:srgbClr val="E06666"/>
              </a:solidFill>
              <a:latin typeface="Raleway"/>
              <a:ea typeface="Raleway"/>
              <a:cs typeface="Raleway"/>
              <a:sym typeface="Raleway"/>
            </a:endParaRPr>
          </a:p>
        </p:txBody>
      </p:sp>
      <p:sp>
        <p:nvSpPr>
          <p:cNvPr id="764" name="Google Shape;764;p115"/>
          <p:cNvSpPr txBox="1"/>
          <p:nvPr/>
        </p:nvSpPr>
        <p:spPr>
          <a:xfrm>
            <a:off x="428000" y="1207975"/>
            <a:ext cx="8350500" cy="3855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Courier New"/>
              <a:buChar char="●"/>
            </a:pPr>
            <a:r>
              <a:rPr lang="en" sz="1200">
                <a:highlight>
                  <a:srgbClr val="FBFBFB"/>
                </a:highlight>
                <a:latin typeface="Courier New"/>
                <a:ea typeface="Courier New"/>
                <a:cs typeface="Courier New"/>
                <a:sym typeface="Courier New"/>
              </a:rPr>
              <a:t>If we want to </a:t>
            </a:r>
            <a:r>
              <a:rPr lang="en" sz="1200">
                <a:highlight>
                  <a:srgbClr val="FBFBFB"/>
                </a:highlight>
                <a:latin typeface="Courier New"/>
                <a:ea typeface="Courier New"/>
                <a:cs typeface="Courier New"/>
                <a:sym typeface="Courier New"/>
              </a:rPr>
              <a:t>programmatically</a:t>
            </a:r>
            <a:r>
              <a:rPr lang="en" sz="1200">
                <a:highlight>
                  <a:srgbClr val="FBFBFB"/>
                </a:highlight>
                <a:latin typeface="Courier New"/>
                <a:ea typeface="Courier New"/>
                <a:cs typeface="Courier New"/>
                <a:sym typeface="Courier New"/>
              </a:rPr>
              <a:t> navigate from our components </a:t>
            </a:r>
            <a:endParaRPr sz="1200">
              <a:highlight>
                <a:srgbClr val="FBFBFB"/>
              </a:highlight>
              <a:latin typeface="Courier New"/>
              <a:ea typeface="Courier New"/>
              <a:cs typeface="Courier New"/>
              <a:sym typeface="Courier New"/>
            </a:endParaRPr>
          </a:p>
          <a:p>
            <a:pPr indent="-304800" lvl="1" marL="914400" rtl="0" algn="l">
              <a:spcBef>
                <a:spcPts val="0"/>
              </a:spcBef>
              <a:spcAft>
                <a:spcPts val="0"/>
              </a:spcAft>
              <a:buSzPts val="1200"/>
              <a:buFont typeface="Courier New"/>
              <a:buChar char="○"/>
            </a:pPr>
            <a:r>
              <a:rPr lang="en" sz="1200">
                <a:highlight>
                  <a:srgbClr val="FBFBFB"/>
                </a:highlight>
                <a:latin typeface="Courier New"/>
                <a:ea typeface="Courier New"/>
                <a:cs typeface="Courier New"/>
                <a:sym typeface="Courier New"/>
              </a:rPr>
              <a:t>Inject Route to our component</a:t>
            </a:r>
            <a:endParaRPr sz="1200">
              <a:highlight>
                <a:srgbClr val="FBFBFB"/>
              </a:highlight>
              <a:latin typeface="Courier New"/>
              <a:ea typeface="Courier New"/>
              <a:cs typeface="Courier New"/>
              <a:sym typeface="Courier New"/>
            </a:endParaRPr>
          </a:p>
          <a:p>
            <a:pPr indent="-304800" lvl="1" marL="914400" rtl="0" algn="l">
              <a:spcBef>
                <a:spcPts val="0"/>
              </a:spcBef>
              <a:spcAft>
                <a:spcPts val="0"/>
              </a:spcAft>
              <a:buSzPts val="1200"/>
              <a:buFont typeface="Courier New"/>
              <a:buChar char="○"/>
            </a:pPr>
            <a:r>
              <a:t/>
            </a:r>
            <a:endParaRPr sz="1200">
              <a:highlight>
                <a:srgbClr val="FBFBFB"/>
              </a:highlight>
              <a:latin typeface="Courier New"/>
              <a:ea typeface="Courier New"/>
              <a:cs typeface="Courier New"/>
              <a:sym typeface="Courier New"/>
            </a:endParaRPr>
          </a:p>
          <a:p>
            <a:pPr indent="0" lvl="0" marL="457200" rtl="0" algn="l">
              <a:spcBef>
                <a:spcPts val="0"/>
              </a:spcBef>
              <a:spcAft>
                <a:spcPts val="0"/>
              </a:spcAft>
              <a:buNone/>
            </a:pPr>
            <a:r>
              <a:t/>
            </a:r>
            <a:endParaRPr sz="1200">
              <a:solidFill>
                <a:schemeClr val="dk1"/>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None/>
            </a:pPr>
            <a:r>
              <a:rPr i="1" lang="en" sz="1200">
                <a:solidFill>
                  <a:srgbClr val="4876D6"/>
                </a:solidFill>
                <a:highlight>
                  <a:srgbClr val="FBFBFB"/>
                </a:highlight>
                <a:latin typeface="Courier New"/>
                <a:ea typeface="Courier New"/>
                <a:cs typeface="Courier New"/>
                <a:sym typeface="Courier New"/>
              </a:rPr>
              <a:t>goToList</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 {</a:t>
            </a:r>
            <a:endParaRPr sz="12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None/>
            </a:pPr>
            <a:r>
              <a:rPr lang="en" sz="1200">
                <a:solidFill>
                  <a:srgbClr val="403F53"/>
                </a:solidFill>
                <a:highlight>
                  <a:srgbClr val="FBFBFB"/>
                </a:highlight>
                <a:latin typeface="Courier New"/>
                <a:ea typeface="Courier New"/>
                <a:cs typeface="Courier New"/>
                <a:sym typeface="Courier New"/>
              </a:rPr>
              <a:t>       </a:t>
            </a:r>
            <a:r>
              <a:rPr lang="en" sz="1200">
                <a:solidFill>
                  <a:srgbClr val="939DBB"/>
                </a:solidFill>
                <a:highlight>
                  <a:srgbClr val="FBFBFB"/>
                </a:highlight>
                <a:latin typeface="Courier New"/>
                <a:ea typeface="Courier New"/>
                <a:cs typeface="Courier New"/>
                <a:sym typeface="Courier New"/>
              </a:rPr>
              <a:t>//</a:t>
            </a:r>
            <a:r>
              <a:rPr i="1" lang="en" sz="1200">
                <a:solidFill>
                  <a:srgbClr val="939DBB"/>
                </a:solidFill>
                <a:highlight>
                  <a:srgbClr val="FBFBFB"/>
                </a:highlight>
                <a:latin typeface="Courier New"/>
                <a:ea typeface="Courier New"/>
                <a:cs typeface="Courier New"/>
                <a:sym typeface="Courier New"/>
              </a:rPr>
              <a:t> navigate with route params</a:t>
            </a:r>
            <a:endParaRPr i="1" sz="1200">
              <a:solidFill>
                <a:srgbClr val="939DBB"/>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None/>
            </a:pPr>
            <a:r>
              <a:rPr lang="en" sz="1200">
                <a:solidFill>
                  <a:srgbClr val="403F53"/>
                </a:solidFill>
                <a:highlight>
                  <a:srgbClr val="FBFBFB"/>
                </a:highlight>
                <a:latin typeface="Courier New"/>
                <a:ea typeface="Courier New"/>
                <a:cs typeface="Courier New"/>
                <a:sym typeface="Courier New"/>
              </a:rPr>
              <a:t>       </a:t>
            </a:r>
            <a:r>
              <a:rPr lang="en" sz="1200">
                <a:solidFill>
                  <a:srgbClr val="939DBB"/>
                </a:solidFill>
                <a:highlight>
                  <a:srgbClr val="FBFBFB"/>
                </a:highlight>
                <a:latin typeface="Courier New"/>
                <a:ea typeface="Courier New"/>
                <a:cs typeface="Courier New"/>
                <a:sym typeface="Courier New"/>
              </a:rPr>
              <a:t>//</a:t>
            </a:r>
            <a:r>
              <a:rPr i="1" lang="en" sz="1200">
                <a:solidFill>
                  <a:srgbClr val="939DBB"/>
                </a:solidFill>
                <a:highlight>
                  <a:srgbClr val="FBFBFB"/>
                </a:highlight>
                <a:latin typeface="Courier New"/>
                <a:ea typeface="Courier New"/>
                <a:cs typeface="Courier New"/>
                <a:sym typeface="Courier New"/>
              </a:rPr>
              <a:t>this.router.navigate(['/product',1,2,3])</a:t>
            </a:r>
            <a:endParaRPr i="1" sz="1200">
              <a:solidFill>
                <a:srgbClr val="939DBB"/>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None/>
            </a:pPr>
            <a:r>
              <a:rPr lang="en" sz="1200">
                <a:solidFill>
                  <a:srgbClr val="403F53"/>
                </a:solidFill>
                <a:highlight>
                  <a:srgbClr val="FBFBFB"/>
                </a:highlight>
                <a:latin typeface="Courier New"/>
                <a:ea typeface="Courier New"/>
                <a:cs typeface="Courier New"/>
                <a:sym typeface="Courier New"/>
              </a:rPr>
              <a:t>       </a:t>
            </a:r>
            <a:r>
              <a:rPr lang="en" sz="1200">
                <a:solidFill>
                  <a:srgbClr val="939DBB"/>
                </a:solidFill>
                <a:highlight>
                  <a:srgbClr val="FBFBFB"/>
                </a:highlight>
                <a:latin typeface="Courier New"/>
                <a:ea typeface="Courier New"/>
                <a:cs typeface="Courier New"/>
                <a:sym typeface="Courier New"/>
              </a:rPr>
              <a:t>//</a:t>
            </a:r>
            <a:r>
              <a:rPr i="1" lang="en" sz="1200">
                <a:solidFill>
                  <a:srgbClr val="939DBB"/>
                </a:solidFill>
                <a:highlight>
                  <a:srgbClr val="FBFBFB"/>
                </a:highlight>
                <a:latin typeface="Courier New"/>
                <a:ea typeface="Courier New"/>
                <a:cs typeface="Courier New"/>
                <a:sym typeface="Courier New"/>
              </a:rPr>
              <a:t>navigate with query params</a:t>
            </a:r>
            <a:endParaRPr i="1" sz="1200">
              <a:solidFill>
                <a:srgbClr val="939DBB"/>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None/>
            </a:pPr>
            <a:r>
              <a:rPr lang="en" sz="1200">
                <a:solidFill>
                  <a:srgbClr val="403F53"/>
                </a:solidFill>
                <a:highlight>
                  <a:srgbClr val="FBFBFB"/>
                </a:highlight>
                <a:latin typeface="Courier New"/>
                <a:ea typeface="Courier New"/>
                <a:cs typeface="Courier New"/>
                <a:sym typeface="Courier New"/>
              </a:rPr>
              <a:t>       </a:t>
            </a:r>
            <a:r>
              <a:rPr lang="en" sz="1200">
                <a:solidFill>
                  <a:srgbClr val="0C969B"/>
                </a:solidFill>
                <a:highlight>
                  <a:srgbClr val="FBFBFB"/>
                </a:highlight>
                <a:latin typeface="Courier New"/>
                <a:ea typeface="Courier New"/>
                <a:cs typeface="Courier New"/>
                <a:sym typeface="Courier New"/>
              </a:rPr>
              <a:t>this</a:t>
            </a:r>
            <a:r>
              <a:rPr i="1" lang="en" sz="1200">
                <a:solidFill>
                  <a:srgbClr val="994CC3"/>
                </a:solidFill>
                <a:highlight>
                  <a:srgbClr val="FBFBFB"/>
                </a:highlight>
                <a:latin typeface="Courier New"/>
                <a:ea typeface="Courier New"/>
                <a:cs typeface="Courier New"/>
                <a:sym typeface="Courier New"/>
              </a:rPr>
              <a:t>.</a:t>
            </a:r>
            <a:r>
              <a:rPr i="1" lang="en" sz="1200">
                <a:solidFill>
                  <a:srgbClr val="111111"/>
                </a:solidFill>
                <a:highlight>
                  <a:srgbClr val="FBFBFB"/>
                </a:highlight>
                <a:latin typeface="Courier New"/>
                <a:ea typeface="Courier New"/>
                <a:cs typeface="Courier New"/>
                <a:sym typeface="Courier New"/>
              </a:rPr>
              <a:t>router</a:t>
            </a:r>
            <a:r>
              <a:rPr i="1" lang="en" sz="1200">
                <a:solidFill>
                  <a:srgbClr val="994CC3"/>
                </a:solidFill>
                <a:highlight>
                  <a:srgbClr val="FBFBFB"/>
                </a:highlight>
                <a:latin typeface="Courier New"/>
                <a:ea typeface="Courier New"/>
                <a:cs typeface="Courier New"/>
                <a:sym typeface="Courier New"/>
              </a:rPr>
              <a:t>.</a:t>
            </a:r>
            <a:r>
              <a:rPr i="1" lang="en" sz="1200">
                <a:solidFill>
                  <a:srgbClr val="4876D6"/>
                </a:solidFill>
                <a:highlight>
                  <a:srgbClr val="FBFBFB"/>
                </a:highlight>
                <a:latin typeface="Courier New"/>
                <a:ea typeface="Courier New"/>
                <a:cs typeface="Courier New"/>
                <a:sym typeface="Courier New"/>
              </a:rPr>
              <a:t>navigate</a:t>
            </a:r>
            <a:r>
              <a:rPr lang="en" sz="1200">
                <a:solidFill>
                  <a:srgbClr val="403F5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C96765"/>
                </a:solidFill>
                <a:highlight>
                  <a:srgbClr val="FBFBFB"/>
                </a:highlight>
                <a:latin typeface="Courier New"/>
                <a:ea typeface="Courier New"/>
                <a:cs typeface="Courier New"/>
                <a:sym typeface="Courier New"/>
              </a:rPr>
              <a:t>/product</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a:t>
            </a:r>
            <a:endParaRPr sz="12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None/>
            </a:pPr>
            <a:r>
              <a:rPr lang="en" sz="1200">
                <a:solidFill>
                  <a:srgbClr val="403F53"/>
                </a:solidFill>
                <a:highlight>
                  <a:srgbClr val="FBFBFB"/>
                </a:highlight>
                <a:latin typeface="Courier New"/>
                <a:ea typeface="Courier New"/>
                <a:cs typeface="Courier New"/>
                <a:sym typeface="Courier New"/>
              </a:rPr>
              <a:t>           { queryParams: { page: </a:t>
            </a:r>
            <a:r>
              <a:rPr lang="en" sz="1200">
                <a:solidFill>
                  <a:srgbClr val="AA0982"/>
                </a:solidFill>
                <a:highlight>
                  <a:srgbClr val="FBFBFB"/>
                </a:highlight>
                <a:latin typeface="Courier New"/>
                <a:ea typeface="Courier New"/>
                <a:cs typeface="Courier New"/>
                <a:sym typeface="Courier New"/>
              </a:rPr>
              <a:t>2</a:t>
            </a:r>
            <a:r>
              <a:rPr lang="en" sz="1200">
                <a:solidFill>
                  <a:srgbClr val="403F53"/>
                </a:solidFill>
                <a:highlight>
                  <a:srgbClr val="FBFBFB"/>
                </a:highlight>
                <a:latin typeface="Courier New"/>
                <a:ea typeface="Courier New"/>
                <a:cs typeface="Courier New"/>
                <a:sym typeface="Courier New"/>
              </a:rPr>
              <a:t>, order: </a:t>
            </a:r>
            <a:r>
              <a:rPr lang="en" sz="1200">
                <a:solidFill>
                  <a:srgbClr val="111111"/>
                </a:solidFill>
                <a:highlight>
                  <a:srgbClr val="FBFBFB"/>
                </a:highlight>
                <a:latin typeface="Courier New"/>
                <a:ea typeface="Courier New"/>
                <a:cs typeface="Courier New"/>
                <a:sym typeface="Courier New"/>
              </a:rPr>
              <a:t>'</a:t>
            </a:r>
            <a:r>
              <a:rPr lang="en" sz="1200">
                <a:solidFill>
                  <a:srgbClr val="C96765"/>
                </a:solidFill>
                <a:highlight>
                  <a:srgbClr val="FBFBFB"/>
                </a:highlight>
                <a:latin typeface="Courier New"/>
                <a:ea typeface="Courier New"/>
                <a:cs typeface="Courier New"/>
                <a:sym typeface="Courier New"/>
              </a:rPr>
              <a:t>newest</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 } }</a:t>
            </a:r>
            <a:endParaRPr sz="12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None/>
            </a:pPr>
            <a:r>
              <a:rPr lang="en" sz="1200">
                <a:solidFill>
                  <a:srgbClr val="403F53"/>
                </a:solidFill>
                <a:highlight>
                  <a:srgbClr val="FBFBFB"/>
                </a:highlight>
                <a:latin typeface="Courier New"/>
                <a:ea typeface="Courier New"/>
                <a:cs typeface="Courier New"/>
                <a:sym typeface="Courier New"/>
              </a:rPr>
              <a:t>       )</a:t>
            </a:r>
            <a:endParaRPr sz="12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None/>
            </a:pPr>
            <a:r>
              <a:rPr lang="en" sz="1200">
                <a:solidFill>
                  <a:srgbClr val="403F53"/>
                </a:solidFill>
                <a:highlight>
                  <a:srgbClr val="FBFBFB"/>
                </a:highlight>
                <a:latin typeface="Courier New"/>
                <a:ea typeface="Courier New"/>
                <a:cs typeface="Courier New"/>
                <a:sym typeface="Courier New"/>
              </a:rPr>
              <a:t>   }</a:t>
            </a:r>
            <a:endParaRPr sz="12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t/>
            </a:r>
            <a:endParaRPr i="1" sz="1200">
              <a:solidFill>
                <a:srgbClr val="4876D6"/>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t/>
            </a:r>
            <a:endParaRPr sz="1200">
              <a:solidFill>
                <a:srgbClr val="403F53"/>
              </a:solidFill>
              <a:highlight>
                <a:srgbClr val="FBFBFB"/>
              </a:highlight>
              <a:latin typeface="Courier New"/>
              <a:ea typeface="Courier New"/>
              <a:cs typeface="Courier New"/>
              <a:sym typeface="Courier New"/>
            </a:endParaRPr>
          </a:p>
          <a:p>
            <a:pPr indent="0" lvl="0" marL="457200" rtl="0" algn="l">
              <a:spcBef>
                <a:spcPts val="0"/>
              </a:spcBef>
              <a:spcAft>
                <a:spcPts val="0"/>
              </a:spcAft>
              <a:buNone/>
            </a:pPr>
            <a:r>
              <a:t/>
            </a:r>
            <a:endParaRPr sz="1200">
              <a:highlight>
                <a:srgbClr val="FBFBFB"/>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ctrTitle"/>
          </p:nvPr>
        </p:nvSpPr>
        <p:spPr>
          <a:xfrm>
            <a:off x="180250" y="89600"/>
            <a:ext cx="6223800" cy="6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Modules</a:t>
            </a:r>
            <a:r>
              <a:rPr lang="en" sz="3400">
                <a:solidFill>
                  <a:srgbClr val="E06666"/>
                </a:solidFill>
                <a:latin typeface="Raleway"/>
                <a:ea typeface="Raleway"/>
                <a:cs typeface="Raleway"/>
                <a:sym typeface="Raleway"/>
              </a:rPr>
              <a:t> in Typescript</a:t>
            </a:r>
            <a:endParaRPr sz="3400">
              <a:solidFill>
                <a:srgbClr val="E06666"/>
              </a:solidFill>
              <a:latin typeface="Raleway"/>
              <a:ea typeface="Raleway"/>
              <a:cs typeface="Raleway"/>
              <a:sym typeface="Raleway"/>
            </a:endParaRPr>
          </a:p>
        </p:txBody>
      </p:sp>
      <p:sp>
        <p:nvSpPr>
          <p:cNvPr id="133" name="Google Shape;133;p23"/>
          <p:cNvSpPr txBox="1"/>
          <p:nvPr>
            <p:ph idx="1" type="subTitle"/>
          </p:nvPr>
        </p:nvSpPr>
        <p:spPr>
          <a:xfrm>
            <a:off x="554125" y="1002250"/>
            <a:ext cx="6591600" cy="3674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i="1" lang="en" sz="1000">
                <a:latin typeface="Roboto"/>
                <a:ea typeface="Roboto"/>
                <a:cs typeface="Roboto"/>
                <a:sym typeface="Roboto"/>
              </a:rPr>
              <a:t>Please refer to our code in  projects/ts_intro/points.ts  &amp; module.ts for more.</a:t>
            </a:r>
            <a:endParaRPr i="1" sz="1000">
              <a:latin typeface="Roboto"/>
              <a:ea typeface="Roboto"/>
              <a:cs typeface="Roboto"/>
              <a:sym typeface="Roboto"/>
            </a:endParaRPr>
          </a:p>
          <a:p>
            <a:pPr indent="0" lvl="0" marL="457200" rtl="0" algn="l">
              <a:spcBef>
                <a:spcPts val="0"/>
              </a:spcBef>
              <a:spcAft>
                <a:spcPts val="0"/>
              </a:spcAft>
              <a:buNone/>
            </a:pPr>
            <a:r>
              <a:t/>
            </a:r>
            <a:endParaRPr i="1" sz="1000">
              <a:latin typeface="Roboto"/>
              <a:ea typeface="Roboto"/>
              <a:cs typeface="Roboto"/>
              <a:sym typeface="Roboto"/>
            </a:endParaRPr>
          </a:p>
          <a:p>
            <a:pPr indent="0" lvl="0" marL="457200" rtl="0" algn="l">
              <a:spcBef>
                <a:spcPts val="0"/>
              </a:spcBef>
              <a:spcAft>
                <a:spcPts val="0"/>
              </a:spcAft>
              <a:buNone/>
            </a:pPr>
            <a:r>
              <a:t/>
            </a:r>
            <a:endParaRPr i="1"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In typescript we have a concept of Modules.</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Each file can be thought of as a module, the file should have a class , variable , function that it is </a:t>
            </a:r>
            <a:r>
              <a:rPr b="1" lang="en" sz="1000">
                <a:latin typeface="Roboto"/>
                <a:ea typeface="Roboto"/>
                <a:cs typeface="Roboto"/>
                <a:sym typeface="Roboto"/>
              </a:rPr>
              <a:t>exporting</a:t>
            </a:r>
            <a:r>
              <a:rPr lang="en" sz="1000">
                <a:latin typeface="Roboto"/>
                <a:ea typeface="Roboto"/>
                <a:cs typeface="Roboto"/>
                <a:sym typeface="Roboto"/>
              </a:rPr>
              <a:t>.</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To import a module we use the </a:t>
            </a:r>
            <a:r>
              <a:rPr b="1" lang="en" sz="1000">
                <a:latin typeface="Roboto"/>
                <a:ea typeface="Roboto"/>
                <a:cs typeface="Roboto"/>
                <a:sym typeface="Roboto"/>
              </a:rPr>
              <a:t>import</a:t>
            </a:r>
            <a:r>
              <a:rPr lang="en" sz="1000">
                <a:latin typeface="Roboto"/>
                <a:ea typeface="Roboto"/>
                <a:cs typeface="Roboto"/>
                <a:sym typeface="Roboto"/>
              </a:rPr>
              <a:t> keyword</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So when it comes to importing types defined in Angular , </a:t>
            </a:r>
            <a:r>
              <a:rPr b="1" lang="en" sz="1000">
                <a:latin typeface="Roboto"/>
                <a:ea typeface="Roboto"/>
                <a:cs typeface="Roboto"/>
                <a:sym typeface="Roboto"/>
              </a:rPr>
              <a:t>we use the library name as the module name.</a:t>
            </a:r>
            <a:endParaRPr b="1" sz="1000">
              <a:latin typeface="Roboto"/>
              <a:ea typeface="Roboto"/>
              <a:cs typeface="Roboto"/>
              <a:sym typeface="Roboto"/>
            </a:endParaRPr>
          </a:p>
          <a:p>
            <a:pPr indent="0" lvl="0" marL="457200" rtl="0" algn="l">
              <a:spcBef>
                <a:spcPts val="0"/>
              </a:spcBef>
              <a:spcAft>
                <a:spcPts val="0"/>
              </a:spcAft>
              <a:buNone/>
            </a:pPr>
            <a:r>
              <a:rPr lang="en" sz="1000">
                <a:latin typeface="Roboto"/>
                <a:ea typeface="Roboto"/>
                <a:cs typeface="Roboto"/>
                <a:sym typeface="Roboto"/>
              </a:rPr>
              <a:t> e.g. import {} from ‘@angular/core’.</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p:txBody>
      </p:sp>
      <p:pic>
        <p:nvPicPr>
          <p:cNvPr id="134" name="Google Shape;134;p23"/>
          <p:cNvPicPr preferRelativeResize="0"/>
          <p:nvPr/>
        </p:nvPicPr>
        <p:blipFill>
          <a:blip r:embed="rId3">
            <a:alphaModFix/>
          </a:blip>
          <a:stretch>
            <a:fillRect/>
          </a:stretch>
        </p:blipFill>
        <p:spPr>
          <a:xfrm>
            <a:off x="4729000" y="3165198"/>
            <a:ext cx="3574699" cy="1901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ctrTitle"/>
          </p:nvPr>
        </p:nvSpPr>
        <p:spPr>
          <a:xfrm>
            <a:off x="180250" y="89600"/>
            <a:ext cx="6223800" cy="6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Exercise</a:t>
            </a:r>
            <a:endParaRPr sz="3400">
              <a:solidFill>
                <a:srgbClr val="E06666"/>
              </a:solidFill>
              <a:latin typeface="Raleway"/>
              <a:ea typeface="Raleway"/>
              <a:cs typeface="Raleway"/>
              <a:sym typeface="Raleway"/>
            </a:endParaRPr>
          </a:p>
        </p:txBody>
      </p:sp>
      <p:sp>
        <p:nvSpPr>
          <p:cNvPr id="140" name="Google Shape;140;p24"/>
          <p:cNvSpPr txBox="1"/>
          <p:nvPr>
            <p:ph idx="1" type="subTitle"/>
          </p:nvPr>
        </p:nvSpPr>
        <p:spPr>
          <a:xfrm>
            <a:off x="554125" y="1002250"/>
            <a:ext cx="6591600" cy="3674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i="1" sz="1000">
              <a:latin typeface="Roboto"/>
              <a:ea typeface="Roboto"/>
              <a:cs typeface="Roboto"/>
              <a:sym typeface="Roboto"/>
            </a:endParaRPr>
          </a:p>
          <a:p>
            <a:pPr indent="0" lvl="0" marL="457200" rtl="0" algn="l">
              <a:spcBef>
                <a:spcPts val="0"/>
              </a:spcBef>
              <a:spcAft>
                <a:spcPts val="0"/>
              </a:spcAft>
              <a:buNone/>
            </a:pPr>
            <a:r>
              <a:rPr lang="en" sz="1000">
                <a:latin typeface="Roboto"/>
                <a:ea typeface="Roboto"/>
                <a:cs typeface="Roboto"/>
                <a:sym typeface="Roboto"/>
              </a:rPr>
              <a:t>Imagine a simple counting app, it has two buttons + and - , when we press + it increments the count and when we - it decrements the count. The App can be turned on or off, when it is turned on its counter started from zero but you can also give it the starting number to when turning it on so that it can increment or decrement from that number</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0" lvl="0" marL="457200" rtl="0" algn="l">
              <a:spcBef>
                <a:spcPts val="0"/>
              </a:spcBef>
              <a:spcAft>
                <a:spcPts val="0"/>
              </a:spcAft>
              <a:buNone/>
            </a:pPr>
            <a:r>
              <a:rPr lang="en" sz="1000">
                <a:latin typeface="Roboto"/>
                <a:ea typeface="Roboto"/>
                <a:cs typeface="Roboto"/>
                <a:sym typeface="Roboto"/>
              </a:rPr>
              <a:t>Define the counter class in a separate module and use it in the solution.ts file.</a:t>
            </a:r>
            <a:endParaRPr sz="1000">
              <a:latin typeface="Roboto"/>
              <a:ea typeface="Roboto"/>
              <a:cs typeface="Roboto"/>
              <a:sym typeface="Roboto"/>
            </a:endParaRPr>
          </a:p>
          <a:p>
            <a:pPr indent="0" lvl="0" marL="457200" rtl="0" algn="l">
              <a:spcBef>
                <a:spcPts val="0"/>
              </a:spcBef>
              <a:spcAft>
                <a:spcPts val="0"/>
              </a:spcAft>
              <a:buNone/>
            </a:pPr>
            <a:r>
              <a:t/>
            </a:r>
            <a:endParaRPr i="1" sz="1000">
              <a:latin typeface="Roboto"/>
              <a:ea typeface="Roboto"/>
              <a:cs typeface="Roboto"/>
              <a:sym typeface="Roboto"/>
            </a:endParaRPr>
          </a:p>
          <a:p>
            <a:pPr indent="0" lvl="0" marL="457200" rtl="0" algn="l">
              <a:spcBef>
                <a:spcPts val="0"/>
              </a:spcBef>
              <a:spcAft>
                <a:spcPts val="0"/>
              </a:spcAft>
              <a:buNone/>
            </a:pPr>
            <a:r>
              <a:t/>
            </a:r>
            <a:endParaRPr i="1" sz="10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ctrTitle"/>
          </p:nvPr>
        </p:nvSpPr>
        <p:spPr>
          <a:xfrm>
            <a:off x="3897600" y="101175"/>
            <a:ext cx="1348800" cy="6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REST</a:t>
            </a:r>
            <a:endParaRPr sz="3400">
              <a:solidFill>
                <a:srgbClr val="E06666"/>
              </a:solidFill>
              <a:latin typeface="Raleway"/>
              <a:ea typeface="Raleway"/>
              <a:cs typeface="Raleway"/>
              <a:sym typeface="Raleway"/>
            </a:endParaRPr>
          </a:p>
        </p:txBody>
      </p:sp>
      <p:sp>
        <p:nvSpPr>
          <p:cNvPr id="146" name="Google Shape;146;p25"/>
          <p:cNvSpPr txBox="1"/>
          <p:nvPr>
            <p:ph idx="1" type="subTitle"/>
          </p:nvPr>
        </p:nvSpPr>
        <p:spPr>
          <a:xfrm>
            <a:off x="554125" y="1002250"/>
            <a:ext cx="7804200" cy="3674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REST, or REpresentational State Transfer, is an </a:t>
            </a:r>
            <a:r>
              <a:rPr b="1" lang="en" sz="1000">
                <a:latin typeface="Roboto"/>
                <a:ea typeface="Roboto"/>
                <a:cs typeface="Roboto"/>
                <a:sym typeface="Roboto"/>
              </a:rPr>
              <a:t>architectural style </a:t>
            </a:r>
            <a:r>
              <a:rPr lang="en" sz="1000">
                <a:latin typeface="Roboto"/>
                <a:ea typeface="Roboto"/>
                <a:cs typeface="Roboto"/>
                <a:sym typeface="Roboto"/>
              </a:rPr>
              <a:t>for providing standards between computer systems on the web, making it easier for systems to communicate with each other. REST-compliant systems, often called RESTful systems, are characterized by how they are stateless and separate the concerns of client and server.</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b="1" lang="en" sz="1000">
                <a:latin typeface="Roboto"/>
                <a:ea typeface="Roboto"/>
                <a:cs typeface="Roboto"/>
                <a:sym typeface="Roboto"/>
              </a:rPr>
              <a:t>Separation of client and server : </a:t>
            </a:r>
            <a:r>
              <a:rPr lang="en" sz="1000">
                <a:latin typeface="Roboto"/>
                <a:ea typeface="Roboto"/>
                <a:cs typeface="Roboto"/>
                <a:sym typeface="Roboto"/>
              </a:rPr>
              <a:t>In the REST architectural style, the implementation of the client and the implementation of the server can be done independently without each knowing about the other. This means that the code on the client side can be changed at any time without affecting the operation of the server, and the code on the server side can be changed without affecting the operation of the client.</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As long as each side knows what format of messages to send to the other, they can be kept modular and separate. The separation allows each component the ability to evolve independently.By using a REST interface, different clients hit the same REST endpoints, perform the same actions, and receive the same responses.</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b="1" lang="en" sz="1000">
                <a:latin typeface="Roboto"/>
                <a:ea typeface="Roboto"/>
                <a:cs typeface="Roboto"/>
                <a:sym typeface="Roboto"/>
              </a:rPr>
              <a:t>Statelessness : </a:t>
            </a:r>
            <a:r>
              <a:rPr lang="en" sz="1000">
                <a:latin typeface="Roboto"/>
                <a:ea typeface="Roboto"/>
                <a:cs typeface="Roboto"/>
                <a:sym typeface="Roboto"/>
              </a:rPr>
              <a:t>Systems that follow the REST paradigm are stateless, meaning that the server does not need to know anything about what state the client is in and vice versa. In this way, both the server and the client can understand any message received, even without seeing previous messages. </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Statelessness is infroced using resources rather than commands. Resources are the nouns of the Web - they describe any object, document, or thing that you may need to store or send to other services.</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0" lvl="0" marL="457200" rtl="0" algn="l">
              <a:spcBef>
                <a:spcPts val="0"/>
              </a:spcBef>
              <a:spcAft>
                <a:spcPts val="0"/>
              </a:spcAft>
              <a:buNone/>
            </a:pPr>
            <a:r>
              <a:t/>
            </a:r>
            <a:endParaRPr i="1" sz="1000">
              <a:latin typeface="Roboto"/>
              <a:ea typeface="Roboto"/>
              <a:cs typeface="Roboto"/>
              <a:sym typeface="Roboto"/>
            </a:endParaRPr>
          </a:p>
          <a:p>
            <a:pPr indent="0" lvl="0" marL="457200" rtl="0" algn="l">
              <a:spcBef>
                <a:spcPts val="0"/>
              </a:spcBef>
              <a:spcAft>
                <a:spcPts val="0"/>
              </a:spcAft>
              <a:buNone/>
            </a:pPr>
            <a:r>
              <a:t/>
            </a:r>
            <a:endParaRPr i="1"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ctrTitle"/>
          </p:nvPr>
        </p:nvSpPr>
        <p:spPr>
          <a:xfrm>
            <a:off x="758225" y="118550"/>
            <a:ext cx="1348800" cy="6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REST</a:t>
            </a:r>
            <a:endParaRPr sz="3400">
              <a:solidFill>
                <a:srgbClr val="E06666"/>
              </a:solidFill>
              <a:latin typeface="Raleway"/>
              <a:ea typeface="Raleway"/>
              <a:cs typeface="Raleway"/>
              <a:sym typeface="Raleway"/>
            </a:endParaRPr>
          </a:p>
        </p:txBody>
      </p:sp>
      <p:sp>
        <p:nvSpPr>
          <p:cNvPr id="152" name="Google Shape;152;p26"/>
          <p:cNvSpPr txBox="1"/>
          <p:nvPr>
            <p:ph idx="1" type="subTitle"/>
          </p:nvPr>
        </p:nvSpPr>
        <p:spPr>
          <a:xfrm>
            <a:off x="554125" y="1002250"/>
            <a:ext cx="7804200" cy="3674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b="1" lang="en" sz="1000">
                <a:latin typeface="Roboto"/>
                <a:ea typeface="Roboto"/>
                <a:cs typeface="Roboto"/>
                <a:sym typeface="Roboto"/>
              </a:rPr>
              <a:t>Communication between client and server : </a:t>
            </a:r>
            <a:r>
              <a:rPr lang="en" sz="1000">
                <a:latin typeface="Roboto"/>
                <a:ea typeface="Roboto"/>
                <a:cs typeface="Roboto"/>
                <a:sym typeface="Roboto"/>
              </a:rPr>
              <a:t>In the REST architecture, clients send </a:t>
            </a:r>
            <a:r>
              <a:rPr b="1" lang="en" sz="1000">
                <a:latin typeface="Roboto"/>
                <a:ea typeface="Roboto"/>
                <a:cs typeface="Roboto"/>
                <a:sym typeface="Roboto"/>
              </a:rPr>
              <a:t>requests</a:t>
            </a:r>
            <a:r>
              <a:rPr lang="en" sz="1000">
                <a:latin typeface="Roboto"/>
                <a:ea typeface="Roboto"/>
                <a:cs typeface="Roboto"/>
                <a:sym typeface="Roboto"/>
              </a:rPr>
              <a:t> to retrieve or modify resources, and servers send </a:t>
            </a:r>
            <a:r>
              <a:rPr b="1" lang="en" sz="1000">
                <a:latin typeface="Roboto"/>
                <a:ea typeface="Roboto"/>
                <a:cs typeface="Roboto"/>
                <a:sym typeface="Roboto"/>
              </a:rPr>
              <a:t>responses</a:t>
            </a:r>
            <a:r>
              <a:rPr lang="en" sz="1000">
                <a:latin typeface="Roboto"/>
                <a:ea typeface="Roboto"/>
                <a:cs typeface="Roboto"/>
                <a:sym typeface="Roboto"/>
              </a:rPr>
              <a:t> to these requests.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b="1" lang="en" sz="1000">
                <a:latin typeface="Roboto"/>
                <a:ea typeface="Roboto"/>
                <a:cs typeface="Roboto"/>
                <a:sym typeface="Roboto"/>
              </a:rPr>
              <a:t>Making Requests: </a:t>
            </a:r>
            <a:endParaRPr b="1" sz="1000">
              <a:latin typeface="Roboto"/>
              <a:ea typeface="Roboto"/>
              <a:cs typeface="Roboto"/>
              <a:sym typeface="Roboto"/>
            </a:endParaRPr>
          </a:p>
          <a:p>
            <a:pPr indent="0" lvl="0" marL="457200" rtl="0" algn="l">
              <a:spcBef>
                <a:spcPts val="0"/>
              </a:spcBef>
              <a:spcAft>
                <a:spcPts val="0"/>
              </a:spcAft>
              <a:buNone/>
            </a:pPr>
            <a:r>
              <a:t/>
            </a:r>
            <a:endParaRPr b="1" sz="1000">
              <a:latin typeface="Roboto"/>
              <a:ea typeface="Roboto"/>
              <a:cs typeface="Roboto"/>
              <a:sym typeface="Roboto"/>
            </a:endParaRPr>
          </a:p>
          <a:p>
            <a:pPr indent="0" lvl="0" marL="457200" rtl="0" algn="l">
              <a:spcBef>
                <a:spcPts val="0"/>
              </a:spcBef>
              <a:spcAft>
                <a:spcPts val="0"/>
              </a:spcAft>
              <a:buNone/>
            </a:pPr>
            <a:r>
              <a:rPr lang="en" sz="1000">
                <a:latin typeface="Roboto"/>
                <a:ea typeface="Roboto"/>
                <a:cs typeface="Roboto"/>
                <a:sym typeface="Roboto"/>
              </a:rPr>
              <a:t>REST requires that a client make a request to the server in order to retrieve or modify data on the server. </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0" lvl="0" marL="457200" rtl="0" algn="l">
              <a:spcBef>
                <a:spcPts val="0"/>
              </a:spcBef>
              <a:spcAft>
                <a:spcPts val="0"/>
              </a:spcAft>
              <a:buNone/>
            </a:pPr>
            <a:r>
              <a:rPr lang="en" sz="1000">
                <a:latin typeface="Roboto"/>
                <a:ea typeface="Roboto"/>
                <a:cs typeface="Roboto"/>
                <a:sym typeface="Roboto"/>
              </a:rPr>
              <a:t>A request generally consists of:</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292100" lvl="0" marL="914400" rtl="0" algn="l">
              <a:spcBef>
                <a:spcPts val="0"/>
              </a:spcBef>
              <a:spcAft>
                <a:spcPts val="0"/>
              </a:spcAft>
              <a:buSzPts val="1000"/>
              <a:buFont typeface="Roboto"/>
              <a:buChar char="●"/>
            </a:pPr>
            <a:r>
              <a:rPr lang="en" sz="1000">
                <a:latin typeface="Roboto"/>
                <a:ea typeface="Roboto"/>
                <a:cs typeface="Roboto"/>
                <a:sym typeface="Roboto"/>
              </a:rPr>
              <a:t>an HTTP verb, which defines what kind of operation to perform</a:t>
            </a:r>
            <a:endParaRPr sz="1000">
              <a:latin typeface="Roboto"/>
              <a:ea typeface="Roboto"/>
              <a:cs typeface="Roboto"/>
              <a:sym typeface="Roboto"/>
            </a:endParaRPr>
          </a:p>
          <a:p>
            <a:pPr indent="-292100" lvl="1" marL="1828800" rtl="0" algn="l">
              <a:spcBef>
                <a:spcPts val="0"/>
              </a:spcBef>
              <a:spcAft>
                <a:spcPts val="0"/>
              </a:spcAft>
              <a:buSzPts val="1000"/>
              <a:buFont typeface="Roboto"/>
              <a:buChar char="○"/>
            </a:pPr>
            <a:r>
              <a:rPr lang="en" sz="1000">
                <a:latin typeface="Roboto"/>
                <a:ea typeface="Roboto"/>
                <a:cs typeface="Roboto"/>
                <a:sym typeface="Roboto"/>
              </a:rPr>
              <a:t>GET — retrieve a specific resource (by id) or a collection of resources</a:t>
            </a:r>
            <a:endParaRPr sz="1000">
              <a:latin typeface="Roboto"/>
              <a:ea typeface="Roboto"/>
              <a:cs typeface="Roboto"/>
              <a:sym typeface="Roboto"/>
            </a:endParaRPr>
          </a:p>
          <a:p>
            <a:pPr indent="-292100" lvl="1" marL="1828800" rtl="0" algn="l">
              <a:spcBef>
                <a:spcPts val="0"/>
              </a:spcBef>
              <a:spcAft>
                <a:spcPts val="0"/>
              </a:spcAft>
              <a:buSzPts val="1000"/>
              <a:buFont typeface="Roboto"/>
              <a:buChar char="○"/>
            </a:pPr>
            <a:r>
              <a:rPr lang="en" sz="1000">
                <a:latin typeface="Roboto"/>
                <a:ea typeface="Roboto"/>
                <a:cs typeface="Roboto"/>
                <a:sym typeface="Roboto"/>
              </a:rPr>
              <a:t>POST — create a new resource</a:t>
            </a:r>
            <a:endParaRPr sz="1000">
              <a:latin typeface="Roboto"/>
              <a:ea typeface="Roboto"/>
              <a:cs typeface="Roboto"/>
              <a:sym typeface="Roboto"/>
            </a:endParaRPr>
          </a:p>
          <a:p>
            <a:pPr indent="-292100" lvl="1" marL="1828800" rtl="0" algn="l">
              <a:spcBef>
                <a:spcPts val="0"/>
              </a:spcBef>
              <a:spcAft>
                <a:spcPts val="0"/>
              </a:spcAft>
              <a:buSzPts val="1000"/>
              <a:buFont typeface="Roboto"/>
              <a:buChar char="○"/>
            </a:pPr>
            <a:r>
              <a:rPr lang="en" sz="1000">
                <a:latin typeface="Roboto"/>
                <a:ea typeface="Roboto"/>
                <a:cs typeface="Roboto"/>
                <a:sym typeface="Roboto"/>
              </a:rPr>
              <a:t>PUT — update a specific resource (by id)</a:t>
            </a:r>
            <a:endParaRPr sz="1000">
              <a:latin typeface="Roboto"/>
              <a:ea typeface="Roboto"/>
              <a:cs typeface="Roboto"/>
              <a:sym typeface="Roboto"/>
            </a:endParaRPr>
          </a:p>
          <a:p>
            <a:pPr indent="-292100" lvl="1" marL="1828800" rtl="0" algn="l">
              <a:spcBef>
                <a:spcPts val="0"/>
              </a:spcBef>
              <a:spcAft>
                <a:spcPts val="0"/>
              </a:spcAft>
              <a:buSzPts val="1000"/>
              <a:buFont typeface="Roboto"/>
              <a:buChar char="○"/>
            </a:pPr>
            <a:r>
              <a:rPr lang="en" sz="1000">
                <a:latin typeface="Roboto"/>
                <a:ea typeface="Roboto"/>
                <a:cs typeface="Roboto"/>
                <a:sym typeface="Roboto"/>
              </a:rPr>
              <a:t>DELETE — remove a specific resource by id</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292100" lvl="0" marL="914400" rtl="0" algn="l">
              <a:spcBef>
                <a:spcPts val="0"/>
              </a:spcBef>
              <a:spcAft>
                <a:spcPts val="0"/>
              </a:spcAft>
              <a:buSzPts val="1000"/>
              <a:buFont typeface="Roboto"/>
              <a:buChar char="●"/>
            </a:pPr>
            <a:r>
              <a:rPr lang="en" sz="1000">
                <a:latin typeface="Roboto"/>
                <a:ea typeface="Roboto"/>
                <a:cs typeface="Roboto"/>
                <a:sym typeface="Roboto"/>
              </a:rPr>
              <a:t>a header, which allows the client to pass along information about the request</a:t>
            </a:r>
            <a:endParaRPr sz="1000">
              <a:latin typeface="Roboto"/>
              <a:ea typeface="Roboto"/>
              <a:cs typeface="Roboto"/>
              <a:sym typeface="Roboto"/>
            </a:endParaRPr>
          </a:p>
          <a:p>
            <a:pPr indent="-292100" lvl="1" marL="1828800" rtl="0" algn="l">
              <a:spcBef>
                <a:spcPts val="0"/>
              </a:spcBef>
              <a:spcAft>
                <a:spcPts val="0"/>
              </a:spcAft>
              <a:buSzPts val="1000"/>
              <a:buFont typeface="Roboto"/>
              <a:buChar char="○"/>
            </a:pPr>
            <a:r>
              <a:rPr lang="en" sz="1000">
                <a:latin typeface="Roboto"/>
                <a:ea typeface="Roboto"/>
                <a:cs typeface="Roboto"/>
                <a:sym typeface="Roboto"/>
              </a:rPr>
              <a:t>In the header of the request, the client sends the type of content that it is able to receive from the server. This is called the Accept field, and it ensures that the server does not send data that cannot be understood or processed by the client. The options for types of content are MIME Types (or Multipurpose Internet Mail Extensions. E.g. text/html , text/css , application/json</a:t>
            </a:r>
            <a:endParaRPr sz="1000">
              <a:latin typeface="Roboto"/>
              <a:ea typeface="Roboto"/>
              <a:cs typeface="Roboto"/>
              <a:sym typeface="Roboto"/>
            </a:endParaRPr>
          </a:p>
          <a:p>
            <a:pPr indent="-292100" lvl="0" marL="914400" rtl="0" algn="l">
              <a:spcBef>
                <a:spcPts val="0"/>
              </a:spcBef>
              <a:spcAft>
                <a:spcPts val="0"/>
              </a:spcAft>
              <a:buSzPts val="1000"/>
              <a:buFont typeface="Roboto"/>
              <a:buChar char="●"/>
            </a:pPr>
            <a:r>
              <a:rPr lang="en" sz="1000">
                <a:latin typeface="Roboto"/>
                <a:ea typeface="Roboto"/>
                <a:cs typeface="Roboto"/>
                <a:sym typeface="Roboto"/>
              </a:rPr>
              <a:t>a path to a resource: (training.com/course/01)</a:t>
            </a:r>
            <a:endParaRPr sz="1000">
              <a:latin typeface="Roboto"/>
              <a:ea typeface="Roboto"/>
              <a:cs typeface="Roboto"/>
              <a:sym typeface="Roboto"/>
            </a:endParaRPr>
          </a:p>
          <a:p>
            <a:pPr indent="-292100" lvl="0" marL="914400" rtl="0" algn="l">
              <a:spcBef>
                <a:spcPts val="0"/>
              </a:spcBef>
              <a:spcAft>
                <a:spcPts val="0"/>
              </a:spcAft>
              <a:buSzPts val="1000"/>
              <a:buFont typeface="Roboto"/>
              <a:buChar char="●"/>
            </a:pPr>
            <a:r>
              <a:rPr lang="en" sz="1000">
                <a:latin typeface="Roboto"/>
                <a:ea typeface="Roboto"/>
                <a:cs typeface="Roboto"/>
                <a:sym typeface="Roboto"/>
              </a:rPr>
              <a:t>an optional message body containing data. </a:t>
            </a:r>
            <a:endParaRPr sz="1000">
              <a:latin typeface="Roboto"/>
              <a:ea typeface="Roboto"/>
              <a:cs typeface="Roboto"/>
              <a:sym typeface="Roboto"/>
            </a:endParaRPr>
          </a:p>
          <a:p>
            <a:pPr indent="-292100" lvl="1" marL="1828800" rtl="0" algn="l">
              <a:spcBef>
                <a:spcPts val="0"/>
              </a:spcBef>
              <a:spcAft>
                <a:spcPts val="0"/>
              </a:spcAft>
              <a:buSzPts val="1000"/>
              <a:buFont typeface="Roboto"/>
              <a:buChar char="○"/>
            </a:pPr>
            <a:r>
              <a:rPr lang="en" sz="1000">
                <a:latin typeface="Roboto"/>
                <a:ea typeface="Roboto"/>
                <a:cs typeface="Roboto"/>
                <a:sym typeface="Roboto"/>
              </a:rPr>
              <a:t>This can be JSON or File data type.</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0" lvl="0" marL="457200" rtl="0" algn="l">
              <a:spcBef>
                <a:spcPts val="0"/>
              </a:spcBef>
              <a:spcAft>
                <a:spcPts val="0"/>
              </a:spcAft>
              <a:buNone/>
            </a:pPr>
            <a:r>
              <a:t/>
            </a:r>
            <a:endParaRPr i="1" sz="1000">
              <a:latin typeface="Roboto"/>
              <a:ea typeface="Roboto"/>
              <a:cs typeface="Roboto"/>
              <a:sym typeface="Roboto"/>
            </a:endParaRPr>
          </a:p>
          <a:p>
            <a:pPr indent="0" lvl="0" marL="457200" rtl="0" algn="l">
              <a:spcBef>
                <a:spcPts val="0"/>
              </a:spcBef>
              <a:spcAft>
                <a:spcPts val="0"/>
              </a:spcAft>
              <a:buNone/>
            </a:pPr>
            <a:r>
              <a:t/>
            </a:r>
            <a:endParaRPr i="1"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ctrTitle"/>
          </p:nvPr>
        </p:nvSpPr>
        <p:spPr>
          <a:xfrm>
            <a:off x="625000" y="130125"/>
            <a:ext cx="1348800" cy="6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REST</a:t>
            </a:r>
            <a:endParaRPr sz="3400">
              <a:solidFill>
                <a:srgbClr val="E06666"/>
              </a:solidFill>
              <a:latin typeface="Raleway"/>
              <a:ea typeface="Raleway"/>
              <a:cs typeface="Raleway"/>
              <a:sym typeface="Raleway"/>
            </a:endParaRPr>
          </a:p>
        </p:txBody>
      </p:sp>
      <p:sp>
        <p:nvSpPr>
          <p:cNvPr id="158" name="Google Shape;158;p27"/>
          <p:cNvSpPr txBox="1"/>
          <p:nvPr>
            <p:ph idx="1" type="subTitle"/>
          </p:nvPr>
        </p:nvSpPr>
        <p:spPr>
          <a:xfrm>
            <a:off x="554125" y="1002250"/>
            <a:ext cx="7804200" cy="3674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0" lvl="0" marL="457200" rtl="0" algn="l">
              <a:spcBef>
                <a:spcPts val="0"/>
              </a:spcBef>
              <a:spcAft>
                <a:spcPts val="0"/>
              </a:spcAft>
              <a:buNone/>
            </a:pPr>
            <a:r>
              <a:rPr lang="en" sz="1000">
                <a:latin typeface="Roboto"/>
                <a:ea typeface="Roboto"/>
                <a:cs typeface="Roboto"/>
                <a:sym typeface="Roboto"/>
              </a:rPr>
              <a:t>A Response generally consists of:</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292100" lvl="0" marL="914400" rtl="0" algn="l">
              <a:spcBef>
                <a:spcPts val="0"/>
              </a:spcBef>
              <a:spcAft>
                <a:spcPts val="0"/>
              </a:spcAft>
              <a:buSzPts val="1000"/>
              <a:buFont typeface="Roboto"/>
              <a:buChar char="●"/>
            </a:pPr>
            <a:r>
              <a:rPr b="1" lang="en" sz="1000">
                <a:latin typeface="Roboto"/>
                <a:ea typeface="Roboto"/>
                <a:cs typeface="Roboto"/>
                <a:sym typeface="Roboto"/>
              </a:rPr>
              <a:t>Content types: </a:t>
            </a:r>
            <a:r>
              <a:rPr lang="en" sz="1000">
                <a:latin typeface="Roboto"/>
                <a:ea typeface="Roboto"/>
                <a:cs typeface="Roboto"/>
                <a:sym typeface="Roboto"/>
              </a:rPr>
              <a:t> content-type field will be included in the header of the response, this field alerts the client the type of data it is sending in the response body. The content-type that the server sends back in the response should be one of the options that the client specified in the accept field of the request.</a:t>
            </a:r>
            <a:endParaRPr sz="1000">
              <a:latin typeface="Roboto"/>
              <a:ea typeface="Roboto"/>
              <a:cs typeface="Roboto"/>
              <a:sym typeface="Roboto"/>
            </a:endParaRPr>
          </a:p>
          <a:p>
            <a:pPr indent="0" lvl="0" marL="1371600" rtl="0" algn="l">
              <a:spcBef>
                <a:spcPts val="0"/>
              </a:spcBef>
              <a:spcAft>
                <a:spcPts val="0"/>
              </a:spcAft>
              <a:buNone/>
            </a:pPr>
            <a:r>
              <a:t/>
            </a:r>
            <a:endParaRPr sz="1000">
              <a:solidFill>
                <a:srgbClr val="000000"/>
              </a:solidFill>
              <a:latin typeface="Roboto"/>
              <a:ea typeface="Roboto"/>
              <a:cs typeface="Roboto"/>
              <a:sym typeface="Roboto"/>
            </a:endParaRPr>
          </a:p>
          <a:p>
            <a:pPr indent="0" lvl="0" marL="0" rtl="0" algn="l">
              <a:spcBef>
                <a:spcPts val="0"/>
              </a:spcBef>
              <a:spcAft>
                <a:spcPts val="0"/>
              </a:spcAft>
              <a:buNone/>
            </a:pPr>
            <a:r>
              <a:rPr lang="en" sz="1000">
                <a:solidFill>
                  <a:srgbClr val="000000"/>
                </a:solidFill>
                <a:latin typeface="Roboto"/>
                <a:ea typeface="Roboto"/>
                <a:cs typeface="Roboto"/>
                <a:sym typeface="Roboto"/>
              </a:rPr>
              <a:t>		</a:t>
            </a:r>
            <a:r>
              <a:rPr lang="en" sz="1050">
                <a:solidFill>
                  <a:srgbClr val="000000"/>
                </a:solidFill>
                <a:latin typeface="Consolas"/>
                <a:ea typeface="Consolas"/>
                <a:cs typeface="Consolas"/>
                <a:sym typeface="Consolas"/>
              </a:rPr>
              <a:t>GET /articles/23 HTTP/1.1</a:t>
            </a:r>
            <a:endParaRPr sz="1050">
              <a:solidFill>
                <a:srgbClr val="000000"/>
              </a:solidFill>
              <a:latin typeface="Consolas"/>
              <a:ea typeface="Consolas"/>
              <a:cs typeface="Consolas"/>
              <a:sym typeface="Consolas"/>
            </a:endParaRPr>
          </a:p>
          <a:p>
            <a:pPr indent="457200" lvl="0" marL="457200" rtl="0" algn="l">
              <a:spcBef>
                <a:spcPts val="0"/>
              </a:spcBef>
              <a:spcAft>
                <a:spcPts val="0"/>
              </a:spcAft>
              <a:buNone/>
            </a:pPr>
            <a:r>
              <a:rPr lang="en" sz="1050">
                <a:solidFill>
                  <a:srgbClr val="000000"/>
                </a:solidFill>
                <a:latin typeface="Consolas"/>
                <a:ea typeface="Consolas"/>
                <a:cs typeface="Consolas"/>
                <a:sym typeface="Consolas"/>
              </a:rPr>
              <a:t>Accept: text/html, application/xhtml</a:t>
            </a:r>
            <a:endParaRPr sz="1050">
              <a:solidFill>
                <a:srgbClr val="000000"/>
              </a:solidFill>
              <a:latin typeface="Consolas"/>
              <a:ea typeface="Consolas"/>
              <a:cs typeface="Consolas"/>
              <a:sym typeface="Consolas"/>
            </a:endParaRPr>
          </a:p>
          <a:p>
            <a:pPr indent="457200" lvl="0" marL="457200" rtl="0" algn="l">
              <a:spcBef>
                <a:spcPts val="0"/>
              </a:spcBef>
              <a:spcAft>
                <a:spcPts val="0"/>
              </a:spcAft>
              <a:buNone/>
            </a:pPr>
            <a:r>
              <a:t/>
            </a:r>
            <a:endParaRPr sz="1050">
              <a:solidFill>
                <a:srgbClr val="000000"/>
              </a:solidFill>
              <a:latin typeface="Consolas"/>
              <a:ea typeface="Consolas"/>
              <a:cs typeface="Consolas"/>
              <a:sym typeface="Consolas"/>
            </a:endParaRPr>
          </a:p>
          <a:p>
            <a:pPr indent="457200" lvl="0" marL="457200" rtl="0" algn="l">
              <a:spcBef>
                <a:spcPts val="0"/>
              </a:spcBef>
              <a:spcAft>
                <a:spcPts val="0"/>
              </a:spcAft>
              <a:buClr>
                <a:schemeClr val="dk1"/>
              </a:buClr>
              <a:buSzPts val="1100"/>
              <a:buFont typeface="Arial"/>
              <a:buNone/>
            </a:pPr>
            <a:r>
              <a:rPr lang="en" sz="1050">
                <a:solidFill>
                  <a:srgbClr val="000000"/>
                </a:solidFill>
                <a:latin typeface="Consolas"/>
                <a:ea typeface="Consolas"/>
                <a:cs typeface="Consolas"/>
                <a:sym typeface="Consolas"/>
              </a:rPr>
              <a:t>HTTP/1.1 200 (OK)</a:t>
            </a:r>
            <a:endParaRPr sz="1050">
              <a:solidFill>
                <a:srgbClr val="000000"/>
              </a:solidFill>
              <a:latin typeface="Consolas"/>
              <a:ea typeface="Consolas"/>
              <a:cs typeface="Consolas"/>
              <a:sym typeface="Consolas"/>
            </a:endParaRPr>
          </a:p>
          <a:p>
            <a:pPr indent="457200" lvl="0" marL="457200" rtl="0" algn="l">
              <a:spcBef>
                <a:spcPts val="0"/>
              </a:spcBef>
              <a:spcAft>
                <a:spcPts val="0"/>
              </a:spcAft>
              <a:buNone/>
            </a:pPr>
            <a:r>
              <a:rPr lang="en" sz="1050">
                <a:solidFill>
                  <a:srgbClr val="000000"/>
                </a:solidFill>
                <a:latin typeface="Consolas"/>
                <a:ea typeface="Consolas"/>
                <a:cs typeface="Consolas"/>
                <a:sym typeface="Consolas"/>
              </a:rPr>
              <a:t>Content-Type: text/html</a:t>
            </a:r>
            <a:endParaRPr sz="1050">
              <a:solidFill>
                <a:srgbClr val="000000"/>
              </a:solidFill>
              <a:latin typeface="Consolas"/>
              <a:ea typeface="Consolas"/>
              <a:cs typeface="Consolas"/>
              <a:sym typeface="Consolas"/>
            </a:endParaRPr>
          </a:p>
          <a:p>
            <a:pPr indent="0" lvl="0" marL="0" rtl="0" algn="l">
              <a:spcBef>
                <a:spcPts val="0"/>
              </a:spcBef>
              <a:spcAft>
                <a:spcPts val="0"/>
              </a:spcAft>
              <a:buNone/>
            </a:pPr>
            <a:r>
              <a:t/>
            </a:r>
            <a:endParaRPr sz="1000">
              <a:latin typeface="Roboto"/>
              <a:ea typeface="Roboto"/>
              <a:cs typeface="Roboto"/>
              <a:sym typeface="Roboto"/>
            </a:endParaRPr>
          </a:p>
          <a:p>
            <a:pPr indent="-292100" lvl="0" marL="914400" rtl="0" algn="l">
              <a:spcBef>
                <a:spcPts val="0"/>
              </a:spcBef>
              <a:spcAft>
                <a:spcPts val="0"/>
              </a:spcAft>
              <a:buSzPts val="1000"/>
              <a:buFont typeface="Roboto"/>
              <a:buChar char="●"/>
            </a:pPr>
            <a:r>
              <a:rPr b="1" lang="en" sz="1000">
                <a:latin typeface="Roboto"/>
                <a:ea typeface="Roboto"/>
                <a:cs typeface="Roboto"/>
                <a:sym typeface="Roboto"/>
              </a:rPr>
              <a:t>Response Code:  </a:t>
            </a:r>
            <a:r>
              <a:rPr lang="en" sz="1000">
                <a:latin typeface="Roboto"/>
                <a:ea typeface="Roboto"/>
                <a:cs typeface="Roboto"/>
                <a:sym typeface="Roboto"/>
              </a:rPr>
              <a:t>Responses from the server contain status codes to alert the client to information about the success of the operation. For Each HTTP Verb there are expected status codes a server should return upon success:</a:t>
            </a:r>
            <a:endParaRPr sz="1000">
              <a:latin typeface="Roboto"/>
              <a:ea typeface="Roboto"/>
              <a:cs typeface="Roboto"/>
              <a:sym typeface="Roboto"/>
            </a:endParaRPr>
          </a:p>
          <a:p>
            <a:pPr indent="-292100" lvl="1" marL="1828800" rtl="0" algn="l">
              <a:spcBef>
                <a:spcPts val="0"/>
              </a:spcBef>
              <a:spcAft>
                <a:spcPts val="0"/>
              </a:spcAft>
              <a:buSzPts val="1000"/>
              <a:buFont typeface="Roboto"/>
              <a:buChar char="○"/>
            </a:pPr>
            <a:r>
              <a:rPr lang="en" sz="1000">
                <a:latin typeface="Roboto"/>
                <a:ea typeface="Roboto"/>
                <a:cs typeface="Roboto"/>
                <a:sym typeface="Roboto"/>
              </a:rPr>
              <a:t>GET (200) OK </a:t>
            </a:r>
            <a:endParaRPr sz="1000">
              <a:latin typeface="Roboto"/>
              <a:ea typeface="Roboto"/>
              <a:cs typeface="Roboto"/>
              <a:sym typeface="Roboto"/>
            </a:endParaRPr>
          </a:p>
          <a:p>
            <a:pPr indent="-292100" lvl="1" marL="1828800" rtl="0" algn="l">
              <a:spcBef>
                <a:spcPts val="0"/>
              </a:spcBef>
              <a:spcAft>
                <a:spcPts val="0"/>
              </a:spcAft>
              <a:buSzPts val="1000"/>
              <a:buFont typeface="Roboto"/>
              <a:buChar char="○"/>
            </a:pPr>
            <a:r>
              <a:rPr lang="en" sz="1000">
                <a:latin typeface="Roboto"/>
                <a:ea typeface="Roboto"/>
                <a:cs typeface="Roboto"/>
                <a:sym typeface="Roboto"/>
              </a:rPr>
              <a:t>POST (201) CREATED</a:t>
            </a:r>
            <a:endParaRPr sz="1000">
              <a:latin typeface="Roboto"/>
              <a:ea typeface="Roboto"/>
              <a:cs typeface="Roboto"/>
              <a:sym typeface="Roboto"/>
            </a:endParaRPr>
          </a:p>
          <a:p>
            <a:pPr indent="-292100" lvl="1" marL="1828800" rtl="0" algn="l">
              <a:spcBef>
                <a:spcPts val="0"/>
              </a:spcBef>
              <a:spcAft>
                <a:spcPts val="0"/>
              </a:spcAft>
              <a:buSzPts val="1000"/>
              <a:buFont typeface="Roboto"/>
              <a:buChar char="○"/>
            </a:pPr>
            <a:r>
              <a:rPr lang="en" sz="1000">
                <a:latin typeface="Roboto"/>
                <a:ea typeface="Roboto"/>
                <a:cs typeface="Roboto"/>
                <a:sym typeface="Roboto"/>
              </a:rPr>
              <a:t>PUT(200)OK</a:t>
            </a:r>
            <a:endParaRPr sz="1000">
              <a:latin typeface="Roboto"/>
              <a:ea typeface="Roboto"/>
              <a:cs typeface="Roboto"/>
              <a:sym typeface="Roboto"/>
            </a:endParaRPr>
          </a:p>
          <a:p>
            <a:pPr indent="-292100" lvl="1" marL="1828800" rtl="0" algn="l">
              <a:spcBef>
                <a:spcPts val="0"/>
              </a:spcBef>
              <a:spcAft>
                <a:spcPts val="0"/>
              </a:spcAft>
              <a:buSzPts val="1000"/>
              <a:buFont typeface="Roboto"/>
              <a:buChar char="○"/>
            </a:pPr>
            <a:r>
              <a:rPr lang="en" sz="1000">
                <a:latin typeface="Roboto"/>
                <a:ea typeface="Roboto"/>
                <a:cs typeface="Roboto"/>
                <a:sym typeface="Roboto"/>
              </a:rPr>
              <a:t>DELETE(204) NO CONTENT if the operation fails </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0" lvl="0" marL="457200" rtl="0" algn="l">
              <a:spcBef>
                <a:spcPts val="0"/>
              </a:spcBef>
              <a:spcAft>
                <a:spcPts val="0"/>
              </a:spcAft>
              <a:buNone/>
            </a:pPr>
            <a:r>
              <a:t/>
            </a:r>
            <a:endParaRPr i="1" sz="1000">
              <a:latin typeface="Roboto"/>
              <a:ea typeface="Roboto"/>
              <a:cs typeface="Roboto"/>
              <a:sym typeface="Roboto"/>
            </a:endParaRPr>
          </a:p>
          <a:p>
            <a:pPr indent="0" lvl="0" marL="457200" rtl="0" algn="l">
              <a:spcBef>
                <a:spcPts val="0"/>
              </a:spcBef>
              <a:spcAft>
                <a:spcPts val="0"/>
              </a:spcAft>
              <a:buNone/>
            </a:pPr>
            <a:r>
              <a:t/>
            </a:r>
            <a:endParaRPr i="1"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ctrTitle"/>
          </p:nvPr>
        </p:nvSpPr>
        <p:spPr>
          <a:xfrm>
            <a:off x="3897600" y="101175"/>
            <a:ext cx="2155200" cy="6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NODE.JS</a:t>
            </a:r>
            <a:endParaRPr sz="3400">
              <a:solidFill>
                <a:srgbClr val="E06666"/>
              </a:solidFill>
              <a:latin typeface="Raleway"/>
              <a:ea typeface="Raleway"/>
              <a:cs typeface="Raleway"/>
              <a:sym typeface="Raleway"/>
            </a:endParaRPr>
          </a:p>
        </p:txBody>
      </p:sp>
      <p:sp>
        <p:nvSpPr>
          <p:cNvPr id="164" name="Google Shape;164;p28"/>
          <p:cNvSpPr txBox="1"/>
          <p:nvPr>
            <p:ph idx="1" type="subTitle"/>
          </p:nvPr>
        </p:nvSpPr>
        <p:spPr>
          <a:xfrm>
            <a:off x="554125" y="1002250"/>
            <a:ext cx="7804200" cy="3674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open-source, cross-platform runtime environment that allows developers to create all kinds of server-side tools and applications in JavaScript. </a:t>
            </a:r>
            <a:endParaRPr sz="1000">
              <a:latin typeface="Roboto"/>
              <a:ea typeface="Roboto"/>
              <a:cs typeface="Roboto"/>
              <a:sym typeface="Roboto"/>
            </a:endParaRPr>
          </a:p>
          <a:p>
            <a:pPr indent="-292100" lvl="1" marL="914400" rtl="0" algn="l">
              <a:spcBef>
                <a:spcPts val="0"/>
              </a:spcBef>
              <a:spcAft>
                <a:spcPts val="0"/>
              </a:spcAft>
              <a:buSzPts val="1000"/>
              <a:buFont typeface="Roboto"/>
              <a:buChar char="○"/>
            </a:pPr>
            <a:r>
              <a:rPr lang="en" sz="1000">
                <a:latin typeface="Roboto"/>
                <a:ea typeface="Roboto"/>
                <a:cs typeface="Roboto"/>
                <a:sym typeface="Roboto"/>
              </a:rPr>
              <a:t>Great performance! Node was designed to optimize throughput and scalability in web applications and is a good solution for many common web-development problems (e.g. real-time web applications).</a:t>
            </a:r>
            <a:endParaRPr sz="1000">
              <a:latin typeface="Roboto"/>
              <a:ea typeface="Roboto"/>
              <a:cs typeface="Roboto"/>
              <a:sym typeface="Roboto"/>
            </a:endParaRPr>
          </a:p>
          <a:p>
            <a:pPr indent="0" lvl="0" marL="914400" rtl="0" algn="l">
              <a:spcBef>
                <a:spcPts val="0"/>
              </a:spcBef>
              <a:spcAft>
                <a:spcPts val="0"/>
              </a:spcAft>
              <a:buNone/>
            </a:pPr>
            <a:r>
              <a:t/>
            </a:r>
            <a:endParaRPr sz="1000">
              <a:latin typeface="Roboto"/>
              <a:ea typeface="Roboto"/>
              <a:cs typeface="Roboto"/>
              <a:sym typeface="Roboto"/>
            </a:endParaRPr>
          </a:p>
          <a:p>
            <a:pPr indent="-292100" lvl="1" marL="914400" rtl="0" algn="l">
              <a:spcBef>
                <a:spcPts val="0"/>
              </a:spcBef>
              <a:spcAft>
                <a:spcPts val="0"/>
              </a:spcAft>
              <a:buSzPts val="1000"/>
              <a:buFont typeface="Roboto"/>
              <a:buChar char="○"/>
            </a:pPr>
            <a:r>
              <a:rPr lang="en" sz="1000">
                <a:latin typeface="Roboto"/>
                <a:ea typeface="Roboto"/>
                <a:cs typeface="Roboto"/>
                <a:sym typeface="Roboto"/>
              </a:rPr>
              <a:t>Code is written in "plain old JavaScript", which means that less time is spent dealing with "context shift" between languages when you're writing both client-side and server-side code.</a:t>
            </a:r>
            <a:endParaRPr sz="1000">
              <a:latin typeface="Roboto"/>
              <a:ea typeface="Roboto"/>
              <a:cs typeface="Roboto"/>
              <a:sym typeface="Roboto"/>
            </a:endParaRPr>
          </a:p>
          <a:p>
            <a:pPr indent="0" lvl="0" marL="914400" rtl="0" algn="l">
              <a:spcBef>
                <a:spcPts val="0"/>
              </a:spcBef>
              <a:spcAft>
                <a:spcPts val="0"/>
              </a:spcAft>
              <a:buNone/>
            </a:pPr>
            <a:r>
              <a:t/>
            </a:r>
            <a:endParaRPr sz="1000">
              <a:latin typeface="Roboto"/>
              <a:ea typeface="Roboto"/>
              <a:cs typeface="Roboto"/>
              <a:sym typeface="Roboto"/>
            </a:endParaRPr>
          </a:p>
          <a:p>
            <a:pPr indent="-292100" lvl="1" marL="914400" rtl="0" algn="l">
              <a:spcBef>
                <a:spcPts val="0"/>
              </a:spcBef>
              <a:spcAft>
                <a:spcPts val="0"/>
              </a:spcAft>
              <a:buSzPts val="1000"/>
              <a:buFont typeface="Roboto"/>
              <a:buChar char="○"/>
            </a:pPr>
            <a:r>
              <a:rPr lang="en" sz="1000">
                <a:latin typeface="Roboto"/>
                <a:ea typeface="Roboto"/>
                <a:cs typeface="Roboto"/>
                <a:sym typeface="Roboto"/>
              </a:rPr>
              <a:t>JavaScript is a relatively new programming language and benefits from improvements in language design when compared to other traditional web-server languages (e.g. Python, PHP, etc.) Many other new and popular languages compile/convert into JavaScript so you can also use TypeScript, CoffeeScript, ClojureScript, Scala, LiveScript, etc.</a:t>
            </a:r>
            <a:endParaRPr sz="1000">
              <a:latin typeface="Roboto"/>
              <a:ea typeface="Roboto"/>
              <a:cs typeface="Roboto"/>
              <a:sym typeface="Roboto"/>
            </a:endParaRPr>
          </a:p>
          <a:p>
            <a:pPr indent="0" lvl="0" marL="914400" rtl="0" algn="l">
              <a:spcBef>
                <a:spcPts val="0"/>
              </a:spcBef>
              <a:spcAft>
                <a:spcPts val="0"/>
              </a:spcAft>
              <a:buNone/>
            </a:pPr>
            <a:r>
              <a:t/>
            </a:r>
            <a:endParaRPr sz="1000">
              <a:latin typeface="Roboto"/>
              <a:ea typeface="Roboto"/>
              <a:cs typeface="Roboto"/>
              <a:sym typeface="Roboto"/>
            </a:endParaRPr>
          </a:p>
          <a:p>
            <a:pPr indent="-292100" lvl="1" marL="914400" rtl="0" algn="l">
              <a:spcBef>
                <a:spcPts val="0"/>
              </a:spcBef>
              <a:spcAft>
                <a:spcPts val="0"/>
              </a:spcAft>
              <a:buSzPts val="1000"/>
              <a:buFont typeface="Roboto"/>
              <a:buChar char="○"/>
            </a:pPr>
            <a:r>
              <a:rPr lang="en" sz="1000">
                <a:latin typeface="Roboto"/>
                <a:ea typeface="Roboto"/>
                <a:cs typeface="Roboto"/>
                <a:sym typeface="Roboto"/>
              </a:rPr>
              <a:t>The node package manager (NPM) provides access to hundreds of thousands of reusable packages. It also has best-in-class dependency resolution and can also be used to automate most of the build toolchain.</a:t>
            </a:r>
            <a:endParaRPr sz="1000">
              <a:latin typeface="Roboto"/>
              <a:ea typeface="Roboto"/>
              <a:cs typeface="Roboto"/>
              <a:sym typeface="Roboto"/>
            </a:endParaRPr>
          </a:p>
          <a:p>
            <a:pPr indent="0" lvl="0" marL="914400" rtl="0" algn="l">
              <a:spcBef>
                <a:spcPts val="0"/>
              </a:spcBef>
              <a:spcAft>
                <a:spcPts val="0"/>
              </a:spcAft>
              <a:buNone/>
            </a:pPr>
            <a:r>
              <a:t/>
            </a:r>
            <a:endParaRPr sz="1000">
              <a:latin typeface="Roboto"/>
              <a:ea typeface="Roboto"/>
              <a:cs typeface="Roboto"/>
              <a:sym typeface="Roboto"/>
            </a:endParaRPr>
          </a:p>
          <a:p>
            <a:pPr indent="-292100" lvl="1" marL="914400" rtl="0" algn="l">
              <a:spcBef>
                <a:spcPts val="0"/>
              </a:spcBef>
              <a:spcAft>
                <a:spcPts val="0"/>
              </a:spcAft>
              <a:buSzPts val="1000"/>
              <a:buFont typeface="Roboto"/>
              <a:buChar char="○"/>
            </a:pPr>
            <a:r>
              <a:rPr lang="en" sz="1000">
                <a:latin typeface="Roboto"/>
                <a:ea typeface="Roboto"/>
                <a:cs typeface="Roboto"/>
                <a:sym typeface="Roboto"/>
              </a:rPr>
              <a:t>Node.js is portable. It is available on Microsoft Windows, macOS, Linux, Solaris, FreeBSD, OpenBSD, WebOS, and NonStop OS. Furthermore, it is well-supported by many web hosting providers, that often provide specific infrastructure and documentation for hosting Node sites.</a:t>
            </a:r>
            <a:endParaRPr sz="1000">
              <a:latin typeface="Roboto"/>
              <a:ea typeface="Roboto"/>
              <a:cs typeface="Roboto"/>
              <a:sym typeface="Roboto"/>
            </a:endParaRPr>
          </a:p>
          <a:p>
            <a:pPr indent="0" lvl="0" marL="914400" rtl="0" algn="l">
              <a:spcBef>
                <a:spcPts val="0"/>
              </a:spcBef>
              <a:spcAft>
                <a:spcPts val="0"/>
              </a:spcAft>
              <a:buNone/>
            </a:pPr>
            <a:r>
              <a:t/>
            </a:r>
            <a:endParaRPr sz="1000">
              <a:latin typeface="Roboto"/>
              <a:ea typeface="Roboto"/>
              <a:cs typeface="Roboto"/>
              <a:sym typeface="Roboto"/>
            </a:endParaRPr>
          </a:p>
          <a:p>
            <a:pPr indent="-292100" lvl="1" marL="914400" rtl="0" algn="l">
              <a:spcBef>
                <a:spcPts val="0"/>
              </a:spcBef>
              <a:spcAft>
                <a:spcPts val="0"/>
              </a:spcAft>
              <a:buSzPts val="1000"/>
              <a:buFont typeface="Roboto"/>
              <a:buChar char="○"/>
            </a:pPr>
            <a:r>
              <a:rPr lang="en" sz="1000">
                <a:latin typeface="Roboto"/>
                <a:ea typeface="Roboto"/>
                <a:cs typeface="Roboto"/>
                <a:sym typeface="Roboto"/>
              </a:rPr>
              <a:t>It has a very active third party ecosystem and developer community, with lots of people who are willing to help.</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0" lvl="0" marL="457200" rtl="0" algn="l">
              <a:spcBef>
                <a:spcPts val="0"/>
              </a:spcBef>
              <a:spcAft>
                <a:spcPts val="0"/>
              </a:spcAft>
              <a:buNone/>
            </a:pPr>
            <a:r>
              <a:t/>
            </a:r>
            <a:endParaRPr i="1" sz="1000">
              <a:latin typeface="Roboto"/>
              <a:ea typeface="Roboto"/>
              <a:cs typeface="Roboto"/>
              <a:sym typeface="Roboto"/>
            </a:endParaRPr>
          </a:p>
          <a:p>
            <a:pPr indent="0" lvl="0" marL="457200" rtl="0" algn="l">
              <a:spcBef>
                <a:spcPts val="0"/>
              </a:spcBef>
              <a:spcAft>
                <a:spcPts val="0"/>
              </a:spcAft>
              <a:buNone/>
            </a:pPr>
            <a:r>
              <a:t/>
            </a:r>
            <a:endParaRPr i="1"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ctrTitle"/>
          </p:nvPr>
        </p:nvSpPr>
        <p:spPr>
          <a:xfrm>
            <a:off x="554125" y="89575"/>
            <a:ext cx="2155200" cy="6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NODE.JS</a:t>
            </a:r>
            <a:endParaRPr sz="3400">
              <a:solidFill>
                <a:srgbClr val="E06666"/>
              </a:solidFill>
              <a:latin typeface="Raleway"/>
              <a:ea typeface="Raleway"/>
              <a:cs typeface="Raleway"/>
              <a:sym typeface="Raleway"/>
            </a:endParaRPr>
          </a:p>
        </p:txBody>
      </p:sp>
      <p:sp>
        <p:nvSpPr>
          <p:cNvPr id="170" name="Google Shape;170;p29"/>
          <p:cNvSpPr txBox="1"/>
          <p:nvPr>
            <p:ph idx="1" type="subTitle"/>
          </p:nvPr>
        </p:nvSpPr>
        <p:spPr>
          <a:xfrm>
            <a:off x="554125" y="1002250"/>
            <a:ext cx="7804200" cy="3674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We can use NODE.js to create a web-server for any kind of HTTP requests </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1371600" rtl="0" algn="l">
              <a:spcBef>
                <a:spcPts val="0"/>
              </a:spcBef>
              <a:spcAft>
                <a:spcPts val="0"/>
              </a:spcAft>
              <a:buNone/>
            </a:pPr>
            <a:r>
              <a:t/>
            </a:r>
            <a:endParaRPr i="1" sz="1000">
              <a:latin typeface="Roboto"/>
              <a:ea typeface="Roboto"/>
              <a:cs typeface="Roboto"/>
              <a:sym typeface="Roboto"/>
            </a:endParaRPr>
          </a:p>
          <a:p>
            <a:pPr indent="0" lvl="0" marL="914400" rtl="0" algn="l">
              <a:lnSpc>
                <a:spcPct val="137500"/>
              </a:lnSpc>
              <a:spcBef>
                <a:spcPts val="0"/>
              </a:spcBef>
              <a:spcAft>
                <a:spcPts val="0"/>
              </a:spcAft>
              <a:buClr>
                <a:schemeClr val="dk1"/>
              </a:buClr>
              <a:buSzPts val="1100"/>
              <a:buFont typeface="Arial"/>
              <a:buNone/>
            </a:pPr>
            <a:r>
              <a:rPr lang="en" sz="700">
                <a:solidFill>
                  <a:srgbClr val="939DBB"/>
                </a:solidFill>
                <a:highlight>
                  <a:srgbClr val="FBFBFB"/>
                </a:highlight>
                <a:latin typeface="Courier New"/>
                <a:ea typeface="Courier New"/>
                <a:cs typeface="Courier New"/>
                <a:sym typeface="Courier New"/>
              </a:rPr>
              <a:t>//</a:t>
            </a:r>
            <a:r>
              <a:rPr i="1" lang="en" sz="700">
                <a:solidFill>
                  <a:srgbClr val="939DBB"/>
                </a:solidFill>
                <a:highlight>
                  <a:srgbClr val="FBFBFB"/>
                </a:highlight>
                <a:latin typeface="Courier New"/>
                <a:ea typeface="Courier New"/>
                <a:cs typeface="Courier New"/>
                <a:sym typeface="Courier New"/>
              </a:rPr>
              <a:t> Load HTTP module</a:t>
            </a:r>
            <a:endParaRPr i="1" sz="700">
              <a:solidFill>
                <a:srgbClr val="939DBB"/>
              </a:solidFill>
              <a:highlight>
                <a:srgbClr val="FBFBFB"/>
              </a:highlight>
              <a:latin typeface="Courier New"/>
              <a:ea typeface="Courier New"/>
              <a:cs typeface="Courier New"/>
              <a:sym typeface="Courier New"/>
            </a:endParaRPr>
          </a:p>
          <a:p>
            <a:pPr indent="0" lvl="0" marL="914400" rtl="0" algn="l">
              <a:lnSpc>
                <a:spcPct val="137500"/>
              </a:lnSpc>
              <a:spcBef>
                <a:spcPts val="0"/>
              </a:spcBef>
              <a:spcAft>
                <a:spcPts val="0"/>
              </a:spcAft>
              <a:buClr>
                <a:schemeClr val="dk1"/>
              </a:buClr>
              <a:buSzPts val="1100"/>
              <a:buFont typeface="Arial"/>
              <a:buNone/>
            </a:pPr>
            <a:r>
              <a:rPr lang="en" sz="700">
                <a:solidFill>
                  <a:srgbClr val="994CC3"/>
                </a:solidFill>
                <a:highlight>
                  <a:srgbClr val="FBFBFB"/>
                </a:highlight>
                <a:latin typeface="Courier New"/>
                <a:ea typeface="Courier New"/>
                <a:cs typeface="Courier New"/>
                <a:sym typeface="Courier New"/>
              </a:rPr>
              <a:t>const</a:t>
            </a:r>
            <a:r>
              <a:rPr i="1" lang="en" sz="700">
                <a:solidFill>
                  <a:srgbClr val="994CC3"/>
                </a:solidFill>
                <a:highlight>
                  <a:srgbClr val="FBFBFB"/>
                </a:highlight>
                <a:latin typeface="Courier New"/>
                <a:ea typeface="Courier New"/>
                <a:cs typeface="Courier New"/>
                <a:sym typeface="Courier New"/>
              </a:rPr>
              <a:t> </a:t>
            </a:r>
            <a:r>
              <a:rPr i="1" lang="en" sz="700">
                <a:solidFill>
                  <a:srgbClr val="4876D6"/>
                </a:solidFill>
                <a:highlight>
                  <a:srgbClr val="FBFBFB"/>
                </a:highlight>
                <a:latin typeface="Courier New"/>
                <a:ea typeface="Courier New"/>
                <a:cs typeface="Courier New"/>
                <a:sym typeface="Courier New"/>
              </a:rPr>
              <a:t>http</a:t>
            </a:r>
            <a:r>
              <a:rPr i="1" lang="en" sz="700">
                <a:solidFill>
                  <a:srgbClr val="994CC3"/>
                </a:solidFill>
                <a:highlight>
                  <a:srgbClr val="FBFBFB"/>
                </a:highlight>
                <a:latin typeface="Courier New"/>
                <a:ea typeface="Courier New"/>
                <a:cs typeface="Courier New"/>
                <a:sym typeface="Courier New"/>
              </a:rPr>
              <a:t> </a:t>
            </a:r>
            <a:r>
              <a:rPr lang="en" sz="700">
                <a:solidFill>
                  <a:srgbClr val="994CC3"/>
                </a:solidFill>
                <a:highlight>
                  <a:srgbClr val="FBFBFB"/>
                </a:highlight>
                <a:latin typeface="Courier New"/>
                <a:ea typeface="Courier New"/>
                <a:cs typeface="Courier New"/>
                <a:sym typeface="Courier New"/>
              </a:rPr>
              <a:t>=</a:t>
            </a:r>
            <a:r>
              <a:rPr i="1" lang="en" sz="700">
                <a:solidFill>
                  <a:srgbClr val="994CC3"/>
                </a:solidFill>
                <a:highlight>
                  <a:srgbClr val="FBFBFB"/>
                </a:highlight>
                <a:latin typeface="Courier New"/>
                <a:ea typeface="Courier New"/>
                <a:cs typeface="Courier New"/>
                <a:sym typeface="Courier New"/>
              </a:rPr>
              <a:t> </a:t>
            </a:r>
            <a:r>
              <a:rPr i="1" lang="en" sz="700">
                <a:solidFill>
                  <a:srgbClr val="4876D6"/>
                </a:solidFill>
                <a:highlight>
                  <a:srgbClr val="FBFBFB"/>
                </a:highlight>
                <a:latin typeface="Courier New"/>
                <a:ea typeface="Courier New"/>
                <a:cs typeface="Courier New"/>
                <a:sym typeface="Courier New"/>
              </a:rPr>
              <a:t>require</a:t>
            </a:r>
            <a:r>
              <a:rPr lang="en" sz="700">
                <a:solidFill>
                  <a:srgbClr val="403F53"/>
                </a:solidFill>
                <a:highlight>
                  <a:srgbClr val="FBFBFB"/>
                </a:highlight>
                <a:latin typeface="Courier New"/>
                <a:ea typeface="Courier New"/>
                <a:cs typeface="Courier New"/>
                <a:sym typeface="Courier New"/>
              </a:rPr>
              <a:t>(</a:t>
            </a:r>
            <a:r>
              <a:rPr lang="en" sz="700">
                <a:solidFill>
                  <a:srgbClr val="111111"/>
                </a:solidFill>
                <a:highlight>
                  <a:srgbClr val="FBFBFB"/>
                </a:highlight>
                <a:latin typeface="Courier New"/>
                <a:ea typeface="Courier New"/>
                <a:cs typeface="Courier New"/>
                <a:sym typeface="Courier New"/>
              </a:rPr>
              <a:t>"</a:t>
            </a:r>
            <a:r>
              <a:rPr lang="en" sz="700">
                <a:solidFill>
                  <a:srgbClr val="C96765"/>
                </a:solidFill>
                <a:highlight>
                  <a:srgbClr val="FBFBFB"/>
                </a:highlight>
                <a:latin typeface="Courier New"/>
                <a:ea typeface="Courier New"/>
                <a:cs typeface="Courier New"/>
                <a:sym typeface="Courier New"/>
              </a:rPr>
              <a:t>http</a:t>
            </a:r>
            <a:r>
              <a:rPr lang="en" sz="700">
                <a:solidFill>
                  <a:srgbClr val="111111"/>
                </a:solidFill>
                <a:highlight>
                  <a:srgbClr val="FBFBFB"/>
                </a:highlight>
                <a:latin typeface="Courier New"/>
                <a:ea typeface="Courier New"/>
                <a:cs typeface="Courier New"/>
                <a:sym typeface="Courier New"/>
              </a:rPr>
              <a:t>"</a:t>
            </a:r>
            <a:r>
              <a:rPr lang="en" sz="700">
                <a:solidFill>
                  <a:srgbClr val="403F53"/>
                </a:solidFill>
                <a:highlight>
                  <a:srgbClr val="FBFBFB"/>
                </a:highlight>
                <a:latin typeface="Courier New"/>
                <a:ea typeface="Courier New"/>
                <a:cs typeface="Courier New"/>
                <a:sym typeface="Courier New"/>
              </a:rPr>
              <a:t>);</a:t>
            </a:r>
            <a:endParaRPr sz="700">
              <a:solidFill>
                <a:srgbClr val="403F53"/>
              </a:solidFill>
              <a:highlight>
                <a:srgbClr val="FBFBFB"/>
              </a:highlight>
              <a:latin typeface="Courier New"/>
              <a:ea typeface="Courier New"/>
              <a:cs typeface="Courier New"/>
              <a:sym typeface="Courier New"/>
            </a:endParaRPr>
          </a:p>
          <a:p>
            <a:pPr indent="0" lvl="0" marL="914400" rtl="0" algn="l">
              <a:lnSpc>
                <a:spcPct val="137500"/>
              </a:lnSpc>
              <a:spcBef>
                <a:spcPts val="0"/>
              </a:spcBef>
              <a:spcAft>
                <a:spcPts val="0"/>
              </a:spcAft>
              <a:buClr>
                <a:schemeClr val="dk1"/>
              </a:buClr>
              <a:buSzPts val="1100"/>
              <a:buFont typeface="Arial"/>
              <a:buNone/>
            </a:pPr>
            <a:r>
              <a:t/>
            </a:r>
            <a:endParaRPr sz="700">
              <a:solidFill>
                <a:srgbClr val="403F53"/>
              </a:solidFill>
              <a:highlight>
                <a:srgbClr val="FBFBFB"/>
              </a:highlight>
              <a:latin typeface="Courier New"/>
              <a:ea typeface="Courier New"/>
              <a:cs typeface="Courier New"/>
              <a:sym typeface="Courier New"/>
            </a:endParaRPr>
          </a:p>
          <a:p>
            <a:pPr indent="0" lvl="0" marL="914400" rtl="0" algn="l">
              <a:lnSpc>
                <a:spcPct val="137500"/>
              </a:lnSpc>
              <a:spcBef>
                <a:spcPts val="0"/>
              </a:spcBef>
              <a:spcAft>
                <a:spcPts val="0"/>
              </a:spcAft>
              <a:buClr>
                <a:schemeClr val="dk1"/>
              </a:buClr>
              <a:buSzPts val="1100"/>
              <a:buFont typeface="Arial"/>
              <a:buNone/>
            </a:pPr>
            <a:r>
              <a:rPr lang="en" sz="700">
                <a:solidFill>
                  <a:srgbClr val="994CC3"/>
                </a:solidFill>
                <a:highlight>
                  <a:srgbClr val="FBFBFB"/>
                </a:highlight>
                <a:latin typeface="Courier New"/>
                <a:ea typeface="Courier New"/>
                <a:cs typeface="Courier New"/>
                <a:sym typeface="Courier New"/>
              </a:rPr>
              <a:t>const</a:t>
            </a:r>
            <a:r>
              <a:rPr i="1" lang="en" sz="700">
                <a:solidFill>
                  <a:srgbClr val="994CC3"/>
                </a:solidFill>
                <a:highlight>
                  <a:srgbClr val="FBFBFB"/>
                </a:highlight>
                <a:latin typeface="Courier New"/>
                <a:ea typeface="Courier New"/>
                <a:cs typeface="Courier New"/>
                <a:sym typeface="Courier New"/>
              </a:rPr>
              <a:t> </a:t>
            </a:r>
            <a:r>
              <a:rPr i="1" lang="en" sz="700">
                <a:solidFill>
                  <a:srgbClr val="4876D6"/>
                </a:solidFill>
                <a:highlight>
                  <a:srgbClr val="FBFBFB"/>
                </a:highlight>
                <a:latin typeface="Courier New"/>
                <a:ea typeface="Courier New"/>
                <a:cs typeface="Courier New"/>
                <a:sym typeface="Courier New"/>
              </a:rPr>
              <a:t>hostname</a:t>
            </a:r>
            <a:r>
              <a:rPr i="1" lang="en" sz="700">
                <a:solidFill>
                  <a:srgbClr val="994CC3"/>
                </a:solidFill>
                <a:highlight>
                  <a:srgbClr val="FBFBFB"/>
                </a:highlight>
                <a:latin typeface="Courier New"/>
                <a:ea typeface="Courier New"/>
                <a:cs typeface="Courier New"/>
                <a:sym typeface="Courier New"/>
              </a:rPr>
              <a:t> </a:t>
            </a:r>
            <a:r>
              <a:rPr lang="en" sz="700">
                <a:solidFill>
                  <a:srgbClr val="994CC3"/>
                </a:solidFill>
                <a:highlight>
                  <a:srgbClr val="FBFBFB"/>
                </a:highlight>
                <a:latin typeface="Courier New"/>
                <a:ea typeface="Courier New"/>
                <a:cs typeface="Courier New"/>
                <a:sym typeface="Courier New"/>
              </a:rPr>
              <a:t>=</a:t>
            </a:r>
            <a:r>
              <a:rPr i="1" lang="en" sz="700">
                <a:solidFill>
                  <a:srgbClr val="994CC3"/>
                </a:solidFill>
                <a:highlight>
                  <a:srgbClr val="FBFBFB"/>
                </a:highlight>
                <a:latin typeface="Courier New"/>
                <a:ea typeface="Courier New"/>
                <a:cs typeface="Courier New"/>
                <a:sym typeface="Courier New"/>
              </a:rPr>
              <a:t> </a:t>
            </a:r>
            <a:r>
              <a:rPr lang="en" sz="700">
                <a:solidFill>
                  <a:srgbClr val="111111"/>
                </a:solidFill>
                <a:highlight>
                  <a:srgbClr val="FBFBFB"/>
                </a:highlight>
                <a:latin typeface="Courier New"/>
                <a:ea typeface="Courier New"/>
                <a:cs typeface="Courier New"/>
                <a:sym typeface="Courier New"/>
              </a:rPr>
              <a:t>"</a:t>
            </a:r>
            <a:r>
              <a:rPr lang="en" sz="700">
                <a:solidFill>
                  <a:srgbClr val="C96765"/>
                </a:solidFill>
                <a:highlight>
                  <a:srgbClr val="FBFBFB"/>
                </a:highlight>
                <a:latin typeface="Courier New"/>
                <a:ea typeface="Courier New"/>
                <a:cs typeface="Courier New"/>
                <a:sym typeface="Courier New"/>
              </a:rPr>
              <a:t>127.0.0.1</a:t>
            </a:r>
            <a:r>
              <a:rPr lang="en" sz="700">
                <a:solidFill>
                  <a:srgbClr val="111111"/>
                </a:solidFill>
                <a:highlight>
                  <a:srgbClr val="FBFBFB"/>
                </a:highlight>
                <a:latin typeface="Courier New"/>
                <a:ea typeface="Courier New"/>
                <a:cs typeface="Courier New"/>
                <a:sym typeface="Courier New"/>
              </a:rPr>
              <a:t>"</a:t>
            </a:r>
            <a:r>
              <a:rPr lang="en" sz="700">
                <a:solidFill>
                  <a:srgbClr val="403F53"/>
                </a:solidFill>
                <a:highlight>
                  <a:srgbClr val="FBFBFB"/>
                </a:highlight>
                <a:latin typeface="Courier New"/>
                <a:ea typeface="Courier New"/>
                <a:cs typeface="Courier New"/>
                <a:sym typeface="Courier New"/>
              </a:rPr>
              <a:t>;</a:t>
            </a:r>
            <a:endParaRPr sz="700">
              <a:solidFill>
                <a:srgbClr val="403F53"/>
              </a:solidFill>
              <a:highlight>
                <a:srgbClr val="FBFBFB"/>
              </a:highlight>
              <a:latin typeface="Courier New"/>
              <a:ea typeface="Courier New"/>
              <a:cs typeface="Courier New"/>
              <a:sym typeface="Courier New"/>
            </a:endParaRPr>
          </a:p>
          <a:p>
            <a:pPr indent="0" lvl="0" marL="914400" rtl="0" algn="l">
              <a:lnSpc>
                <a:spcPct val="137500"/>
              </a:lnSpc>
              <a:spcBef>
                <a:spcPts val="0"/>
              </a:spcBef>
              <a:spcAft>
                <a:spcPts val="0"/>
              </a:spcAft>
              <a:buClr>
                <a:schemeClr val="dk1"/>
              </a:buClr>
              <a:buSzPts val="1100"/>
              <a:buFont typeface="Arial"/>
              <a:buNone/>
            </a:pPr>
            <a:r>
              <a:rPr lang="en" sz="700">
                <a:solidFill>
                  <a:srgbClr val="994CC3"/>
                </a:solidFill>
                <a:highlight>
                  <a:srgbClr val="FBFBFB"/>
                </a:highlight>
                <a:latin typeface="Courier New"/>
                <a:ea typeface="Courier New"/>
                <a:cs typeface="Courier New"/>
                <a:sym typeface="Courier New"/>
              </a:rPr>
              <a:t>const</a:t>
            </a:r>
            <a:r>
              <a:rPr i="1" lang="en" sz="700">
                <a:solidFill>
                  <a:srgbClr val="994CC3"/>
                </a:solidFill>
                <a:highlight>
                  <a:srgbClr val="FBFBFB"/>
                </a:highlight>
                <a:latin typeface="Courier New"/>
                <a:ea typeface="Courier New"/>
                <a:cs typeface="Courier New"/>
                <a:sym typeface="Courier New"/>
              </a:rPr>
              <a:t> </a:t>
            </a:r>
            <a:r>
              <a:rPr i="1" lang="en" sz="700">
                <a:solidFill>
                  <a:srgbClr val="4876D6"/>
                </a:solidFill>
                <a:highlight>
                  <a:srgbClr val="FBFBFB"/>
                </a:highlight>
                <a:latin typeface="Courier New"/>
                <a:ea typeface="Courier New"/>
                <a:cs typeface="Courier New"/>
                <a:sym typeface="Courier New"/>
              </a:rPr>
              <a:t>port</a:t>
            </a:r>
            <a:r>
              <a:rPr i="1" lang="en" sz="700">
                <a:solidFill>
                  <a:srgbClr val="994CC3"/>
                </a:solidFill>
                <a:highlight>
                  <a:srgbClr val="FBFBFB"/>
                </a:highlight>
                <a:latin typeface="Courier New"/>
                <a:ea typeface="Courier New"/>
                <a:cs typeface="Courier New"/>
                <a:sym typeface="Courier New"/>
              </a:rPr>
              <a:t> </a:t>
            </a:r>
            <a:r>
              <a:rPr lang="en" sz="700">
                <a:solidFill>
                  <a:srgbClr val="994CC3"/>
                </a:solidFill>
                <a:highlight>
                  <a:srgbClr val="FBFBFB"/>
                </a:highlight>
                <a:latin typeface="Courier New"/>
                <a:ea typeface="Courier New"/>
                <a:cs typeface="Courier New"/>
                <a:sym typeface="Courier New"/>
              </a:rPr>
              <a:t>=</a:t>
            </a:r>
            <a:r>
              <a:rPr i="1" lang="en" sz="700">
                <a:solidFill>
                  <a:srgbClr val="994CC3"/>
                </a:solidFill>
                <a:highlight>
                  <a:srgbClr val="FBFBFB"/>
                </a:highlight>
                <a:latin typeface="Courier New"/>
                <a:ea typeface="Courier New"/>
                <a:cs typeface="Courier New"/>
                <a:sym typeface="Courier New"/>
              </a:rPr>
              <a:t> </a:t>
            </a:r>
            <a:r>
              <a:rPr lang="en" sz="700">
                <a:solidFill>
                  <a:srgbClr val="AA0982"/>
                </a:solidFill>
                <a:highlight>
                  <a:srgbClr val="FBFBFB"/>
                </a:highlight>
                <a:latin typeface="Courier New"/>
                <a:ea typeface="Courier New"/>
                <a:cs typeface="Courier New"/>
                <a:sym typeface="Courier New"/>
              </a:rPr>
              <a:t>8000</a:t>
            </a:r>
            <a:r>
              <a:rPr lang="en" sz="700">
                <a:solidFill>
                  <a:srgbClr val="403F53"/>
                </a:solidFill>
                <a:highlight>
                  <a:srgbClr val="FBFBFB"/>
                </a:highlight>
                <a:latin typeface="Courier New"/>
                <a:ea typeface="Courier New"/>
                <a:cs typeface="Courier New"/>
                <a:sym typeface="Courier New"/>
              </a:rPr>
              <a:t>;</a:t>
            </a:r>
            <a:endParaRPr sz="700">
              <a:solidFill>
                <a:srgbClr val="403F53"/>
              </a:solidFill>
              <a:highlight>
                <a:srgbClr val="FBFBFB"/>
              </a:highlight>
              <a:latin typeface="Courier New"/>
              <a:ea typeface="Courier New"/>
              <a:cs typeface="Courier New"/>
              <a:sym typeface="Courier New"/>
            </a:endParaRPr>
          </a:p>
          <a:p>
            <a:pPr indent="0" lvl="0" marL="914400" rtl="0" algn="l">
              <a:lnSpc>
                <a:spcPct val="137500"/>
              </a:lnSpc>
              <a:spcBef>
                <a:spcPts val="0"/>
              </a:spcBef>
              <a:spcAft>
                <a:spcPts val="0"/>
              </a:spcAft>
              <a:buClr>
                <a:schemeClr val="dk1"/>
              </a:buClr>
              <a:buSzPts val="1100"/>
              <a:buFont typeface="Arial"/>
              <a:buNone/>
            </a:pPr>
            <a:r>
              <a:t/>
            </a:r>
            <a:endParaRPr sz="700">
              <a:solidFill>
                <a:srgbClr val="403F53"/>
              </a:solidFill>
              <a:highlight>
                <a:srgbClr val="FBFBFB"/>
              </a:highlight>
              <a:latin typeface="Courier New"/>
              <a:ea typeface="Courier New"/>
              <a:cs typeface="Courier New"/>
              <a:sym typeface="Courier New"/>
            </a:endParaRPr>
          </a:p>
          <a:p>
            <a:pPr indent="0" lvl="0" marL="914400" rtl="0" algn="l">
              <a:lnSpc>
                <a:spcPct val="137500"/>
              </a:lnSpc>
              <a:spcBef>
                <a:spcPts val="0"/>
              </a:spcBef>
              <a:spcAft>
                <a:spcPts val="0"/>
              </a:spcAft>
              <a:buClr>
                <a:schemeClr val="dk1"/>
              </a:buClr>
              <a:buSzPts val="1100"/>
              <a:buFont typeface="Arial"/>
              <a:buNone/>
            </a:pPr>
            <a:r>
              <a:rPr lang="en" sz="700">
                <a:solidFill>
                  <a:srgbClr val="939DBB"/>
                </a:solidFill>
                <a:highlight>
                  <a:srgbClr val="FBFBFB"/>
                </a:highlight>
                <a:latin typeface="Courier New"/>
                <a:ea typeface="Courier New"/>
                <a:cs typeface="Courier New"/>
                <a:sym typeface="Courier New"/>
              </a:rPr>
              <a:t>//</a:t>
            </a:r>
            <a:r>
              <a:rPr i="1" lang="en" sz="700">
                <a:solidFill>
                  <a:srgbClr val="939DBB"/>
                </a:solidFill>
                <a:highlight>
                  <a:srgbClr val="FBFBFB"/>
                </a:highlight>
                <a:latin typeface="Courier New"/>
                <a:ea typeface="Courier New"/>
                <a:cs typeface="Courier New"/>
                <a:sym typeface="Courier New"/>
              </a:rPr>
              <a:t> Create HTTP server</a:t>
            </a:r>
            <a:endParaRPr i="1" sz="700">
              <a:solidFill>
                <a:srgbClr val="939DBB"/>
              </a:solidFill>
              <a:highlight>
                <a:srgbClr val="FBFBFB"/>
              </a:highlight>
              <a:latin typeface="Courier New"/>
              <a:ea typeface="Courier New"/>
              <a:cs typeface="Courier New"/>
              <a:sym typeface="Courier New"/>
            </a:endParaRPr>
          </a:p>
          <a:p>
            <a:pPr indent="0" lvl="0" marL="914400" rtl="0" algn="l">
              <a:lnSpc>
                <a:spcPct val="137500"/>
              </a:lnSpc>
              <a:spcBef>
                <a:spcPts val="0"/>
              </a:spcBef>
              <a:spcAft>
                <a:spcPts val="0"/>
              </a:spcAft>
              <a:buClr>
                <a:schemeClr val="dk1"/>
              </a:buClr>
              <a:buSzPts val="1100"/>
              <a:buFont typeface="Arial"/>
              <a:buNone/>
            </a:pPr>
            <a:r>
              <a:rPr lang="en" sz="700">
                <a:solidFill>
                  <a:srgbClr val="994CC3"/>
                </a:solidFill>
                <a:highlight>
                  <a:srgbClr val="FBFBFB"/>
                </a:highlight>
                <a:latin typeface="Courier New"/>
                <a:ea typeface="Courier New"/>
                <a:cs typeface="Courier New"/>
                <a:sym typeface="Courier New"/>
              </a:rPr>
              <a:t>const</a:t>
            </a:r>
            <a:r>
              <a:rPr i="1" lang="en" sz="700">
                <a:solidFill>
                  <a:srgbClr val="994CC3"/>
                </a:solidFill>
                <a:highlight>
                  <a:srgbClr val="FBFBFB"/>
                </a:highlight>
                <a:latin typeface="Courier New"/>
                <a:ea typeface="Courier New"/>
                <a:cs typeface="Courier New"/>
                <a:sym typeface="Courier New"/>
              </a:rPr>
              <a:t> </a:t>
            </a:r>
            <a:r>
              <a:rPr i="1" lang="en" sz="700">
                <a:solidFill>
                  <a:srgbClr val="4876D6"/>
                </a:solidFill>
                <a:highlight>
                  <a:srgbClr val="FBFBFB"/>
                </a:highlight>
                <a:latin typeface="Courier New"/>
                <a:ea typeface="Courier New"/>
                <a:cs typeface="Courier New"/>
                <a:sym typeface="Courier New"/>
              </a:rPr>
              <a:t>server</a:t>
            </a:r>
            <a:r>
              <a:rPr i="1" lang="en" sz="700">
                <a:solidFill>
                  <a:srgbClr val="994CC3"/>
                </a:solidFill>
                <a:highlight>
                  <a:srgbClr val="FBFBFB"/>
                </a:highlight>
                <a:latin typeface="Courier New"/>
                <a:ea typeface="Courier New"/>
                <a:cs typeface="Courier New"/>
                <a:sym typeface="Courier New"/>
              </a:rPr>
              <a:t> </a:t>
            </a:r>
            <a:r>
              <a:rPr lang="en" sz="700">
                <a:solidFill>
                  <a:srgbClr val="994CC3"/>
                </a:solidFill>
                <a:highlight>
                  <a:srgbClr val="FBFBFB"/>
                </a:highlight>
                <a:latin typeface="Courier New"/>
                <a:ea typeface="Courier New"/>
                <a:cs typeface="Courier New"/>
                <a:sym typeface="Courier New"/>
              </a:rPr>
              <a:t>=</a:t>
            </a:r>
            <a:r>
              <a:rPr i="1" lang="en" sz="700">
                <a:solidFill>
                  <a:srgbClr val="994CC3"/>
                </a:solidFill>
                <a:highlight>
                  <a:srgbClr val="FBFBFB"/>
                </a:highlight>
                <a:latin typeface="Courier New"/>
                <a:ea typeface="Courier New"/>
                <a:cs typeface="Courier New"/>
                <a:sym typeface="Courier New"/>
              </a:rPr>
              <a:t> </a:t>
            </a:r>
            <a:r>
              <a:rPr i="1" lang="en" sz="700">
                <a:solidFill>
                  <a:srgbClr val="0C969B"/>
                </a:solidFill>
                <a:highlight>
                  <a:srgbClr val="FBFBFB"/>
                </a:highlight>
                <a:latin typeface="Courier New"/>
                <a:ea typeface="Courier New"/>
                <a:cs typeface="Courier New"/>
                <a:sym typeface="Courier New"/>
              </a:rPr>
              <a:t>http</a:t>
            </a:r>
            <a:r>
              <a:rPr i="1" lang="en" sz="700">
                <a:solidFill>
                  <a:srgbClr val="994CC3"/>
                </a:solidFill>
                <a:highlight>
                  <a:srgbClr val="FBFBFB"/>
                </a:highlight>
                <a:latin typeface="Courier New"/>
                <a:ea typeface="Courier New"/>
                <a:cs typeface="Courier New"/>
                <a:sym typeface="Courier New"/>
              </a:rPr>
              <a:t>.</a:t>
            </a:r>
            <a:r>
              <a:rPr i="1" lang="en" sz="700">
                <a:solidFill>
                  <a:srgbClr val="4876D6"/>
                </a:solidFill>
                <a:highlight>
                  <a:srgbClr val="FBFBFB"/>
                </a:highlight>
                <a:latin typeface="Courier New"/>
                <a:ea typeface="Courier New"/>
                <a:cs typeface="Courier New"/>
                <a:sym typeface="Courier New"/>
              </a:rPr>
              <a:t>createServer</a:t>
            </a:r>
            <a:r>
              <a:rPr lang="en" sz="700">
                <a:solidFill>
                  <a:srgbClr val="403F53"/>
                </a:solidFill>
                <a:highlight>
                  <a:srgbClr val="FBFBFB"/>
                </a:highlight>
                <a:latin typeface="Courier New"/>
                <a:ea typeface="Courier New"/>
                <a:cs typeface="Courier New"/>
                <a:sym typeface="Courier New"/>
              </a:rPr>
              <a:t>(</a:t>
            </a:r>
            <a:r>
              <a:rPr lang="en" sz="700">
                <a:solidFill>
                  <a:srgbClr val="111111"/>
                </a:solidFill>
                <a:highlight>
                  <a:srgbClr val="FBFBFB"/>
                </a:highlight>
                <a:latin typeface="Courier New"/>
                <a:ea typeface="Courier New"/>
                <a:cs typeface="Courier New"/>
                <a:sym typeface="Courier New"/>
              </a:rPr>
              <a:t>(</a:t>
            </a:r>
            <a:r>
              <a:rPr i="1" lang="en" sz="700">
                <a:solidFill>
                  <a:srgbClr val="403F53"/>
                </a:solidFill>
                <a:highlight>
                  <a:srgbClr val="FBFBFB"/>
                </a:highlight>
                <a:latin typeface="Courier New"/>
                <a:ea typeface="Courier New"/>
                <a:cs typeface="Courier New"/>
                <a:sym typeface="Courier New"/>
              </a:rPr>
              <a:t>req</a:t>
            </a:r>
            <a:r>
              <a:rPr lang="en" sz="700">
                <a:solidFill>
                  <a:srgbClr val="994CC3"/>
                </a:solidFill>
                <a:highlight>
                  <a:srgbClr val="FBFBFB"/>
                </a:highlight>
                <a:latin typeface="Courier New"/>
                <a:ea typeface="Courier New"/>
                <a:cs typeface="Courier New"/>
                <a:sym typeface="Courier New"/>
              </a:rPr>
              <a:t>,</a:t>
            </a:r>
            <a:r>
              <a:rPr i="1" lang="en" sz="700">
                <a:solidFill>
                  <a:srgbClr val="994CC3"/>
                </a:solidFill>
                <a:highlight>
                  <a:srgbClr val="FBFBFB"/>
                </a:highlight>
                <a:latin typeface="Courier New"/>
                <a:ea typeface="Courier New"/>
                <a:cs typeface="Courier New"/>
                <a:sym typeface="Courier New"/>
              </a:rPr>
              <a:t> </a:t>
            </a:r>
            <a:r>
              <a:rPr i="1" lang="en" sz="700">
                <a:solidFill>
                  <a:srgbClr val="403F53"/>
                </a:solidFill>
                <a:highlight>
                  <a:srgbClr val="FBFBFB"/>
                </a:highlight>
                <a:latin typeface="Courier New"/>
                <a:ea typeface="Courier New"/>
                <a:cs typeface="Courier New"/>
                <a:sym typeface="Courier New"/>
              </a:rPr>
              <a:t>res</a:t>
            </a:r>
            <a:r>
              <a:rPr lang="en" sz="700">
                <a:solidFill>
                  <a:srgbClr val="111111"/>
                </a:solidFill>
                <a:highlight>
                  <a:srgbClr val="FBFBFB"/>
                </a:highlight>
                <a:latin typeface="Courier New"/>
                <a:ea typeface="Courier New"/>
                <a:cs typeface="Courier New"/>
                <a:sym typeface="Courier New"/>
              </a:rPr>
              <a:t>)</a:t>
            </a:r>
            <a:r>
              <a:rPr i="1" lang="en" sz="700">
                <a:solidFill>
                  <a:srgbClr val="994CC3"/>
                </a:solidFill>
                <a:highlight>
                  <a:srgbClr val="FBFBFB"/>
                </a:highlight>
                <a:latin typeface="Courier New"/>
                <a:ea typeface="Courier New"/>
                <a:cs typeface="Courier New"/>
                <a:sym typeface="Courier New"/>
              </a:rPr>
              <a:t> </a:t>
            </a:r>
            <a:r>
              <a:rPr lang="en" sz="700">
                <a:solidFill>
                  <a:srgbClr val="994CC3"/>
                </a:solidFill>
                <a:highlight>
                  <a:srgbClr val="FBFBFB"/>
                </a:highlight>
                <a:latin typeface="Courier New"/>
                <a:ea typeface="Courier New"/>
                <a:cs typeface="Courier New"/>
                <a:sym typeface="Courier New"/>
              </a:rPr>
              <a:t>=&gt;</a:t>
            </a:r>
            <a:r>
              <a:rPr i="1" lang="en" sz="700">
                <a:solidFill>
                  <a:srgbClr val="994CC3"/>
                </a:solidFill>
                <a:highlight>
                  <a:srgbClr val="FBFBFB"/>
                </a:highlight>
                <a:latin typeface="Courier New"/>
                <a:ea typeface="Courier New"/>
                <a:cs typeface="Courier New"/>
                <a:sym typeface="Courier New"/>
              </a:rPr>
              <a:t> </a:t>
            </a:r>
            <a:r>
              <a:rPr lang="en" sz="700">
                <a:solidFill>
                  <a:srgbClr val="994CC3"/>
                </a:solidFill>
                <a:highlight>
                  <a:srgbClr val="FBFBFB"/>
                </a:highlight>
                <a:latin typeface="Courier New"/>
                <a:ea typeface="Courier New"/>
                <a:cs typeface="Courier New"/>
                <a:sym typeface="Courier New"/>
              </a:rPr>
              <a:t>{</a:t>
            </a:r>
            <a:endParaRPr sz="700">
              <a:solidFill>
                <a:srgbClr val="994CC3"/>
              </a:solidFill>
              <a:highlight>
                <a:srgbClr val="FBFBFB"/>
              </a:highlight>
              <a:latin typeface="Courier New"/>
              <a:ea typeface="Courier New"/>
              <a:cs typeface="Courier New"/>
              <a:sym typeface="Courier New"/>
            </a:endParaRPr>
          </a:p>
          <a:p>
            <a:pPr indent="0" lvl="0" marL="914400" rtl="0" algn="l">
              <a:lnSpc>
                <a:spcPct val="137500"/>
              </a:lnSpc>
              <a:spcBef>
                <a:spcPts val="0"/>
              </a:spcBef>
              <a:spcAft>
                <a:spcPts val="0"/>
              </a:spcAft>
              <a:buClr>
                <a:schemeClr val="dk1"/>
              </a:buClr>
              <a:buSzPts val="1100"/>
              <a:buFont typeface="Arial"/>
              <a:buNone/>
            </a:pPr>
            <a:r>
              <a:t/>
            </a:r>
            <a:endParaRPr sz="700">
              <a:solidFill>
                <a:srgbClr val="403F53"/>
              </a:solidFill>
              <a:highlight>
                <a:srgbClr val="FBFBFB"/>
              </a:highlight>
              <a:latin typeface="Courier New"/>
              <a:ea typeface="Courier New"/>
              <a:cs typeface="Courier New"/>
              <a:sym typeface="Courier New"/>
            </a:endParaRPr>
          </a:p>
          <a:p>
            <a:pPr indent="0" lvl="0" marL="914400" rtl="0" algn="l">
              <a:lnSpc>
                <a:spcPct val="137500"/>
              </a:lnSpc>
              <a:spcBef>
                <a:spcPts val="0"/>
              </a:spcBef>
              <a:spcAft>
                <a:spcPts val="0"/>
              </a:spcAft>
              <a:buClr>
                <a:schemeClr val="dk1"/>
              </a:buClr>
              <a:buSzPts val="1100"/>
              <a:buFont typeface="Arial"/>
              <a:buNone/>
            </a:pPr>
            <a:r>
              <a:rPr lang="en" sz="700">
                <a:solidFill>
                  <a:srgbClr val="994CC3"/>
                </a:solidFill>
                <a:highlight>
                  <a:srgbClr val="FBFBFB"/>
                </a:highlight>
                <a:latin typeface="Courier New"/>
                <a:ea typeface="Courier New"/>
                <a:cs typeface="Courier New"/>
                <a:sym typeface="Courier New"/>
              </a:rPr>
              <a:t>   </a:t>
            </a:r>
            <a:r>
              <a:rPr lang="en" sz="700">
                <a:solidFill>
                  <a:srgbClr val="939DBB"/>
                </a:solidFill>
                <a:highlight>
                  <a:srgbClr val="FBFBFB"/>
                </a:highlight>
                <a:latin typeface="Courier New"/>
                <a:ea typeface="Courier New"/>
                <a:cs typeface="Courier New"/>
                <a:sym typeface="Courier New"/>
              </a:rPr>
              <a:t>//</a:t>
            </a:r>
            <a:r>
              <a:rPr i="1" lang="en" sz="700">
                <a:solidFill>
                  <a:srgbClr val="939DBB"/>
                </a:solidFill>
                <a:highlight>
                  <a:srgbClr val="FBFBFB"/>
                </a:highlight>
                <a:latin typeface="Courier New"/>
                <a:ea typeface="Courier New"/>
                <a:cs typeface="Courier New"/>
                <a:sym typeface="Courier New"/>
              </a:rPr>
              <a:t> Set the response HTTP header with HTTP status and Content type</a:t>
            </a:r>
            <a:endParaRPr i="1" sz="700">
              <a:solidFill>
                <a:srgbClr val="939DBB"/>
              </a:solidFill>
              <a:highlight>
                <a:srgbClr val="FBFBFB"/>
              </a:highlight>
              <a:latin typeface="Courier New"/>
              <a:ea typeface="Courier New"/>
              <a:cs typeface="Courier New"/>
              <a:sym typeface="Courier New"/>
            </a:endParaRPr>
          </a:p>
          <a:p>
            <a:pPr indent="0" lvl="0" marL="914400" rtl="0" algn="l">
              <a:lnSpc>
                <a:spcPct val="137500"/>
              </a:lnSpc>
              <a:spcBef>
                <a:spcPts val="0"/>
              </a:spcBef>
              <a:spcAft>
                <a:spcPts val="0"/>
              </a:spcAft>
              <a:buClr>
                <a:schemeClr val="dk1"/>
              </a:buClr>
              <a:buSzPts val="1100"/>
              <a:buFont typeface="Arial"/>
              <a:buNone/>
            </a:pPr>
            <a:r>
              <a:rPr i="1" lang="en" sz="700">
                <a:solidFill>
                  <a:srgbClr val="994CC3"/>
                </a:solidFill>
                <a:highlight>
                  <a:srgbClr val="FBFBFB"/>
                </a:highlight>
                <a:latin typeface="Courier New"/>
                <a:ea typeface="Courier New"/>
                <a:cs typeface="Courier New"/>
                <a:sym typeface="Courier New"/>
              </a:rPr>
              <a:t>   </a:t>
            </a:r>
            <a:r>
              <a:rPr i="1" lang="en" sz="700">
                <a:solidFill>
                  <a:srgbClr val="0C969B"/>
                </a:solidFill>
                <a:highlight>
                  <a:srgbClr val="FBFBFB"/>
                </a:highlight>
                <a:latin typeface="Courier New"/>
                <a:ea typeface="Courier New"/>
                <a:cs typeface="Courier New"/>
                <a:sym typeface="Courier New"/>
              </a:rPr>
              <a:t>res</a:t>
            </a:r>
            <a:r>
              <a:rPr i="1" lang="en" sz="700">
                <a:solidFill>
                  <a:srgbClr val="994CC3"/>
                </a:solidFill>
                <a:highlight>
                  <a:srgbClr val="FBFBFB"/>
                </a:highlight>
                <a:latin typeface="Courier New"/>
                <a:ea typeface="Courier New"/>
                <a:cs typeface="Courier New"/>
                <a:sym typeface="Courier New"/>
              </a:rPr>
              <a:t>.</a:t>
            </a:r>
            <a:r>
              <a:rPr i="1" lang="en" sz="700">
                <a:solidFill>
                  <a:srgbClr val="4876D6"/>
                </a:solidFill>
                <a:highlight>
                  <a:srgbClr val="FBFBFB"/>
                </a:highlight>
                <a:latin typeface="Courier New"/>
                <a:ea typeface="Courier New"/>
                <a:cs typeface="Courier New"/>
                <a:sym typeface="Courier New"/>
              </a:rPr>
              <a:t>writeHead</a:t>
            </a:r>
            <a:r>
              <a:rPr lang="en" sz="700">
                <a:solidFill>
                  <a:srgbClr val="403F53"/>
                </a:solidFill>
                <a:highlight>
                  <a:srgbClr val="FBFBFB"/>
                </a:highlight>
                <a:latin typeface="Courier New"/>
                <a:ea typeface="Courier New"/>
                <a:cs typeface="Courier New"/>
                <a:sym typeface="Courier New"/>
              </a:rPr>
              <a:t>(</a:t>
            </a:r>
            <a:r>
              <a:rPr lang="en" sz="700">
                <a:solidFill>
                  <a:srgbClr val="AA0982"/>
                </a:solidFill>
                <a:highlight>
                  <a:srgbClr val="FBFBFB"/>
                </a:highlight>
                <a:latin typeface="Courier New"/>
                <a:ea typeface="Courier New"/>
                <a:cs typeface="Courier New"/>
                <a:sym typeface="Courier New"/>
              </a:rPr>
              <a:t>200</a:t>
            </a:r>
            <a:r>
              <a:rPr lang="en" sz="700">
                <a:solidFill>
                  <a:srgbClr val="994CC3"/>
                </a:solidFill>
                <a:highlight>
                  <a:srgbClr val="FBFBFB"/>
                </a:highlight>
                <a:latin typeface="Courier New"/>
                <a:ea typeface="Courier New"/>
                <a:cs typeface="Courier New"/>
                <a:sym typeface="Courier New"/>
              </a:rPr>
              <a:t>,</a:t>
            </a:r>
            <a:r>
              <a:rPr i="1" lang="en" sz="700">
                <a:solidFill>
                  <a:srgbClr val="994CC3"/>
                </a:solidFill>
                <a:highlight>
                  <a:srgbClr val="FBFBFB"/>
                </a:highlight>
                <a:latin typeface="Courier New"/>
                <a:ea typeface="Courier New"/>
                <a:cs typeface="Courier New"/>
                <a:sym typeface="Courier New"/>
              </a:rPr>
              <a:t> </a:t>
            </a:r>
            <a:r>
              <a:rPr lang="en" sz="700">
                <a:solidFill>
                  <a:srgbClr val="994CC3"/>
                </a:solidFill>
                <a:highlight>
                  <a:srgbClr val="FBFBFB"/>
                </a:highlight>
                <a:latin typeface="Courier New"/>
                <a:ea typeface="Courier New"/>
                <a:cs typeface="Courier New"/>
                <a:sym typeface="Courier New"/>
              </a:rPr>
              <a:t>{</a:t>
            </a:r>
            <a:r>
              <a:rPr i="1" lang="en" sz="700">
                <a:solidFill>
                  <a:srgbClr val="994CC3"/>
                </a:solidFill>
                <a:highlight>
                  <a:srgbClr val="FBFBFB"/>
                </a:highlight>
                <a:latin typeface="Courier New"/>
                <a:ea typeface="Courier New"/>
                <a:cs typeface="Courier New"/>
                <a:sym typeface="Courier New"/>
              </a:rPr>
              <a:t> </a:t>
            </a:r>
            <a:r>
              <a:rPr lang="en" sz="700">
                <a:solidFill>
                  <a:srgbClr val="111111"/>
                </a:solidFill>
                <a:highlight>
                  <a:srgbClr val="FBFBFB"/>
                </a:highlight>
                <a:latin typeface="Courier New"/>
                <a:ea typeface="Courier New"/>
                <a:cs typeface="Courier New"/>
                <a:sym typeface="Courier New"/>
              </a:rPr>
              <a:t>'</a:t>
            </a:r>
            <a:r>
              <a:rPr lang="en" sz="700">
                <a:solidFill>
                  <a:srgbClr val="C96765"/>
                </a:solidFill>
                <a:highlight>
                  <a:srgbClr val="FBFBFB"/>
                </a:highlight>
                <a:latin typeface="Courier New"/>
                <a:ea typeface="Courier New"/>
                <a:cs typeface="Courier New"/>
                <a:sym typeface="Courier New"/>
              </a:rPr>
              <a:t>Content-Type</a:t>
            </a:r>
            <a:r>
              <a:rPr lang="en" sz="700">
                <a:solidFill>
                  <a:srgbClr val="111111"/>
                </a:solidFill>
                <a:highlight>
                  <a:srgbClr val="FBFBFB"/>
                </a:highlight>
                <a:latin typeface="Courier New"/>
                <a:ea typeface="Courier New"/>
                <a:cs typeface="Courier New"/>
                <a:sym typeface="Courier New"/>
              </a:rPr>
              <a:t>'</a:t>
            </a:r>
            <a:r>
              <a:rPr lang="en" sz="700">
                <a:solidFill>
                  <a:srgbClr val="994CC3"/>
                </a:solidFill>
                <a:highlight>
                  <a:srgbClr val="FBFBFB"/>
                </a:highlight>
                <a:latin typeface="Courier New"/>
                <a:ea typeface="Courier New"/>
                <a:cs typeface="Courier New"/>
                <a:sym typeface="Courier New"/>
              </a:rPr>
              <a:t>:</a:t>
            </a:r>
            <a:r>
              <a:rPr i="1" lang="en" sz="700">
                <a:solidFill>
                  <a:srgbClr val="994CC3"/>
                </a:solidFill>
                <a:highlight>
                  <a:srgbClr val="FBFBFB"/>
                </a:highlight>
                <a:latin typeface="Courier New"/>
                <a:ea typeface="Courier New"/>
                <a:cs typeface="Courier New"/>
                <a:sym typeface="Courier New"/>
              </a:rPr>
              <a:t> </a:t>
            </a:r>
            <a:r>
              <a:rPr lang="en" sz="700">
                <a:solidFill>
                  <a:srgbClr val="111111"/>
                </a:solidFill>
                <a:highlight>
                  <a:srgbClr val="FBFBFB"/>
                </a:highlight>
                <a:latin typeface="Courier New"/>
                <a:ea typeface="Courier New"/>
                <a:cs typeface="Courier New"/>
                <a:sym typeface="Courier New"/>
              </a:rPr>
              <a:t>'</a:t>
            </a:r>
            <a:r>
              <a:rPr lang="en" sz="700">
                <a:solidFill>
                  <a:srgbClr val="C96765"/>
                </a:solidFill>
                <a:highlight>
                  <a:srgbClr val="FBFBFB"/>
                </a:highlight>
                <a:latin typeface="Courier New"/>
                <a:ea typeface="Courier New"/>
                <a:cs typeface="Courier New"/>
                <a:sym typeface="Courier New"/>
              </a:rPr>
              <a:t>text/plain</a:t>
            </a:r>
            <a:r>
              <a:rPr lang="en" sz="700">
                <a:solidFill>
                  <a:srgbClr val="111111"/>
                </a:solidFill>
                <a:highlight>
                  <a:srgbClr val="FBFBFB"/>
                </a:highlight>
                <a:latin typeface="Courier New"/>
                <a:ea typeface="Courier New"/>
                <a:cs typeface="Courier New"/>
                <a:sym typeface="Courier New"/>
              </a:rPr>
              <a:t>'</a:t>
            </a:r>
            <a:r>
              <a:rPr i="1" lang="en" sz="700">
                <a:solidFill>
                  <a:srgbClr val="994CC3"/>
                </a:solidFill>
                <a:highlight>
                  <a:srgbClr val="FBFBFB"/>
                </a:highlight>
                <a:latin typeface="Courier New"/>
                <a:ea typeface="Courier New"/>
                <a:cs typeface="Courier New"/>
                <a:sym typeface="Courier New"/>
              </a:rPr>
              <a:t> </a:t>
            </a:r>
            <a:r>
              <a:rPr lang="en" sz="700">
                <a:solidFill>
                  <a:srgbClr val="994CC3"/>
                </a:solidFill>
                <a:highlight>
                  <a:srgbClr val="FBFBFB"/>
                </a:highlight>
                <a:latin typeface="Courier New"/>
                <a:ea typeface="Courier New"/>
                <a:cs typeface="Courier New"/>
                <a:sym typeface="Courier New"/>
              </a:rPr>
              <a:t>}</a:t>
            </a:r>
            <a:r>
              <a:rPr lang="en" sz="700">
                <a:solidFill>
                  <a:srgbClr val="403F53"/>
                </a:solidFill>
                <a:highlight>
                  <a:srgbClr val="FBFBFB"/>
                </a:highlight>
                <a:latin typeface="Courier New"/>
                <a:ea typeface="Courier New"/>
                <a:cs typeface="Courier New"/>
                <a:sym typeface="Courier New"/>
              </a:rPr>
              <a:t>)</a:t>
            </a:r>
            <a:r>
              <a:rPr lang="en" sz="700">
                <a:solidFill>
                  <a:srgbClr val="994CC3"/>
                </a:solidFill>
                <a:highlight>
                  <a:srgbClr val="FBFBFB"/>
                </a:highlight>
                <a:latin typeface="Courier New"/>
                <a:ea typeface="Courier New"/>
                <a:cs typeface="Courier New"/>
                <a:sym typeface="Courier New"/>
              </a:rPr>
              <a:t>;</a:t>
            </a:r>
            <a:endParaRPr sz="700">
              <a:solidFill>
                <a:srgbClr val="994CC3"/>
              </a:solidFill>
              <a:highlight>
                <a:srgbClr val="FBFBFB"/>
              </a:highlight>
              <a:latin typeface="Courier New"/>
              <a:ea typeface="Courier New"/>
              <a:cs typeface="Courier New"/>
              <a:sym typeface="Courier New"/>
            </a:endParaRPr>
          </a:p>
          <a:p>
            <a:pPr indent="0" lvl="0" marL="914400" rtl="0" algn="l">
              <a:lnSpc>
                <a:spcPct val="137500"/>
              </a:lnSpc>
              <a:spcBef>
                <a:spcPts val="0"/>
              </a:spcBef>
              <a:spcAft>
                <a:spcPts val="0"/>
              </a:spcAft>
              <a:buClr>
                <a:schemeClr val="dk1"/>
              </a:buClr>
              <a:buSzPts val="1100"/>
              <a:buFont typeface="Arial"/>
              <a:buNone/>
            </a:pPr>
            <a:r>
              <a:t/>
            </a:r>
            <a:endParaRPr sz="700">
              <a:solidFill>
                <a:srgbClr val="403F53"/>
              </a:solidFill>
              <a:highlight>
                <a:srgbClr val="FBFBFB"/>
              </a:highlight>
              <a:latin typeface="Courier New"/>
              <a:ea typeface="Courier New"/>
              <a:cs typeface="Courier New"/>
              <a:sym typeface="Courier New"/>
            </a:endParaRPr>
          </a:p>
          <a:p>
            <a:pPr indent="0" lvl="0" marL="914400" rtl="0" algn="l">
              <a:lnSpc>
                <a:spcPct val="137500"/>
              </a:lnSpc>
              <a:spcBef>
                <a:spcPts val="0"/>
              </a:spcBef>
              <a:spcAft>
                <a:spcPts val="0"/>
              </a:spcAft>
              <a:buClr>
                <a:schemeClr val="dk1"/>
              </a:buClr>
              <a:buSzPts val="1100"/>
              <a:buFont typeface="Arial"/>
              <a:buNone/>
            </a:pPr>
            <a:r>
              <a:rPr lang="en" sz="700">
                <a:solidFill>
                  <a:srgbClr val="994CC3"/>
                </a:solidFill>
                <a:highlight>
                  <a:srgbClr val="FBFBFB"/>
                </a:highlight>
                <a:latin typeface="Courier New"/>
                <a:ea typeface="Courier New"/>
                <a:cs typeface="Courier New"/>
                <a:sym typeface="Courier New"/>
              </a:rPr>
              <a:t>   </a:t>
            </a:r>
            <a:r>
              <a:rPr lang="en" sz="700">
                <a:solidFill>
                  <a:srgbClr val="939DBB"/>
                </a:solidFill>
                <a:highlight>
                  <a:srgbClr val="FBFBFB"/>
                </a:highlight>
                <a:latin typeface="Courier New"/>
                <a:ea typeface="Courier New"/>
                <a:cs typeface="Courier New"/>
                <a:sym typeface="Courier New"/>
              </a:rPr>
              <a:t>//</a:t>
            </a:r>
            <a:r>
              <a:rPr i="1" lang="en" sz="700">
                <a:solidFill>
                  <a:srgbClr val="939DBB"/>
                </a:solidFill>
                <a:highlight>
                  <a:srgbClr val="FBFBFB"/>
                </a:highlight>
                <a:latin typeface="Courier New"/>
                <a:ea typeface="Courier New"/>
                <a:cs typeface="Courier New"/>
                <a:sym typeface="Courier New"/>
              </a:rPr>
              <a:t> Send the response body "Hello World"</a:t>
            </a:r>
            <a:endParaRPr i="1" sz="700">
              <a:solidFill>
                <a:srgbClr val="939DBB"/>
              </a:solidFill>
              <a:highlight>
                <a:srgbClr val="FBFBFB"/>
              </a:highlight>
              <a:latin typeface="Courier New"/>
              <a:ea typeface="Courier New"/>
              <a:cs typeface="Courier New"/>
              <a:sym typeface="Courier New"/>
            </a:endParaRPr>
          </a:p>
          <a:p>
            <a:pPr indent="0" lvl="0" marL="914400" rtl="0" algn="l">
              <a:lnSpc>
                <a:spcPct val="137500"/>
              </a:lnSpc>
              <a:spcBef>
                <a:spcPts val="0"/>
              </a:spcBef>
              <a:spcAft>
                <a:spcPts val="0"/>
              </a:spcAft>
              <a:buClr>
                <a:schemeClr val="dk1"/>
              </a:buClr>
              <a:buSzPts val="1100"/>
              <a:buFont typeface="Arial"/>
              <a:buNone/>
            </a:pPr>
            <a:r>
              <a:rPr i="1" lang="en" sz="700">
                <a:solidFill>
                  <a:srgbClr val="994CC3"/>
                </a:solidFill>
                <a:highlight>
                  <a:srgbClr val="FBFBFB"/>
                </a:highlight>
                <a:latin typeface="Courier New"/>
                <a:ea typeface="Courier New"/>
                <a:cs typeface="Courier New"/>
                <a:sym typeface="Courier New"/>
              </a:rPr>
              <a:t>   </a:t>
            </a:r>
            <a:r>
              <a:rPr i="1" lang="en" sz="700">
                <a:solidFill>
                  <a:srgbClr val="0C969B"/>
                </a:solidFill>
                <a:highlight>
                  <a:srgbClr val="FBFBFB"/>
                </a:highlight>
                <a:latin typeface="Courier New"/>
                <a:ea typeface="Courier New"/>
                <a:cs typeface="Courier New"/>
                <a:sym typeface="Courier New"/>
              </a:rPr>
              <a:t>res</a:t>
            </a:r>
            <a:r>
              <a:rPr i="1" lang="en" sz="700">
                <a:solidFill>
                  <a:srgbClr val="994CC3"/>
                </a:solidFill>
                <a:highlight>
                  <a:srgbClr val="FBFBFB"/>
                </a:highlight>
                <a:latin typeface="Courier New"/>
                <a:ea typeface="Courier New"/>
                <a:cs typeface="Courier New"/>
                <a:sym typeface="Courier New"/>
              </a:rPr>
              <a:t>.</a:t>
            </a:r>
            <a:r>
              <a:rPr i="1" lang="en" sz="700">
                <a:solidFill>
                  <a:srgbClr val="4876D6"/>
                </a:solidFill>
                <a:highlight>
                  <a:srgbClr val="FBFBFB"/>
                </a:highlight>
                <a:latin typeface="Courier New"/>
                <a:ea typeface="Courier New"/>
                <a:cs typeface="Courier New"/>
                <a:sym typeface="Courier New"/>
              </a:rPr>
              <a:t>end</a:t>
            </a:r>
            <a:r>
              <a:rPr lang="en" sz="700">
                <a:solidFill>
                  <a:srgbClr val="403F53"/>
                </a:solidFill>
                <a:highlight>
                  <a:srgbClr val="FBFBFB"/>
                </a:highlight>
                <a:latin typeface="Courier New"/>
                <a:ea typeface="Courier New"/>
                <a:cs typeface="Courier New"/>
                <a:sym typeface="Courier New"/>
              </a:rPr>
              <a:t>(</a:t>
            </a:r>
            <a:r>
              <a:rPr lang="en" sz="700">
                <a:solidFill>
                  <a:srgbClr val="111111"/>
                </a:solidFill>
                <a:highlight>
                  <a:srgbClr val="FBFBFB"/>
                </a:highlight>
                <a:latin typeface="Courier New"/>
                <a:ea typeface="Courier New"/>
                <a:cs typeface="Courier New"/>
                <a:sym typeface="Courier New"/>
              </a:rPr>
              <a:t>'</a:t>
            </a:r>
            <a:r>
              <a:rPr lang="en" sz="700">
                <a:solidFill>
                  <a:srgbClr val="C96765"/>
                </a:solidFill>
                <a:highlight>
                  <a:srgbClr val="FBFBFB"/>
                </a:highlight>
                <a:latin typeface="Courier New"/>
                <a:ea typeface="Courier New"/>
                <a:cs typeface="Courier New"/>
                <a:sym typeface="Courier New"/>
              </a:rPr>
              <a:t>Hello World</a:t>
            </a:r>
            <a:r>
              <a:rPr lang="en" sz="700">
                <a:solidFill>
                  <a:srgbClr val="AA0982"/>
                </a:solidFill>
                <a:highlight>
                  <a:srgbClr val="FBFBFB"/>
                </a:highlight>
                <a:latin typeface="Courier New"/>
                <a:ea typeface="Courier New"/>
                <a:cs typeface="Courier New"/>
                <a:sym typeface="Courier New"/>
              </a:rPr>
              <a:t>\n</a:t>
            </a:r>
            <a:r>
              <a:rPr lang="en" sz="700">
                <a:solidFill>
                  <a:srgbClr val="111111"/>
                </a:solidFill>
                <a:highlight>
                  <a:srgbClr val="FBFBFB"/>
                </a:highlight>
                <a:latin typeface="Courier New"/>
                <a:ea typeface="Courier New"/>
                <a:cs typeface="Courier New"/>
                <a:sym typeface="Courier New"/>
              </a:rPr>
              <a:t>'</a:t>
            </a:r>
            <a:r>
              <a:rPr lang="en" sz="700">
                <a:solidFill>
                  <a:srgbClr val="403F53"/>
                </a:solidFill>
                <a:highlight>
                  <a:srgbClr val="FBFBFB"/>
                </a:highlight>
                <a:latin typeface="Courier New"/>
                <a:ea typeface="Courier New"/>
                <a:cs typeface="Courier New"/>
                <a:sym typeface="Courier New"/>
              </a:rPr>
              <a:t>)</a:t>
            </a:r>
            <a:r>
              <a:rPr lang="en" sz="700">
                <a:solidFill>
                  <a:srgbClr val="994CC3"/>
                </a:solidFill>
                <a:highlight>
                  <a:srgbClr val="FBFBFB"/>
                </a:highlight>
                <a:latin typeface="Courier New"/>
                <a:ea typeface="Courier New"/>
                <a:cs typeface="Courier New"/>
                <a:sym typeface="Courier New"/>
              </a:rPr>
              <a:t>;</a:t>
            </a:r>
            <a:endParaRPr sz="700">
              <a:solidFill>
                <a:srgbClr val="994CC3"/>
              </a:solidFill>
              <a:highlight>
                <a:srgbClr val="FBFBFB"/>
              </a:highlight>
              <a:latin typeface="Courier New"/>
              <a:ea typeface="Courier New"/>
              <a:cs typeface="Courier New"/>
              <a:sym typeface="Courier New"/>
            </a:endParaRPr>
          </a:p>
          <a:p>
            <a:pPr indent="0" lvl="0" marL="914400" rtl="0" algn="l">
              <a:lnSpc>
                <a:spcPct val="137500"/>
              </a:lnSpc>
              <a:spcBef>
                <a:spcPts val="0"/>
              </a:spcBef>
              <a:spcAft>
                <a:spcPts val="0"/>
              </a:spcAft>
              <a:buClr>
                <a:schemeClr val="dk1"/>
              </a:buClr>
              <a:buSzPts val="1100"/>
              <a:buFont typeface="Arial"/>
              <a:buNone/>
            </a:pPr>
            <a:r>
              <a:rPr lang="en" sz="700">
                <a:solidFill>
                  <a:srgbClr val="994CC3"/>
                </a:solidFill>
                <a:highlight>
                  <a:srgbClr val="FBFBFB"/>
                </a:highlight>
                <a:latin typeface="Courier New"/>
                <a:ea typeface="Courier New"/>
                <a:cs typeface="Courier New"/>
                <a:sym typeface="Courier New"/>
              </a:rPr>
              <a:t>}</a:t>
            </a:r>
            <a:r>
              <a:rPr lang="en" sz="700">
                <a:solidFill>
                  <a:srgbClr val="403F53"/>
                </a:solidFill>
                <a:highlight>
                  <a:srgbClr val="FBFBFB"/>
                </a:highlight>
                <a:latin typeface="Courier New"/>
                <a:ea typeface="Courier New"/>
                <a:cs typeface="Courier New"/>
                <a:sym typeface="Courier New"/>
              </a:rPr>
              <a:t>);</a:t>
            </a:r>
            <a:endParaRPr sz="700">
              <a:solidFill>
                <a:srgbClr val="403F53"/>
              </a:solidFill>
              <a:highlight>
                <a:srgbClr val="FBFBFB"/>
              </a:highlight>
              <a:latin typeface="Courier New"/>
              <a:ea typeface="Courier New"/>
              <a:cs typeface="Courier New"/>
              <a:sym typeface="Courier New"/>
            </a:endParaRPr>
          </a:p>
          <a:p>
            <a:pPr indent="0" lvl="0" marL="914400" rtl="0" algn="l">
              <a:lnSpc>
                <a:spcPct val="137500"/>
              </a:lnSpc>
              <a:spcBef>
                <a:spcPts val="0"/>
              </a:spcBef>
              <a:spcAft>
                <a:spcPts val="0"/>
              </a:spcAft>
              <a:buClr>
                <a:schemeClr val="dk1"/>
              </a:buClr>
              <a:buSzPts val="1100"/>
              <a:buFont typeface="Arial"/>
              <a:buNone/>
            </a:pPr>
            <a:r>
              <a:t/>
            </a:r>
            <a:endParaRPr sz="700">
              <a:solidFill>
                <a:srgbClr val="403F53"/>
              </a:solidFill>
              <a:highlight>
                <a:srgbClr val="FBFBFB"/>
              </a:highlight>
              <a:latin typeface="Courier New"/>
              <a:ea typeface="Courier New"/>
              <a:cs typeface="Courier New"/>
              <a:sym typeface="Courier New"/>
            </a:endParaRPr>
          </a:p>
          <a:p>
            <a:pPr indent="0" lvl="0" marL="914400" rtl="0" algn="l">
              <a:lnSpc>
                <a:spcPct val="137500"/>
              </a:lnSpc>
              <a:spcBef>
                <a:spcPts val="0"/>
              </a:spcBef>
              <a:spcAft>
                <a:spcPts val="0"/>
              </a:spcAft>
              <a:buClr>
                <a:schemeClr val="dk1"/>
              </a:buClr>
              <a:buSzPts val="1100"/>
              <a:buFont typeface="Arial"/>
              <a:buNone/>
            </a:pPr>
            <a:r>
              <a:rPr lang="en" sz="700">
                <a:solidFill>
                  <a:srgbClr val="939DBB"/>
                </a:solidFill>
                <a:highlight>
                  <a:srgbClr val="FBFBFB"/>
                </a:highlight>
                <a:latin typeface="Courier New"/>
                <a:ea typeface="Courier New"/>
                <a:cs typeface="Courier New"/>
                <a:sym typeface="Courier New"/>
              </a:rPr>
              <a:t>//</a:t>
            </a:r>
            <a:r>
              <a:rPr i="1" lang="en" sz="700">
                <a:solidFill>
                  <a:srgbClr val="939DBB"/>
                </a:solidFill>
                <a:highlight>
                  <a:srgbClr val="FBFBFB"/>
                </a:highlight>
                <a:latin typeface="Courier New"/>
                <a:ea typeface="Courier New"/>
                <a:cs typeface="Courier New"/>
                <a:sym typeface="Courier New"/>
              </a:rPr>
              <a:t> Prints a log once the server starts listening</a:t>
            </a:r>
            <a:endParaRPr i="1" sz="700">
              <a:solidFill>
                <a:srgbClr val="939DBB"/>
              </a:solidFill>
              <a:highlight>
                <a:srgbClr val="FBFBFB"/>
              </a:highlight>
              <a:latin typeface="Courier New"/>
              <a:ea typeface="Courier New"/>
              <a:cs typeface="Courier New"/>
              <a:sym typeface="Courier New"/>
            </a:endParaRPr>
          </a:p>
          <a:p>
            <a:pPr indent="0" lvl="0" marL="914400" rtl="0" algn="l">
              <a:lnSpc>
                <a:spcPct val="137500"/>
              </a:lnSpc>
              <a:spcBef>
                <a:spcPts val="0"/>
              </a:spcBef>
              <a:spcAft>
                <a:spcPts val="0"/>
              </a:spcAft>
              <a:buClr>
                <a:schemeClr val="dk1"/>
              </a:buClr>
              <a:buSzPts val="1100"/>
              <a:buFont typeface="Arial"/>
              <a:buNone/>
            </a:pPr>
            <a:r>
              <a:rPr i="1" lang="en" sz="700">
                <a:solidFill>
                  <a:srgbClr val="0C969B"/>
                </a:solidFill>
                <a:highlight>
                  <a:srgbClr val="FBFBFB"/>
                </a:highlight>
                <a:latin typeface="Courier New"/>
                <a:ea typeface="Courier New"/>
                <a:cs typeface="Courier New"/>
                <a:sym typeface="Courier New"/>
              </a:rPr>
              <a:t>server</a:t>
            </a:r>
            <a:r>
              <a:rPr i="1" lang="en" sz="700">
                <a:solidFill>
                  <a:srgbClr val="994CC3"/>
                </a:solidFill>
                <a:highlight>
                  <a:srgbClr val="FBFBFB"/>
                </a:highlight>
                <a:latin typeface="Courier New"/>
                <a:ea typeface="Courier New"/>
                <a:cs typeface="Courier New"/>
                <a:sym typeface="Courier New"/>
              </a:rPr>
              <a:t>.</a:t>
            </a:r>
            <a:r>
              <a:rPr i="1" lang="en" sz="700">
                <a:solidFill>
                  <a:srgbClr val="4876D6"/>
                </a:solidFill>
                <a:highlight>
                  <a:srgbClr val="FBFBFB"/>
                </a:highlight>
                <a:latin typeface="Courier New"/>
                <a:ea typeface="Courier New"/>
                <a:cs typeface="Courier New"/>
                <a:sym typeface="Courier New"/>
              </a:rPr>
              <a:t>listen</a:t>
            </a:r>
            <a:r>
              <a:rPr lang="en" sz="700">
                <a:solidFill>
                  <a:srgbClr val="403F53"/>
                </a:solidFill>
                <a:highlight>
                  <a:srgbClr val="FBFBFB"/>
                </a:highlight>
                <a:latin typeface="Courier New"/>
                <a:ea typeface="Courier New"/>
                <a:cs typeface="Courier New"/>
                <a:sym typeface="Courier New"/>
              </a:rPr>
              <a:t>(port, hostname, </a:t>
            </a:r>
            <a:r>
              <a:rPr lang="en" sz="700">
                <a:solidFill>
                  <a:srgbClr val="111111"/>
                </a:solidFill>
                <a:highlight>
                  <a:srgbClr val="FBFBFB"/>
                </a:highlight>
                <a:latin typeface="Courier New"/>
                <a:ea typeface="Courier New"/>
                <a:cs typeface="Courier New"/>
                <a:sym typeface="Courier New"/>
              </a:rPr>
              <a:t>()</a:t>
            </a:r>
            <a:r>
              <a:rPr lang="en" sz="700">
                <a:solidFill>
                  <a:srgbClr val="403F53"/>
                </a:solidFill>
                <a:highlight>
                  <a:srgbClr val="FBFBFB"/>
                </a:highlight>
                <a:latin typeface="Courier New"/>
                <a:ea typeface="Courier New"/>
                <a:cs typeface="Courier New"/>
                <a:sym typeface="Courier New"/>
              </a:rPr>
              <a:t> </a:t>
            </a:r>
            <a:r>
              <a:rPr lang="en" sz="700">
                <a:solidFill>
                  <a:srgbClr val="994CC3"/>
                </a:solidFill>
                <a:highlight>
                  <a:srgbClr val="FBFBFB"/>
                </a:highlight>
                <a:latin typeface="Courier New"/>
                <a:ea typeface="Courier New"/>
                <a:cs typeface="Courier New"/>
                <a:sym typeface="Courier New"/>
              </a:rPr>
              <a:t>=&gt;</a:t>
            </a:r>
            <a:r>
              <a:rPr lang="en" sz="700">
                <a:solidFill>
                  <a:srgbClr val="403F53"/>
                </a:solidFill>
                <a:highlight>
                  <a:srgbClr val="FBFBFB"/>
                </a:highlight>
                <a:latin typeface="Courier New"/>
                <a:ea typeface="Courier New"/>
                <a:cs typeface="Courier New"/>
                <a:sym typeface="Courier New"/>
              </a:rPr>
              <a:t> {</a:t>
            </a:r>
            <a:endParaRPr sz="700">
              <a:solidFill>
                <a:srgbClr val="403F53"/>
              </a:solidFill>
              <a:highlight>
                <a:srgbClr val="FBFBFB"/>
              </a:highlight>
              <a:latin typeface="Courier New"/>
              <a:ea typeface="Courier New"/>
              <a:cs typeface="Courier New"/>
              <a:sym typeface="Courier New"/>
            </a:endParaRPr>
          </a:p>
          <a:p>
            <a:pPr indent="0" lvl="0" marL="914400" rtl="0" algn="l">
              <a:lnSpc>
                <a:spcPct val="137500"/>
              </a:lnSpc>
              <a:spcBef>
                <a:spcPts val="0"/>
              </a:spcBef>
              <a:spcAft>
                <a:spcPts val="0"/>
              </a:spcAft>
              <a:buClr>
                <a:schemeClr val="dk1"/>
              </a:buClr>
              <a:buSzPts val="1100"/>
              <a:buFont typeface="Arial"/>
              <a:buNone/>
            </a:pPr>
            <a:r>
              <a:rPr lang="en" sz="700">
                <a:solidFill>
                  <a:srgbClr val="403F53"/>
                </a:solidFill>
                <a:highlight>
                  <a:srgbClr val="FBFBFB"/>
                </a:highlight>
                <a:latin typeface="Courier New"/>
                <a:ea typeface="Courier New"/>
                <a:cs typeface="Courier New"/>
                <a:sym typeface="Courier New"/>
              </a:rPr>
              <a:t>   </a:t>
            </a:r>
            <a:r>
              <a:rPr i="1" lang="en" sz="700">
                <a:solidFill>
                  <a:srgbClr val="0C969B"/>
                </a:solidFill>
                <a:highlight>
                  <a:srgbClr val="FBFBFB"/>
                </a:highlight>
                <a:latin typeface="Courier New"/>
                <a:ea typeface="Courier New"/>
                <a:cs typeface="Courier New"/>
                <a:sym typeface="Courier New"/>
              </a:rPr>
              <a:t>console</a:t>
            </a:r>
            <a:r>
              <a:rPr i="1" lang="en" sz="700">
                <a:solidFill>
                  <a:srgbClr val="994CC3"/>
                </a:solidFill>
                <a:highlight>
                  <a:srgbClr val="FBFBFB"/>
                </a:highlight>
                <a:latin typeface="Courier New"/>
                <a:ea typeface="Courier New"/>
                <a:cs typeface="Courier New"/>
                <a:sym typeface="Courier New"/>
              </a:rPr>
              <a:t>.</a:t>
            </a:r>
            <a:r>
              <a:rPr i="1" lang="en" sz="700">
                <a:solidFill>
                  <a:srgbClr val="4876D6"/>
                </a:solidFill>
                <a:highlight>
                  <a:srgbClr val="FBFBFB"/>
                </a:highlight>
                <a:latin typeface="Courier New"/>
                <a:ea typeface="Courier New"/>
                <a:cs typeface="Courier New"/>
                <a:sym typeface="Courier New"/>
              </a:rPr>
              <a:t>log</a:t>
            </a:r>
            <a:r>
              <a:rPr lang="en" sz="700">
                <a:solidFill>
                  <a:srgbClr val="403F53"/>
                </a:solidFill>
                <a:highlight>
                  <a:srgbClr val="FBFBFB"/>
                </a:highlight>
                <a:latin typeface="Courier New"/>
                <a:ea typeface="Courier New"/>
                <a:cs typeface="Courier New"/>
                <a:sym typeface="Courier New"/>
              </a:rPr>
              <a:t>(`</a:t>
            </a:r>
            <a:r>
              <a:rPr lang="en" sz="700">
                <a:solidFill>
                  <a:srgbClr val="4876D6"/>
                </a:solidFill>
                <a:highlight>
                  <a:srgbClr val="FBFBFB"/>
                </a:highlight>
                <a:latin typeface="Courier New"/>
                <a:ea typeface="Courier New"/>
                <a:cs typeface="Courier New"/>
                <a:sym typeface="Courier New"/>
              </a:rPr>
              <a:t>Server running at http://</a:t>
            </a:r>
            <a:r>
              <a:rPr lang="en" sz="700">
                <a:solidFill>
                  <a:srgbClr val="D3423E"/>
                </a:solidFill>
                <a:highlight>
                  <a:srgbClr val="FBFBFB"/>
                </a:highlight>
                <a:latin typeface="Courier New"/>
                <a:ea typeface="Courier New"/>
                <a:cs typeface="Courier New"/>
                <a:sym typeface="Courier New"/>
              </a:rPr>
              <a:t>${</a:t>
            </a:r>
            <a:r>
              <a:rPr lang="en" sz="700">
                <a:solidFill>
                  <a:srgbClr val="403F53"/>
                </a:solidFill>
                <a:highlight>
                  <a:srgbClr val="FBFBFB"/>
                </a:highlight>
                <a:latin typeface="Courier New"/>
                <a:ea typeface="Courier New"/>
                <a:cs typeface="Courier New"/>
                <a:sym typeface="Courier New"/>
              </a:rPr>
              <a:t>hostname</a:t>
            </a:r>
            <a:r>
              <a:rPr lang="en" sz="700">
                <a:solidFill>
                  <a:srgbClr val="D3423E"/>
                </a:solidFill>
                <a:highlight>
                  <a:srgbClr val="FBFBFB"/>
                </a:highlight>
                <a:latin typeface="Courier New"/>
                <a:ea typeface="Courier New"/>
                <a:cs typeface="Courier New"/>
                <a:sym typeface="Courier New"/>
              </a:rPr>
              <a:t>}</a:t>
            </a:r>
            <a:r>
              <a:rPr lang="en" sz="700">
                <a:solidFill>
                  <a:srgbClr val="4876D6"/>
                </a:solidFill>
                <a:highlight>
                  <a:srgbClr val="FBFBFB"/>
                </a:highlight>
                <a:latin typeface="Courier New"/>
                <a:ea typeface="Courier New"/>
                <a:cs typeface="Courier New"/>
                <a:sym typeface="Courier New"/>
              </a:rPr>
              <a:t>:</a:t>
            </a:r>
            <a:r>
              <a:rPr lang="en" sz="700">
                <a:solidFill>
                  <a:srgbClr val="D3423E"/>
                </a:solidFill>
                <a:highlight>
                  <a:srgbClr val="FBFBFB"/>
                </a:highlight>
                <a:latin typeface="Courier New"/>
                <a:ea typeface="Courier New"/>
                <a:cs typeface="Courier New"/>
                <a:sym typeface="Courier New"/>
              </a:rPr>
              <a:t>${</a:t>
            </a:r>
            <a:r>
              <a:rPr lang="en" sz="700">
                <a:solidFill>
                  <a:srgbClr val="403F53"/>
                </a:solidFill>
                <a:highlight>
                  <a:srgbClr val="FBFBFB"/>
                </a:highlight>
                <a:latin typeface="Courier New"/>
                <a:ea typeface="Courier New"/>
                <a:cs typeface="Courier New"/>
                <a:sym typeface="Courier New"/>
              </a:rPr>
              <a:t>port</a:t>
            </a:r>
            <a:r>
              <a:rPr lang="en" sz="700">
                <a:solidFill>
                  <a:srgbClr val="D3423E"/>
                </a:solidFill>
                <a:highlight>
                  <a:srgbClr val="FBFBFB"/>
                </a:highlight>
                <a:latin typeface="Courier New"/>
                <a:ea typeface="Courier New"/>
                <a:cs typeface="Courier New"/>
                <a:sym typeface="Courier New"/>
              </a:rPr>
              <a:t>}</a:t>
            </a:r>
            <a:r>
              <a:rPr lang="en" sz="700">
                <a:solidFill>
                  <a:srgbClr val="4876D6"/>
                </a:solidFill>
                <a:highlight>
                  <a:srgbClr val="FBFBFB"/>
                </a:highlight>
                <a:latin typeface="Courier New"/>
                <a:ea typeface="Courier New"/>
                <a:cs typeface="Courier New"/>
                <a:sym typeface="Courier New"/>
              </a:rPr>
              <a:t>/</a:t>
            </a:r>
            <a:r>
              <a:rPr lang="en" sz="700">
                <a:solidFill>
                  <a:srgbClr val="403F53"/>
                </a:solidFill>
                <a:highlight>
                  <a:srgbClr val="FBFBFB"/>
                </a:highlight>
                <a:latin typeface="Courier New"/>
                <a:ea typeface="Courier New"/>
                <a:cs typeface="Courier New"/>
                <a:sym typeface="Courier New"/>
              </a:rPr>
              <a:t>`);</a:t>
            </a:r>
            <a:endParaRPr sz="700">
              <a:solidFill>
                <a:srgbClr val="403F53"/>
              </a:solidFill>
              <a:highlight>
                <a:srgbClr val="FBFBFB"/>
              </a:highlight>
              <a:latin typeface="Courier New"/>
              <a:ea typeface="Courier New"/>
              <a:cs typeface="Courier New"/>
              <a:sym typeface="Courier New"/>
            </a:endParaRPr>
          </a:p>
          <a:p>
            <a:pPr indent="0" lvl="0" marL="914400" rtl="0" algn="l">
              <a:lnSpc>
                <a:spcPct val="137500"/>
              </a:lnSpc>
              <a:spcBef>
                <a:spcPts val="0"/>
              </a:spcBef>
              <a:spcAft>
                <a:spcPts val="0"/>
              </a:spcAft>
              <a:buClr>
                <a:schemeClr val="dk1"/>
              </a:buClr>
              <a:buSzPts val="1100"/>
              <a:buFont typeface="Arial"/>
              <a:buNone/>
            </a:pPr>
            <a:r>
              <a:rPr lang="en" sz="700">
                <a:solidFill>
                  <a:srgbClr val="403F53"/>
                </a:solidFill>
                <a:highlight>
                  <a:srgbClr val="FBFBFB"/>
                </a:highlight>
                <a:latin typeface="Courier New"/>
                <a:ea typeface="Courier New"/>
                <a:cs typeface="Courier New"/>
                <a:sym typeface="Courier New"/>
              </a:rPr>
              <a:t>})</a:t>
            </a:r>
            <a:endParaRPr sz="700">
              <a:solidFill>
                <a:srgbClr val="403F53"/>
              </a:solidFill>
              <a:highlight>
                <a:srgbClr val="FBFBFB"/>
              </a:highlight>
              <a:latin typeface="Courier New"/>
              <a:ea typeface="Courier New"/>
              <a:cs typeface="Courier New"/>
              <a:sym typeface="Courier New"/>
            </a:endParaRPr>
          </a:p>
          <a:p>
            <a:pPr indent="0" lvl="0" marL="457200" rtl="0" algn="l">
              <a:spcBef>
                <a:spcPts val="0"/>
              </a:spcBef>
              <a:spcAft>
                <a:spcPts val="0"/>
              </a:spcAft>
              <a:buNone/>
            </a:pPr>
            <a:r>
              <a:t/>
            </a:r>
            <a:endParaRPr sz="10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ctrTitle"/>
          </p:nvPr>
        </p:nvSpPr>
        <p:spPr>
          <a:xfrm>
            <a:off x="554125" y="89575"/>
            <a:ext cx="2155200" cy="6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NODE.JS</a:t>
            </a:r>
            <a:endParaRPr sz="3400">
              <a:solidFill>
                <a:srgbClr val="E06666"/>
              </a:solidFill>
              <a:latin typeface="Raleway"/>
              <a:ea typeface="Raleway"/>
              <a:cs typeface="Raleway"/>
              <a:sym typeface="Raleway"/>
            </a:endParaRPr>
          </a:p>
        </p:txBody>
      </p:sp>
      <p:sp>
        <p:nvSpPr>
          <p:cNvPr id="176" name="Google Shape;176;p30"/>
          <p:cNvSpPr txBox="1"/>
          <p:nvPr>
            <p:ph idx="1" type="subTitle"/>
          </p:nvPr>
        </p:nvSpPr>
        <p:spPr>
          <a:xfrm>
            <a:off x="554125" y="1002250"/>
            <a:ext cx="7804200" cy="3674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Other common web-development tasks are not directly supported by Node itself. </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0" lvl="0" marL="457200" rtl="0" algn="l">
              <a:spcBef>
                <a:spcPts val="0"/>
              </a:spcBef>
              <a:spcAft>
                <a:spcPts val="0"/>
              </a:spcAft>
              <a:buNone/>
            </a:pPr>
            <a:r>
              <a:rPr lang="en" sz="1000">
                <a:latin typeface="Roboto"/>
                <a:ea typeface="Roboto"/>
                <a:cs typeface="Roboto"/>
                <a:sym typeface="Roboto"/>
              </a:rPr>
              <a:t>If you want to add specific handling for different HTTP verbs (e.g. GET, POST, DELETE, etc.), separately handle requests at different URL paths ("routes"), serve static files, or use templates to dynamically create the response, Node won't be of much use on its own. You will either need to write the code yourself, or you can avoid reinventing the wheel and use a web framework!</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1371600" rtl="0" algn="l">
              <a:spcBef>
                <a:spcPts val="0"/>
              </a:spcBef>
              <a:spcAft>
                <a:spcPts val="0"/>
              </a:spcAft>
              <a:buNone/>
            </a:pPr>
            <a:r>
              <a:t/>
            </a:r>
            <a:endParaRPr i="1"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ctrTitle"/>
          </p:nvPr>
        </p:nvSpPr>
        <p:spPr>
          <a:xfrm>
            <a:off x="3897600" y="101175"/>
            <a:ext cx="2155200" cy="6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Express.js</a:t>
            </a:r>
            <a:endParaRPr sz="3400">
              <a:solidFill>
                <a:srgbClr val="E06666"/>
              </a:solidFill>
              <a:latin typeface="Raleway"/>
              <a:ea typeface="Raleway"/>
              <a:cs typeface="Raleway"/>
              <a:sym typeface="Raleway"/>
            </a:endParaRPr>
          </a:p>
        </p:txBody>
      </p:sp>
      <p:sp>
        <p:nvSpPr>
          <p:cNvPr id="182" name="Google Shape;182;p31"/>
          <p:cNvSpPr txBox="1"/>
          <p:nvPr>
            <p:ph idx="1" type="subTitle"/>
          </p:nvPr>
        </p:nvSpPr>
        <p:spPr>
          <a:xfrm>
            <a:off x="554125" y="1002250"/>
            <a:ext cx="7804200" cy="3674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A Node web application framework . it provides mechanisms to: </a:t>
            </a:r>
            <a:endParaRPr sz="1000">
              <a:latin typeface="Roboto"/>
              <a:ea typeface="Roboto"/>
              <a:cs typeface="Roboto"/>
              <a:sym typeface="Roboto"/>
            </a:endParaRPr>
          </a:p>
          <a:p>
            <a:pPr indent="0" lvl="0" marL="914400" rtl="0" algn="l">
              <a:spcBef>
                <a:spcPts val="0"/>
              </a:spcBef>
              <a:spcAft>
                <a:spcPts val="0"/>
              </a:spcAft>
              <a:buNone/>
            </a:pPr>
            <a:r>
              <a:t/>
            </a:r>
            <a:endParaRPr sz="1000">
              <a:latin typeface="Roboto"/>
              <a:ea typeface="Roboto"/>
              <a:cs typeface="Roboto"/>
              <a:sym typeface="Roboto"/>
            </a:endParaRPr>
          </a:p>
          <a:p>
            <a:pPr indent="-292100" lvl="1" marL="914400" rtl="0" algn="l">
              <a:lnSpc>
                <a:spcPct val="115000"/>
              </a:lnSpc>
              <a:spcBef>
                <a:spcPts val="0"/>
              </a:spcBef>
              <a:spcAft>
                <a:spcPts val="0"/>
              </a:spcAft>
              <a:buClr>
                <a:srgbClr val="333333"/>
              </a:buClr>
              <a:buSzPts val="1000"/>
              <a:buChar char="○"/>
            </a:pPr>
            <a:r>
              <a:rPr lang="en" sz="1000">
                <a:solidFill>
                  <a:srgbClr val="333333"/>
                </a:solidFill>
                <a:highlight>
                  <a:srgbClr val="FFFFFF"/>
                </a:highlight>
              </a:rPr>
              <a:t>Write handlers for requests with different HTTP verbs at different URL paths (routes).</a:t>
            </a:r>
            <a:endParaRPr sz="1000">
              <a:solidFill>
                <a:srgbClr val="333333"/>
              </a:solidFill>
              <a:highlight>
                <a:srgbClr val="FFFFFF"/>
              </a:highlight>
            </a:endParaRPr>
          </a:p>
          <a:p>
            <a:pPr indent="-292100" lvl="1" marL="914400" rtl="0" algn="l">
              <a:lnSpc>
                <a:spcPct val="115000"/>
              </a:lnSpc>
              <a:spcBef>
                <a:spcPts val="0"/>
              </a:spcBef>
              <a:spcAft>
                <a:spcPts val="0"/>
              </a:spcAft>
              <a:buClr>
                <a:srgbClr val="333333"/>
              </a:buClr>
              <a:buSzPts val="1000"/>
              <a:buChar char="○"/>
            </a:pPr>
            <a:r>
              <a:rPr lang="en" sz="1000">
                <a:solidFill>
                  <a:srgbClr val="333333"/>
                </a:solidFill>
                <a:highlight>
                  <a:srgbClr val="FFFFFF"/>
                </a:highlight>
              </a:rPr>
              <a:t>Integrate with "view" rendering engines in order to generate responses by inserting data into templates.</a:t>
            </a:r>
            <a:endParaRPr sz="1000">
              <a:solidFill>
                <a:srgbClr val="333333"/>
              </a:solidFill>
              <a:highlight>
                <a:srgbClr val="FFFFFF"/>
              </a:highlight>
            </a:endParaRPr>
          </a:p>
          <a:p>
            <a:pPr indent="-292100" lvl="1" marL="914400" rtl="0" algn="l">
              <a:lnSpc>
                <a:spcPct val="115000"/>
              </a:lnSpc>
              <a:spcBef>
                <a:spcPts val="0"/>
              </a:spcBef>
              <a:spcAft>
                <a:spcPts val="0"/>
              </a:spcAft>
              <a:buClr>
                <a:srgbClr val="333333"/>
              </a:buClr>
              <a:buSzPts val="1000"/>
              <a:buChar char="○"/>
            </a:pPr>
            <a:r>
              <a:rPr lang="en" sz="1000">
                <a:solidFill>
                  <a:srgbClr val="333333"/>
                </a:solidFill>
                <a:highlight>
                  <a:srgbClr val="FFFFFF"/>
                </a:highlight>
              </a:rPr>
              <a:t>Set common web application settings like the port to use for connecting, and the location of templates that are used for rendering the response.</a:t>
            </a:r>
            <a:endParaRPr sz="1000">
              <a:solidFill>
                <a:srgbClr val="333333"/>
              </a:solidFill>
              <a:highlight>
                <a:srgbClr val="FFFFFF"/>
              </a:highlight>
            </a:endParaRPr>
          </a:p>
          <a:p>
            <a:pPr indent="-292100" lvl="1" marL="914400" rtl="0" algn="l">
              <a:lnSpc>
                <a:spcPct val="115000"/>
              </a:lnSpc>
              <a:spcBef>
                <a:spcPts val="0"/>
              </a:spcBef>
              <a:spcAft>
                <a:spcPts val="0"/>
              </a:spcAft>
              <a:buClr>
                <a:srgbClr val="333333"/>
              </a:buClr>
              <a:buSzPts val="1000"/>
              <a:buChar char="○"/>
            </a:pPr>
            <a:r>
              <a:rPr lang="en" sz="1000">
                <a:solidFill>
                  <a:srgbClr val="333333"/>
                </a:solidFill>
                <a:highlight>
                  <a:srgbClr val="FFFFFF"/>
                </a:highlight>
              </a:rPr>
              <a:t>Add additional request processing "middleware" at any point within the request handling pipeline.</a:t>
            </a:r>
            <a:endParaRPr sz="1000">
              <a:solidFill>
                <a:srgbClr val="333333"/>
              </a:solidFill>
              <a:highlight>
                <a:srgbClr val="FFFFFF"/>
              </a:highlight>
            </a:endParaRPr>
          </a:p>
          <a:p>
            <a:pPr indent="-292100" lvl="0" marL="457200" rtl="0" algn="l">
              <a:lnSpc>
                <a:spcPct val="115000"/>
              </a:lnSpc>
              <a:spcBef>
                <a:spcPts val="0"/>
              </a:spcBef>
              <a:spcAft>
                <a:spcPts val="0"/>
              </a:spcAft>
              <a:buClr>
                <a:srgbClr val="333333"/>
              </a:buClr>
              <a:buSzPts val="1000"/>
              <a:buChar char="●"/>
            </a:pPr>
            <a:r>
              <a:rPr lang="en" sz="1000">
                <a:solidFill>
                  <a:srgbClr val="333333"/>
                </a:solidFill>
                <a:highlight>
                  <a:srgbClr val="FFFFFF"/>
                </a:highlight>
              </a:rPr>
              <a:t>Express has the following things built in</a:t>
            </a:r>
            <a:endParaRPr sz="1000">
              <a:solidFill>
                <a:srgbClr val="333333"/>
              </a:solidFill>
              <a:highlight>
                <a:srgbClr val="FFFFFF"/>
              </a:highlight>
            </a:endParaRPr>
          </a:p>
          <a:p>
            <a:pPr indent="-292100" lvl="1" marL="914400" rtl="0" algn="l">
              <a:lnSpc>
                <a:spcPct val="115000"/>
              </a:lnSpc>
              <a:spcBef>
                <a:spcPts val="0"/>
              </a:spcBef>
              <a:spcAft>
                <a:spcPts val="0"/>
              </a:spcAft>
              <a:buClr>
                <a:srgbClr val="333333"/>
              </a:buClr>
              <a:buSzPts val="1000"/>
              <a:buChar char="○"/>
            </a:pPr>
            <a:r>
              <a:rPr lang="en" sz="1000">
                <a:solidFill>
                  <a:srgbClr val="333333"/>
                </a:solidFill>
                <a:highlight>
                  <a:srgbClr val="FFFFFF"/>
                </a:highlight>
              </a:rPr>
              <a:t>Routing</a:t>
            </a:r>
            <a:endParaRPr sz="1000">
              <a:solidFill>
                <a:srgbClr val="333333"/>
              </a:solidFill>
              <a:highlight>
                <a:srgbClr val="FFFFFF"/>
              </a:highlight>
            </a:endParaRPr>
          </a:p>
          <a:p>
            <a:pPr indent="-292100" lvl="2" marL="1371600" rtl="0" algn="l">
              <a:lnSpc>
                <a:spcPct val="115000"/>
              </a:lnSpc>
              <a:spcBef>
                <a:spcPts val="0"/>
              </a:spcBef>
              <a:spcAft>
                <a:spcPts val="0"/>
              </a:spcAft>
              <a:buClr>
                <a:srgbClr val="333333"/>
              </a:buClr>
              <a:buSzPts val="1000"/>
              <a:buChar char="■"/>
            </a:pPr>
            <a:r>
              <a:rPr lang="en" sz="1000">
                <a:solidFill>
                  <a:srgbClr val="333333"/>
                </a:solidFill>
                <a:highlight>
                  <a:srgbClr val="FFFFFF"/>
                </a:highlight>
              </a:rPr>
              <a:t>Route methods : derived from http methods</a:t>
            </a:r>
            <a:endParaRPr sz="1000">
              <a:solidFill>
                <a:srgbClr val="333333"/>
              </a:solidFill>
              <a:highlight>
                <a:srgbClr val="FFFFFF"/>
              </a:highlight>
            </a:endParaRPr>
          </a:p>
          <a:p>
            <a:pPr indent="-292100" lvl="2" marL="1371600" rtl="0" algn="l">
              <a:lnSpc>
                <a:spcPct val="115000"/>
              </a:lnSpc>
              <a:spcBef>
                <a:spcPts val="0"/>
              </a:spcBef>
              <a:spcAft>
                <a:spcPts val="0"/>
              </a:spcAft>
              <a:buClr>
                <a:srgbClr val="333333"/>
              </a:buClr>
              <a:buSzPts val="1000"/>
              <a:buChar char="■"/>
            </a:pPr>
            <a:r>
              <a:rPr lang="en" sz="1000">
                <a:solidFill>
                  <a:srgbClr val="333333"/>
                </a:solidFill>
                <a:highlight>
                  <a:srgbClr val="FFFFFF"/>
                </a:highlight>
              </a:rPr>
              <a:t>Route Paths</a:t>
            </a:r>
            <a:endParaRPr sz="1000">
              <a:solidFill>
                <a:srgbClr val="333333"/>
              </a:solidFill>
              <a:highlight>
                <a:srgbClr val="FFFFFF"/>
              </a:highlight>
            </a:endParaRPr>
          </a:p>
          <a:p>
            <a:pPr indent="-292100" lvl="2" marL="1371600" rtl="0" algn="l">
              <a:lnSpc>
                <a:spcPct val="115000"/>
              </a:lnSpc>
              <a:spcBef>
                <a:spcPts val="0"/>
              </a:spcBef>
              <a:spcAft>
                <a:spcPts val="0"/>
              </a:spcAft>
              <a:buClr>
                <a:srgbClr val="333333"/>
              </a:buClr>
              <a:buSzPts val="1000"/>
              <a:buChar char="■"/>
            </a:pPr>
            <a:r>
              <a:rPr lang="en" sz="1000">
                <a:solidFill>
                  <a:srgbClr val="333333"/>
                </a:solidFill>
                <a:highlight>
                  <a:srgbClr val="FFFFFF"/>
                </a:highlight>
              </a:rPr>
              <a:t>Route parameters</a:t>
            </a:r>
            <a:endParaRPr sz="1000">
              <a:solidFill>
                <a:srgbClr val="333333"/>
              </a:solidFill>
              <a:highlight>
                <a:srgbClr val="FFFFFF"/>
              </a:highlight>
            </a:endParaRPr>
          </a:p>
          <a:p>
            <a:pPr indent="-292100" lvl="1" marL="914400" rtl="0" algn="l">
              <a:lnSpc>
                <a:spcPct val="115000"/>
              </a:lnSpc>
              <a:spcBef>
                <a:spcPts val="0"/>
              </a:spcBef>
              <a:spcAft>
                <a:spcPts val="0"/>
              </a:spcAft>
              <a:buClr>
                <a:srgbClr val="333333"/>
              </a:buClr>
              <a:buSzPts val="1000"/>
              <a:buChar char="○"/>
            </a:pPr>
            <a:r>
              <a:rPr lang="en" sz="1000">
                <a:solidFill>
                  <a:srgbClr val="333333"/>
                </a:solidFill>
                <a:highlight>
                  <a:srgbClr val="FFFFFF"/>
                </a:highlight>
              </a:rPr>
              <a:t>Middlewares</a:t>
            </a:r>
            <a:endParaRPr sz="1000">
              <a:solidFill>
                <a:srgbClr val="333333"/>
              </a:solidFill>
              <a:highlight>
                <a:srgbClr val="FFFFFF"/>
              </a:highlight>
            </a:endParaRPr>
          </a:p>
          <a:p>
            <a:pPr indent="0" lvl="0" marL="0" rtl="0" algn="l">
              <a:lnSpc>
                <a:spcPct val="137500"/>
              </a:lnSpc>
              <a:spcBef>
                <a:spcPts val="4100"/>
              </a:spcBef>
              <a:spcAft>
                <a:spcPts val="0"/>
              </a:spcAft>
              <a:buNone/>
            </a:pPr>
            <a:r>
              <a:t/>
            </a:r>
            <a:endParaRPr sz="800">
              <a:solidFill>
                <a:srgbClr val="403F53"/>
              </a:solidFill>
              <a:highlight>
                <a:srgbClr val="FBFBFB"/>
              </a:highlight>
              <a:latin typeface="Courier New"/>
              <a:ea typeface="Courier New"/>
              <a:cs typeface="Courier New"/>
              <a:sym typeface="Courier New"/>
            </a:endParaRPr>
          </a:p>
          <a:p>
            <a:pPr indent="0" lvl="0" marL="914400" rtl="0" algn="l">
              <a:spcBef>
                <a:spcPts val="0"/>
              </a:spcBef>
              <a:spcAft>
                <a:spcPts val="0"/>
              </a:spcAft>
              <a:buNone/>
            </a:pPr>
            <a:r>
              <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0" lvl="0" marL="457200" rtl="0" algn="l">
              <a:spcBef>
                <a:spcPts val="0"/>
              </a:spcBef>
              <a:spcAft>
                <a:spcPts val="0"/>
              </a:spcAft>
              <a:buNone/>
            </a:pPr>
            <a:r>
              <a:t/>
            </a:r>
            <a:endParaRPr i="1" sz="1000">
              <a:latin typeface="Roboto"/>
              <a:ea typeface="Roboto"/>
              <a:cs typeface="Roboto"/>
              <a:sym typeface="Roboto"/>
            </a:endParaRPr>
          </a:p>
          <a:p>
            <a:pPr indent="0" lvl="0" marL="457200" rtl="0" algn="l">
              <a:spcBef>
                <a:spcPts val="0"/>
              </a:spcBef>
              <a:spcAft>
                <a:spcPts val="0"/>
              </a:spcAft>
              <a:buNone/>
            </a:pPr>
            <a:r>
              <a:t/>
            </a:r>
            <a:endParaRPr i="1"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402550" y="141025"/>
            <a:ext cx="3588900" cy="6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Course Structure</a:t>
            </a:r>
            <a:endParaRPr sz="3400">
              <a:solidFill>
                <a:srgbClr val="E06666"/>
              </a:solidFill>
              <a:latin typeface="Raleway"/>
              <a:ea typeface="Raleway"/>
              <a:cs typeface="Raleway"/>
              <a:sym typeface="Raleway"/>
            </a:endParaRPr>
          </a:p>
        </p:txBody>
      </p:sp>
      <p:sp>
        <p:nvSpPr>
          <p:cNvPr id="61" name="Google Shape;61;p14"/>
          <p:cNvSpPr txBox="1"/>
          <p:nvPr>
            <p:ph idx="1" type="subTitle"/>
          </p:nvPr>
        </p:nvSpPr>
        <p:spPr>
          <a:xfrm>
            <a:off x="368650" y="983400"/>
            <a:ext cx="7688100" cy="1507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REST (NodeJS, Express) &amp; Mongoose</a:t>
            </a:r>
            <a:endParaRPr sz="1000">
              <a:latin typeface="Roboto"/>
              <a:ea typeface="Roboto"/>
              <a:cs typeface="Roboto"/>
              <a:sym typeface="Roboto"/>
            </a:endParaRPr>
          </a:p>
          <a:p>
            <a:pPr indent="-292100" lvl="1" marL="914400" rtl="0" algn="l">
              <a:spcBef>
                <a:spcPts val="0"/>
              </a:spcBef>
              <a:spcAft>
                <a:spcPts val="0"/>
              </a:spcAft>
              <a:buSzPts val="1000"/>
              <a:buFont typeface="Roboto"/>
              <a:buChar char="○"/>
            </a:pPr>
            <a:r>
              <a:rPr lang="en" sz="1000">
                <a:latin typeface="Roboto"/>
                <a:ea typeface="Roboto"/>
                <a:cs typeface="Roboto"/>
                <a:sym typeface="Roboto"/>
              </a:rPr>
              <a:t>Build our backend API</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Angular &amp; Typescript</a:t>
            </a:r>
            <a:endParaRPr sz="1000">
              <a:latin typeface="Roboto"/>
              <a:ea typeface="Roboto"/>
              <a:cs typeface="Roboto"/>
              <a:sym typeface="Roboto"/>
            </a:endParaRPr>
          </a:p>
          <a:p>
            <a:pPr indent="-292100" lvl="1" marL="914400" rtl="0" algn="l">
              <a:spcBef>
                <a:spcPts val="0"/>
              </a:spcBef>
              <a:spcAft>
                <a:spcPts val="0"/>
              </a:spcAft>
              <a:buSzPts val="1000"/>
              <a:buFont typeface="Roboto"/>
              <a:buChar char="○"/>
            </a:pPr>
            <a:r>
              <a:rPr lang="en" sz="1000">
                <a:latin typeface="Roboto"/>
                <a:ea typeface="Roboto"/>
                <a:cs typeface="Roboto"/>
                <a:sym typeface="Roboto"/>
              </a:rPr>
              <a:t>Build our front end for our project</a:t>
            </a:r>
            <a:endParaRPr sz="1000">
              <a:latin typeface="Roboto"/>
              <a:ea typeface="Roboto"/>
              <a:cs typeface="Roboto"/>
              <a:sym typeface="Roboto"/>
            </a:endParaRPr>
          </a:p>
          <a:p>
            <a:pPr indent="-292100" lvl="1" marL="914400" rtl="0" algn="l">
              <a:spcBef>
                <a:spcPts val="0"/>
              </a:spcBef>
              <a:spcAft>
                <a:spcPts val="0"/>
              </a:spcAft>
              <a:buSzPts val="1000"/>
              <a:buFont typeface="Roboto"/>
              <a:buChar char="○"/>
            </a:pPr>
            <a:r>
              <a:rPr lang="en" sz="1000">
                <a:latin typeface="Roboto"/>
                <a:ea typeface="Roboto"/>
                <a:cs typeface="Roboto"/>
                <a:sym typeface="Roboto"/>
              </a:rPr>
              <a:t>Connect it with the service we built</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ctrTitle"/>
          </p:nvPr>
        </p:nvSpPr>
        <p:spPr>
          <a:xfrm>
            <a:off x="179000" y="60625"/>
            <a:ext cx="2155200" cy="6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Express.js</a:t>
            </a:r>
            <a:endParaRPr sz="3400">
              <a:solidFill>
                <a:srgbClr val="E06666"/>
              </a:solidFill>
              <a:latin typeface="Raleway"/>
              <a:ea typeface="Raleway"/>
              <a:cs typeface="Raleway"/>
              <a:sym typeface="Raleway"/>
            </a:endParaRPr>
          </a:p>
        </p:txBody>
      </p:sp>
      <p:sp>
        <p:nvSpPr>
          <p:cNvPr id="188" name="Google Shape;188;p32"/>
          <p:cNvSpPr txBox="1"/>
          <p:nvPr>
            <p:ph idx="1" type="subTitle"/>
          </p:nvPr>
        </p:nvSpPr>
        <p:spPr>
          <a:xfrm>
            <a:off x="554125" y="734700"/>
            <a:ext cx="7804200" cy="4217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A Node web application framework . it provides mechanisms to: </a:t>
            </a:r>
            <a:endParaRPr sz="1000">
              <a:latin typeface="Roboto"/>
              <a:ea typeface="Roboto"/>
              <a:cs typeface="Roboto"/>
              <a:sym typeface="Roboto"/>
            </a:endParaRPr>
          </a:p>
          <a:p>
            <a:pPr indent="0" lvl="0" marL="914400" rtl="0" algn="l">
              <a:spcBef>
                <a:spcPts val="0"/>
              </a:spcBef>
              <a:spcAft>
                <a:spcPts val="0"/>
              </a:spcAft>
              <a:buNone/>
            </a:pPr>
            <a:r>
              <a:t/>
            </a:r>
            <a:endParaRPr sz="1000">
              <a:latin typeface="Roboto"/>
              <a:ea typeface="Roboto"/>
              <a:cs typeface="Roboto"/>
              <a:sym typeface="Roboto"/>
            </a:endParaRPr>
          </a:p>
          <a:p>
            <a:pPr indent="-292100" lvl="1" marL="914400" rtl="0" algn="l">
              <a:lnSpc>
                <a:spcPct val="115000"/>
              </a:lnSpc>
              <a:spcBef>
                <a:spcPts val="0"/>
              </a:spcBef>
              <a:spcAft>
                <a:spcPts val="0"/>
              </a:spcAft>
              <a:buClr>
                <a:srgbClr val="333333"/>
              </a:buClr>
              <a:buSzPts val="1000"/>
              <a:buChar char="○"/>
            </a:pPr>
            <a:r>
              <a:rPr lang="en" sz="1000">
                <a:solidFill>
                  <a:srgbClr val="333333"/>
                </a:solidFill>
                <a:highlight>
                  <a:srgbClr val="FFFFFF"/>
                </a:highlight>
              </a:rPr>
              <a:t>Write handlers for requests with different HTTP verbs at different URL paths (routes).</a:t>
            </a:r>
            <a:endParaRPr sz="1000">
              <a:solidFill>
                <a:srgbClr val="333333"/>
              </a:solidFill>
              <a:highlight>
                <a:srgbClr val="FFFFFF"/>
              </a:highlight>
            </a:endParaRPr>
          </a:p>
          <a:p>
            <a:pPr indent="-292100" lvl="1" marL="914400" rtl="0" algn="l">
              <a:lnSpc>
                <a:spcPct val="115000"/>
              </a:lnSpc>
              <a:spcBef>
                <a:spcPts val="0"/>
              </a:spcBef>
              <a:spcAft>
                <a:spcPts val="0"/>
              </a:spcAft>
              <a:buClr>
                <a:srgbClr val="333333"/>
              </a:buClr>
              <a:buSzPts val="1000"/>
              <a:buChar char="○"/>
            </a:pPr>
            <a:r>
              <a:rPr lang="en" sz="1000">
                <a:solidFill>
                  <a:srgbClr val="333333"/>
                </a:solidFill>
                <a:highlight>
                  <a:srgbClr val="FFFFFF"/>
                </a:highlight>
              </a:rPr>
              <a:t>Integrate with "view" rendering engines in order to generate responses by inserting data into templates.</a:t>
            </a:r>
            <a:endParaRPr sz="1000">
              <a:solidFill>
                <a:srgbClr val="333333"/>
              </a:solidFill>
              <a:highlight>
                <a:srgbClr val="FFFFFF"/>
              </a:highlight>
            </a:endParaRPr>
          </a:p>
          <a:p>
            <a:pPr indent="-292100" lvl="1" marL="914400" rtl="0" algn="l">
              <a:lnSpc>
                <a:spcPct val="115000"/>
              </a:lnSpc>
              <a:spcBef>
                <a:spcPts val="0"/>
              </a:spcBef>
              <a:spcAft>
                <a:spcPts val="0"/>
              </a:spcAft>
              <a:buClr>
                <a:srgbClr val="333333"/>
              </a:buClr>
              <a:buSzPts val="1000"/>
              <a:buChar char="○"/>
            </a:pPr>
            <a:r>
              <a:rPr lang="en" sz="1000">
                <a:solidFill>
                  <a:srgbClr val="333333"/>
                </a:solidFill>
                <a:highlight>
                  <a:srgbClr val="FFFFFF"/>
                </a:highlight>
              </a:rPr>
              <a:t>Set common web application settings like the port to use for connecting, and the location of templates that are used for rendering the response.</a:t>
            </a:r>
            <a:endParaRPr sz="1000">
              <a:solidFill>
                <a:srgbClr val="333333"/>
              </a:solidFill>
              <a:highlight>
                <a:srgbClr val="FFFFFF"/>
              </a:highlight>
            </a:endParaRPr>
          </a:p>
          <a:p>
            <a:pPr indent="-292100" lvl="1" marL="914400" rtl="0" algn="l">
              <a:lnSpc>
                <a:spcPct val="115000"/>
              </a:lnSpc>
              <a:spcBef>
                <a:spcPts val="0"/>
              </a:spcBef>
              <a:spcAft>
                <a:spcPts val="0"/>
              </a:spcAft>
              <a:buClr>
                <a:srgbClr val="333333"/>
              </a:buClr>
              <a:buSzPts val="1000"/>
              <a:buChar char="○"/>
            </a:pPr>
            <a:r>
              <a:rPr lang="en" sz="1000">
                <a:solidFill>
                  <a:srgbClr val="333333"/>
                </a:solidFill>
                <a:highlight>
                  <a:srgbClr val="FFFFFF"/>
                </a:highlight>
              </a:rPr>
              <a:t>Add additional request processing "middleware" at any point within the request handling pipeline.</a:t>
            </a:r>
            <a:endParaRPr sz="1000">
              <a:solidFill>
                <a:srgbClr val="333333"/>
              </a:solidFill>
              <a:highlight>
                <a:srgbClr val="FFFFFF"/>
              </a:highlight>
            </a:endParaRPr>
          </a:p>
          <a:p>
            <a:pPr indent="-292100" lvl="0" marL="457200" rtl="0" algn="l">
              <a:lnSpc>
                <a:spcPct val="115000"/>
              </a:lnSpc>
              <a:spcBef>
                <a:spcPts val="0"/>
              </a:spcBef>
              <a:spcAft>
                <a:spcPts val="0"/>
              </a:spcAft>
              <a:buClr>
                <a:srgbClr val="333333"/>
              </a:buClr>
              <a:buSzPts val="1000"/>
              <a:buChar char="●"/>
            </a:pPr>
            <a:r>
              <a:rPr lang="en" sz="1000">
                <a:solidFill>
                  <a:srgbClr val="333333"/>
                </a:solidFill>
                <a:highlight>
                  <a:srgbClr val="FFFFFF"/>
                </a:highlight>
              </a:rPr>
              <a:t>Express has the following things built in</a:t>
            </a:r>
            <a:endParaRPr sz="1000">
              <a:solidFill>
                <a:srgbClr val="333333"/>
              </a:solidFill>
              <a:highlight>
                <a:srgbClr val="FFFFFF"/>
              </a:highlight>
            </a:endParaRPr>
          </a:p>
          <a:p>
            <a:pPr indent="-292100" lvl="1" marL="914400" rtl="0" algn="l">
              <a:lnSpc>
                <a:spcPct val="115000"/>
              </a:lnSpc>
              <a:spcBef>
                <a:spcPts val="0"/>
              </a:spcBef>
              <a:spcAft>
                <a:spcPts val="0"/>
              </a:spcAft>
              <a:buClr>
                <a:srgbClr val="333333"/>
              </a:buClr>
              <a:buSzPts val="1000"/>
              <a:buChar char="○"/>
            </a:pPr>
            <a:r>
              <a:rPr lang="en" sz="1000">
                <a:solidFill>
                  <a:srgbClr val="333333"/>
                </a:solidFill>
                <a:highlight>
                  <a:srgbClr val="FFFFFF"/>
                </a:highlight>
              </a:rPr>
              <a:t>Routing</a:t>
            </a:r>
            <a:endParaRPr sz="1000">
              <a:solidFill>
                <a:srgbClr val="333333"/>
              </a:solidFill>
              <a:highlight>
                <a:srgbClr val="FFFFFF"/>
              </a:highlight>
            </a:endParaRPr>
          </a:p>
          <a:p>
            <a:pPr indent="-292100" lvl="2" marL="1371600" rtl="0" algn="l">
              <a:lnSpc>
                <a:spcPct val="115000"/>
              </a:lnSpc>
              <a:spcBef>
                <a:spcPts val="0"/>
              </a:spcBef>
              <a:spcAft>
                <a:spcPts val="0"/>
              </a:spcAft>
              <a:buClr>
                <a:srgbClr val="333333"/>
              </a:buClr>
              <a:buSzPts val="1000"/>
              <a:buChar char="■"/>
            </a:pPr>
            <a:r>
              <a:rPr b="1" lang="en" sz="1000">
                <a:solidFill>
                  <a:srgbClr val="333333"/>
                </a:solidFill>
                <a:highlight>
                  <a:srgbClr val="FFFFFF"/>
                </a:highlight>
              </a:rPr>
              <a:t>Route methods : </a:t>
            </a:r>
            <a:endParaRPr b="1" sz="1000">
              <a:solidFill>
                <a:srgbClr val="333333"/>
              </a:solidFill>
              <a:highlight>
                <a:srgbClr val="FFFFFF"/>
              </a:highlight>
            </a:endParaRPr>
          </a:p>
          <a:p>
            <a:pPr indent="-292100" lvl="3" marL="1828800" rtl="0" algn="l">
              <a:lnSpc>
                <a:spcPct val="115000"/>
              </a:lnSpc>
              <a:spcBef>
                <a:spcPts val="0"/>
              </a:spcBef>
              <a:spcAft>
                <a:spcPts val="0"/>
              </a:spcAft>
              <a:buClr>
                <a:srgbClr val="333333"/>
              </a:buClr>
              <a:buSzPts val="1000"/>
              <a:buChar char="●"/>
            </a:pPr>
            <a:r>
              <a:rPr lang="en" sz="1000">
                <a:solidFill>
                  <a:srgbClr val="333333"/>
                </a:solidFill>
                <a:highlight>
                  <a:srgbClr val="FFFFFF"/>
                </a:highlight>
              </a:rPr>
              <a:t>derived from http methods, and is attached to an instance of the express class.</a:t>
            </a:r>
            <a:endParaRPr sz="1000">
              <a:solidFill>
                <a:srgbClr val="333333"/>
              </a:solidFill>
              <a:highlight>
                <a:srgbClr val="FFFFFF"/>
              </a:highlight>
            </a:endParaRPr>
          </a:p>
          <a:p>
            <a:pPr indent="-292100" lvl="3" marL="1828800" rtl="0" algn="l">
              <a:lnSpc>
                <a:spcPct val="115000"/>
              </a:lnSpc>
              <a:spcBef>
                <a:spcPts val="0"/>
              </a:spcBef>
              <a:spcAft>
                <a:spcPts val="0"/>
              </a:spcAft>
              <a:buClr>
                <a:srgbClr val="333333"/>
              </a:buClr>
              <a:buSzPts val="1000"/>
              <a:buChar char="●"/>
            </a:pPr>
            <a:r>
              <a:rPr lang="en" sz="1000">
                <a:solidFill>
                  <a:srgbClr val="333333"/>
                </a:solidFill>
                <a:highlight>
                  <a:srgbClr val="FFFFFF"/>
                </a:highlight>
              </a:rPr>
              <a:t>Routing methods specify a callback function called handlers, they can have more than one handlers.</a:t>
            </a:r>
            <a:endParaRPr sz="1000">
              <a:solidFill>
                <a:srgbClr val="333333"/>
              </a:solidFill>
              <a:highlight>
                <a:srgbClr val="FFFFFF"/>
              </a:highlight>
            </a:endParaRPr>
          </a:p>
          <a:p>
            <a:pPr indent="-292100" lvl="3" marL="1828800" rtl="0" algn="l">
              <a:lnSpc>
                <a:spcPct val="115000"/>
              </a:lnSpc>
              <a:spcBef>
                <a:spcPts val="0"/>
              </a:spcBef>
              <a:spcAft>
                <a:spcPts val="0"/>
              </a:spcAft>
              <a:buClr>
                <a:srgbClr val="333333"/>
              </a:buClr>
              <a:buSzPts val="1000"/>
              <a:buChar char="●"/>
            </a:pPr>
            <a:r>
              <a:rPr lang="en" sz="1000">
                <a:solidFill>
                  <a:srgbClr val="333333"/>
                </a:solidFill>
                <a:highlight>
                  <a:srgbClr val="FFFFFF"/>
                </a:highlight>
              </a:rPr>
              <a:t>app.all() routing method  loads middleware function at a path for all HTTP request methods</a:t>
            </a:r>
            <a:endParaRPr sz="1000">
              <a:solidFill>
                <a:srgbClr val="333333"/>
              </a:solidFill>
              <a:highlight>
                <a:srgbClr val="FFFFFF"/>
              </a:highlight>
            </a:endParaRPr>
          </a:p>
          <a:p>
            <a:pPr indent="0" lvl="0" marL="1371600" rtl="0" algn="l">
              <a:lnSpc>
                <a:spcPct val="137500"/>
              </a:lnSpc>
              <a:spcBef>
                <a:spcPts val="4100"/>
              </a:spcBef>
              <a:spcAft>
                <a:spcPts val="0"/>
              </a:spcAft>
              <a:buNone/>
            </a:pPr>
            <a:r>
              <a:rPr lang="en" sz="800">
                <a:solidFill>
                  <a:srgbClr val="939DBB"/>
                </a:solidFill>
                <a:highlight>
                  <a:srgbClr val="FBFBFB"/>
                </a:highlight>
                <a:latin typeface="Courier New"/>
                <a:ea typeface="Courier New"/>
                <a:cs typeface="Courier New"/>
                <a:sym typeface="Courier New"/>
              </a:rPr>
              <a:t>//</a:t>
            </a:r>
            <a:r>
              <a:rPr i="1" lang="en" sz="800">
                <a:solidFill>
                  <a:srgbClr val="939DBB"/>
                </a:solidFill>
                <a:highlight>
                  <a:srgbClr val="FBFBFB"/>
                </a:highlight>
                <a:latin typeface="Courier New"/>
                <a:ea typeface="Courier New"/>
                <a:cs typeface="Courier New"/>
                <a:sym typeface="Courier New"/>
              </a:rPr>
              <a:t> GET method route</a:t>
            </a:r>
            <a:endParaRPr i="1" sz="800">
              <a:solidFill>
                <a:srgbClr val="939DBB"/>
              </a:solidFill>
              <a:highlight>
                <a:srgbClr val="FBFBFB"/>
              </a:highlight>
              <a:latin typeface="Courier New"/>
              <a:ea typeface="Courier New"/>
              <a:cs typeface="Courier New"/>
              <a:sym typeface="Courier New"/>
            </a:endParaRPr>
          </a:p>
          <a:p>
            <a:pPr indent="0" lvl="0" marL="1371600" rtl="0" algn="l">
              <a:lnSpc>
                <a:spcPct val="137500"/>
              </a:lnSpc>
              <a:spcBef>
                <a:spcPts val="0"/>
              </a:spcBef>
              <a:spcAft>
                <a:spcPts val="0"/>
              </a:spcAft>
              <a:buNone/>
            </a:pPr>
            <a:r>
              <a:rPr i="1" lang="en" sz="800">
                <a:solidFill>
                  <a:srgbClr val="0C969B"/>
                </a:solidFill>
                <a:highlight>
                  <a:srgbClr val="FBFBFB"/>
                </a:highlight>
                <a:latin typeface="Courier New"/>
                <a:ea typeface="Courier New"/>
                <a:cs typeface="Courier New"/>
                <a:sym typeface="Courier New"/>
              </a:rPr>
              <a:t>app</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get</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a:t>
            </a:r>
            <a:r>
              <a:rPr lang="en" sz="800">
                <a:solidFill>
                  <a:srgbClr val="994CC3"/>
                </a:solidFill>
                <a:highlight>
                  <a:srgbClr val="FBFBFB"/>
                </a:highlight>
                <a:latin typeface="Courier New"/>
                <a:ea typeface="Courier New"/>
                <a:cs typeface="Courier New"/>
                <a:sym typeface="Courier New"/>
              </a:rPr>
              <a:t>function</a:t>
            </a:r>
            <a:r>
              <a:rPr lang="en" sz="800">
                <a:solidFill>
                  <a:srgbClr val="403F53"/>
                </a:solidFill>
                <a:highlight>
                  <a:srgbClr val="FBFBFB"/>
                </a:highlight>
                <a:latin typeface="Courier New"/>
                <a:ea typeface="Courier New"/>
                <a:cs typeface="Courier New"/>
                <a:sym typeface="Courier New"/>
              </a:rPr>
              <a:t> </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req, res</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a:t>
            </a:r>
            <a:endParaRPr sz="800">
              <a:solidFill>
                <a:srgbClr val="403F53"/>
              </a:solidFill>
              <a:highlight>
                <a:srgbClr val="FBFBFB"/>
              </a:highlight>
              <a:latin typeface="Courier New"/>
              <a:ea typeface="Courier New"/>
              <a:cs typeface="Courier New"/>
              <a:sym typeface="Courier New"/>
            </a:endParaRPr>
          </a:p>
          <a:p>
            <a:pPr indent="0" lvl="0" marL="1371600" rtl="0" algn="l">
              <a:lnSpc>
                <a:spcPct val="137500"/>
              </a:lnSpc>
              <a:spcBef>
                <a:spcPts val="0"/>
              </a:spcBef>
              <a:spcAft>
                <a:spcPts val="0"/>
              </a:spcAft>
              <a:buNone/>
            </a:pPr>
            <a:r>
              <a:rPr lang="en" sz="800">
                <a:solidFill>
                  <a:srgbClr val="403F53"/>
                </a:solidFill>
                <a:highlight>
                  <a:srgbClr val="FBFBFB"/>
                </a:highlight>
                <a:latin typeface="Courier New"/>
                <a:ea typeface="Courier New"/>
                <a:cs typeface="Courier New"/>
                <a:sym typeface="Courier New"/>
              </a:rPr>
              <a:t>   </a:t>
            </a:r>
            <a:r>
              <a:rPr i="1" lang="en" sz="800">
                <a:solidFill>
                  <a:srgbClr val="0C969B"/>
                </a:solidFill>
                <a:highlight>
                  <a:srgbClr val="FBFBFB"/>
                </a:highlight>
                <a:latin typeface="Courier New"/>
                <a:ea typeface="Courier New"/>
                <a:cs typeface="Courier New"/>
                <a:sym typeface="Courier New"/>
              </a:rPr>
              <a:t>res</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send</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GET request to the homepage</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1371600" rtl="0" algn="l">
              <a:lnSpc>
                <a:spcPct val="137500"/>
              </a:lnSpc>
              <a:spcBef>
                <a:spcPts val="0"/>
              </a:spcBef>
              <a:spcAft>
                <a:spcPts val="0"/>
              </a:spcAft>
              <a:buNone/>
            </a:pP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1371600" rtl="0" algn="l">
              <a:lnSpc>
                <a:spcPct val="137500"/>
              </a:lnSpc>
              <a:spcBef>
                <a:spcPts val="0"/>
              </a:spcBef>
              <a:spcAft>
                <a:spcPts val="0"/>
              </a:spcAft>
              <a:buNone/>
            </a:pPr>
            <a:r>
              <a:t/>
            </a:r>
            <a:endParaRPr sz="800">
              <a:solidFill>
                <a:srgbClr val="403F53"/>
              </a:solidFill>
              <a:highlight>
                <a:srgbClr val="FBFBFB"/>
              </a:highlight>
              <a:latin typeface="Courier New"/>
              <a:ea typeface="Courier New"/>
              <a:cs typeface="Courier New"/>
              <a:sym typeface="Courier New"/>
            </a:endParaRPr>
          </a:p>
          <a:p>
            <a:pPr indent="0" lvl="0" marL="1371600" rtl="0" algn="l">
              <a:lnSpc>
                <a:spcPct val="137500"/>
              </a:lnSpc>
              <a:spcBef>
                <a:spcPts val="0"/>
              </a:spcBef>
              <a:spcAft>
                <a:spcPts val="0"/>
              </a:spcAft>
              <a:buNone/>
            </a:pPr>
            <a:r>
              <a:rPr lang="en" sz="800">
                <a:solidFill>
                  <a:srgbClr val="939DBB"/>
                </a:solidFill>
                <a:highlight>
                  <a:srgbClr val="FBFBFB"/>
                </a:highlight>
                <a:latin typeface="Courier New"/>
                <a:ea typeface="Courier New"/>
                <a:cs typeface="Courier New"/>
                <a:sym typeface="Courier New"/>
              </a:rPr>
              <a:t>//</a:t>
            </a:r>
            <a:r>
              <a:rPr i="1" lang="en" sz="800">
                <a:solidFill>
                  <a:srgbClr val="939DBB"/>
                </a:solidFill>
                <a:highlight>
                  <a:srgbClr val="FBFBFB"/>
                </a:highlight>
                <a:latin typeface="Courier New"/>
                <a:ea typeface="Courier New"/>
                <a:cs typeface="Courier New"/>
                <a:sym typeface="Courier New"/>
              </a:rPr>
              <a:t> POST method route</a:t>
            </a:r>
            <a:endParaRPr i="1" sz="800">
              <a:solidFill>
                <a:srgbClr val="939DBB"/>
              </a:solidFill>
              <a:highlight>
                <a:srgbClr val="FBFBFB"/>
              </a:highlight>
              <a:latin typeface="Courier New"/>
              <a:ea typeface="Courier New"/>
              <a:cs typeface="Courier New"/>
              <a:sym typeface="Courier New"/>
            </a:endParaRPr>
          </a:p>
          <a:p>
            <a:pPr indent="0" lvl="0" marL="1371600" rtl="0" algn="l">
              <a:lnSpc>
                <a:spcPct val="137500"/>
              </a:lnSpc>
              <a:spcBef>
                <a:spcPts val="0"/>
              </a:spcBef>
              <a:spcAft>
                <a:spcPts val="0"/>
              </a:spcAft>
              <a:buNone/>
            </a:pPr>
            <a:r>
              <a:rPr i="1" lang="en" sz="800">
                <a:solidFill>
                  <a:srgbClr val="0C969B"/>
                </a:solidFill>
                <a:highlight>
                  <a:srgbClr val="FBFBFB"/>
                </a:highlight>
                <a:latin typeface="Courier New"/>
                <a:ea typeface="Courier New"/>
                <a:cs typeface="Courier New"/>
                <a:sym typeface="Courier New"/>
              </a:rPr>
              <a:t>app</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post</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a:t>
            </a:r>
            <a:r>
              <a:rPr lang="en" sz="800">
                <a:solidFill>
                  <a:srgbClr val="994CC3"/>
                </a:solidFill>
                <a:highlight>
                  <a:srgbClr val="FBFBFB"/>
                </a:highlight>
                <a:latin typeface="Courier New"/>
                <a:ea typeface="Courier New"/>
                <a:cs typeface="Courier New"/>
                <a:sym typeface="Courier New"/>
              </a:rPr>
              <a:t>function</a:t>
            </a:r>
            <a:r>
              <a:rPr lang="en" sz="800">
                <a:solidFill>
                  <a:srgbClr val="403F53"/>
                </a:solidFill>
                <a:highlight>
                  <a:srgbClr val="FBFBFB"/>
                </a:highlight>
                <a:latin typeface="Courier New"/>
                <a:ea typeface="Courier New"/>
                <a:cs typeface="Courier New"/>
                <a:sym typeface="Courier New"/>
              </a:rPr>
              <a:t> </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req, res</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a:t>
            </a:r>
            <a:endParaRPr sz="800">
              <a:solidFill>
                <a:srgbClr val="403F53"/>
              </a:solidFill>
              <a:highlight>
                <a:srgbClr val="FBFBFB"/>
              </a:highlight>
              <a:latin typeface="Courier New"/>
              <a:ea typeface="Courier New"/>
              <a:cs typeface="Courier New"/>
              <a:sym typeface="Courier New"/>
            </a:endParaRPr>
          </a:p>
          <a:p>
            <a:pPr indent="0" lvl="0" marL="1371600" rtl="0" algn="l">
              <a:lnSpc>
                <a:spcPct val="137500"/>
              </a:lnSpc>
              <a:spcBef>
                <a:spcPts val="0"/>
              </a:spcBef>
              <a:spcAft>
                <a:spcPts val="0"/>
              </a:spcAft>
              <a:buNone/>
            </a:pPr>
            <a:r>
              <a:rPr lang="en" sz="800">
                <a:solidFill>
                  <a:srgbClr val="403F53"/>
                </a:solidFill>
                <a:highlight>
                  <a:srgbClr val="FBFBFB"/>
                </a:highlight>
                <a:latin typeface="Courier New"/>
                <a:ea typeface="Courier New"/>
                <a:cs typeface="Courier New"/>
                <a:sym typeface="Courier New"/>
              </a:rPr>
              <a:t>   </a:t>
            </a:r>
            <a:r>
              <a:rPr i="1" lang="en" sz="800">
                <a:solidFill>
                  <a:srgbClr val="0C969B"/>
                </a:solidFill>
                <a:highlight>
                  <a:srgbClr val="FBFBFB"/>
                </a:highlight>
                <a:latin typeface="Courier New"/>
                <a:ea typeface="Courier New"/>
                <a:cs typeface="Courier New"/>
                <a:sym typeface="Courier New"/>
              </a:rPr>
              <a:t>res</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send</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POST request to the homepage</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1371600" rtl="0" algn="l">
              <a:lnSpc>
                <a:spcPct val="137500"/>
              </a:lnSpc>
              <a:spcBef>
                <a:spcPts val="0"/>
              </a:spcBef>
              <a:spcAft>
                <a:spcPts val="0"/>
              </a:spcAft>
              <a:buNone/>
            </a:pPr>
            <a:r>
              <a:rPr lang="en" sz="800">
                <a:solidFill>
                  <a:srgbClr val="403F53"/>
                </a:solidFill>
                <a:highlight>
                  <a:srgbClr val="FBFBFB"/>
                </a:highlight>
                <a:latin typeface="Courier New"/>
                <a:ea typeface="Courier New"/>
                <a:cs typeface="Courier New"/>
                <a:sym typeface="Courier New"/>
              </a:rPr>
              <a:t>})</a:t>
            </a:r>
            <a:endParaRPr sz="1000">
              <a:solidFill>
                <a:srgbClr val="333333"/>
              </a:solidFill>
              <a:highlight>
                <a:srgbClr val="FFFFFF"/>
              </a:highlight>
            </a:endParaRPr>
          </a:p>
          <a:p>
            <a:pPr indent="0" lvl="0" marL="1828800" rtl="0" algn="l">
              <a:lnSpc>
                <a:spcPct val="115000"/>
              </a:lnSpc>
              <a:spcBef>
                <a:spcPts val="0"/>
              </a:spcBef>
              <a:spcAft>
                <a:spcPts val="0"/>
              </a:spcAft>
              <a:buNone/>
            </a:pPr>
            <a:r>
              <a:t/>
            </a:r>
            <a:endParaRPr sz="800">
              <a:solidFill>
                <a:srgbClr val="403F53"/>
              </a:solidFill>
              <a:highlight>
                <a:srgbClr val="FBFBFB"/>
              </a:highlight>
              <a:latin typeface="Courier New"/>
              <a:ea typeface="Courier New"/>
              <a:cs typeface="Courier New"/>
              <a:sym typeface="Courier New"/>
            </a:endParaRPr>
          </a:p>
          <a:p>
            <a:pPr indent="0" lvl="0" marL="0" rtl="0" algn="l">
              <a:lnSpc>
                <a:spcPct val="115000"/>
              </a:lnSpc>
              <a:spcBef>
                <a:spcPts val="4100"/>
              </a:spcBef>
              <a:spcAft>
                <a:spcPts val="0"/>
              </a:spcAft>
              <a:buNone/>
            </a:pPr>
            <a:r>
              <a:t/>
            </a:r>
            <a:endParaRPr sz="1000">
              <a:solidFill>
                <a:srgbClr val="333333"/>
              </a:solidFill>
              <a:highlight>
                <a:srgbClr val="FFFFFF"/>
              </a:highlight>
            </a:endParaRPr>
          </a:p>
          <a:p>
            <a:pPr indent="0" lvl="0" marL="0" rtl="0" algn="l">
              <a:lnSpc>
                <a:spcPct val="137500"/>
              </a:lnSpc>
              <a:spcBef>
                <a:spcPts val="4100"/>
              </a:spcBef>
              <a:spcAft>
                <a:spcPts val="0"/>
              </a:spcAft>
              <a:buNone/>
            </a:pPr>
            <a:r>
              <a:t/>
            </a:r>
            <a:endParaRPr sz="800">
              <a:solidFill>
                <a:srgbClr val="403F53"/>
              </a:solidFill>
              <a:highlight>
                <a:srgbClr val="FBFBFB"/>
              </a:highlight>
              <a:latin typeface="Courier New"/>
              <a:ea typeface="Courier New"/>
              <a:cs typeface="Courier New"/>
              <a:sym typeface="Courier New"/>
            </a:endParaRPr>
          </a:p>
          <a:p>
            <a:pPr indent="0" lvl="0" marL="914400" rtl="0" algn="l">
              <a:spcBef>
                <a:spcPts val="0"/>
              </a:spcBef>
              <a:spcAft>
                <a:spcPts val="0"/>
              </a:spcAft>
              <a:buNone/>
            </a:pPr>
            <a:r>
              <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0" lvl="0" marL="457200" rtl="0" algn="l">
              <a:spcBef>
                <a:spcPts val="0"/>
              </a:spcBef>
              <a:spcAft>
                <a:spcPts val="0"/>
              </a:spcAft>
              <a:buNone/>
            </a:pPr>
            <a:r>
              <a:t/>
            </a:r>
            <a:endParaRPr i="1" sz="1000">
              <a:latin typeface="Roboto"/>
              <a:ea typeface="Roboto"/>
              <a:cs typeface="Roboto"/>
              <a:sym typeface="Roboto"/>
            </a:endParaRPr>
          </a:p>
          <a:p>
            <a:pPr indent="0" lvl="0" marL="457200" rtl="0" algn="l">
              <a:spcBef>
                <a:spcPts val="0"/>
              </a:spcBef>
              <a:spcAft>
                <a:spcPts val="0"/>
              </a:spcAft>
              <a:buNone/>
            </a:pPr>
            <a:r>
              <a:t/>
            </a:r>
            <a:endParaRPr i="1"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ctrTitle"/>
          </p:nvPr>
        </p:nvSpPr>
        <p:spPr>
          <a:xfrm>
            <a:off x="179000" y="60625"/>
            <a:ext cx="6302400" cy="6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Express.js / Routing</a:t>
            </a:r>
            <a:endParaRPr sz="3400">
              <a:solidFill>
                <a:srgbClr val="E06666"/>
              </a:solidFill>
              <a:latin typeface="Raleway"/>
              <a:ea typeface="Raleway"/>
              <a:cs typeface="Raleway"/>
              <a:sym typeface="Raleway"/>
            </a:endParaRPr>
          </a:p>
        </p:txBody>
      </p:sp>
      <p:graphicFrame>
        <p:nvGraphicFramePr>
          <p:cNvPr id="194" name="Google Shape;194;p33"/>
          <p:cNvGraphicFramePr/>
          <p:nvPr/>
        </p:nvGraphicFramePr>
        <p:xfrm>
          <a:off x="935125" y="596025"/>
          <a:ext cx="3000000" cy="3000000"/>
        </p:xfrm>
        <a:graphic>
          <a:graphicData uri="http://schemas.openxmlformats.org/drawingml/2006/table">
            <a:tbl>
              <a:tblPr>
                <a:noFill/>
                <a:tableStyleId>{826806EC-AC13-4210-B332-5FDD42A4F74F}</a:tableStyleId>
              </a:tblPr>
              <a:tblGrid>
                <a:gridCol w="2818725"/>
                <a:gridCol w="2818725"/>
              </a:tblGrid>
              <a:tr h="627775">
                <a:tc>
                  <a:txBody>
                    <a:bodyPr/>
                    <a:lstStyle/>
                    <a:p>
                      <a:pPr indent="0" lvl="0" marL="0" rtl="0" algn="l">
                        <a:lnSpc>
                          <a:spcPct val="137500"/>
                        </a:lnSpc>
                        <a:spcBef>
                          <a:spcPts val="0"/>
                        </a:spcBef>
                        <a:spcAft>
                          <a:spcPts val="0"/>
                        </a:spcAft>
                        <a:buNone/>
                      </a:pPr>
                      <a:r>
                        <a:rPr i="1" lang="en" sz="800">
                          <a:solidFill>
                            <a:srgbClr val="0C969B"/>
                          </a:solidFill>
                          <a:highlight>
                            <a:srgbClr val="FBFBFB"/>
                          </a:highlight>
                          <a:latin typeface="Courier New"/>
                          <a:ea typeface="Courier New"/>
                          <a:cs typeface="Courier New"/>
                          <a:sym typeface="Courier New"/>
                        </a:rPr>
                        <a:t>app</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get</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a:t>
                      </a:r>
                      <a:r>
                        <a:rPr lang="en" sz="800">
                          <a:solidFill>
                            <a:srgbClr val="994CC3"/>
                          </a:solidFill>
                          <a:highlight>
                            <a:srgbClr val="FBFBFB"/>
                          </a:highlight>
                          <a:latin typeface="Courier New"/>
                          <a:ea typeface="Courier New"/>
                          <a:cs typeface="Courier New"/>
                          <a:sym typeface="Courier New"/>
                        </a:rPr>
                        <a:t>function</a:t>
                      </a:r>
                      <a:r>
                        <a:rPr lang="en" sz="800">
                          <a:solidFill>
                            <a:srgbClr val="403F53"/>
                          </a:solidFill>
                          <a:highlight>
                            <a:srgbClr val="FBFBFB"/>
                          </a:highlight>
                          <a:latin typeface="Courier New"/>
                          <a:ea typeface="Courier New"/>
                          <a:cs typeface="Courier New"/>
                          <a:sym typeface="Courier New"/>
                        </a:rPr>
                        <a:t> </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req, res</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800">
                          <a:solidFill>
                            <a:srgbClr val="403F53"/>
                          </a:solidFill>
                          <a:highlight>
                            <a:srgbClr val="FBFBFB"/>
                          </a:highlight>
                          <a:latin typeface="Courier New"/>
                          <a:ea typeface="Courier New"/>
                          <a:cs typeface="Courier New"/>
                          <a:sym typeface="Courier New"/>
                        </a:rPr>
                        <a:t>   </a:t>
                      </a:r>
                      <a:r>
                        <a:rPr i="1" lang="en" sz="800">
                          <a:solidFill>
                            <a:srgbClr val="0C969B"/>
                          </a:solidFill>
                          <a:highlight>
                            <a:srgbClr val="FBFBFB"/>
                          </a:highlight>
                          <a:latin typeface="Courier New"/>
                          <a:ea typeface="Courier New"/>
                          <a:cs typeface="Courier New"/>
                          <a:sym typeface="Courier New"/>
                        </a:rPr>
                        <a:t>res</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send</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root</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800">
                          <a:solidFill>
                            <a:srgbClr val="403F53"/>
                          </a:solidFill>
                          <a:highlight>
                            <a:srgbClr val="FBFBFB"/>
                          </a:highlight>
                          <a:latin typeface="Courier New"/>
                          <a:ea typeface="Courier New"/>
                          <a:cs typeface="Courier New"/>
                          <a:sym typeface="Courier New"/>
                        </a:rPr>
                        <a:t>})</a:t>
                      </a:r>
                      <a:endParaRPr sz="800"/>
                    </a:p>
                  </a:txBody>
                  <a:tcPr marT="91425" marB="91425" marR="91425" marL="91425"/>
                </a:tc>
                <a:tc>
                  <a:txBody>
                    <a:bodyPr/>
                    <a:lstStyle/>
                    <a:p>
                      <a:pPr indent="0" lvl="0" marL="0" rtl="0" algn="l">
                        <a:spcBef>
                          <a:spcPts val="0"/>
                        </a:spcBef>
                        <a:spcAft>
                          <a:spcPts val="0"/>
                        </a:spcAft>
                        <a:buNone/>
                      </a:pPr>
                      <a:r>
                        <a:rPr lang="en" sz="800">
                          <a:solidFill>
                            <a:srgbClr val="555555"/>
                          </a:solidFill>
                        </a:rPr>
                        <a:t>will match requests to the root route, </a:t>
                      </a:r>
                      <a:r>
                        <a:rPr lang="en" sz="800">
                          <a:solidFill>
                            <a:srgbClr val="333333"/>
                          </a:solidFill>
                        </a:rPr>
                        <a:t>/</a:t>
                      </a:r>
                      <a:r>
                        <a:rPr lang="en" sz="800">
                          <a:solidFill>
                            <a:srgbClr val="555555"/>
                          </a:solidFill>
                        </a:rPr>
                        <a:t>.</a:t>
                      </a:r>
                      <a:endParaRPr sz="800"/>
                    </a:p>
                  </a:txBody>
                  <a:tcPr marT="91425" marB="91425" marR="91425" marL="91425"/>
                </a:tc>
              </a:tr>
              <a:tr h="739275">
                <a:tc>
                  <a:txBody>
                    <a:bodyPr/>
                    <a:lstStyle/>
                    <a:p>
                      <a:pPr indent="0" lvl="0" marL="0" rtl="0" algn="l">
                        <a:lnSpc>
                          <a:spcPct val="137500"/>
                        </a:lnSpc>
                        <a:spcBef>
                          <a:spcPts val="0"/>
                        </a:spcBef>
                        <a:spcAft>
                          <a:spcPts val="0"/>
                        </a:spcAft>
                        <a:buNone/>
                      </a:pPr>
                      <a:r>
                        <a:rPr i="1" lang="en" sz="800">
                          <a:solidFill>
                            <a:srgbClr val="0C969B"/>
                          </a:solidFill>
                          <a:highlight>
                            <a:srgbClr val="FBFBFB"/>
                          </a:highlight>
                          <a:latin typeface="Courier New"/>
                          <a:ea typeface="Courier New"/>
                          <a:cs typeface="Courier New"/>
                          <a:sym typeface="Courier New"/>
                        </a:rPr>
                        <a:t>app</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get</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/about</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a:t>
                      </a:r>
                      <a:r>
                        <a:rPr lang="en" sz="800">
                          <a:solidFill>
                            <a:srgbClr val="994CC3"/>
                          </a:solidFill>
                          <a:highlight>
                            <a:srgbClr val="FBFBFB"/>
                          </a:highlight>
                          <a:latin typeface="Courier New"/>
                          <a:ea typeface="Courier New"/>
                          <a:cs typeface="Courier New"/>
                          <a:sym typeface="Courier New"/>
                        </a:rPr>
                        <a:t>function</a:t>
                      </a:r>
                      <a:r>
                        <a:rPr lang="en" sz="800">
                          <a:solidFill>
                            <a:srgbClr val="403F53"/>
                          </a:solidFill>
                          <a:highlight>
                            <a:srgbClr val="FBFBFB"/>
                          </a:highlight>
                          <a:latin typeface="Courier New"/>
                          <a:ea typeface="Courier New"/>
                          <a:cs typeface="Courier New"/>
                          <a:sym typeface="Courier New"/>
                        </a:rPr>
                        <a:t> </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req, res</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800">
                          <a:solidFill>
                            <a:srgbClr val="403F53"/>
                          </a:solidFill>
                          <a:highlight>
                            <a:srgbClr val="FBFBFB"/>
                          </a:highlight>
                          <a:latin typeface="Courier New"/>
                          <a:ea typeface="Courier New"/>
                          <a:cs typeface="Courier New"/>
                          <a:sym typeface="Courier New"/>
                        </a:rPr>
                        <a:t>   </a:t>
                      </a:r>
                      <a:r>
                        <a:rPr i="1" lang="en" sz="800">
                          <a:solidFill>
                            <a:srgbClr val="0C969B"/>
                          </a:solidFill>
                          <a:highlight>
                            <a:srgbClr val="FBFBFB"/>
                          </a:highlight>
                          <a:latin typeface="Courier New"/>
                          <a:ea typeface="Courier New"/>
                          <a:cs typeface="Courier New"/>
                          <a:sym typeface="Courier New"/>
                        </a:rPr>
                        <a:t>res</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send</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about</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 sz="800"/>
                        <a:t>Will match requests to  /about</a:t>
                      </a:r>
                      <a:endParaRPr sz="800"/>
                    </a:p>
                  </a:txBody>
                  <a:tcPr marT="91425" marB="91425" marR="91425" marL="91425"/>
                </a:tc>
              </a:tr>
              <a:tr h="893650">
                <a:tc>
                  <a:txBody>
                    <a:bodyPr/>
                    <a:lstStyle/>
                    <a:p>
                      <a:pPr indent="0" lvl="0" marL="0" rtl="0" algn="l">
                        <a:lnSpc>
                          <a:spcPct val="137500"/>
                        </a:lnSpc>
                        <a:spcBef>
                          <a:spcPts val="0"/>
                        </a:spcBef>
                        <a:spcAft>
                          <a:spcPts val="0"/>
                        </a:spcAft>
                        <a:buNone/>
                      </a:pPr>
                      <a:r>
                        <a:rPr i="1" lang="en" sz="800">
                          <a:solidFill>
                            <a:srgbClr val="0C969B"/>
                          </a:solidFill>
                          <a:highlight>
                            <a:srgbClr val="FBFBFB"/>
                          </a:highlight>
                          <a:latin typeface="Courier New"/>
                          <a:ea typeface="Courier New"/>
                          <a:cs typeface="Courier New"/>
                          <a:sym typeface="Courier New"/>
                        </a:rPr>
                        <a:t>app</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get</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/random.text</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a:t>
                      </a:r>
                      <a:r>
                        <a:rPr lang="en" sz="800">
                          <a:solidFill>
                            <a:srgbClr val="994CC3"/>
                          </a:solidFill>
                          <a:highlight>
                            <a:srgbClr val="FBFBFB"/>
                          </a:highlight>
                          <a:latin typeface="Courier New"/>
                          <a:ea typeface="Courier New"/>
                          <a:cs typeface="Courier New"/>
                          <a:sym typeface="Courier New"/>
                        </a:rPr>
                        <a:t>function</a:t>
                      </a:r>
                      <a:r>
                        <a:rPr lang="en" sz="800">
                          <a:solidFill>
                            <a:srgbClr val="403F53"/>
                          </a:solidFill>
                          <a:highlight>
                            <a:srgbClr val="FBFBFB"/>
                          </a:highlight>
                          <a:latin typeface="Courier New"/>
                          <a:ea typeface="Courier New"/>
                          <a:cs typeface="Courier New"/>
                          <a:sym typeface="Courier New"/>
                        </a:rPr>
                        <a:t> </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req, res</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800">
                          <a:solidFill>
                            <a:srgbClr val="403F53"/>
                          </a:solidFill>
                          <a:highlight>
                            <a:srgbClr val="FBFBFB"/>
                          </a:highlight>
                          <a:latin typeface="Courier New"/>
                          <a:ea typeface="Courier New"/>
                          <a:cs typeface="Courier New"/>
                          <a:sym typeface="Courier New"/>
                        </a:rPr>
                        <a:t>   </a:t>
                      </a:r>
                      <a:r>
                        <a:rPr i="1" lang="en" sz="800">
                          <a:solidFill>
                            <a:srgbClr val="0C969B"/>
                          </a:solidFill>
                          <a:highlight>
                            <a:srgbClr val="FBFBFB"/>
                          </a:highlight>
                          <a:latin typeface="Courier New"/>
                          <a:ea typeface="Courier New"/>
                          <a:cs typeface="Courier New"/>
                          <a:sym typeface="Courier New"/>
                        </a:rPr>
                        <a:t>res</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send</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random.text</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 sz="800"/>
                        <a:t>Will match requests to /random.text</a:t>
                      </a:r>
                      <a:endParaRPr sz="800"/>
                    </a:p>
                  </a:txBody>
                  <a:tcPr marT="91425" marB="91425" marR="91425" marL="91425"/>
                </a:tc>
              </a:tr>
              <a:tr h="739275">
                <a:tc>
                  <a:txBody>
                    <a:bodyPr/>
                    <a:lstStyle/>
                    <a:p>
                      <a:pPr indent="0" lvl="0" marL="0" rtl="0" algn="l">
                        <a:lnSpc>
                          <a:spcPct val="137500"/>
                        </a:lnSpc>
                        <a:spcBef>
                          <a:spcPts val="0"/>
                        </a:spcBef>
                        <a:spcAft>
                          <a:spcPts val="0"/>
                        </a:spcAft>
                        <a:buNone/>
                      </a:pPr>
                      <a:r>
                        <a:rPr i="1" lang="en" sz="800">
                          <a:solidFill>
                            <a:srgbClr val="0C969B"/>
                          </a:solidFill>
                          <a:highlight>
                            <a:srgbClr val="FBFBFB"/>
                          </a:highlight>
                          <a:latin typeface="Courier New"/>
                          <a:ea typeface="Courier New"/>
                          <a:cs typeface="Courier New"/>
                          <a:sym typeface="Courier New"/>
                        </a:rPr>
                        <a:t>app</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get</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/ab?cd</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a:t>
                      </a:r>
                      <a:r>
                        <a:rPr lang="en" sz="800">
                          <a:solidFill>
                            <a:srgbClr val="994CC3"/>
                          </a:solidFill>
                          <a:highlight>
                            <a:srgbClr val="FBFBFB"/>
                          </a:highlight>
                          <a:latin typeface="Courier New"/>
                          <a:ea typeface="Courier New"/>
                          <a:cs typeface="Courier New"/>
                          <a:sym typeface="Courier New"/>
                        </a:rPr>
                        <a:t>function</a:t>
                      </a:r>
                      <a:r>
                        <a:rPr lang="en" sz="800">
                          <a:solidFill>
                            <a:srgbClr val="403F53"/>
                          </a:solidFill>
                          <a:highlight>
                            <a:srgbClr val="FBFBFB"/>
                          </a:highlight>
                          <a:latin typeface="Courier New"/>
                          <a:ea typeface="Courier New"/>
                          <a:cs typeface="Courier New"/>
                          <a:sym typeface="Courier New"/>
                        </a:rPr>
                        <a:t> </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req, res</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800">
                          <a:solidFill>
                            <a:srgbClr val="403F53"/>
                          </a:solidFill>
                          <a:highlight>
                            <a:srgbClr val="FBFBFB"/>
                          </a:highlight>
                          <a:latin typeface="Courier New"/>
                          <a:ea typeface="Courier New"/>
                          <a:cs typeface="Courier New"/>
                          <a:sym typeface="Courier New"/>
                        </a:rPr>
                        <a:t>   </a:t>
                      </a:r>
                      <a:r>
                        <a:rPr i="1" lang="en" sz="800">
                          <a:solidFill>
                            <a:srgbClr val="0C969B"/>
                          </a:solidFill>
                          <a:highlight>
                            <a:srgbClr val="FBFBFB"/>
                          </a:highlight>
                          <a:latin typeface="Courier New"/>
                          <a:ea typeface="Courier New"/>
                          <a:cs typeface="Courier New"/>
                          <a:sym typeface="Courier New"/>
                        </a:rPr>
                        <a:t>res</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send</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ab?cd</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 sz="800"/>
                        <a:t>Will match acd and abcd</a:t>
                      </a:r>
                      <a:endParaRPr sz="800"/>
                    </a:p>
                  </a:txBody>
                  <a:tcPr marT="91425" marB="91425" marR="91425" marL="91425"/>
                </a:tc>
              </a:tr>
              <a:tr h="739275">
                <a:tc>
                  <a:txBody>
                    <a:bodyPr/>
                    <a:lstStyle/>
                    <a:p>
                      <a:pPr indent="0" lvl="0" marL="0" rtl="0" algn="l">
                        <a:lnSpc>
                          <a:spcPct val="137500"/>
                        </a:lnSpc>
                        <a:spcBef>
                          <a:spcPts val="0"/>
                        </a:spcBef>
                        <a:spcAft>
                          <a:spcPts val="0"/>
                        </a:spcAft>
                        <a:buNone/>
                      </a:pPr>
                      <a:r>
                        <a:rPr i="1" lang="en" sz="800">
                          <a:solidFill>
                            <a:srgbClr val="0C969B"/>
                          </a:solidFill>
                          <a:highlight>
                            <a:srgbClr val="FBFBFB"/>
                          </a:highlight>
                          <a:latin typeface="Courier New"/>
                          <a:ea typeface="Courier New"/>
                          <a:cs typeface="Courier New"/>
                          <a:sym typeface="Courier New"/>
                        </a:rPr>
                        <a:t>app</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get</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/ab+cd</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a:t>
                      </a:r>
                      <a:r>
                        <a:rPr lang="en" sz="800">
                          <a:solidFill>
                            <a:srgbClr val="994CC3"/>
                          </a:solidFill>
                          <a:highlight>
                            <a:srgbClr val="FBFBFB"/>
                          </a:highlight>
                          <a:latin typeface="Courier New"/>
                          <a:ea typeface="Courier New"/>
                          <a:cs typeface="Courier New"/>
                          <a:sym typeface="Courier New"/>
                        </a:rPr>
                        <a:t>function</a:t>
                      </a:r>
                      <a:r>
                        <a:rPr lang="en" sz="800">
                          <a:solidFill>
                            <a:srgbClr val="403F53"/>
                          </a:solidFill>
                          <a:highlight>
                            <a:srgbClr val="FBFBFB"/>
                          </a:highlight>
                          <a:latin typeface="Courier New"/>
                          <a:ea typeface="Courier New"/>
                          <a:cs typeface="Courier New"/>
                          <a:sym typeface="Courier New"/>
                        </a:rPr>
                        <a:t> </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req, res</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800">
                          <a:solidFill>
                            <a:srgbClr val="403F53"/>
                          </a:solidFill>
                          <a:highlight>
                            <a:srgbClr val="FBFBFB"/>
                          </a:highlight>
                          <a:latin typeface="Courier New"/>
                          <a:ea typeface="Courier New"/>
                          <a:cs typeface="Courier New"/>
                          <a:sym typeface="Courier New"/>
                        </a:rPr>
                        <a:t>   </a:t>
                      </a:r>
                      <a:r>
                        <a:rPr i="1" lang="en" sz="800">
                          <a:solidFill>
                            <a:srgbClr val="0C969B"/>
                          </a:solidFill>
                          <a:highlight>
                            <a:srgbClr val="FBFBFB"/>
                          </a:highlight>
                          <a:latin typeface="Courier New"/>
                          <a:ea typeface="Courier New"/>
                          <a:cs typeface="Courier New"/>
                          <a:sym typeface="Courier New"/>
                        </a:rPr>
                        <a:t>res</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send</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ab+cd</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 sz="800"/>
                        <a:t>will match abcd, abbcd, abbbcd, and so on.</a:t>
                      </a:r>
                      <a:endParaRPr sz="800"/>
                    </a:p>
                  </a:txBody>
                  <a:tcPr marT="91425" marB="91425" marR="91425" marL="91425"/>
                </a:tc>
              </a:tr>
              <a:tr h="739275">
                <a:tc>
                  <a:txBody>
                    <a:bodyPr/>
                    <a:lstStyle/>
                    <a:p>
                      <a:pPr indent="0" lvl="0" marL="0" rtl="0" algn="l">
                        <a:lnSpc>
                          <a:spcPct val="137500"/>
                        </a:lnSpc>
                        <a:spcBef>
                          <a:spcPts val="0"/>
                        </a:spcBef>
                        <a:spcAft>
                          <a:spcPts val="0"/>
                        </a:spcAft>
                        <a:buNone/>
                      </a:pPr>
                      <a:r>
                        <a:rPr i="1" lang="en" sz="800">
                          <a:solidFill>
                            <a:srgbClr val="0C969B"/>
                          </a:solidFill>
                          <a:highlight>
                            <a:srgbClr val="FBFBFB"/>
                          </a:highlight>
                          <a:latin typeface="Courier New"/>
                          <a:ea typeface="Courier New"/>
                          <a:cs typeface="Courier New"/>
                          <a:sym typeface="Courier New"/>
                        </a:rPr>
                        <a:t>app</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get</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5CA7E4"/>
                          </a:solidFill>
                          <a:highlight>
                            <a:srgbClr val="FBFBFB"/>
                          </a:highlight>
                          <a:latin typeface="Courier New"/>
                          <a:ea typeface="Courier New"/>
                          <a:cs typeface="Courier New"/>
                          <a:sym typeface="Courier New"/>
                        </a:rPr>
                        <a:t>a</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a:t>
                      </a:r>
                      <a:r>
                        <a:rPr lang="en" sz="800">
                          <a:solidFill>
                            <a:srgbClr val="994CC3"/>
                          </a:solidFill>
                          <a:highlight>
                            <a:srgbClr val="FBFBFB"/>
                          </a:highlight>
                          <a:latin typeface="Courier New"/>
                          <a:ea typeface="Courier New"/>
                          <a:cs typeface="Courier New"/>
                          <a:sym typeface="Courier New"/>
                        </a:rPr>
                        <a:t>function</a:t>
                      </a:r>
                      <a:r>
                        <a:rPr lang="en" sz="800">
                          <a:solidFill>
                            <a:srgbClr val="403F53"/>
                          </a:solidFill>
                          <a:highlight>
                            <a:srgbClr val="FBFBFB"/>
                          </a:highlight>
                          <a:latin typeface="Courier New"/>
                          <a:ea typeface="Courier New"/>
                          <a:cs typeface="Courier New"/>
                          <a:sym typeface="Courier New"/>
                        </a:rPr>
                        <a:t> </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req, res</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800">
                          <a:solidFill>
                            <a:srgbClr val="403F53"/>
                          </a:solidFill>
                          <a:highlight>
                            <a:srgbClr val="FBFBFB"/>
                          </a:highlight>
                          <a:latin typeface="Courier New"/>
                          <a:ea typeface="Courier New"/>
                          <a:cs typeface="Courier New"/>
                          <a:sym typeface="Courier New"/>
                        </a:rPr>
                        <a:t>   </a:t>
                      </a:r>
                      <a:r>
                        <a:rPr i="1" lang="en" sz="800">
                          <a:solidFill>
                            <a:srgbClr val="0C969B"/>
                          </a:solidFill>
                          <a:highlight>
                            <a:srgbClr val="FBFBFB"/>
                          </a:highlight>
                          <a:latin typeface="Courier New"/>
                          <a:ea typeface="Courier New"/>
                          <a:cs typeface="Courier New"/>
                          <a:sym typeface="Courier New"/>
                        </a:rPr>
                        <a:t>res</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send</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/a/</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 sz="800"/>
                        <a:t>Based on regex will match anything with “a” in it</a:t>
                      </a:r>
                      <a:endParaRPr sz="800"/>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ctrTitle"/>
          </p:nvPr>
        </p:nvSpPr>
        <p:spPr>
          <a:xfrm>
            <a:off x="179000" y="60625"/>
            <a:ext cx="6302400" cy="6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Express.js / Routing</a:t>
            </a:r>
            <a:endParaRPr sz="3400">
              <a:solidFill>
                <a:srgbClr val="E06666"/>
              </a:solidFill>
              <a:latin typeface="Raleway"/>
              <a:ea typeface="Raleway"/>
              <a:cs typeface="Raleway"/>
              <a:sym typeface="Raleway"/>
            </a:endParaRPr>
          </a:p>
        </p:txBody>
      </p:sp>
      <p:sp>
        <p:nvSpPr>
          <p:cNvPr id="200" name="Google Shape;200;p34"/>
          <p:cNvSpPr txBox="1"/>
          <p:nvPr>
            <p:ph idx="1" type="subTitle"/>
          </p:nvPr>
        </p:nvSpPr>
        <p:spPr>
          <a:xfrm>
            <a:off x="554125" y="734700"/>
            <a:ext cx="7804200" cy="4217700"/>
          </a:xfrm>
          <a:prstGeom prst="rect">
            <a:avLst/>
          </a:prstGeom>
        </p:spPr>
        <p:txBody>
          <a:bodyPr anchorCtr="0" anchor="t" bIns="91425" lIns="91425" spcFirstLastPara="1" rIns="91425" wrap="square" tIns="91425">
            <a:noAutofit/>
          </a:bodyPr>
          <a:lstStyle/>
          <a:p>
            <a:pPr indent="-279400" lvl="0" marL="457200" rtl="0" algn="l">
              <a:lnSpc>
                <a:spcPct val="137500"/>
              </a:lnSpc>
              <a:spcBef>
                <a:spcPts val="0"/>
              </a:spcBef>
              <a:spcAft>
                <a:spcPts val="0"/>
              </a:spcAft>
              <a:buClr>
                <a:srgbClr val="403F53"/>
              </a:buClr>
              <a:buSzPts val="800"/>
              <a:buFont typeface="Courier New"/>
              <a:buChar char="●"/>
            </a:pPr>
            <a:r>
              <a:rPr b="1" lang="en" sz="1000">
                <a:solidFill>
                  <a:srgbClr val="333333"/>
                </a:solidFill>
                <a:highlight>
                  <a:srgbClr val="FFFFFF"/>
                </a:highlight>
              </a:rPr>
              <a:t>Route paths :</a:t>
            </a:r>
            <a:endParaRPr b="1" sz="1000">
              <a:solidFill>
                <a:srgbClr val="333333"/>
              </a:solidFill>
              <a:highlight>
                <a:srgbClr val="FFFFFF"/>
              </a:highlight>
            </a:endParaRPr>
          </a:p>
          <a:p>
            <a:pPr indent="-292100" lvl="1" marL="914400" rtl="0" algn="l">
              <a:lnSpc>
                <a:spcPct val="137500"/>
              </a:lnSpc>
              <a:spcBef>
                <a:spcPts val="0"/>
              </a:spcBef>
              <a:spcAft>
                <a:spcPts val="0"/>
              </a:spcAft>
              <a:buClr>
                <a:srgbClr val="333333"/>
              </a:buClr>
              <a:buSzPts val="1000"/>
              <a:buChar char="○"/>
            </a:pPr>
            <a:r>
              <a:rPr lang="en" sz="1000">
                <a:solidFill>
                  <a:srgbClr val="333333"/>
                </a:solidFill>
                <a:highlight>
                  <a:srgbClr val="FFFFFF"/>
                </a:highlight>
              </a:rPr>
              <a:t>in combination with a request method, define the endpoints at which requests can be made. </a:t>
            </a:r>
            <a:endParaRPr sz="1000">
              <a:solidFill>
                <a:srgbClr val="333333"/>
              </a:solidFill>
              <a:highlight>
                <a:srgbClr val="FFFFFF"/>
              </a:highlight>
            </a:endParaRPr>
          </a:p>
          <a:p>
            <a:pPr indent="-292100" lvl="1" marL="914400" rtl="0" algn="l">
              <a:lnSpc>
                <a:spcPct val="137500"/>
              </a:lnSpc>
              <a:spcBef>
                <a:spcPts val="0"/>
              </a:spcBef>
              <a:spcAft>
                <a:spcPts val="0"/>
              </a:spcAft>
              <a:buClr>
                <a:srgbClr val="333333"/>
              </a:buClr>
              <a:buSzPts val="1000"/>
              <a:buChar char="○"/>
            </a:pPr>
            <a:r>
              <a:rPr lang="en" sz="1000">
                <a:solidFill>
                  <a:srgbClr val="333333"/>
                </a:solidFill>
                <a:highlight>
                  <a:srgbClr val="FFFFFF"/>
                </a:highlight>
              </a:rPr>
              <a:t>Route paths can be string , string patterns or regular expressions</a:t>
            </a:r>
            <a:endParaRPr sz="1000">
              <a:solidFill>
                <a:srgbClr val="333333"/>
              </a:solidFill>
              <a:highlight>
                <a:srgbClr val="FFFFFF"/>
              </a:highlight>
            </a:endParaRPr>
          </a:p>
          <a:p>
            <a:pPr indent="-292100" lvl="1" marL="914400" rtl="0" algn="l">
              <a:lnSpc>
                <a:spcPct val="137500"/>
              </a:lnSpc>
              <a:spcBef>
                <a:spcPts val="0"/>
              </a:spcBef>
              <a:spcAft>
                <a:spcPts val="0"/>
              </a:spcAft>
              <a:buClr>
                <a:srgbClr val="333333"/>
              </a:buClr>
              <a:buSzPts val="1000"/>
              <a:buChar char="○"/>
            </a:pPr>
            <a:r>
              <a:rPr lang="en" sz="1000">
                <a:solidFill>
                  <a:srgbClr val="333333"/>
                </a:solidFill>
                <a:highlight>
                  <a:srgbClr val="FFFFFF"/>
                </a:highlight>
              </a:rPr>
              <a:t>Query strings are not part of the route path.</a:t>
            </a:r>
            <a:endParaRPr sz="1000">
              <a:solidFill>
                <a:srgbClr val="333333"/>
              </a:solidFill>
              <a:highlight>
                <a:srgbClr val="FFFFFF"/>
              </a:highlight>
            </a:endParaRPr>
          </a:p>
          <a:p>
            <a:pPr indent="-292100" lvl="1" marL="914400" rtl="0" algn="l">
              <a:lnSpc>
                <a:spcPct val="137500"/>
              </a:lnSpc>
              <a:spcBef>
                <a:spcPts val="0"/>
              </a:spcBef>
              <a:spcAft>
                <a:spcPts val="0"/>
              </a:spcAft>
              <a:buClr>
                <a:srgbClr val="333333"/>
              </a:buClr>
              <a:buSzPts val="1000"/>
              <a:buChar char="○"/>
            </a:pPr>
            <a:r>
              <a:rPr lang="en" sz="1000">
                <a:solidFill>
                  <a:srgbClr val="333333"/>
                </a:solidFill>
                <a:highlight>
                  <a:srgbClr val="FFFFFF"/>
                </a:highlight>
              </a:rPr>
              <a:t>Uses path-to-regex for matching  the route paths</a:t>
            </a:r>
            <a:endParaRPr sz="1000">
              <a:solidFill>
                <a:srgbClr val="333333"/>
              </a:solidFill>
              <a:highlight>
                <a:srgbClr val="FFFFFF"/>
              </a:highlight>
            </a:endParaRPr>
          </a:p>
          <a:p>
            <a:pPr indent="-292100" lvl="1" marL="914400" rtl="0" algn="l">
              <a:lnSpc>
                <a:spcPct val="137500"/>
              </a:lnSpc>
              <a:spcBef>
                <a:spcPts val="0"/>
              </a:spcBef>
              <a:spcAft>
                <a:spcPts val="0"/>
              </a:spcAft>
              <a:buClr>
                <a:srgbClr val="333333"/>
              </a:buClr>
              <a:buSzPts val="1000"/>
              <a:buChar char="○"/>
            </a:pPr>
            <a:r>
              <a:rPr lang="en" sz="1000">
                <a:solidFill>
                  <a:srgbClr val="333333"/>
                </a:solidFill>
                <a:highlight>
                  <a:srgbClr val="FFFFFF"/>
                </a:highlight>
              </a:rPr>
              <a:t>Route parameters: named URL segments of that are used to capture the values specified at their position in the URL. The name of route parameters must be made up of word charachters([A-Za-z0-9_])</a:t>
            </a:r>
            <a:endParaRPr sz="1000">
              <a:solidFill>
                <a:srgbClr val="333333"/>
              </a:solidFill>
              <a:highlight>
                <a:srgbClr val="FFFFFF"/>
              </a:highlight>
            </a:endParaRPr>
          </a:p>
          <a:p>
            <a:pPr indent="0" lvl="0" marL="914400" rtl="0" algn="l">
              <a:lnSpc>
                <a:spcPct val="137500"/>
              </a:lnSpc>
              <a:spcBef>
                <a:spcPts val="0"/>
              </a:spcBef>
              <a:spcAft>
                <a:spcPts val="0"/>
              </a:spcAft>
              <a:buNone/>
            </a:pPr>
            <a:r>
              <a:rPr lang="en" sz="1000">
                <a:solidFill>
                  <a:srgbClr val="333333"/>
                </a:solidFill>
                <a:highlight>
                  <a:srgbClr val="FFFFFF"/>
                </a:highlight>
              </a:rPr>
              <a:t>hyphen (-) and the dot (.) are interpreted literally, thus they can be used along with route parameters for useful purposes.</a:t>
            </a:r>
            <a:endParaRPr sz="1000">
              <a:solidFill>
                <a:srgbClr val="333333"/>
              </a:solidFill>
              <a:highlight>
                <a:srgbClr val="FFFFFF"/>
              </a:highlight>
            </a:endParaRPr>
          </a:p>
          <a:p>
            <a:pPr indent="0" lvl="0" marL="0" rtl="0" algn="l">
              <a:lnSpc>
                <a:spcPct val="137500"/>
              </a:lnSpc>
              <a:spcBef>
                <a:spcPts val="0"/>
              </a:spcBef>
              <a:spcAft>
                <a:spcPts val="0"/>
              </a:spcAft>
              <a:buNone/>
            </a:pPr>
            <a:r>
              <a:t/>
            </a:r>
            <a:endParaRPr sz="1000">
              <a:solidFill>
                <a:srgbClr val="333333"/>
              </a:solidFill>
              <a:highlight>
                <a:srgbClr val="FFFFFF"/>
              </a:highlight>
            </a:endParaRPr>
          </a:p>
          <a:p>
            <a:pPr indent="0" lvl="0" marL="1371600" rtl="0" algn="l">
              <a:lnSpc>
                <a:spcPct val="137500"/>
              </a:lnSpc>
              <a:spcBef>
                <a:spcPts val="0"/>
              </a:spcBef>
              <a:spcAft>
                <a:spcPts val="0"/>
              </a:spcAft>
              <a:buClr>
                <a:schemeClr val="dk1"/>
              </a:buClr>
              <a:buSzPts val="1100"/>
              <a:buFont typeface="Arial"/>
              <a:buNone/>
            </a:pPr>
            <a:r>
              <a:rPr lang="en" sz="800">
                <a:solidFill>
                  <a:srgbClr val="333333"/>
                </a:solidFill>
                <a:highlight>
                  <a:srgbClr val="FFFFFF"/>
                </a:highlight>
              </a:rPr>
              <a:t>Route path: /users/:userId/books/:bookId</a:t>
            </a:r>
            <a:endParaRPr sz="800">
              <a:solidFill>
                <a:srgbClr val="333333"/>
              </a:solidFill>
              <a:highlight>
                <a:srgbClr val="FFFFFF"/>
              </a:highlight>
            </a:endParaRPr>
          </a:p>
          <a:p>
            <a:pPr indent="0" lvl="0" marL="1371600" rtl="0" algn="l">
              <a:lnSpc>
                <a:spcPct val="137500"/>
              </a:lnSpc>
              <a:spcBef>
                <a:spcPts val="0"/>
              </a:spcBef>
              <a:spcAft>
                <a:spcPts val="0"/>
              </a:spcAft>
              <a:buClr>
                <a:schemeClr val="dk1"/>
              </a:buClr>
              <a:buSzPts val="1100"/>
              <a:buFont typeface="Arial"/>
              <a:buNone/>
            </a:pPr>
            <a:r>
              <a:rPr lang="en" sz="800">
                <a:solidFill>
                  <a:srgbClr val="333333"/>
                </a:solidFill>
                <a:highlight>
                  <a:srgbClr val="FFFFFF"/>
                </a:highlight>
              </a:rPr>
              <a:t>Request URL: http://localhost:3000/users/34/books/8989</a:t>
            </a:r>
            <a:endParaRPr sz="800">
              <a:solidFill>
                <a:srgbClr val="333333"/>
              </a:solidFill>
              <a:highlight>
                <a:srgbClr val="FFFFFF"/>
              </a:highlight>
            </a:endParaRPr>
          </a:p>
          <a:p>
            <a:pPr indent="0" lvl="0" marL="1371600" rtl="0" algn="l">
              <a:lnSpc>
                <a:spcPct val="137500"/>
              </a:lnSpc>
              <a:spcBef>
                <a:spcPts val="0"/>
              </a:spcBef>
              <a:spcAft>
                <a:spcPts val="0"/>
              </a:spcAft>
              <a:buClr>
                <a:schemeClr val="dk1"/>
              </a:buClr>
              <a:buSzPts val="1100"/>
              <a:buFont typeface="Arial"/>
              <a:buNone/>
            </a:pPr>
            <a:r>
              <a:rPr lang="en" sz="800">
                <a:solidFill>
                  <a:srgbClr val="333333"/>
                </a:solidFill>
                <a:highlight>
                  <a:srgbClr val="FFFFFF"/>
                </a:highlight>
              </a:rPr>
              <a:t>req.params: { "userId": "34", "bookId": "8989" }</a:t>
            </a:r>
            <a:endParaRPr sz="800">
              <a:solidFill>
                <a:srgbClr val="333333"/>
              </a:solidFill>
              <a:highlight>
                <a:srgbClr val="FFFFFF"/>
              </a:highlight>
            </a:endParaRPr>
          </a:p>
          <a:p>
            <a:pPr indent="0" lvl="0" marL="1371600" rtl="0" algn="l">
              <a:lnSpc>
                <a:spcPct val="137500"/>
              </a:lnSpc>
              <a:spcBef>
                <a:spcPts val="0"/>
              </a:spcBef>
              <a:spcAft>
                <a:spcPts val="0"/>
              </a:spcAft>
              <a:buNone/>
            </a:pPr>
            <a:r>
              <a:t/>
            </a:r>
            <a:endParaRPr sz="800">
              <a:solidFill>
                <a:srgbClr val="333333"/>
              </a:solidFill>
              <a:highlight>
                <a:srgbClr val="FFFFFF"/>
              </a:highlight>
            </a:endParaRPr>
          </a:p>
          <a:p>
            <a:pPr indent="0" lvl="0" marL="1371600" rtl="0" algn="l">
              <a:lnSpc>
                <a:spcPct val="137500"/>
              </a:lnSpc>
              <a:spcBef>
                <a:spcPts val="0"/>
              </a:spcBef>
              <a:spcAft>
                <a:spcPts val="0"/>
              </a:spcAft>
              <a:buNone/>
            </a:pPr>
            <a:r>
              <a:t/>
            </a:r>
            <a:endParaRPr sz="800">
              <a:solidFill>
                <a:srgbClr val="333333"/>
              </a:solidFill>
              <a:highlight>
                <a:srgbClr val="FFFFFF"/>
              </a:highlight>
            </a:endParaRPr>
          </a:p>
          <a:p>
            <a:pPr indent="0" lvl="0" marL="1371600" rtl="0" algn="l">
              <a:lnSpc>
                <a:spcPct val="137500"/>
              </a:lnSpc>
              <a:spcBef>
                <a:spcPts val="0"/>
              </a:spcBef>
              <a:spcAft>
                <a:spcPts val="0"/>
              </a:spcAft>
              <a:buClr>
                <a:schemeClr val="dk1"/>
              </a:buClr>
              <a:buSzPts val="1100"/>
              <a:buFont typeface="Arial"/>
              <a:buNone/>
            </a:pPr>
            <a:r>
              <a:rPr lang="en" sz="800">
                <a:solidFill>
                  <a:srgbClr val="333333"/>
                </a:solidFill>
                <a:highlight>
                  <a:srgbClr val="FFFFFF"/>
                </a:highlight>
              </a:rPr>
              <a:t>Route path: /flights/:from-:to</a:t>
            </a:r>
            <a:endParaRPr sz="800">
              <a:solidFill>
                <a:srgbClr val="333333"/>
              </a:solidFill>
              <a:highlight>
                <a:srgbClr val="FFFFFF"/>
              </a:highlight>
            </a:endParaRPr>
          </a:p>
          <a:p>
            <a:pPr indent="0" lvl="0" marL="1371600" rtl="0" algn="l">
              <a:lnSpc>
                <a:spcPct val="137500"/>
              </a:lnSpc>
              <a:spcBef>
                <a:spcPts val="0"/>
              </a:spcBef>
              <a:spcAft>
                <a:spcPts val="0"/>
              </a:spcAft>
              <a:buClr>
                <a:schemeClr val="dk1"/>
              </a:buClr>
              <a:buSzPts val="1100"/>
              <a:buFont typeface="Arial"/>
              <a:buNone/>
            </a:pPr>
            <a:r>
              <a:rPr lang="en" sz="800">
                <a:solidFill>
                  <a:srgbClr val="333333"/>
                </a:solidFill>
                <a:highlight>
                  <a:srgbClr val="FFFFFF"/>
                </a:highlight>
              </a:rPr>
              <a:t>Request URL: http://localhost:3000/flights/LAX-SFO</a:t>
            </a:r>
            <a:endParaRPr sz="800">
              <a:solidFill>
                <a:srgbClr val="333333"/>
              </a:solidFill>
              <a:highlight>
                <a:srgbClr val="FFFFFF"/>
              </a:highlight>
            </a:endParaRPr>
          </a:p>
          <a:p>
            <a:pPr indent="0" lvl="0" marL="1371600" rtl="0" algn="l">
              <a:lnSpc>
                <a:spcPct val="137500"/>
              </a:lnSpc>
              <a:spcBef>
                <a:spcPts val="0"/>
              </a:spcBef>
              <a:spcAft>
                <a:spcPts val="0"/>
              </a:spcAft>
              <a:buNone/>
            </a:pPr>
            <a:r>
              <a:rPr lang="en" sz="800">
                <a:solidFill>
                  <a:srgbClr val="333333"/>
                </a:solidFill>
                <a:highlight>
                  <a:srgbClr val="FFFFFF"/>
                </a:highlight>
              </a:rPr>
              <a:t>req.params: { "from": "LAX", "to": "SFO" }</a:t>
            </a:r>
            <a:endParaRPr sz="800">
              <a:solidFill>
                <a:srgbClr val="333333"/>
              </a:solidFill>
              <a:highlight>
                <a:srgbClr val="FFFFFF"/>
              </a:highlight>
            </a:endParaRPr>
          </a:p>
          <a:p>
            <a:pPr indent="0" lvl="0" marL="1371600" rtl="0" algn="l">
              <a:lnSpc>
                <a:spcPct val="137500"/>
              </a:lnSpc>
              <a:spcBef>
                <a:spcPts val="0"/>
              </a:spcBef>
              <a:spcAft>
                <a:spcPts val="0"/>
              </a:spcAft>
              <a:buNone/>
            </a:pPr>
            <a:r>
              <a:t/>
            </a:r>
            <a:endParaRPr sz="800">
              <a:solidFill>
                <a:srgbClr val="333333"/>
              </a:solidFill>
              <a:highlight>
                <a:srgbClr val="FFFFFF"/>
              </a:highlight>
            </a:endParaRPr>
          </a:p>
          <a:p>
            <a:pPr indent="0" lvl="0" marL="1371600" rtl="0" algn="l">
              <a:lnSpc>
                <a:spcPct val="137500"/>
              </a:lnSpc>
              <a:spcBef>
                <a:spcPts val="0"/>
              </a:spcBef>
              <a:spcAft>
                <a:spcPts val="0"/>
              </a:spcAft>
              <a:buNone/>
            </a:pPr>
            <a:r>
              <a:rPr lang="en" sz="800">
                <a:solidFill>
                  <a:srgbClr val="333333"/>
                </a:solidFill>
                <a:highlight>
                  <a:srgbClr val="FFFFFF"/>
                </a:highlight>
              </a:rPr>
              <a:t>Route path: /plantae/:genus.:species</a:t>
            </a:r>
            <a:endParaRPr sz="800">
              <a:solidFill>
                <a:srgbClr val="333333"/>
              </a:solidFill>
              <a:highlight>
                <a:srgbClr val="FFFFFF"/>
              </a:highlight>
            </a:endParaRPr>
          </a:p>
          <a:p>
            <a:pPr indent="0" lvl="0" marL="1371600" rtl="0" algn="l">
              <a:lnSpc>
                <a:spcPct val="137500"/>
              </a:lnSpc>
              <a:spcBef>
                <a:spcPts val="0"/>
              </a:spcBef>
              <a:spcAft>
                <a:spcPts val="0"/>
              </a:spcAft>
              <a:buNone/>
            </a:pPr>
            <a:r>
              <a:rPr lang="en" sz="800">
                <a:solidFill>
                  <a:srgbClr val="333333"/>
                </a:solidFill>
                <a:highlight>
                  <a:srgbClr val="FFFFFF"/>
                </a:highlight>
              </a:rPr>
              <a:t>Request URL: http://localhost:3000/plantae/Prunus.persica</a:t>
            </a:r>
            <a:endParaRPr sz="800">
              <a:solidFill>
                <a:srgbClr val="333333"/>
              </a:solidFill>
              <a:highlight>
                <a:srgbClr val="FFFFFF"/>
              </a:highlight>
            </a:endParaRPr>
          </a:p>
          <a:p>
            <a:pPr indent="0" lvl="0" marL="1371600" rtl="0" algn="l">
              <a:lnSpc>
                <a:spcPct val="137500"/>
              </a:lnSpc>
              <a:spcBef>
                <a:spcPts val="0"/>
              </a:spcBef>
              <a:spcAft>
                <a:spcPts val="0"/>
              </a:spcAft>
              <a:buNone/>
            </a:pPr>
            <a:r>
              <a:rPr lang="en" sz="800">
                <a:solidFill>
                  <a:srgbClr val="333333"/>
                </a:solidFill>
                <a:highlight>
                  <a:srgbClr val="FFFFFF"/>
                </a:highlight>
              </a:rPr>
              <a:t>req.params: { "genus": "Prunus", "species": "persica" }</a:t>
            </a:r>
            <a:endParaRPr sz="800">
              <a:solidFill>
                <a:srgbClr val="333333"/>
              </a:solidFill>
              <a:highlight>
                <a:srgbClr val="FFFFFF"/>
              </a:highlight>
            </a:endParaRPr>
          </a:p>
          <a:p>
            <a:pPr indent="0" lvl="0" marL="1371600" rtl="0" algn="l">
              <a:lnSpc>
                <a:spcPct val="137500"/>
              </a:lnSpc>
              <a:spcBef>
                <a:spcPts val="0"/>
              </a:spcBef>
              <a:spcAft>
                <a:spcPts val="0"/>
              </a:spcAft>
              <a:buClr>
                <a:schemeClr val="dk1"/>
              </a:buClr>
              <a:buSzPts val="1100"/>
              <a:buFont typeface="Arial"/>
              <a:buNone/>
            </a:pPr>
            <a:r>
              <a:t/>
            </a:r>
            <a:endParaRPr sz="800">
              <a:solidFill>
                <a:srgbClr val="333333"/>
              </a:solidFill>
              <a:highlight>
                <a:srgbClr val="FFFFFF"/>
              </a:highlight>
            </a:endParaRPr>
          </a:p>
          <a:p>
            <a:pPr indent="0" lvl="0" marL="1371600" rtl="0" algn="l">
              <a:lnSpc>
                <a:spcPct val="137500"/>
              </a:lnSpc>
              <a:spcBef>
                <a:spcPts val="0"/>
              </a:spcBef>
              <a:spcAft>
                <a:spcPts val="0"/>
              </a:spcAft>
              <a:buNone/>
            </a:pPr>
            <a:r>
              <a:t/>
            </a:r>
            <a:endParaRPr sz="1000">
              <a:solidFill>
                <a:srgbClr val="333333"/>
              </a:solidFill>
              <a:highlight>
                <a:srgbClr val="FFFFFF"/>
              </a:highlight>
            </a:endParaRPr>
          </a:p>
          <a:p>
            <a:pPr indent="0" lvl="0" marL="1828800" rtl="0" algn="l">
              <a:spcBef>
                <a:spcPts val="0"/>
              </a:spcBef>
              <a:spcAft>
                <a:spcPts val="0"/>
              </a:spcAft>
              <a:buNone/>
            </a:pPr>
            <a:r>
              <a:t/>
            </a:r>
            <a:endParaRPr i="1"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ctrTitle"/>
          </p:nvPr>
        </p:nvSpPr>
        <p:spPr>
          <a:xfrm>
            <a:off x="179000" y="60625"/>
            <a:ext cx="6302400" cy="6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Express.js / Routing</a:t>
            </a:r>
            <a:endParaRPr sz="3400">
              <a:solidFill>
                <a:srgbClr val="E06666"/>
              </a:solidFill>
              <a:latin typeface="Raleway"/>
              <a:ea typeface="Raleway"/>
              <a:cs typeface="Raleway"/>
              <a:sym typeface="Raleway"/>
            </a:endParaRPr>
          </a:p>
        </p:txBody>
      </p:sp>
      <p:sp>
        <p:nvSpPr>
          <p:cNvPr id="206" name="Google Shape;206;p35"/>
          <p:cNvSpPr txBox="1"/>
          <p:nvPr>
            <p:ph idx="1" type="subTitle"/>
          </p:nvPr>
        </p:nvSpPr>
        <p:spPr>
          <a:xfrm>
            <a:off x="554125" y="734700"/>
            <a:ext cx="7804200" cy="4217700"/>
          </a:xfrm>
          <a:prstGeom prst="rect">
            <a:avLst/>
          </a:prstGeom>
        </p:spPr>
        <p:txBody>
          <a:bodyPr anchorCtr="0" anchor="t" bIns="91425" lIns="91425" spcFirstLastPara="1" rIns="91425" wrap="square" tIns="91425">
            <a:noAutofit/>
          </a:bodyPr>
          <a:lstStyle/>
          <a:p>
            <a:pPr indent="0" lvl="0" marL="0" rtl="0" algn="l">
              <a:lnSpc>
                <a:spcPct val="137500"/>
              </a:lnSpc>
              <a:spcBef>
                <a:spcPts val="0"/>
              </a:spcBef>
              <a:spcAft>
                <a:spcPts val="0"/>
              </a:spcAft>
              <a:buNone/>
            </a:pPr>
            <a:r>
              <a:rPr b="1" lang="en" sz="1000">
                <a:solidFill>
                  <a:srgbClr val="333333"/>
                </a:solidFill>
                <a:highlight>
                  <a:srgbClr val="FFFFFF"/>
                </a:highlight>
              </a:rPr>
              <a:t>Route Handlers:</a:t>
            </a:r>
            <a:endParaRPr b="1" sz="1000">
              <a:solidFill>
                <a:srgbClr val="333333"/>
              </a:solidFill>
              <a:highlight>
                <a:srgbClr val="FFFFFF"/>
              </a:highlight>
            </a:endParaRPr>
          </a:p>
          <a:p>
            <a:pPr indent="0" lvl="0" marL="457200" rtl="0" algn="l">
              <a:lnSpc>
                <a:spcPct val="137500"/>
              </a:lnSpc>
              <a:spcBef>
                <a:spcPts val="0"/>
              </a:spcBef>
              <a:spcAft>
                <a:spcPts val="0"/>
              </a:spcAft>
              <a:buNone/>
            </a:pPr>
            <a:r>
              <a:t/>
            </a:r>
            <a:endParaRPr sz="1000">
              <a:solidFill>
                <a:srgbClr val="333333"/>
              </a:solidFill>
              <a:highlight>
                <a:srgbClr val="FFFFFF"/>
              </a:highlight>
            </a:endParaRPr>
          </a:p>
          <a:p>
            <a:pPr indent="-292100" lvl="0" marL="457200" rtl="0" algn="l">
              <a:lnSpc>
                <a:spcPct val="137500"/>
              </a:lnSpc>
              <a:spcBef>
                <a:spcPts val="0"/>
              </a:spcBef>
              <a:spcAft>
                <a:spcPts val="0"/>
              </a:spcAft>
              <a:buClr>
                <a:srgbClr val="333333"/>
              </a:buClr>
              <a:buSzPts val="1000"/>
              <a:buChar char="●"/>
            </a:pPr>
            <a:r>
              <a:rPr lang="en" sz="1000">
                <a:solidFill>
                  <a:srgbClr val="333333"/>
                </a:solidFill>
                <a:highlight>
                  <a:srgbClr val="FFFFFF"/>
                </a:highlight>
              </a:rPr>
              <a:t>You can provide multiple callback functions that behave like middleware to handle a request. The only exception is that these callbacks might invoke next('route') to bypass the remaining route callbacks. You can use this mechanism to impose pre-conditions on a route, then pass control to subsequent routes if there’s no reason to proceed with the current route.</a:t>
            </a:r>
            <a:endParaRPr sz="1000">
              <a:solidFill>
                <a:srgbClr val="333333"/>
              </a:solidFill>
              <a:highlight>
                <a:srgbClr val="FFFFFF"/>
              </a:highlight>
            </a:endParaRPr>
          </a:p>
          <a:p>
            <a:pPr indent="0" lvl="0" marL="457200" rtl="0" algn="l">
              <a:lnSpc>
                <a:spcPct val="137500"/>
              </a:lnSpc>
              <a:spcBef>
                <a:spcPts val="0"/>
              </a:spcBef>
              <a:spcAft>
                <a:spcPts val="0"/>
              </a:spcAft>
              <a:buNone/>
            </a:pPr>
            <a:r>
              <a:t/>
            </a:r>
            <a:endParaRPr sz="1000">
              <a:solidFill>
                <a:srgbClr val="333333"/>
              </a:solidFill>
              <a:highlight>
                <a:srgbClr val="FFFFFF"/>
              </a:highlight>
            </a:endParaRPr>
          </a:p>
          <a:p>
            <a:pPr indent="0" lvl="0" marL="457200" rtl="0" algn="l">
              <a:lnSpc>
                <a:spcPct val="137500"/>
              </a:lnSpc>
              <a:spcBef>
                <a:spcPts val="0"/>
              </a:spcBef>
              <a:spcAft>
                <a:spcPts val="0"/>
              </a:spcAft>
              <a:buNone/>
            </a:pPr>
            <a:r>
              <a:rPr lang="en" sz="1000">
                <a:solidFill>
                  <a:srgbClr val="333333"/>
                </a:solidFill>
                <a:highlight>
                  <a:srgbClr val="FFFFFF"/>
                </a:highlight>
              </a:rPr>
              <a:t>Route handlers can be in the form of a function, an array of functions, or both please see the example in the next slide.</a:t>
            </a:r>
            <a:endParaRPr sz="1000">
              <a:solidFill>
                <a:srgbClr val="333333"/>
              </a:solidFill>
              <a:highlight>
                <a:srgbClr val="FFFFFF"/>
              </a:highlight>
            </a:endParaRPr>
          </a:p>
          <a:p>
            <a:pPr indent="0" lvl="0" marL="0" rtl="0" algn="l">
              <a:lnSpc>
                <a:spcPct val="137500"/>
              </a:lnSpc>
              <a:spcBef>
                <a:spcPts val="0"/>
              </a:spcBef>
              <a:spcAft>
                <a:spcPts val="0"/>
              </a:spcAft>
              <a:buNone/>
            </a:pPr>
            <a:r>
              <a:t/>
            </a:r>
            <a:endParaRPr sz="1000">
              <a:solidFill>
                <a:srgbClr val="333333"/>
              </a:solidFill>
              <a:highlight>
                <a:srgbClr val="FFFFFF"/>
              </a:highlight>
            </a:endParaRPr>
          </a:p>
          <a:p>
            <a:pPr indent="0" lvl="0" marL="0" rtl="0" algn="l">
              <a:lnSpc>
                <a:spcPct val="137500"/>
              </a:lnSpc>
              <a:spcBef>
                <a:spcPts val="0"/>
              </a:spcBef>
              <a:spcAft>
                <a:spcPts val="0"/>
              </a:spcAft>
              <a:buClr>
                <a:schemeClr val="dk1"/>
              </a:buClr>
              <a:buSzPts val="1100"/>
              <a:buFont typeface="Arial"/>
              <a:buNone/>
            </a:pPr>
            <a:r>
              <a:t/>
            </a:r>
            <a:endParaRPr sz="10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t/>
            </a:r>
            <a:endParaRPr sz="1000">
              <a:solidFill>
                <a:srgbClr val="333333"/>
              </a:solidFill>
              <a:highlight>
                <a:srgbClr val="FFFFFF"/>
              </a:highlight>
            </a:endParaRPr>
          </a:p>
          <a:p>
            <a:pPr indent="0" lvl="0" marL="1371600" rtl="0" algn="l">
              <a:lnSpc>
                <a:spcPct val="137500"/>
              </a:lnSpc>
              <a:spcBef>
                <a:spcPts val="0"/>
              </a:spcBef>
              <a:spcAft>
                <a:spcPts val="0"/>
              </a:spcAft>
              <a:buNone/>
            </a:pPr>
            <a:r>
              <a:t/>
            </a:r>
            <a:endParaRPr sz="1000">
              <a:solidFill>
                <a:srgbClr val="333333"/>
              </a:solidFill>
              <a:highlight>
                <a:srgbClr val="FFFFFF"/>
              </a:highlight>
            </a:endParaRPr>
          </a:p>
          <a:p>
            <a:pPr indent="0" lvl="0" marL="1828800" rtl="0" algn="l">
              <a:spcBef>
                <a:spcPts val="0"/>
              </a:spcBef>
              <a:spcAft>
                <a:spcPts val="0"/>
              </a:spcAft>
              <a:buNone/>
            </a:pPr>
            <a:r>
              <a:t/>
            </a:r>
            <a:endParaRPr i="1"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ctrTitle"/>
          </p:nvPr>
        </p:nvSpPr>
        <p:spPr>
          <a:xfrm>
            <a:off x="179000" y="60625"/>
            <a:ext cx="6302400" cy="6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Express.js / Routing</a:t>
            </a:r>
            <a:endParaRPr sz="3400">
              <a:solidFill>
                <a:srgbClr val="E06666"/>
              </a:solidFill>
              <a:latin typeface="Raleway"/>
              <a:ea typeface="Raleway"/>
              <a:cs typeface="Raleway"/>
              <a:sym typeface="Raleway"/>
            </a:endParaRPr>
          </a:p>
        </p:txBody>
      </p:sp>
      <p:graphicFrame>
        <p:nvGraphicFramePr>
          <p:cNvPr id="212" name="Google Shape;212;p36"/>
          <p:cNvGraphicFramePr/>
          <p:nvPr/>
        </p:nvGraphicFramePr>
        <p:xfrm>
          <a:off x="674550" y="656475"/>
          <a:ext cx="3000000" cy="3000000"/>
        </p:xfrm>
        <a:graphic>
          <a:graphicData uri="http://schemas.openxmlformats.org/drawingml/2006/table">
            <a:tbl>
              <a:tblPr>
                <a:noFill/>
                <a:tableStyleId>{826806EC-AC13-4210-B332-5FDD42A4F74F}</a:tableStyleId>
              </a:tblPr>
              <a:tblGrid>
                <a:gridCol w="3619500"/>
                <a:gridCol w="3619500"/>
              </a:tblGrid>
              <a:tr h="381000">
                <a:tc>
                  <a:txBody>
                    <a:bodyPr/>
                    <a:lstStyle/>
                    <a:p>
                      <a:pPr indent="0" lvl="0" marL="0" rtl="0" algn="l">
                        <a:lnSpc>
                          <a:spcPct val="137500"/>
                        </a:lnSpc>
                        <a:spcBef>
                          <a:spcPts val="0"/>
                        </a:spcBef>
                        <a:spcAft>
                          <a:spcPts val="0"/>
                        </a:spcAft>
                        <a:buNone/>
                      </a:pPr>
                      <a:r>
                        <a:rPr i="1" lang="en" sz="1000">
                          <a:solidFill>
                            <a:srgbClr val="0C969B"/>
                          </a:solidFill>
                          <a:highlight>
                            <a:srgbClr val="FBFBFB"/>
                          </a:highlight>
                          <a:latin typeface="Courier New"/>
                          <a:ea typeface="Courier New"/>
                          <a:cs typeface="Courier New"/>
                          <a:sym typeface="Courier New"/>
                        </a:rPr>
                        <a:t>app</a:t>
                      </a:r>
                      <a:r>
                        <a:rPr i="1" lang="en" sz="1000">
                          <a:solidFill>
                            <a:srgbClr val="994CC3"/>
                          </a:solidFill>
                          <a:highlight>
                            <a:srgbClr val="FBFBFB"/>
                          </a:highlight>
                          <a:latin typeface="Courier New"/>
                          <a:ea typeface="Courier New"/>
                          <a:cs typeface="Courier New"/>
                          <a:sym typeface="Courier New"/>
                        </a:rPr>
                        <a:t>.</a:t>
                      </a:r>
                      <a:r>
                        <a:rPr i="1" lang="en" sz="1000">
                          <a:solidFill>
                            <a:srgbClr val="4876D6"/>
                          </a:solidFill>
                          <a:highlight>
                            <a:srgbClr val="FBFBFB"/>
                          </a:highlight>
                          <a:latin typeface="Courier New"/>
                          <a:ea typeface="Courier New"/>
                          <a:cs typeface="Courier New"/>
                          <a:sym typeface="Courier New"/>
                        </a:rPr>
                        <a:t>get</a:t>
                      </a:r>
                      <a:r>
                        <a:rPr lang="en" sz="1000">
                          <a:solidFill>
                            <a:srgbClr val="403F53"/>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/example/a</a:t>
                      </a:r>
                      <a:r>
                        <a:rPr lang="en" sz="1000">
                          <a:solidFill>
                            <a:srgbClr val="111111"/>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 </a:t>
                      </a:r>
                      <a:r>
                        <a:rPr lang="en" sz="1000">
                          <a:solidFill>
                            <a:srgbClr val="994CC3"/>
                          </a:solidFill>
                          <a:highlight>
                            <a:srgbClr val="FBFBFB"/>
                          </a:highlight>
                          <a:latin typeface="Courier New"/>
                          <a:ea typeface="Courier New"/>
                          <a:cs typeface="Courier New"/>
                          <a:sym typeface="Courier New"/>
                        </a:rPr>
                        <a:t>function</a:t>
                      </a:r>
                      <a:r>
                        <a:rPr lang="en" sz="1000">
                          <a:solidFill>
                            <a:srgbClr val="403F53"/>
                          </a:solidFill>
                          <a:highlight>
                            <a:srgbClr val="FBFBFB"/>
                          </a:highlight>
                          <a:latin typeface="Courier New"/>
                          <a:ea typeface="Courier New"/>
                          <a:cs typeface="Courier New"/>
                          <a:sym typeface="Courier New"/>
                        </a:rPr>
                        <a:t> </a:t>
                      </a:r>
                      <a:r>
                        <a:rPr lang="en" sz="1000">
                          <a:solidFill>
                            <a:srgbClr val="111111"/>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req, res</a:t>
                      </a:r>
                      <a:r>
                        <a:rPr lang="en" sz="1000">
                          <a:solidFill>
                            <a:srgbClr val="111111"/>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 {</a:t>
                      </a:r>
                      <a:endParaRPr sz="10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000">
                          <a:solidFill>
                            <a:srgbClr val="403F53"/>
                          </a:solidFill>
                          <a:highlight>
                            <a:srgbClr val="FBFBFB"/>
                          </a:highlight>
                          <a:latin typeface="Courier New"/>
                          <a:ea typeface="Courier New"/>
                          <a:cs typeface="Courier New"/>
                          <a:sym typeface="Courier New"/>
                        </a:rPr>
                        <a:t>   </a:t>
                      </a:r>
                      <a:r>
                        <a:rPr i="1" lang="en" sz="1000">
                          <a:solidFill>
                            <a:srgbClr val="0C969B"/>
                          </a:solidFill>
                          <a:highlight>
                            <a:srgbClr val="FBFBFB"/>
                          </a:highlight>
                          <a:latin typeface="Courier New"/>
                          <a:ea typeface="Courier New"/>
                          <a:cs typeface="Courier New"/>
                          <a:sym typeface="Courier New"/>
                        </a:rPr>
                        <a:t>res</a:t>
                      </a:r>
                      <a:r>
                        <a:rPr i="1" lang="en" sz="1000">
                          <a:solidFill>
                            <a:srgbClr val="994CC3"/>
                          </a:solidFill>
                          <a:highlight>
                            <a:srgbClr val="FBFBFB"/>
                          </a:highlight>
                          <a:latin typeface="Courier New"/>
                          <a:ea typeface="Courier New"/>
                          <a:cs typeface="Courier New"/>
                          <a:sym typeface="Courier New"/>
                        </a:rPr>
                        <a:t>.</a:t>
                      </a:r>
                      <a:r>
                        <a:rPr i="1" lang="en" sz="1000">
                          <a:solidFill>
                            <a:srgbClr val="4876D6"/>
                          </a:solidFill>
                          <a:highlight>
                            <a:srgbClr val="FBFBFB"/>
                          </a:highlight>
                          <a:latin typeface="Courier New"/>
                          <a:ea typeface="Courier New"/>
                          <a:cs typeface="Courier New"/>
                          <a:sym typeface="Courier New"/>
                        </a:rPr>
                        <a:t>send</a:t>
                      </a:r>
                      <a:r>
                        <a:rPr lang="en" sz="1000">
                          <a:solidFill>
                            <a:srgbClr val="403F53"/>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Hello from A!</a:t>
                      </a:r>
                      <a:r>
                        <a:rPr lang="en" sz="1000">
                          <a:solidFill>
                            <a:srgbClr val="111111"/>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a:t>
                      </a:r>
                      <a:endParaRPr sz="10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000">
                          <a:solidFill>
                            <a:srgbClr val="403F53"/>
                          </a:solidFill>
                          <a:highlight>
                            <a:srgbClr val="FBFBFB"/>
                          </a:highlight>
                          <a:latin typeface="Courier New"/>
                          <a:ea typeface="Courier New"/>
                          <a:cs typeface="Courier New"/>
                          <a:sym typeface="Courier New"/>
                        </a:rPr>
                        <a:t>})</a:t>
                      </a:r>
                      <a:endParaRPr/>
                    </a:p>
                  </a:txBody>
                  <a:tcPr marT="91425" marB="91425" marR="91425" marL="91425"/>
                </a:tc>
                <a:tc>
                  <a:txBody>
                    <a:bodyPr/>
                    <a:lstStyle/>
                    <a:p>
                      <a:pPr indent="0" lvl="0" marL="0" rtl="0" algn="l">
                        <a:lnSpc>
                          <a:spcPct val="137500"/>
                        </a:lnSpc>
                        <a:spcBef>
                          <a:spcPts val="0"/>
                        </a:spcBef>
                        <a:spcAft>
                          <a:spcPts val="0"/>
                        </a:spcAft>
                        <a:buNone/>
                      </a:pPr>
                      <a:r>
                        <a:rPr i="1" lang="en" sz="800">
                          <a:solidFill>
                            <a:srgbClr val="0C969B"/>
                          </a:solidFill>
                          <a:highlight>
                            <a:srgbClr val="FBFBFB"/>
                          </a:highlight>
                          <a:latin typeface="Courier New"/>
                          <a:ea typeface="Courier New"/>
                          <a:cs typeface="Courier New"/>
                          <a:sym typeface="Courier New"/>
                        </a:rPr>
                        <a:t>app</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get</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/example/b</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a:t>
                      </a:r>
                      <a:r>
                        <a:rPr lang="en" sz="800">
                          <a:solidFill>
                            <a:srgbClr val="994CC3"/>
                          </a:solidFill>
                          <a:highlight>
                            <a:srgbClr val="FBFBFB"/>
                          </a:highlight>
                          <a:latin typeface="Courier New"/>
                          <a:ea typeface="Courier New"/>
                          <a:cs typeface="Courier New"/>
                          <a:sym typeface="Courier New"/>
                        </a:rPr>
                        <a:t>function</a:t>
                      </a:r>
                      <a:r>
                        <a:rPr lang="en" sz="800">
                          <a:solidFill>
                            <a:srgbClr val="403F53"/>
                          </a:solidFill>
                          <a:highlight>
                            <a:srgbClr val="FBFBFB"/>
                          </a:highlight>
                          <a:latin typeface="Courier New"/>
                          <a:ea typeface="Courier New"/>
                          <a:cs typeface="Courier New"/>
                          <a:sym typeface="Courier New"/>
                        </a:rPr>
                        <a:t> </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req, res, next</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800">
                          <a:solidFill>
                            <a:srgbClr val="403F53"/>
                          </a:solidFill>
                          <a:highlight>
                            <a:srgbClr val="FBFBFB"/>
                          </a:highlight>
                          <a:latin typeface="Courier New"/>
                          <a:ea typeface="Courier New"/>
                          <a:cs typeface="Courier New"/>
                          <a:sym typeface="Courier New"/>
                        </a:rPr>
                        <a:t>   </a:t>
                      </a:r>
                      <a:r>
                        <a:rPr i="1" lang="en" sz="800">
                          <a:solidFill>
                            <a:srgbClr val="0C969B"/>
                          </a:solidFill>
                          <a:highlight>
                            <a:srgbClr val="FBFBFB"/>
                          </a:highlight>
                          <a:latin typeface="Courier New"/>
                          <a:ea typeface="Courier New"/>
                          <a:cs typeface="Courier New"/>
                          <a:sym typeface="Courier New"/>
                        </a:rPr>
                        <a:t>console</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log</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the response will be sent by the next function ...</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800">
                          <a:solidFill>
                            <a:srgbClr val="403F53"/>
                          </a:solidFill>
                          <a:highlight>
                            <a:srgbClr val="FBFBFB"/>
                          </a:highlight>
                          <a:latin typeface="Courier New"/>
                          <a:ea typeface="Courier New"/>
                          <a:cs typeface="Courier New"/>
                          <a:sym typeface="Courier New"/>
                        </a:rPr>
                        <a:t>   </a:t>
                      </a:r>
                      <a:r>
                        <a:rPr i="1" lang="en" sz="800">
                          <a:solidFill>
                            <a:srgbClr val="4876D6"/>
                          </a:solidFill>
                          <a:highlight>
                            <a:srgbClr val="FBFBFB"/>
                          </a:highlight>
                          <a:latin typeface="Courier New"/>
                          <a:ea typeface="Courier New"/>
                          <a:cs typeface="Courier New"/>
                          <a:sym typeface="Courier New"/>
                        </a:rPr>
                        <a:t>next</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800">
                          <a:solidFill>
                            <a:srgbClr val="403F53"/>
                          </a:solidFill>
                          <a:highlight>
                            <a:srgbClr val="FBFBFB"/>
                          </a:highlight>
                          <a:latin typeface="Courier New"/>
                          <a:ea typeface="Courier New"/>
                          <a:cs typeface="Courier New"/>
                          <a:sym typeface="Courier New"/>
                        </a:rPr>
                        <a:t>}, </a:t>
                      </a:r>
                      <a:r>
                        <a:rPr lang="en" sz="800">
                          <a:solidFill>
                            <a:srgbClr val="994CC3"/>
                          </a:solidFill>
                          <a:highlight>
                            <a:srgbClr val="FBFBFB"/>
                          </a:highlight>
                          <a:latin typeface="Courier New"/>
                          <a:ea typeface="Courier New"/>
                          <a:cs typeface="Courier New"/>
                          <a:sym typeface="Courier New"/>
                        </a:rPr>
                        <a:t>function</a:t>
                      </a:r>
                      <a:r>
                        <a:rPr lang="en" sz="800">
                          <a:solidFill>
                            <a:srgbClr val="403F53"/>
                          </a:solidFill>
                          <a:highlight>
                            <a:srgbClr val="FBFBFB"/>
                          </a:highlight>
                          <a:latin typeface="Courier New"/>
                          <a:ea typeface="Courier New"/>
                          <a:cs typeface="Courier New"/>
                          <a:sym typeface="Courier New"/>
                        </a:rPr>
                        <a:t> </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req, res</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800">
                          <a:solidFill>
                            <a:srgbClr val="403F53"/>
                          </a:solidFill>
                          <a:highlight>
                            <a:srgbClr val="FBFBFB"/>
                          </a:highlight>
                          <a:latin typeface="Courier New"/>
                          <a:ea typeface="Courier New"/>
                          <a:cs typeface="Courier New"/>
                          <a:sym typeface="Courier New"/>
                        </a:rPr>
                        <a:t>   </a:t>
                      </a:r>
                      <a:r>
                        <a:rPr i="1" lang="en" sz="800">
                          <a:solidFill>
                            <a:srgbClr val="0C969B"/>
                          </a:solidFill>
                          <a:highlight>
                            <a:srgbClr val="FBFBFB"/>
                          </a:highlight>
                          <a:latin typeface="Courier New"/>
                          <a:ea typeface="Courier New"/>
                          <a:cs typeface="Courier New"/>
                          <a:sym typeface="Courier New"/>
                        </a:rPr>
                        <a:t>res</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send</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Hello from B!</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333333"/>
                        </a:solidFill>
                        <a:highlight>
                          <a:srgbClr val="FFFFFF"/>
                        </a:highlight>
                      </a:endParaRPr>
                    </a:p>
                  </a:txBody>
                  <a:tcPr marT="91425" marB="91425" marR="91425" marL="91425"/>
                </a:tc>
              </a:tr>
              <a:tr h="381000">
                <a:tc>
                  <a:txBody>
                    <a:bodyPr/>
                    <a:lstStyle/>
                    <a:p>
                      <a:pPr indent="0" lvl="0" marL="0" rtl="0" algn="l">
                        <a:lnSpc>
                          <a:spcPct val="137500"/>
                        </a:lnSpc>
                        <a:spcBef>
                          <a:spcPts val="0"/>
                        </a:spcBef>
                        <a:spcAft>
                          <a:spcPts val="0"/>
                        </a:spcAft>
                        <a:buNone/>
                      </a:pPr>
                      <a:r>
                        <a:rPr lang="en" sz="800">
                          <a:solidFill>
                            <a:srgbClr val="994CC3"/>
                          </a:solidFill>
                          <a:highlight>
                            <a:srgbClr val="FBFBFB"/>
                          </a:highlight>
                          <a:latin typeface="Courier New"/>
                          <a:ea typeface="Courier New"/>
                          <a:cs typeface="Courier New"/>
                          <a:sym typeface="Courier New"/>
                        </a:rPr>
                        <a:t>var</a:t>
                      </a:r>
                      <a:r>
                        <a:rPr i="1" lang="en" sz="800">
                          <a:solidFill>
                            <a:srgbClr val="994CC3"/>
                          </a:solidFill>
                          <a:highlight>
                            <a:srgbClr val="FBFBFB"/>
                          </a:highlight>
                          <a:latin typeface="Courier New"/>
                          <a:ea typeface="Courier New"/>
                          <a:cs typeface="Courier New"/>
                          <a:sym typeface="Courier New"/>
                        </a:rPr>
                        <a:t> </a:t>
                      </a:r>
                      <a:r>
                        <a:rPr i="1" lang="en" sz="800">
                          <a:solidFill>
                            <a:srgbClr val="4876D6"/>
                          </a:solidFill>
                          <a:highlight>
                            <a:srgbClr val="FBFBFB"/>
                          </a:highlight>
                          <a:latin typeface="Courier New"/>
                          <a:ea typeface="Courier New"/>
                          <a:cs typeface="Courier New"/>
                          <a:sym typeface="Courier New"/>
                        </a:rPr>
                        <a:t>cb0</a:t>
                      </a:r>
                      <a:r>
                        <a:rPr i="1" lang="en" sz="800">
                          <a:solidFill>
                            <a:srgbClr val="994CC3"/>
                          </a:solidFill>
                          <a:highlight>
                            <a:srgbClr val="FBFBFB"/>
                          </a:highlight>
                          <a:latin typeface="Courier New"/>
                          <a:ea typeface="Courier New"/>
                          <a:cs typeface="Courier New"/>
                          <a:sym typeface="Courier New"/>
                        </a:rPr>
                        <a:t> </a:t>
                      </a:r>
                      <a:r>
                        <a:rPr lang="en" sz="800">
                          <a:solidFill>
                            <a:srgbClr val="994CC3"/>
                          </a:solidFill>
                          <a:highlight>
                            <a:srgbClr val="FBFBFB"/>
                          </a:highlight>
                          <a:latin typeface="Courier New"/>
                          <a:ea typeface="Courier New"/>
                          <a:cs typeface="Courier New"/>
                          <a:sym typeface="Courier New"/>
                        </a:rPr>
                        <a:t>=</a:t>
                      </a:r>
                      <a:r>
                        <a:rPr i="1" lang="en" sz="800">
                          <a:solidFill>
                            <a:srgbClr val="994CC3"/>
                          </a:solidFill>
                          <a:highlight>
                            <a:srgbClr val="FBFBFB"/>
                          </a:highlight>
                          <a:latin typeface="Courier New"/>
                          <a:ea typeface="Courier New"/>
                          <a:cs typeface="Courier New"/>
                          <a:sym typeface="Courier New"/>
                        </a:rPr>
                        <a:t> </a:t>
                      </a:r>
                      <a:r>
                        <a:rPr lang="en" sz="800">
                          <a:solidFill>
                            <a:srgbClr val="994CC3"/>
                          </a:solidFill>
                          <a:highlight>
                            <a:srgbClr val="FBFBFB"/>
                          </a:highlight>
                          <a:latin typeface="Courier New"/>
                          <a:ea typeface="Courier New"/>
                          <a:cs typeface="Courier New"/>
                          <a:sym typeface="Courier New"/>
                        </a:rPr>
                        <a:t>function</a:t>
                      </a:r>
                      <a:r>
                        <a:rPr i="1" lang="en" sz="800">
                          <a:solidFill>
                            <a:srgbClr val="994CC3"/>
                          </a:solidFill>
                          <a:highlight>
                            <a:srgbClr val="FBFBFB"/>
                          </a:highlight>
                          <a:latin typeface="Courier New"/>
                          <a:ea typeface="Courier New"/>
                          <a:cs typeface="Courier New"/>
                          <a:sym typeface="Courier New"/>
                        </a:rPr>
                        <a:t> </a:t>
                      </a:r>
                      <a:r>
                        <a:rPr lang="en" sz="800">
                          <a:solidFill>
                            <a:srgbClr val="111111"/>
                          </a:solidFill>
                          <a:highlight>
                            <a:srgbClr val="FBFBFB"/>
                          </a:highlight>
                          <a:latin typeface="Courier New"/>
                          <a:ea typeface="Courier New"/>
                          <a:cs typeface="Courier New"/>
                          <a:sym typeface="Courier New"/>
                        </a:rPr>
                        <a:t>(</a:t>
                      </a:r>
                      <a:r>
                        <a:rPr i="1" lang="en" sz="800">
                          <a:solidFill>
                            <a:srgbClr val="403F53"/>
                          </a:solidFill>
                          <a:highlight>
                            <a:srgbClr val="FBFBFB"/>
                          </a:highlight>
                          <a:latin typeface="Courier New"/>
                          <a:ea typeface="Courier New"/>
                          <a:cs typeface="Courier New"/>
                          <a:sym typeface="Courier New"/>
                        </a:rPr>
                        <a:t>req</a:t>
                      </a:r>
                      <a:r>
                        <a:rPr lang="en" sz="800">
                          <a:solidFill>
                            <a:srgbClr val="994CC3"/>
                          </a:solidFill>
                          <a:highlight>
                            <a:srgbClr val="FBFBFB"/>
                          </a:highlight>
                          <a:latin typeface="Courier New"/>
                          <a:ea typeface="Courier New"/>
                          <a:cs typeface="Courier New"/>
                          <a:sym typeface="Courier New"/>
                        </a:rPr>
                        <a:t>,</a:t>
                      </a:r>
                      <a:r>
                        <a:rPr i="1" lang="en" sz="800">
                          <a:solidFill>
                            <a:srgbClr val="994CC3"/>
                          </a:solidFill>
                          <a:highlight>
                            <a:srgbClr val="FBFBFB"/>
                          </a:highlight>
                          <a:latin typeface="Courier New"/>
                          <a:ea typeface="Courier New"/>
                          <a:cs typeface="Courier New"/>
                          <a:sym typeface="Courier New"/>
                        </a:rPr>
                        <a:t> </a:t>
                      </a:r>
                      <a:r>
                        <a:rPr i="1" lang="en" sz="800">
                          <a:solidFill>
                            <a:srgbClr val="403F53"/>
                          </a:solidFill>
                          <a:highlight>
                            <a:srgbClr val="FBFBFB"/>
                          </a:highlight>
                          <a:latin typeface="Courier New"/>
                          <a:ea typeface="Courier New"/>
                          <a:cs typeface="Courier New"/>
                          <a:sym typeface="Courier New"/>
                        </a:rPr>
                        <a:t>res</a:t>
                      </a:r>
                      <a:r>
                        <a:rPr lang="en" sz="800">
                          <a:solidFill>
                            <a:srgbClr val="994CC3"/>
                          </a:solidFill>
                          <a:highlight>
                            <a:srgbClr val="FBFBFB"/>
                          </a:highlight>
                          <a:latin typeface="Courier New"/>
                          <a:ea typeface="Courier New"/>
                          <a:cs typeface="Courier New"/>
                          <a:sym typeface="Courier New"/>
                        </a:rPr>
                        <a:t>,</a:t>
                      </a:r>
                      <a:r>
                        <a:rPr i="1" lang="en" sz="800">
                          <a:solidFill>
                            <a:srgbClr val="994CC3"/>
                          </a:solidFill>
                          <a:highlight>
                            <a:srgbClr val="FBFBFB"/>
                          </a:highlight>
                          <a:latin typeface="Courier New"/>
                          <a:ea typeface="Courier New"/>
                          <a:cs typeface="Courier New"/>
                          <a:sym typeface="Courier New"/>
                        </a:rPr>
                        <a:t> </a:t>
                      </a:r>
                      <a:r>
                        <a:rPr i="1" lang="en" sz="800">
                          <a:solidFill>
                            <a:srgbClr val="403F53"/>
                          </a:solidFill>
                          <a:highlight>
                            <a:srgbClr val="FBFBFB"/>
                          </a:highlight>
                          <a:latin typeface="Courier New"/>
                          <a:ea typeface="Courier New"/>
                          <a:cs typeface="Courier New"/>
                          <a:sym typeface="Courier New"/>
                        </a:rPr>
                        <a:t>next</a:t>
                      </a:r>
                      <a:r>
                        <a:rPr lang="en" sz="800">
                          <a:solidFill>
                            <a:srgbClr val="111111"/>
                          </a:solidFill>
                          <a:highlight>
                            <a:srgbClr val="FBFBFB"/>
                          </a:highlight>
                          <a:latin typeface="Courier New"/>
                          <a:ea typeface="Courier New"/>
                          <a:cs typeface="Courier New"/>
                          <a:sym typeface="Courier New"/>
                        </a:rPr>
                        <a:t>)</a:t>
                      </a:r>
                      <a:r>
                        <a:rPr i="1" lang="en" sz="800">
                          <a:solidFill>
                            <a:srgbClr val="994CC3"/>
                          </a:solidFill>
                          <a:highlight>
                            <a:srgbClr val="FBFBFB"/>
                          </a:highlight>
                          <a:latin typeface="Courier New"/>
                          <a:ea typeface="Courier New"/>
                          <a:cs typeface="Courier New"/>
                          <a:sym typeface="Courier New"/>
                        </a:rPr>
                        <a:t> </a:t>
                      </a:r>
                      <a:r>
                        <a:rPr lang="en" sz="800">
                          <a:solidFill>
                            <a:srgbClr val="994CC3"/>
                          </a:solidFill>
                          <a:highlight>
                            <a:srgbClr val="FBFBFB"/>
                          </a:highlight>
                          <a:latin typeface="Courier New"/>
                          <a:ea typeface="Courier New"/>
                          <a:cs typeface="Courier New"/>
                          <a:sym typeface="Courier New"/>
                        </a:rPr>
                        <a:t>{</a:t>
                      </a:r>
                      <a:endParaRPr sz="8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i="1" lang="en" sz="800">
                          <a:solidFill>
                            <a:srgbClr val="994CC3"/>
                          </a:solidFill>
                          <a:highlight>
                            <a:srgbClr val="FBFBFB"/>
                          </a:highlight>
                          <a:latin typeface="Courier New"/>
                          <a:ea typeface="Courier New"/>
                          <a:cs typeface="Courier New"/>
                          <a:sym typeface="Courier New"/>
                        </a:rPr>
                        <a:t>   </a:t>
                      </a:r>
                      <a:r>
                        <a:rPr i="1" lang="en" sz="800">
                          <a:solidFill>
                            <a:srgbClr val="0C969B"/>
                          </a:solidFill>
                          <a:highlight>
                            <a:srgbClr val="FBFBFB"/>
                          </a:highlight>
                          <a:latin typeface="Courier New"/>
                          <a:ea typeface="Courier New"/>
                          <a:cs typeface="Courier New"/>
                          <a:sym typeface="Courier New"/>
                        </a:rPr>
                        <a:t>console</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log</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CB0</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i="1" lang="en" sz="800">
                          <a:solidFill>
                            <a:srgbClr val="994CC3"/>
                          </a:solidFill>
                          <a:highlight>
                            <a:srgbClr val="FBFBFB"/>
                          </a:highlight>
                          <a:latin typeface="Courier New"/>
                          <a:ea typeface="Courier New"/>
                          <a:cs typeface="Courier New"/>
                          <a:sym typeface="Courier New"/>
                        </a:rPr>
                        <a:t>   </a:t>
                      </a:r>
                      <a:r>
                        <a:rPr i="1" lang="en" sz="800">
                          <a:solidFill>
                            <a:srgbClr val="4876D6"/>
                          </a:solidFill>
                          <a:highlight>
                            <a:srgbClr val="FBFBFB"/>
                          </a:highlight>
                          <a:latin typeface="Courier New"/>
                          <a:ea typeface="Courier New"/>
                          <a:cs typeface="Courier New"/>
                          <a:sym typeface="Courier New"/>
                        </a:rPr>
                        <a:t>next</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800">
                          <a:solidFill>
                            <a:srgbClr val="994CC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800">
                          <a:solidFill>
                            <a:srgbClr val="994CC3"/>
                          </a:solidFill>
                          <a:highlight>
                            <a:srgbClr val="FBFBFB"/>
                          </a:highlight>
                          <a:latin typeface="Courier New"/>
                          <a:ea typeface="Courier New"/>
                          <a:cs typeface="Courier New"/>
                          <a:sym typeface="Courier New"/>
                        </a:rPr>
                        <a:t>var</a:t>
                      </a:r>
                      <a:r>
                        <a:rPr i="1" lang="en" sz="800">
                          <a:solidFill>
                            <a:srgbClr val="994CC3"/>
                          </a:solidFill>
                          <a:highlight>
                            <a:srgbClr val="FBFBFB"/>
                          </a:highlight>
                          <a:latin typeface="Courier New"/>
                          <a:ea typeface="Courier New"/>
                          <a:cs typeface="Courier New"/>
                          <a:sym typeface="Courier New"/>
                        </a:rPr>
                        <a:t> </a:t>
                      </a:r>
                      <a:r>
                        <a:rPr i="1" lang="en" sz="800">
                          <a:solidFill>
                            <a:srgbClr val="4876D6"/>
                          </a:solidFill>
                          <a:highlight>
                            <a:srgbClr val="FBFBFB"/>
                          </a:highlight>
                          <a:latin typeface="Courier New"/>
                          <a:ea typeface="Courier New"/>
                          <a:cs typeface="Courier New"/>
                          <a:sym typeface="Courier New"/>
                        </a:rPr>
                        <a:t>cb1</a:t>
                      </a:r>
                      <a:r>
                        <a:rPr i="1" lang="en" sz="800">
                          <a:solidFill>
                            <a:srgbClr val="994CC3"/>
                          </a:solidFill>
                          <a:highlight>
                            <a:srgbClr val="FBFBFB"/>
                          </a:highlight>
                          <a:latin typeface="Courier New"/>
                          <a:ea typeface="Courier New"/>
                          <a:cs typeface="Courier New"/>
                          <a:sym typeface="Courier New"/>
                        </a:rPr>
                        <a:t> </a:t>
                      </a:r>
                      <a:r>
                        <a:rPr lang="en" sz="800">
                          <a:solidFill>
                            <a:srgbClr val="994CC3"/>
                          </a:solidFill>
                          <a:highlight>
                            <a:srgbClr val="FBFBFB"/>
                          </a:highlight>
                          <a:latin typeface="Courier New"/>
                          <a:ea typeface="Courier New"/>
                          <a:cs typeface="Courier New"/>
                          <a:sym typeface="Courier New"/>
                        </a:rPr>
                        <a:t>=</a:t>
                      </a:r>
                      <a:r>
                        <a:rPr i="1" lang="en" sz="800">
                          <a:solidFill>
                            <a:srgbClr val="994CC3"/>
                          </a:solidFill>
                          <a:highlight>
                            <a:srgbClr val="FBFBFB"/>
                          </a:highlight>
                          <a:latin typeface="Courier New"/>
                          <a:ea typeface="Courier New"/>
                          <a:cs typeface="Courier New"/>
                          <a:sym typeface="Courier New"/>
                        </a:rPr>
                        <a:t> </a:t>
                      </a:r>
                      <a:r>
                        <a:rPr lang="en" sz="800">
                          <a:solidFill>
                            <a:srgbClr val="994CC3"/>
                          </a:solidFill>
                          <a:highlight>
                            <a:srgbClr val="FBFBFB"/>
                          </a:highlight>
                          <a:latin typeface="Courier New"/>
                          <a:ea typeface="Courier New"/>
                          <a:cs typeface="Courier New"/>
                          <a:sym typeface="Courier New"/>
                        </a:rPr>
                        <a:t>function</a:t>
                      </a:r>
                      <a:r>
                        <a:rPr i="1" lang="en" sz="800">
                          <a:solidFill>
                            <a:srgbClr val="994CC3"/>
                          </a:solidFill>
                          <a:highlight>
                            <a:srgbClr val="FBFBFB"/>
                          </a:highlight>
                          <a:latin typeface="Courier New"/>
                          <a:ea typeface="Courier New"/>
                          <a:cs typeface="Courier New"/>
                          <a:sym typeface="Courier New"/>
                        </a:rPr>
                        <a:t> </a:t>
                      </a:r>
                      <a:r>
                        <a:rPr lang="en" sz="800">
                          <a:solidFill>
                            <a:srgbClr val="111111"/>
                          </a:solidFill>
                          <a:highlight>
                            <a:srgbClr val="FBFBFB"/>
                          </a:highlight>
                          <a:latin typeface="Courier New"/>
                          <a:ea typeface="Courier New"/>
                          <a:cs typeface="Courier New"/>
                          <a:sym typeface="Courier New"/>
                        </a:rPr>
                        <a:t>(</a:t>
                      </a:r>
                      <a:r>
                        <a:rPr i="1" lang="en" sz="800">
                          <a:solidFill>
                            <a:srgbClr val="403F53"/>
                          </a:solidFill>
                          <a:highlight>
                            <a:srgbClr val="FBFBFB"/>
                          </a:highlight>
                          <a:latin typeface="Courier New"/>
                          <a:ea typeface="Courier New"/>
                          <a:cs typeface="Courier New"/>
                          <a:sym typeface="Courier New"/>
                        </a:rPr>
                        <a:t>req</a:t>
                      </a:r>
                      <a:r>
                        <a:rPr lang="en" sz="800">
                          <a:solidFill>
                            <a:srgbClr val="994CC3"/>
                          </a:solidFill>
                          <a:highlight>
                            <a:srgbClr val="FBFBFB"/>
                          </a:highlight>
                          <a:latin typeface="Courier New"/>
                          <a:ea typeface="Courier New"/>
                          <a:cs typeface="Courier New"/>
                          <a:sym typeface="Courier New"/>
                        </a:rPr>
                        <a:t>,</a:t>
                      </a:r>
                      <a:r>
                        <a:rPr i="1" lang="en" sz="800">
                          <a:solidFill>
                            <a:srgbClr val="994CC3"/>
                          </a:solidFill>
                          <a:highlight>
                            <a:srgbClr val="FBFBFB"/>
                          </a:highlight>
                          <a:latin typeface="Courier New"/>
                          <a:ea typeface="Courier New"/>
                          <a:cs typeface="Courier New"/>
                          <a:sym typeface="Courier New"/>
                        </a:rPr>
                        <a:t> </a:t>
                      </a:r>
                      <a:r>
                        <a:rPr i="1" lang="en" sz="800">
                          <a:solidFill>
                            <a:srgbClr val="403F53"/>
                          </a:solidFill>
                          <a:highlight>
                            <a:srgbClr val="FBFBFB"/>
                          </a:highlight>
                          <a:latin typeface="Courier New"/>
                          <a:ea typeface="Courier New"/>
                          <a:cs typeface="Courier New"/>
                          <a:sym typeface="Courier New"/>
                        </a:rPr>
                        <a:t>res</a:t>
                      </a:r>
                      <a:r>
                        <a:rPr lang="en" sz="800">
                          <a:solidFill>
                            <a:srgbClr val="994CC3"/>
                          </a:solidFill>
                          <a:highlight>
                            <a:srgbClr val="FBFBFB"/>
                          </a:highlight>
                          <a:latin typeface="Courier New"/>
                          <a:ea typeface="Courier New"/>
                          <a:cs typeface="Courier New"/>
                          <a:sym typeface="Courier New"/>
                        </a:rPr>
                        <a:t>,</a:t>
                      </a:r>
                      <a:r>
                        <a:rPr i="1" lang="en" sz="800">
                          <a:solidFill>
                            <a:srgbClr val="994CC3"/>
                          </a:solidFill>
                          <a:highlight>
                            <a:srgbClr val="FBFBFB"/>
                          </a:highlight>
                          <a:latin typeface="Courier New"/>
                          <a:ea typeface="Courier New"/>
                          <a:cs typeface="Courier New"/>
                          <a:sym typeface="Courier New"/>
                        </a:rPr>
                        <a:t> </a:t>
                      </a:r>
                      <a:r>
                        <a:rPr i="1" lang="en" sz="800">
                          <a:solidFill>
                            <a:srgbClr val="403F53"/>
                          </a:solidFill>
                          <a:highlight>
                            <a:srgbClr val="FBFBFB"/>
                          </a:highlight>
                          <a:latin typeface="Courier New"/>
                          <a:ea typeface="Courier New"/>
                          <a:cs typeface="Courier New"/>
                          <a:sym typeface="Courier New"/>
                        </a:rPr>
                        <a:t>next</a:t>
                      </a:r>
                      <a:r>
                        <a:rPr lang="en" sz="800">
                          <a:solidFill>
                            <a:srgbClr val="111111"/>
                          </a:solidFill>
                          <a:highlight>
                            <a:srgbClr val="FBFBFB"/>
                          </a:highlight>
                          <a:latin typeface="Courier New"/>
                          <a:ea typeface="Courier New"/>
                          <a:cs typeface="Courier New"/>
                          <a:sym typeface="Courier New"/>
                        </a:rPr>
                        <a:t>)</a:t>
                      </a:r>
                      <a:r>
                        <a:rPr i="1" lang="en" sz="800">
                          <a:solidFill>
                            <a:srgbClr val="994CC3"/>
                          </a:solidFill>
                          <a:highlight>
                            <a:srgbClr val="FBFBFB"/>
                          </a:highlight>
                          <a:latin typeface="Courier New"/>
                          <a:ea typeface="Courier New"/>
                          <a:cs typeface="Courier New"/>
                          <a:sym typeface="Courier New"/>
                        </a:rPr>
                        <a:t> </a:t>
                      </a:r>
                      <a:r>
                        <a:rPr lang="en" sz="800">
                          <a:solidFill>
                            <a:srgbClr val="994CC3"/>
                          </a:solidFill>
                          <a:highlight>
                            <a:srgbClr val="FBFBFB"/>
                          </a:highlight>
                          <a:latin typeface="Courier New"/>
                          <a:ea typeface="Courier New"/>
                          <a:cs typeface="Courier New"/>
                          <a:sym typeface="Courier New"/>
                        </a:rPr>
                        <a:t>{</a:t>
                      </a:r>
                      <a:endParaRPr sz="8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i="1" lang="en" sz="800">
                          <a:solidFill>
                            <a:srgbClr val="994CC3"/>
                          </a:solidFill>
                          <a:highlight>
                            <a:srgbClr val="FBFBFB"/>
                          </a:highlight>
                          <a:latin typeface="Courier New"/>
                          <a:ea typeface="Courier New"/>
                          <a:cs typeface="Courier New"/>
                          <a:sym typeface="Courier New"/>
                        </a:rPr>
                        <a:t>   </a:t>
                      </a:r>
                      <a:r>
                        <a:rPr i="1" lang="en" sz="800">
                          <a:solidFill>
                            <a:srgbClr val="0C969B"/>
                          </a:solidFill>
                          <a:highlight>
                            <a:srgbClr val="FBFBFB"/>
                          </a:highlight>
                          <a:latin typeface="Courier New"/>
                          <a:ea typeface="Courier New"/>
                          <a:cs typeface="Courier New"/>
                          <a:sym typeface="Courier New"/>
                        </a:rPr>
                        <a:t>console</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log</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CB1</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i="1" lang="en" sz="800">
                          <a:solidFill>
                            <a:srgbClr val="994CC3"/>
                          </a:solidFill>
                          <a:highlight>
                            <a:srgbClr val="FBFBFB"/>
                          </a:highlight>
                          <a:latin typeface="Courier New"/>
                          <a:ea typeface="Courier New"/>
                          <a:cs typeface="Courier New"/>
                          <a:sym typeface="Courier New"/>
                        </a:rPr>
                        <a:t>   </a:t>
                      </a:r>
                      <a:r>
                        <a:rPr i="1" lang="en" sz="800">
                          <a:solidFill>
                            <a:srgbClr val="4876D6"/>
                          </a:solidFill>
                          <a:highlight>
                            <a:srgbClr val="FBFBFB"/>
                          </a:highlight>
                          <a:latin typeface="Courier New"/>
                          <a:ea typeface="Courier New"/>
                          <a:cs typeface="Courier New"/>
                          <a:sym typeface="Courier New"/>
                        </a:rPr>
                        <a:t>next</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800">
                          <a:solidFill>
                            <a:srgbClr val="994CC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800">
                          <a:solidFill>
                            <a:srgbClr val="994CC3"/>
                          </a:solidFill>
                          <a:highlight>
                            <a:srgbClr val="FBFBFB"/>
                          </a:highlight>
                          <a:latin typeface="Courier New"/>
                          <a:ea typeface="Courier New"/>
                          <a:cs typeface="Courier New"/>
                          <a:sym typeface="Courier New"/>
                        </a:rPr>
                        <a:t>var</a:t>
                      </a:r>
                      <a:r>
                        <a:rPr i="1" lang="en" sz="800">
                          <a:solidFill>
                            <a:srgbClr val="994CC3"/>
                          </a:solidFill>
                          <a:highlight>
                            <a:srgbClr val="FBFBFB"/>
                          </a:highlight>
                          <a:latin typeface="Courier New"/>
                          <a:ea typeface="Courier New"/>
                          <a:cs typeface="Courier New"/>
                          <a:sym typeface="Courier New"/>
                        </a:rPr>
                        <a:t> </a:t>
                      </a:r>
                      <a:r>
                        <a:rPr i="1" lang="en" sz="800">
                          <a:solidFill>
                            <a:srgbClr val="4876D6"/>
                          </a:solidFill>
                          <a:highlight>
                            <a:srgbClr val="FBFBFB"/>
                          </a:highlight>
                          <a:latin typeface="Courier New"/>
                          <a:ea typeface="Courier New"/>
                          <a:cs typeface="Courier New"/>
                          <a:sym typeface="Courier New"/>
                        </a:rPr>
                        <a:t>cb2</a:t>
                      </a:r>
                      <a:r>
                        <a:rPr i="1" lang="en" sz="800">
                          <a:solidFill>
                            <a:srgbClr val="994CC3"/>
                          </a:solidFill>
                          <a:highlight>
                            <a:srgbClr val="FBFBFB"/>
                          </a:highlight>
                          <a:latin typeface="Courier New"/>
                          <a:ea typeface="Courier New"/>
                          <a:cs typeface="Courier New"/>
                          <a:sym typeface="Courier New"/>
                        </a:rPr>
                        <a:t> </a:t>
                      </a:r>
                      <a:r>
                        <a:rPr lang="en" sz="800">
                          <a:solidFill>
                            <a:srgbClr val="994CC3"/>
                          </a:solidFill>
                          <a:highlight>
                            <a:srgbClr val="FBFBFB"/>
                          </a:highlight>
                          <a:latin typeface="Courier New"/>
                          <a:ea typeface="Courier New"/>
                          <a:cs typeface="Courier New"/>
                          <a:sym typeface="Courier New"/>
                        </a:rPr>
                        <a:t>=</a:t>
                      </a:r>
                      <a:r>
                        <a:rPr i="1" lang="en" sz="800">
                          <a:solidFill>
                            <a:srgbClr val="994CC3"/>
                          </a:solidFill>
                          <a:highlight>
                            <a:srgbClr val="FBFBFB"/>
                          </a:highlight>
                          <a:latin typeface="Courier New"/>
                          <a:ea typeface="Courier New"/>
                          <a:cs typeface="Courier New"/>
                          <a:sym typeface="Courier New"/>
                        </a:rPr>
                        <a:t> </a:t>
                      </a:r>
                      <a:r>
                        <a:rPr lang="en" sz="800">
                          <a:solidFill>
                            <a:srgbClr val="994CC3"/>
                          </a:solidFill>
                          <a:highlight>
                            <a:srgbClr val="FBFBFB"/>
                          </a:highlight>
                          <a:latin typeface="Courier New"/>
                          <a:ea typeface="Courier New"/>
                          <a:cs typeface="Courier New"/>
                          <a:sym typeface="Courier New"/>
                        </a:rPr>
                        <a:t>function</a:t>
                      </a:r>
                      <a:r>
                        <a:rPr i="1" lang="en" sz="800">
                          <a:solidFill>
                            <a:srgbClr val="994CC3"/>
                          </a:solidFill>
                          <a:highlight>
                            <a:srgbClr val="FBFBFB"/>
                          </a:highlight>
                          <a:latin typeface="Courier New"/>
                          <a:ea typeface="Courier New"/>
                          <a:cs typeface="Courier New"/>
                          <a:sym typeface="Courier New"/>
                        </a:rPr>
                        <a:t> </a:t>
                      </a:r>
                      <a:r>
                        <a:rPr lang="en" sz="800">
                          <a:solidFill>
                            <a:srgbClr val="111111"/>
                          </a:solidFill>
                          <a:highlight>
                            <a:srgbClr val="FBFBFB"/>
                          </a:highlight>
                          <a:latin typeface="Courier New"/>
                          <a:ea typeface="Courier New"/>
                          <a:cs typeface="Courier New"/>
                          <a:sym typeface="Courier New"/>
                        </a:rPr>
                        <a:t>(</a:t>
                      </a:r>
                      <a:r>
                        <a:rPr i="1" lang="en" sz="800">
                          <a:solidFill>
                            <a:srgbClr val="403F53"/>
                          </a:solidFill>
                          <a:highlight>
                            <a:srgbClr val="FBFBFB"/>
                          </a:highlight>
                          <a:latin typeface="Courier New"/>
                          <a:ea typeface="Courier New"/>
                          <a:cs typeface="Courier New"/>
                          <a:sym typeface="Courier New"/>
                        </a:rPr>
                        <a:t>req</a:t>
                      </a:r>
                      <a:r>
                        <a:rPr lang="en" sz="800">
                          <a:solidFill>
                            <a:srgbClr val="994CC3"/>
                          </a:solidFill>
                          <a:highlight>
                            <a:srgbClr val="FBFBFB"/>
                          </a:highlight>
                          <a:latin typeface="Courier New"/>
                          <a:ea typeface="Courier New"/>
                          <a:cs typeface="Courier New"/>
                          <a:sym typeface="Courier New"/>
                        </a:rPr>
                        <a:t>,</a:t>
                      </a:r>
                      <a:r>
                        <a:rPr i="1" lang="en" sz="800">
                          <a:solidFill>
                            <a:srgbClr val="994CC3"/>
                          </a:solidFill>
                          <a:highlight>
                            <a:srgbClr val="FBFBFB"/>
                          </a:highlight>
                          <a:latin typeface="Courier New"/>
                          <a:ea typeface="Courier New"/>
                          <a:cs typeface="Courier New"/>
                          <a:sym typeface="Courier New"/>
                        </a:rPr>
                        <a:t> </a:t>
                      </a:r>
                      <a:r>
                        <a:rPr i="1" lang="en" sz="800">
                          <a:solidFill>
                            <a:srgbClr val="403F53"/>
                          </a:solidFill>
                          <a:highlight>
                            <a:srgbClr val="FBFBFB"/>
                          </a:highlight>
                          <a:latin typeface="Courier New"/>
                          <a:ea typeface="Courier New"/>
                          <a:cs typeface="Courier New"/>
                          <a:sym typeface="Courier New"/>
                        </a:rPr>
                        <a:t>res</a:t>
                      </a:r>
                      <a:r>
                        <a:rPr lang="en" sz="800">
                          <a:solidFill>
                            <a:srgbClr val="111111"/>
                          </a:solidFill>
                          <a:highlight>
                            <a:srgbClr val="FBFBFB"/>
                          </a:highlight>
                          <a:latin typeface="Courier New"/>
                          <a:ea typeface="Courier New"/>
                          <a:cs typeface="Courier New"/>
                          <a:sym typeface="Courier New"/>
                        </a:rPr>
                        <a:t>)</a:t>
                      </a:r>
                      <a:r>
                        <a:rPr i="1" lang="en" sz="800">
                          <a:solidFill>
                            <a:srgbClr val="994CC3"/>
                          </a:solidFill>
                          <a:highlight>
                            <a:srgbClr val="FBFBFB"/>
                          </a:highlight>
                          <a:latin typeface="Courier New"/>
                          <a:ea typeface="Courier New"/>
                          <a:cs typeface="Courier New"/>
                          <a:sym typeface="Courier New"/>
                        </a:rPr>
                        <a:t> </a:t>
                      </a:r>
                      <a:r>
                        <a:rPr lang="en" sz="800">
                          <a:solidFill>
                            <a:srgbClr val="994CC3"/>
                          </a:solidFill>
                          <a:highlight>
                            <a:srgbClr val="FBFBFB"/>
                          </a:highlight>
                          <a:latin typeface="Courier New"/>
                          <a:ea typeface="Courier New"/>
                          <a:cs typeface="Courier New"/>
                          <a:sym typeface="Courier New"/>
                        </a:rPr>
                        <a:t>{</a:t>
                      </a:r>
                      <a:endParaRPr sz="8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i="1" lang="en" sz="800">
                          <a:solidFill>
                            <a:srgbClr val="994CC3"/>
                          </a:solidFill>
                          <a:highlight>
                            <a:srgbClr val="FBFBFB"/>
                          </a:highlight>
                          <a:latin typeface="Courier New"/>
                          <a:ea typeface="Courier New"/>
                          <a:cs typeface="Courier New"/>
                          <a:sym typeface="Courier New"/>
                        </a:rPr>
                        <a:t>   </a:t>
                      </a:r>
                      <a:r>
                        <a:rPr i="1" lang="en" sz="800">
                          <a:solidFill>
                            <a:srgbClr val="0C969B"/>
                          </a:solidFill>
                          <a:highlight>
                            <a:srgbClr val="FBFBFB"/>
                          </a:highlight>
                          <a:latin typeface="Courier New"/>
                          <a:ea typeface="Courier New"/>
                          <a:cs typeface="Courier New"/>
                          <a:sym typeface="Courier New"/>
                        </a:rPr>
                        <a:t>res</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send</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Hello from C!</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800">
                          <a:solidFill>
                            <a:srgbClr val="994CC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i="1" lang="en" sz="800">
                          <a:solidFill>
                            <a:srgbClr val="0C969B"/>
                          </a:solidFill>
                          <a:highlight>
                            <a:srgbClr val="FBFBFB"/>
                          </a:highlight>
                          <a:latin typeface="Courier New"/>
                          <a:ea typeface="Courier New"/>
                          <a:cs typeface="Courier New"/>
                          <a:sym typeface="Courier New"/>
                        </a:rPr>
                        <a:t>app</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get</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/example/c</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[cb0, cb1, cb2])</a:t>
                      </a:r>
                      <a:endParaRPr sz="800">
                        <a:solidFill>
                          <a:srgbClr val="403F53"/>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37500"/>
                        </a:lnSpc>
                        <a:spcBef>
                          <a:spcPts val="0"/>
                        </a:spcBef>
                        <a:spcAft>
                          <a:spcPts val="0"/>
                        </a:spcAft>
                        <a:buNone/>
                      </a:pPr>
                      <a:r>
                        <a:rPr lang="en" sz="800">
                          <a:solidFill>
                            <a:srgbClr val="994CC3"/>
                          </a:solidFill>
                          <a:highlight>
                            <a:srgbClr val="FBFBFB"/>
                          </a:highlight>
                          <a:latin typeface="Courier New"/>
                          <a:ea typeface="Courier New"/>
                          <a:cs typeface="Courier New"/>
                          <a:sym typeface="Courier New"/>
                        </a:rPr>
                        <a:t>var</a:t>
                      </a:r>
                      <a:r>
                        <a:rPr i="1" lang="en" sz="800">
                          <a:solidFill>
                            <a:srgbClr val="994CC3"/>
                          </a:solidFill>
                          <a:highlight>
                            <a:srgbClr val="FBFBFB"/>
                          </a:highlight>
                          <a:latin typeface="Courier New"/>
                          <a:ea typeface="Courier New"/>
                          <a:cs typeface="Courier New"/>
                          <a:sym typeface="Courier New"/>
                        </a:rPr>
                        <a:t> </a:t>
                      </a:r>
                      <a:r>
                        <a:rPr i="1" lang="en" sz="800">
                          <a:solidFill>
                            <a:srgbClr val="4876D6"/>
                          </a:solidFill>
                          <a:highlight>
                            <a:srgbClr val="FBFBFB"/>
                          </a:highlight>
                          <a:latin typeface="Courier New"/>
                          <a:ea typeface="Courier New"/>
                          <a:cs typeface="Courier New"/>
                          <a:sym typeface="Courier New"/>
                        </a:rPr>
                        <a:t>cb0</a:t>
                      </a:r>
                      <a:r>
                        <a:rPr i="1" lang="en" sz="800">
                          <a:solidFill>
                            <a:srgbClr val="994CC3"/>
                          </a:solidFill>
                          <a:highlight>
                            <a:srgbClr val="FBFBFB"/>
                          </a:highlight>
                          <a:latin typeface="Courier New"/>
                          <a:ea typeface="Courier New"/>
                          <a:cs typeface="Courier New"/>
                          <a:sym typeface="Courier New"/>
                        </a:rPr>
                        <a:t> </a:t>
                      </a:r>
                      <a:r>
                        <a:rPr lang="en" sz="800">
                          <a:solidFill>
                            <a:srgbClr val="994CC3"/>
                          </a:solidFill>
                          <a:highlight>
                            <a:srgbClr val="FBFBFB"/>
                          </a:highlight>
                          <a:latin typeface="Courier New"/>
                          <a:ea typeface="Courier New"/>
                          <a:cs typeface="Courier New"/>
                          <a:sym typeface="Courier New"/>
                        </a:rPr>
                        <a:t>=</a:t>
                      </a:r>
                      <a:r>
                        <a:rPr i="1" lang="en" sz="800">
                          <a:solidFill>
                            <a:srgbClr val="994CC3"/>
                          </a:solidFill>
                          <a:highlight>
                            <a:srgbClr val="FBFBFB"/>
                          </a:highlight>
                          <a:latin typeface="Courier New"/>
                          <a:ea typeface="Courier New"/>
                          <a:cs typeface="Courier New"/>
                          <a:sym typeface="Courier New"/>
                        </a:rPr>
                        <a:t> </a:t>
                      </a:r>
                      <a:r>
                        <a:rPr lang="en" sz="800">
                          <a:solidFill>
                            <a:srgbClr val="994CC3"/>
                          </a:solidFill>
                          <a:highlight>
                            <a:srgbClr val="FBFBFB"/>
                          </a:highlight>
                          <a:latin typeface="Courier New"/>
                          <a:ea typeface="Courier New"/>
                          <a:cs typeface="Courier New"/>
                          <a:sym typeface="Courier New"/>
                        </a:rPr>
                        <a:t>function</a:t>
                      </a:r>
                      <a:r>
                        <a:rPr i="1" lang="en" sz="800">
                          <a:solidFill>
                            <a:srgbClr val="994CC3"/>
                          </a:solidFill>
                          <a:highlight>
                            <a:srgbClr val="FBFBFB"/>
                          </a:highlight>
                          <a:latin typeface="Courier New"/>
                          <a:ea typeface="Courier New"/>
                          <a:cs typeface="Courier New"/>
                          <a:sym typeface="Courier New"/>
                        </a:rPr>
                        <a:t> </a:t>
                      </a:r>
                      <a:r>
                        <a:rPr lang="en" sz="800">
                          <a:solidFill>
                            <a:srgbClr val="111111"/>
                          </a:solidFill>
                          <a:highlight>
                            <a:srgbClr val="FBFBFB"/>
                          </a:highlight>
                          <a:latin typeface="Courier New"/>
                          <a:ea typeface="Courier New"/>
                          <a:cs typeface="Courier New"/>
                          <a:sym typeface="Courier New"/>
                        </a:rPr>
                        <a:t>(</a:t>
                      </a:r>
                      <a:r>
                        <a:rPr i="1" lang="en" sz="800">
                          <a:solidFill>
                            <a:srgbClr val="403F53"/>
                          </a:solidFill>
                          <a:highlight>
                            <a:srgbClr val="FBFBFB"/>
                          </a:highlight>
                          <a:latin typeface="Courier New"/>
                          <a:ea typeface="Courier New"/>
                          <a:cs typeface="Courier New"/>
                          <a:sym typeface="Courier New"/>
                        </a:rPr>
                        <a:t>req</a:t>
                      </a:r>
                      <a:r>
                        <a:rPr lang="en" sz="800">
                          <a:solidFill>
                            <a:srgbClr val="994CC3"/>
                          </a:solidFill>
                          <a:highlight>
                            <a:srgbClr val="FBFBFB"/>
                          </a:highlight>
                          <a:latin typeface="Courier New"/>
                          <a:ea typeface="Courier New"/>
                          <a:cs typeface="Courier New"/>
                          <a:sym typeface="Courier New"/>
                        </a:rPr>
                        <a:t>,</a:t>
                      </a:r>
                      <a:r>
                        <a:rPr i="1" lang="en" sz="800">
                          <a:solidFill>
                            <a:srgbClr val="994CC3"/>
                          </a:solidFill>
                          <a:highlight>
                            <a:srgbClr val="FBFBFB"/>
                          </a:highlight>
                          <a:latin typeface="Courier New"/>
                          <a:ea typeface="Courier New"/>
                          <a:cs typeface="Courier New"/>
                          <a:sym typeface="Courier New"/>
                        </a:rPr>
                        <a:t> </a:t>
                      </a:r>
                      <a:r>
                        <a:rPr i="1" lang="en" sz="800">
                          <a:solidFill>
                            <a:srgbClr val="403F53"/>
                          </a:solidFill>
                          <a:highlight>
                            <a:srgbClr val="FBFBFB"/>
                          </a:highlight>
                          <a:latin typeface="Courier New"/>
                          <a:ea typeface="Courier New"/>
                          <a:cs typeface="Courier New"/>
                          <a:sym typeface="Courier New"/>
                        </a:rPr>
                        <a:t>res</a:t>
                      </a:r>
                      <a:r>
                        <a:rPr lang="en" sz="800">
                          <a:solidFill>
                            <a:srgbClr val="994CC3"/>
                          </a:solidFill>
                          <a:highlight>
                            <a:srgbClr val="FBFBFB"/>
                          </a:highlight>
                          <a:latin typeface="Courier New"/>
                          <a:ea typeface="Courier New"/>
                          <a:cs typeface="Courier New"/>
                          <a:sym typeface="Courier New"/>
                        </a:rPr>
                        <a:t>,</a:t>
                      </a:r>
                      <a:r>
                        <a:rPr i="1" lang="en" sz="800">
                          <a:solidFill>
                            <a:srgbClr val="994CC3"/>
                          </a:solidFill>
                          <a:highlight>
                            <a:srgbClr val="FBFBFB"/>
                          </a:highlight>
                          <a:latin typeface="Courier New"/>
                          <a:ea typeface="Courier New"/>
                          <a:cs typeface="Courier New"/>
                          <a:sym typeface="Courier New"/>
                        </a:rPr>
                        <a:t> </a:t>
                      </a:r>
                      <a:r>
                        <a:rPr i="1" lang="en" sz="800">
                          <a:solidFill>
                            <a:srgbClr val="403F53"/>
                          </a:solidFill>
                          <a:highlight>
                            <a:srgbClr val="FBFBFB"/>
                          </a:highlight>
                          <a:latin typeface="Courier New"/>
                          <a:ea typeface="Courier New"/>
                          <a:cs typeface="Courier New"/>
                          <a:sym typeface="Courier New"/>
                        </a:rPr>
                        <a:t>next</a:t>
                      </a:r>
                      <a:r>
                        <a:rPr lang="en" sz="800">
                          <a:solidFill>
                            <a:srgbClr val="111111"/>
                          </a:solidFill>
                          <a:highlight>
                            <a:srgbClr val="FBFBFB"/>
                          </a:highlight>
                          <a:latin typeface="Courier New"/>
                          <a:ea typeface="Courier New"/>
                          <a:cs typeface="Courier New"/>
                          <a:sym typeface="Courier New"/>
                        </a:rPr>
                        <a:t>)</a:t>
                      </a:r>
                      <a:r>
                        <a:rPr i="1" lang="en" sz="800">
                          <a:solidFill>
                            <a:srgbClr val="994CC3"/>
                          </a:solidFill>
                          <a:highlight>
                            <a:srgbClr val="FBFBFB"/>
                          </a:highlight>
                          <a:latin typeface="Courier New"/>
                          <a:ea typeface="Courier New"/>
                          <a:cs typeface="Courier New"/>
                          <a:sym typeface="Courier New"/>
                        </a:rPr>
                        <a:t> </a:t>
                      </a:r>
                      <a:r>
                        <a:rPr lang="en" sz="800">
                          <a:solidFill>
                            <a:srgbClr val="994CC3"/>
                          </a:solidFill>
                          <a:highlight>
                            <a:srgbClr val="FBFBFB"/>
                          </a:highlight>
                          <a:latin typeface="Courier New"/>
                          <a:ea typeface="Courier New"/>
                          <a:cs typeface="Courier New"/>
                          <a:sym typeface="Courier New"/>
                        </a:rPr>
                        <a:t>{</a:t>
                      </a:r>
                      <a:endParaRPr sz="8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i="1" lang="en" sz="800">
                          <a:solidFill>
                            <a:srgbClr val="994CC3"/>
                          </a:solidFill>
                          <a:highlight>
                            <a:srgbClr val="FBFBFB"/>
                          </a:highlight>
                          <a:latin typeface="Courier New"/>
                          <a:ea typeface="Courier New"/>
                          <a:cs typeface="Courier New"/>
                          <a:sym typeface="Courier New"/>
                        </a:rPr>
                        <a:t>   </a:t>
                      </a:r>
                      <a:r>
                        <a:rPr i="1" lang="en" sz="800">
                          <a:solidFill>
                            <a:srgbClr val="0C969B"/>
                          </a:solidFill>
                          <a:highlight>
                            <a:srgbClr val="FBFBFB"/>
                          </a:highlight>
                          <a:latin typeface="Courier New"/>
                          <a:ea typeface="Courier New"/>
                          <a:cs typeface="Courier New"/>
                          <a:sym typeface="Courier New"/>
                        </a:rPr>
                        <a:t>console</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log</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CB0</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i="1" lang="en" sz="800">
                          <a:solidFill>
                            <a:srgbClr val="994CC3"/>
                          </a:solidFill>
                          <a:highlight>
                            <a:srgbClr val="FBFBFB"/>
                          </a:highlight>
                          <a:latin typeface="Courier New"/>
                          <a:ea typeface="Courier New"/>
                          <a:cs typeface="Courier New"/>
                          <a:sym typeface="Courier New"/>
                        </a:rPr>
                        <a:t>   </a:t>
                      </a:r>
                      <a:r>
                        <a:rPr i="1" lang="en" sz="800">
                          <a:solidFill>
                            <a:srgbClr val="4876D6"/>
                          </a:solidFill>
                          <a:highlight>
                            <a:srgbClr val="FBFBFB"/>
                          </a:highlight>
                          <a:latin typeface="Courier New"/>
                          <a:ea typeface="Courier New"/>
                          <a:cs typeface="Courier New"/>
                          <a:sym typeface="Courier New"/>
                        </a:rPr>
                        <a:t>next</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800">
                          <a:solidFill>
                            <a:srgbClr val="994CC3"/>
                          </a:solidFill>
                          <a:highlight>
                            <a:srgbClr val="FBFBFB"/>
                          </a:highlight>
                          <a:latin typeface="Courier New"/>
                          <a:ea typeface="Courier New"/>
                          <a:cs typeface="Courier New"/>
                          <a:sym typeface="Courier New"/>
                        </a:rPr>
                        <a:t>}</a:t>
                      </a:r>
                      <a:endParaRPr sz="8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800">
                          <a:solidFill>
                            <a:srgbClr val="994CC3"/>
                          </a:solidFill>
                          <a:highlight>
                            <a:srgbClr val="FBFBFB"/>
                          </a:highlight>
                          <a:latin typeface="Courier New"/>
                          <a:ea typeface="Courier New"/>
                          <a:cs typeface="Courier New"/>
                          <a:sym typeface="Courier New"/>
                        </a:rPr>
                        <a:t>var</a:t>
                      </a:r>
                      <a:r>
                        <a:rPr i="1" lang="en" sz="800">
                          <a:solidFill>
                            <a:srgbClr val="994CC3"/>
                          </a:solidFill>
                          <a:highlight>
                            <a:srgbClr val="FBFBFB"/>
                          </a:highlight>
                          <a:latin typeface="Courier New"/>
                          <a:ea typeface="Courier New"/>
                          <a:cs typeface="Courier New"/>
                          <a:sym typeface="Courier New"/>
                        </a:rPr>
                        <a:t> </a:t>
                      </a:r>
                      <a:r>
                        <a:rPr i="1" lang="en" sz="800">
                          <a:solidFill>
                            <a:srgbClr val="4876D6"/>
                          </a:solidFill>
                          <a:highlight>
                            <a:srgbClr val="FBFBFB"/>
                          </a:highlight>
                          <a:latin typeface="Courier New"/>
                          <a:ea typeface="Courier New"/>
                          <a:cs typeface="Courier New"/>
                          <a:sym typeface="Courier New"/>
                        </a:rPr>
                        <a:t>cb1</a:t>
                      </a:r>
                      <a:r>
                        <a:rPr i="1" lang="en" sz="800">
                          <a:solidFill>
                            <a:srgbClr val="994CC3"/>
                          </a:solidFill>
                          <a:highlight>
                            <a:srgbClr val="FBFBFB"/>
                          </a:highlight>
                          <a:latin typeface="Courier New"/>
                          <a:ea typeface="Courier New"/>
                          <a:cs typeface="Courier New"/>
                          <a:sym typeface="Courier New"/>
                        </a:rPr>
                        <a:t> </a:t>
                      </a:r>
                      <a:r>
                        <a:rPr lang="en" sz="800">
                          <a:solidFill>
                            <a:srgbClr val="994CC3"/>
                          </a:solidFill>
                          <a:highlight>
                            <a:srgbClr val="FBFBFB"/>
                          </a:highlight>
                          <a:latin typeface="Courier New"/>
                          <a:ea typeface="Courier New"/>
                          <a:cs typeface="Courier New"/>
                          <a:sym typeface="Courier New"/>
                        </a:rPr>
                        <a:t>=</a:t>
                      </a:r>
                      <a:r>
                        <a:rPr i="1" lang="en" sz="800">
                          <a:solidFill>
                            <a:srgbClr val="994CC3"/>
                          </a:solidFill>
                          <a:highlight>
                            <a:srgbClr val="FBFBFB"/>
                          </a:highlight>
                          <a:latin typeface="Courier New"/>
                          <a:ea typeface="Courier New"/>
                          <a:cs typeface="Courier New"/>
                          <a:sym typeface="Courier New"/>
                        </a:rPr>
                        <a:t> </a:t>
                      </a:r>
                      <a:r>
                        <a:rPr lang="en" sz="800">
                          <a:solidFill>
                            <a:srgbClr val="994CC3"/>
                          </a:solidFill>
                          <a:highlight>
                            <a:srgbClr val="FBFBFB"/>
                          </a:highlight>
                          <a:latin typeface="Courier New"/>
                          <a:ea typeface="Courier New"/>
                          <a:cs typeface="Courier New"/>
                          <a:sym typeface="Courier New"/>
                        </a:rPr>
                        <a:t>function</a:t>
                      </a:r>
                      <a:r>
                        <a:rPr i="1" lang="en" sz="800">
                          <a:solidFill>
                            <a:srgbClr val="994CC3"/>
                          </a:solidFill>
                          <a:highlight>
                            <a:srgbClr val="FBFBFB"/>
                          </a:highlight>
                          <a:latin typeface="Courier New"/>
                          <a:ea typeface="Courier New"/>
                          <a:cs typeface="Courier New"/>
                          <a:sym typeface="Courier New"/>
                        </a:rPr>
                        <a:t> </a:t>
                      </a:r>
                      <a:r>
                        <a:rPr lang="en" sz="800">
                          <a:solidFill>
                            <a:srgbClr val="111111"/>
                          </a:solidFill>
                          <a:highlight>
                            <a:srgbClr val="FBFBFB"/>
                          </a:highlight>
                          <a:latin typeface="Courier New"/>
                          <a:ea typeface="Courier New"/>
                          <a:cs typeface="Courier New"/>
                          <a:sym typeface="Courier New"/>
                        </a:rPr>
                        <a:t>(</a:t>
                      </a:r>
                      <a:r>
                        <a:rPr i="1" lang="en" sz="800">
                          <a:solidFill>
                            <a:srgbClr val="403F53"/>
                          </a:solidFill>
                          <a:highlight>
                            <a:srgbClr val="FBFBFB"/>
                          </a:highlight>
                          <a:latin typeface="Courier New"/>
                          <a:ea typeface="Courier New"/>
                          <a:cs typeface="Courier New"/>
                          <a:sym typeface="Courier New"/>
                        </a:rPr>
                        <a:t>req</a:t>
                      </a:r>
                      <a:r>
                        <a:rPr lang="en" sz="800">
                          <a:solidFill>
                            <a:srgbClr val="994CC3"/>
                          </a:solidFill>
                          <a:highlight>
                            <a:srgbClr val="FBFBFB"/>
                          </a:highlight>
                          <a:latin typeface="Courier New"/>
                          <a:ea typeface="Courier New"/>
                          <a:cs typeface="Courier New"/>
                          <a:sym typeface="Courier New"/>
                        </a:rPr>
                        <a:t>,</a:t>
                      </a:r>
                      <a:r>
                        <a:rPr i="1" lang="en" sz="800">
                          <a:solidFill>
                            <a:srgbClr val="994CC3"/>
                          </a:solidFill>
                          <a:highlight>
                            <a:srgbClr val="FBFBFB"/>
                          </a:highlight>
                          <a:latin typeface="Courier New"/>
                          <a:ea typeface="Courier New"/>
                          <a:cs typeface="Courier New"/>
                          <a:sym typeface="Courier New"/>
                        </a:rPr>
                        <a:t> </a:t>
                      </a:r>
                      <a:r>
                        <a:rPr i="1" lang="en" sz="800">
                          <a:solidFill>
                            <a:srgbClr val="403F53"/>
                          </a:solidFill>
                          <a:highlight>
                            <a:srgbClr val="FBFBFB"/>
                          </a:highlight>
                          <a:latin typeface="Courier New"/>
                          <a:ea typeface="Courier New"/>
                          <a:cs typeface="Courier New"/>
                          <a:sym typeface="Courier New"/>
                        </a:rPr>
                        <a:t>res</a:t>
                      </a:r>
                      <a:r>
                        <a:rPr lang="en" sz="800">
                          <a:solidFill>
                            <a:srgbClr val="994CC3"/>
                          </a:solidFill>
                          <a:highlight>
                            <a:srgbClr val="FBFBFB"/>
                          </a:highlight>
                          <a:latin typeface="Courier New"/>
                          <a:ea typeface="Courier New"/>
                          <a:cs typeface="Courier New"/>
                          <a:sym typeface="Courier New"/>
                        </a:rPr>
                        <a:t>,</a:t>
                      </a:r>
                      <a:r>
                        <a:rPr i="1" lang="en" sz="800">
                          <a:solidFill>
                            <a:srgbClr val="994CC3"/>
                          </a:solidFill>
                          <a:highlight>
                            <a:srgbClr val="FBFBFB"/>
                          </a:highlight>
                          <a:latin typeface="Courier New"/>
                          <a:ea typeface="Courier New"/>
                          <a:cs typeface="Courier New"/>
                          <a:sym typeface="Courier New"/>
                        </a:rPr>
                        <a:t> </a:t>
                      </a:r>
                      <a:r>
                        <a:rPr i="1" lang="en" sz="800">
                          <a:solidFill>
                            <a:srgbClr val="403F53"/>
                          </a:solidFill>
                          <a:highlight>
                            <a:srgbClr val="FBFBFB"/>
                          </a:highlight>
                          <a:latin typeface="Courier New"/>
                          <a:ea typeface="Courier New"/>
                          <a:cs typeface="Courier New"/>
                          <a:sym typeface="Courier New"/>
                        </a:rPr>
                        <a:t>next</a:t>
                      </a:r>
                      <a:r>
                        <a:rPr lang="en" sz="800">
                          <a:solidFill>
                            <a:srgbClr val="111111"/>
                          </a:solidFill>
                          <a:highlight>
                            <a:srgbClr val="FBFBFB"/>
                          </a:highlight>
                          <a:latin typeface="Courier New"/>
                          <a:ea typeface="Courier New"/>
                          <a:cs typeface="Courier New"/>
                          <a:sym typeface="Courier New"/>
                        </a:rPr>
                        <a:t>)</a:t>
                      </a:r>
                      <a:r>
                        <a:rPr i="1" lang="en" sz="800">
                          <a:solidFill>
                            <a:srgbClr val="994CC3"/>
                          </a:solidFill>
                          <a:highlight>
                            <a:srgbClr val="FBFBFB"/>
                          </a:highlight>
                          <a:latin typeface="Courier New"/>
                          <a:ea typeface="Courier New"/>
                          <a:cs typeface="Courier New"/>
                          <a:sym typeface="Courier New"/>
                        </a:rPr>
                        <a:t> </a:t>
                      </a:r>
                      <a:r>
                        <a:rPr lang="en" sz="800">
                          <a:solidFill>
                            <a:srgbClr val="994CC3"/>
                          </a:solidFill>
                          <a:highlight>
                            <a:srgbClr val="FBFBFB"/>
                          </a:highlight>
                          <a:latin typeface="Courier New"/>
                          <a:ea typeface="Courier New"/>
                          <a:cs typeface="Courier New"/>
                          <a:sym typeface="Courier New"/>
                        </a:rPr>
                        <a:t>{</a:t>
                      </a:r>
                      <a:endParaRPr sz="8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i="1" lang="en" sz="800">
                          <a:solidFill>
                            <a:srgbClr val="994CC3"/>
                          </a:solidFill>
                          <a:highlight>
                            <a:srgbClr val="FBFBFB"/>
                          </a:highlight>
                          <a:latin typeface="Courier New"/>
                          <a:ea typeface="Courier New"/>
                          <a:cs typeface="Courier New"/>
                          <a:sym typeface="Courier New"/>
                        </a:rPr>
                        <a:t>   </a:t>
                      </a:r>
                      <a:r>
                        <a:rPr i="1" lang="en" sz="800">
                          <a:solidFill>
                            <a:srgbClr val="0C969B"/>
                          </a:solidFill>
                          <a:highlight>
                            <a:srgbClr val="FBFBFB"/>
                          </a:highlight>
                          <a:latin typeface="Courier New"/>
                          <a:ea typeface="Courier New"/>
                          <a:cs typeface="Courier New"/>
                          <a:sym typeface="Courier New"/>
                        </a:rPr>
                        <a:t>console</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log</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CB1</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i="1" lang="en" sz="800">
                          <a:solidFill>
                            <a:srgbClr val="994CC3"/>
                          </a:solidFill>
                          <a:highlight>
                            <a:srgbClr val="FBFBFB"/>
                          </a:highlight>
                          <a:latin typeface="Courier New"/>
                          <a:ea typeface="Courier New"/>
                          <a:cs typeface="Courier New"/>
                          <a:sym typeface="Courier New"/>
                        </a:rPr>
                        <a:t>   </a:t>
                      </a:r>
                      <a:r>
                        <a:rPr i="1" lang="en" sz="800">
                          <a:solidFill>
                            <a:srgbClr val="4876D6"/>
                          </a:solidFill>
                          <a:highlight>
                            <a:srgbClr val="FBFBFB"/>
                          </a:highlight>
                          <a:latin typeface="Courier New"/>
                          <a:ea typeface="Courier New"/>
                          <a:cs typeface="Courier New"/>
                          <a:sym typeface="Courier New"/>
                        </a:rPr>
                        <a:t>next</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800">
                          <a:solidFill>
                            <a:srgbClr val="994CC3"/>
                          </a:solidFill>
                          <a:highlight>
                            <a:srgbClr val="FBFBFB"/>
                          </a:highlight>
                          <a:latin typeface="Courier New"/>
                          <a:ea typeface="Courier New"/>
                          <a:cs typeface="Courier New"/>
                          <a:sym typeface="Courier New"/>
                        </a:rPr>
                        <a:t>}</a:t>
                      </a:r>
                      <a:endParaRPr sz="8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i="1" lang="en" sz="800">
                          <a:solidFill>
                            <a:srgbClr val="0C969B"/>
                          </a:solidFill>
                          <a:highlight>
                            <a:srgbClr val="FBFBFB"/>
                          </a:highlight>
                          <a:latin typeface="Courier New"/>
                          <a:ea typeface="Courier New"/>
                          <a:cs typeface="Courier New"/>
                          <a:sym typeface="Courier New"/>
                        </a:rPr>
                        <a:t>app</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get</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/example/d</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[cb0, cb1], </a:t>
                      </a:r>
                      <a:r>
                        <a:rPr lang="en" sz="800">
                          <a:solidFill>
                            <a:srgbClr val="994CC3"/>
                          </a:solidFill>
                          <a:highlight>
                            <a:srgbClr val="FBFBFB"/>
                          </a:highlight>
                          <a:latin typeface="Courier New"/>
                          <a:ea typeface="Courier New"/>
                          <a:cs typeface="Courier New"/>
                          <a:sym typeface="Courier New"/>
                        </a:rPr>
                        <a:t>function</a:t>
                      </a:r>
                      <a:r>
                        <a:rPr lang="en" sz="800">
                          <a:solidFill>
                            <a:srgbClr val="403F53"/>
                          </a:solidFill>
                          <a:highlight>
                            <a:srgbClr val="FBFBFB"/>
                          </a:highlight>
                          <a:latin typeface="Courier New"/>
                          <a:ea typeface="Courier New"/>
                          <a:cs typeface="Courier New"/>
                          <a:sym typeface="Courier New"/>
                        </a:rPr>
                        <a:t> </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req, res, next</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800">
                          <a:solidFill>
                            <a:srgbClr val="403F53"/>
                          </a:solidFill>
                          <a:highlight>
                            <a:srgbClr val="FBFBFB"/>
                          </a:highlight>
                          <a:latin typeface="Courier New"/>
                          <a:ea typeface="Courier New"/>
                          <a:cs typeface="Courier New"/>
                          <a:sym typeface="Courier New"/>
                        </a:rPr>
                        <a:t>   </a:t>
                      </a:r>
                      <a:r>
                        <a:rPr i="1" lang="en" sz="800">
                          <a:solidFill>
                            <a:srgbClr val="0C969B"/>
                          </a:solidFill>
                          <a:highlight>
                            <a:srgbClr val="FBFBFB"/>
                          </a:highlight>
                          <a:latin typeface="Courier New"/>
                          <a:ea typeface="Courier New"/>
                          <a:cs typeface="Courier New"/>
                          <a:sym typeface="Courier New"/>
                        </a:rPr>
                        <a:t>console</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log</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the response will be sent by the next function ...</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800">
                          <a:solidFill>
                            <a:srgbClr val="403F53"/>
                          </a:solidFill>
                          <a:highlight>
                            <a:srgbClr val="FBFBFB"/>
                          </a:highlight>
                          <a:latin typeface="Courier New"/>
                          <a:ea typeface="Courier New"/>
                          <a:cs typeface="Courier New"/>
                          <a:sym typeface="Courier New"/>
                        </a:rPr>
                        <a:t>   </a:t>
                      </a:r>
                      <a:r>
                        <a:rPr i="1" lang="en" sz="800">
                          <a:solidFill>
                            <a:srgbClr val="4876D6"/>
                          </a:solidFill>
                          <a:highlight>
                            <a:srgbClr val="FBFBFB"/>
                          </a:highlight>
                          <a:latin typeface="Courier New"/>
                          <a:ea typeface="Courier New"/>
                          <a:cs typeface="Courier New"/>
                          <a:sym typeface="Courier New"/>
                        </a:rPr>
                        <a:t>next</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800">
                          <a:solidFill>
                            <a:srgbClr val="403F53"/>
                          </a:solidFill>
                          <a:highlight>
                            <a:srgbClr val="FBFBFB"/>
                          </a:highlight>
                          <a:latin typeface="Courier New"/>
                          <a:ea typeface="Courier New"/>
                          <a:cs typeface="Courier New"/>
                          <a:sym typeface="Courier New"/>
                        </a:rPr>
                        <a:t>}, </a:t>
                      </a:r>
                      <a:r>
                        <a:rPr lang="en" sz="800">
                          <a:solidFill>
                            <a:srgbClr val="994CC3"/>
                          </a:solidFill>
                          <a:highlight>
                            <a:srgbClr val="FBFBFB"/>
                          </a:highlight>
                          <a:latin typeface="Courier New"/>
                          <a:ea typeface="Courier New"/>
                          <a:cs typeface="Courier New"/>
                          <a:sym typeface="Courier New"/>
                        </a:rPr>
                        <a:t>function</a:t>
                      </a:r>
                      <a:r>
                        <a:rPr lang="en" sz="800">
                          <a:solidFill>
                            <a:srgbClr val="403F53"/>
                          </a:solidFill>
                          <a:highlight>
                            <a:srgbClr val="FBFBFB"/>
                          </a:highlight>
                          <a:latin typeface="Courier New"/>
                          <a:ea typeface="Courier New"/>
                          <a:cs typeface="Courier New"/>
                          <a:sym typeface="Courier New"/>
                        </a:rPr>
                        <a:t> </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req, res</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800">
                          <a:solidFill>
                            <a:srgbClr val="403F53"/>
                          </a:solidFill>
                          <a:highlight>
                            <a:srgbClr val="FBFBFB"/>
                          </a:highlight>
                          <a:latin typeface="Courier New"/>
                          <a:ea typeface="Courier New"/>
                          <a:cs typeface="Courier New"/>
                          <a:sym typeface="Courier New"/>
                        </a:rPr>
                        <a:t>   </a:t>
                      </a:r>
                      <a:r>
                        <a:rPr i="1" lang="en" sz="800">
                          <a:solidFill>
                            <a:srgbClr val="0C969B"/>
                          </a:solidFill>
                          <a:highlight>
                            <a:srgbClr val="FBFBFB"/>
                          </a:highlight>
                          <a:latin typeface="Courier New"/>
                          <a:ea typeface="Courier New"/>
                          <a:cs typeface="Courier New"/>
                          <a:sym typeface="Courier New"/>
                        </a:rPr>
                        <a:t>res</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send</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Hello from D!</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ctrTitle"/>
          </p:nvPr>
        </p:nvSpPr>
        <p:spPr>
          <a:xfrm>
            <a:off x="179000" y="60625"/>
            <a:ext cx="6302400" cy="6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Express.js / Routing</a:t>
            </a:r>
            <a:endParaRPr sz="3400">
              <a:solidFill>
                <a:srgbClr val="E06666"/>
              </a:solidFill>
              <a:latin typeface="Raleway"/>
              <a:ea typeface="Raleway"/>
              <a:cs typeface="Raleway"/>
              <a:sym typeface="Raleway"/>
            </a:endParaRPr>
          </a:p>
        </p:txBody>
      </p:sp>
      <p:sp>
        <p:nvSpPr>
          <p:cNvPr id="218" name="Google Shape;218;p37"/>
          <p:cNvSpPr txBox="1"/>
          <p:nvPr/>
        </p:nvSpPr>
        <p:spPr>
          <a:xfrm>
            <a:off x="295400" y="1007850"/>
            <a:ext cx="8700000" cy="38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Response methods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The methods on the response object (res) in the following table can send a response to the client, and terminate the request-response cycle. If none of these methods are called from a route handler, </a:t>
            </a:r>
            <a:r>
              <a:rPr b="1" lang="en" sz="1000"/>
              <a:t>the client request will be left hanging.</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t/>
            </a:r>
            <a:endParaRPr b="1" sz="1000"/>
          </a:p>
        </p:txBody>
      </p:sp>
      <p:graphicFrame>
        <p:nvGraphicFramePr>
          <p:cNvPr id="219" name="Google Shape;219;p37"/>
          <p:cNvGraphicFramePr/>
          <p:nvPr/>
        </p:nvGraphicFramePr>
        <p:xfrm>
          <a:off x="529650" y="1911425"/>
          <a:ext cx="3000000" cy="3000000"/>
        </p:xfrm>
        <a:graphic>
          <a:graphicData uri="http://schemas.openxmlformats.org/drawingml/2006/table">
            <a:tbl>
              <a:tblPr>
                <a:noFill/>
                <a:tableStyleId>{826806EC-AC13-4210-B332-5FDD42A4F74F}</a:tableStyleId>
              </a:tblPr>
              <a:tblGrid>
                <a:gridCol w="3619500"/>
                <a:gridCol w="3619500"/>
              </a:tblGrid>
              <a:tr h="288325">
                <a:tc>
                  <a:txBody>
                    <a:bodyPr/>
                    <a:lstStyle/>
                    <a:p>
                      <a:pPr indent="0" lvl="0" marL="0" rtl="0" algn="l">
                        <a:spcBef>
                          <a:spcPts val="0"/>
                        </a:spcBef>
                        <a:spcAft>
                          <a:spcPts val="0"/>
                        </a:spcAft>
                        <a:buNone/>
                      </a:pPr>
                      <a:r>
                        <a:rPr lang="en" sz="800"/>
                        <a:t>res.download()</a:t>
                      </a:r>
                      <a:endParaRPr sz="800"/>
                    </a:p>
                  </a:txBody>
                  <a:tcPr marT="91425" marB="91425" marR="91425" marL="91425"/>
                </a:tc>
                <a:tc>
                  <a:txBody>
                    <a:bodyPr/>
                    <a:lstStyle/>
                    <a:p>
                      <a:pPr indent="0" lvl="0" marL="0" rtl="0" algn="l">
                        <a:spcBef>
                          <a:spcPts val="0"/>
                        </a:spcBef>
                        <a:spcAft>
                          <a:spcPts val="0"/>
                        </a:spcAft>
                        <a:buNone/>
                      </a:pPr>
                      <a:r>
                        <a:rPr lang="en" sz="800"/>
                        <a:t>Prompt a file to be downloaded.</a:t>
                      </a:r>
                      <a:endParaRPr sz="800"/>
                    </a:p>
                  </a:txBody>
                  <a:tcPr marT="91425" marB="91425" marR="91425" marL="91425"/>
                </a:tc>
              </a:tr>
              <a:tr h="247775">
                <a:tc>
                  <a:txBody>
                    <a:bodyPr/>
                    <a:lstStyle/>
                    <a:p>
                      <a:pPr indent="0" lvl="0" marL="0" rtl="0" algn="l">
                        <a:spcBef>
                          <a:spcPts val="0"/>
                        </a:spcBef>
                        <a:spcAft>
                          <a:spcPts val="0"/>
                        </a:spcAft>
                        <a:buNone/>
                      </a:pPr>
                      <a:r>
                        <a:rPr lang="en" sz="800"/>
                        <a:t>res.end()</a:t>
                      </a:r>
                      <a:endParaRPr sz="800"/>
                    </a:p>
                  </a:txBody>
                  <a:tcPr marT="91425" marB="91425" marR="91425" marL="91425"/>
                </a:tc>
                <a:tc>
                  <a:txBody>
                    <a:bodyPr/>
                    <a:lstStyle/>
                    <a:p>
                      <a:pPr indent="0" lvl="0" marL="0" rtl="0" algn="l">
                        <a:spcBef>
                          <a:spcPts val="0"/>
                        </a:spcBef>
                        <a:spcAft>
                          <a:spcPts val="0"/>
                        </a:spcAft>
                        <a:buNone/>
                      </a:pPr>
                      <a:r>
                        <a:rPr lang="en" sz="800"/>
                        <a:t>End the response process.</a:t>
                      </a:r>
                      <a:endParaRPr sz="800"/>
                    </a:p>
                  </a:txBody>
                  <a:tcPr marT="91425" marB="91425" marR="91425" marL="91425"/>
                </a:tc>
              </a:tr>
              <a:tr h="253575">
                <a:tc>
                  <a:txBody>
                    <a:bodyPr/>
                    <a:lstStyle/>
                    <a:p>
                      <a:pPr indent="0" lvl="0" marL="0" rtl="0" algn="l">
                        <a:spcBef>
                          <a:spcPts val="0"/>
                        </a:spcBef>
                        <a:spcAft>
                          <a:spcPts val="0"/>
                        </a:spcAft>
                        <a:buNone/>
                      </a:pPr>
                      <a:r>
                        <a:rPr lang="en" sz="800"/>
                        <a:t>res.json()</a:t>
                      </a:r>
                      <a:endParaRPr sz="800"/>
                    </a:p>
                  </a:txBody>
                  <a:tcPr marT="91425" marB="91425" marR="91425" marL="91425"/>
                </a:tc>
                <a:tc>
                  <a:txBody>
                    <a:bodyPr/>
                    <a:lstStyle/>
                    <a:p>
                      <a:pPr indent="0" lvl="0" marL="0" rtl="0" algn="l">
                        <a:spcBef>
                          <a:spcPts val="0"/>
                        </a:spcBef>
                        <a:spcAft>
                          <a:spcPts val="0"/>
                        </a:spcAft>
                        <a:buNone/>
                      </a:pPr>
                      <a:r>
                        <a:rPr lang="en" sz="800"/>
                        <a:t>Send a JSON response.</a:t>
                      </a:r>
                      <a:endParaRPr sz="800"/>
                    </a:p>
                  </a:txBody>
                  <a:tcPr marT="91425" marB="91425" marR="91425" marL="91425"/>
                </a:tc>
              </a:tr>
              <a:tr h="247775">
                <a:tc>
                  <a:txBody>
                    <a:bodyPr/>
                    <a:lstStyle/>
                    <a:p>
                      <a:pPr indent="0" lvl="0" marL="0" rtl="0" algn="l">
                        <a:spcBef>
                          <a:spcPts val="0"/>
                        </a:spcBef>
                        <a:spcAft>
                          <a:spcPts val="0"/>
                        </a:spcAft>
                        <a:buNone/>
                      </a:pPr>
                      <a:r>
                        <a:rPr lang="en" sz="800"/>
                        <a:t>res.jsonp()</a:t>
                      </a:r>
                      <a:endParaRPr sz="800"/>
                    </a:p>
                  </a:txBody>
                  <a:tcPr marT="91425" marB="91425" marR="91425" marL="91425"/>
                </a:tc>
                <a:tc>
                  <a:txBody>
                    <a:bodyPr/>
                    <a:lstStyle/>
                    <a:p>
                      <a:pPr indent="0" lvl="0" marL="0" rtl="0" algn="l">
                        <a:spcBef>
                          <a:spcPts val="0"/>
                        </a:spcBef>
                        <a:spcAft>
                          <a:spcPts val="0"/>
                        </a:spcAft>
                        <a:buNone/>
                      </a:pPr>
                      <a:r>
                        <a:rPr lang="en" sz="800"/>
                        <a:t>Send a JSON response with JSONP support.</a:t>
                      </a:r>
                      <a:endParaRPr sz="800"/>
                    </a:p>
                  </a:txBody>
                  <a:tcPr marT="91425" marB="91425" marR="91425" marL="91425"/>
                </a:tc>
              </a:tr>
              <a:tr h="265175">
                <a:tc>
                  <a:txBody>
                    <a:bodyPr/>
                    <a:lstStyle/>
                    <a:p>
                      <a:pPr indent="0" lvl="0" marL="0" rtl="0" algn="l">
                        <a:spcBef>
                          <a:spcPts val="0"/>
                        </a:spcBef>
                        <a:spcAft>
                          <a:spcPts val="0"/>
                        </a:spcAft>
                        <a:buNone/>
                      </a:pPr>
                      <a:r>
                        <a:rPr lang="en" sz="800"/>
                        <a:t>res.redirect()</a:t>
                      </a:r>
                      <a:endParaRPr sz="800"/>
                    </a:p>
                  </a:txBody>
                  <a:tcPr marT="91425" marB="91425" marR="91425" marL="91425"/>
                </a:tc>
                <a:tc>
                  <a:txBody>
                    <a:bodyPr/>
                    <a:lstStyle/>
                    <a:p>
                      <a:pPr indent="0" lvl="0" marL="0" rtl="0" algn="l">
                        <a:spcBef>
                          <a:spcPts val="0"/>
                        </a:spcBef>
                        <a:spcAft>
                          <a:spcPts val="0"/>
                        </a:spcAft>
                        <a:buNone/>
                      </a:pPr>
                      <a:r>
                        <a:rPr lang="en" sz="800"/>
                        <a:t>Redirect a request.</a:t>
                      </a:r>
                      <a:endParaRPr sz="800"/>
                    </a:p>
                  </a:txBody>
                  <a:tcPr marT="91425" marB="91425" marR="91425" marL="91425"/>
                </a:tc>
              </a:tr>
              <a:tr h="241975">
                <a:tc>
                  <a:txBody>
                    <a:bodyPr/>
                    <a:lstStyle/>
                    <a:p>
                      <a:pPr indent="0" lvl="0" marL="0" rtl="0" algn="l">
                        <a:spcBef>
                          <a:spcPts val="0"/>
                        </a:spcBef>
                        <a:spcAft>
                          <a:spcPts val="0"/>
                        </a:spcAft>
                        <a:buNone/>
                      </a:pPr>
                      <a:r>
                        <a:rPr lang="en" sz="800"/>
                        <a:t>res.render()</a:t>
                      </a:r>
                      <a:endParaRPr sz="800"/>
                    </a:p>
                  </a:txBody>
                  <a:tcPr marT="91425" marB="91425" marR="91425" marL="91425"/>
                </a:tc>
                <a:tc>
                  <a:txBody>
                    <a:bodyPr/>
                    <a:lstStyle/>
                    <a:p>
                      <a:pPr indent="0" lvl="0" marL="0" rtl="0" algn="l">
                        <a:spcBef>
                          <a:spcPts val="0"/>
                        </a:spcBef>
                        <a:spcAft>
                          <a:spcPts val="0"/>
                        </a:spcAft>
                        <a:buNone/>
                      </a:pPr>
                      <a:r>
                        <a:rPr lang="en" sz="800"/>
                        <a:t>Render a view template.</a:t>
                      </a:r>
                      <a:endParaRPr sz="800"/>
                    </a:p>
                  </a:txBody>
                  <a:tcPr marT="91425" marB="91425" marR="91425" marL="91425"/>
                </a:tc>
              </a:tr>
              <a:tr h="213025">
                <a:tc>
                  <a:txBody>
                    <a:bodyPr/>
                    <a:lstStyle/>
                    <a:p>
                      <a:pPr indent="0" lvl="0" marL="0" rtl="0" algn="l">
                        <a:spcBef>
                          <a:spcPts val="0"/>
                        </a:spcBef>
                        <a:spcAft>
                          <a:spcPts val="0"/>
                        </a:spcAft>
                        <a:buNone/>
                      </a:pPr>
                      <a:r>
                        <a:rPr lang="en" sz="800"/>
                        <a:t>res.send()</a:t>
                      </a:r>
                      <a:endParaRPr sz="800"/>
                    </a:p>
                  </a:txBody>
                  <a:tcPr marT="91425" marB="91425" marR="91425" marL="91425"/>
                </a:tc>
                <a:tc>
                  <a:txBody>
                    <a:bodyPr/>
                    <a:lstStyle/>
                    <a:p>
                      <a:pPr indent="0" lvl="0" marL="0" rtl="0" algn="l">
                        <a:spcBef>
                          <a:spcPts val="0"/>
                        </a:spcBef>
                        <a:spcAft>
                          <a:spcPts val="0"/>
                        </a:spcAft>
                        <a:buNone/>
                      </a:pPr>
                      <a:r>
                        <a:rPr lang="en" sz="800"/>
                        <a:t>Send a response of various types.</a:t>
                      </a:r>
                      <a:endParaRPr sz="800"/>
                    </a:p>
                  </a:txBody>
                  <a:tcPr marT="91425" marB="91425" marR="91425" marL="91425"/>
                </a:tc>
              </a:tr>
              <a:tr h="259350">
                <a:tc>
                  <a:txBody>
                    <a:bodyPr/>
                    <a:lstStyle/>
                    <a:p>
                      <a:pPr indent="0" lvl="0" marL="0" rtl="0" algn="l">
                        <a:spcBef>
                          <a:spcPts val="0"/>
                        </a:spcBef>
                        <a:spcAft>
                          <a:spcPts val="0"/>
                        </a:spcAft>
                        <a:buNone/>
                      </a:pPr>
                      <a:r>
                        <a:rPr lang="en" sz="800"/>
                        <a:t>res.sendFile()</a:t>
                      </a:r>
                      <a:endParaRPr sz="800"/>
                    </a:p>
                  </a:txBody>
                  <a:tcPr marT="91425" marB="91425" marR="91425" marL="91425"/>
                </a:tc>
                <a:tc>
                  <a:txBody>
                    <a:bodyPr/>
                    <a:lstStyle/>
                    <a:p>
                      <a:pPr indent="0" lvl="0" marL="0" rtl="0" algn="l">
                        <a:spcBef>
                          <a:spcPts val="0"/>
                        </a:spcBef>
                        <a:spcAft>
                          <a:spcPts val="0"/>
                        </a:spcAft>
                        <a:buNone/>
                      </a:pPr>
                      <a:r>
                        <a:rPr lang="en" sz="800"/>
                        <a:t>Send a file as an octet stream.</a:t>
                      </a:r>
                      <a:endParaRPr sz="800"/>
                    </a:p>
                  </a:txBody>
                  <a:tcPr marT="91425" marB="91425" marR="91425" marL="91425"/>
                </a:tc>
              </a:tr>
              <a:tr h="259375">
                <a:tc>
                  <a:txBody>
                    <a:bodyPr/>
                    <a:lstStyle/>
                    <a:p>
                      <a:pPr indent="0" lvl="0" marL="0" rtl="0" algn="l">
                        <a:spcBef>
                          <a:spcPts val="0"/>
                        </a:spcBef>
                        <a:spcAft>
                          <a:spcPts val="0"/>
                        </a:spcAft>
                        <a:buNone/>
                      </a:pPr>
                      <a:r>
                        <a:rPr lang="en" sz="800"/>
                        <a:t>res.sendStatus</a:t>
                      </a:r>
                      <a:endParaRPr sz="800"/>
                    </a:p>
                  </a:txBody>
                  <a:tcPr marT="91425" marB="91425" marR="91425" marL="91425"/>
                </a:tc>
                <a:tc>
                  <a:txBody>
                    <a:bodyPr/>
                    <a:lstStyle/>
                    <a:p>
                      <a:pPr indent="0" lvl="0" marL="0" rtl="0" algn="l">
                        <a:spcBef>
                          <a:spcPts val="0"/>
                        </a:spcBef>
                        <a:spcAft>
                          <a:spcPts val="0"/>
                        </a:spcAft>
                        <a:buNone/>
                      </a:pPr>
                      <a:r>
                        <a:rPr lang="en" sz="800"/>
                        <a:t>set the response status code and send its string representation as the response body.</a:t>
                      </a:r>
                      <a:endParaRPr sz="800"/>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ctrTitle"/>
          </p:nvPr>
        </p:nvSpPr>
        <p:spPr>
          <a:xfrm>
            <a:off x="179000" y="60625"/>
            <a:ext cx="6302400" cy="6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Express.js / Routing</a:t>
            </a:r>
            <a:endParaRPr sz="3400">
              <a:solidFill>
                <a:srgbClr val="E06666"/>
              </a:solidFill>
              <a:latin typeface="Raleway"/>
              <a:ea typeface="Raleway"/>
              <a:cs typeface="Raleway"/>
              <a:sym typeface="Raleway"/>
            </a:endParaRPr>
          </a:p>
        </p:txBody>
      </p:sp>
      <p:sp>
        <p:nvSpPr>
          <p:cNvPr id="225" name="Google Shape;225;p38"/>
          <p:cNvSpPr txBox="1"/>
          <p:nvPr/>
        </p:nvSpPr>
        <p:spPr>
          <a:xfrm>
            <a:off x="295400" y="1007850"/>
            <a:ext cx="8700000" cy="38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app.route()</a:t>
            </a:r>
            <a:endParaRPr b="1"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You can create chainable route handlers for a route path by using app.route(). Because the path is specified at a single location, creating modular routes is helpful, as is reducing redundancy and typos. </a:t>
            </a:r>
            <a:endParaRPr sz="1000"/>
          </a:p>
          <a:p>
            <a:pPr indent="0" lvl="0" marL="0" rtl="0" algn="l">
              <a:spcBef>
                <a:spcPts val="0"/>
              </a:spcBef>
              <a:spcAft>
                <a:spcPts val="0"/>
              </a:spcAft>
              <a:buNone/>
            </a:pPr>
            <a:r>
              <a:t/>
            </a:r>
            <a:endParaRPr sz="1000"/>
          </a:p>
          <a:p>
            <a:pPr indent="0" lvl="0" marL="914400" rtl="0" algn="l">
              <a:lnSpc>
                <a:spcPct val="137500"/>
              </a:lnSpc>
              <a:spcBef>
                <a:spcPts val="0"/>
              </a:spcBef>
              <a:spcAft>
                <a:spcPts val="0"/>
              </a:spcAft>
              <a:buClr>
                <a:schemeClr val="dk1"/>
              </a:buClr>
              <a:buSzPts val="1100"/>
              <a:buFont typeface="Arial"/>
              <a:buNone/>
            </a:pPr>
            <a:r>
              <a:rPr i="1" lang="en" sz="800">
                <a:solidFill>
                  <a:srgbClr val="0C969B"/>
                </a:solidFill>
                <a:highlight>
                  <a:srgbClr val="FBFBFB"/>
                </a:highlight>
                <a:latin typeface="Courier New"/>
                <a:ea typeface="Courier New"/>
                <a:cs typeface="Courier New"/>
                <a:sym typeface="Courier New"/>
              </a:rPr>
              <a:t>app</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route</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/book</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914400" rtl="0" algn="l">
              <a:lnSpc>
                <a:spcPct val="137500"/>
              </a:lnSpc>
              <a:spcBef>
                <a:spcPts val="0"/>
              </a:spcBef>
              <a:spcAft>
                <a:spcPts val="0"/>
              </a:spcAft>
              <a:buClr>
                <a:schemeClr val="dk1"/>
              </a:buClr>
              <a:buSzPts val="1100"/>
              <a:buFont typeface="Arial"/>
              <a:buNone/>
            </a:pPr>
            <a:r>
              <a:rPr lang="en" sz="800">
                <a:solidFill>
                  <a:srgbClr val="403F53"/>
                </a:solidFill>
                <a:highlight>
                  <a:srgbClr val="FBFBFB"/>
                </a:highlight>
                <a:latin typeface="Courier New"/>
                <a:ea typeface="Courier New"/>
                <a:cs typeface="Courier New"/>
                <a:sym typeface="Courier New"/>
              </a:rPr>
              <a:t>   </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get</a:t>
            </a:r>
            <a:r>
              <a:rPr lang="en" sz="800">
                <a:solidFill>
                  <a:srgbClr val="403F53"/>
                </a:solidFill>
                <a:highlight>
                  <a:srgbClr val="FBFBFB"/>
                </a:highlight>
                <a:latin typeface="Courier New"/>
                <a:ea typeface="Courier New"/>
                <a:cs typeface="Courier New"/>
                <a:sym typeface="Courier New"/>
              </a:rPr>
              <a:t>(</a:t>
            </a:r>
            <a:r>
              <a:rPr lang="en" sz="800">
                <a:solidFill>
                  <a:srgbClr val="994CC3"/>
                </a:solidFill>
                <a:highlight>
                  <a:srgbClr val="FBFBFB"/>
                </a:highlight>
                <a:latin typeface="Courier New"/>
                <a:ea typeface="Courier New"/>
                <a:cs typeface="Courier New"/>
                <a:sym typeface="Courier New"/>
              </a:rPr>
              <a:t>function</a:t>
            </a:r>
            <a:r>
              <a:rPr lang="en" sz="800">
                <a:solidFill>
                  <a:srgbClr val="403F53"/>
                </a:solidFill>
                <a:highlight>
                  <a:srgbClr val="FBFBFB"/>
                </a:highlight>
                <a:latin typeface="Courier New"/>
                <a:ea typeface="Courier New"/>
                <a:cs typeface="Courier New"/>
                <a:sym typeface="Courier New"/>
              </a:rPr>
              <a:t> </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req, res</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a:t>
            </a:r>
            <a:endParaRPr sz="800">
              <a:solidFill>
                <a:srgbClr val="403F53"/>
              </a:solidFill>
              <a:highlight>
                <a:srgbClr val="FBFBFB"/>
              </a:highlight>
              <a:latin typeface="Courier New"/>
              <a:ea typeface="Courier New"/>
              <a:cs typeface="Courier New"/>
              <a:sym typeface="Courier New"/>
            </a:endParaRPr>
          </a:p>
          <a:p>
            <a:pPr indent="0" lvl="0" marL="914400" rtl="0" algn="l">
              <a:lnSpc>
                <a:spcPct val="137500"/>
              </a:lnSpc>
              <a:spcBef>
                <a:spcPts val="0"/>
              </a:spcBef>
              <a:spcAft>
                <a:spcPts val="0"/>
              </a:spcAft>
              <a:buClr>
                <a:schemeClr val="dk1"/>
              </a:buClr>
              <a:buSzPts val="1100"/>
              <a:buFont typeface="Arial"/>
              <a:buNone/>
            </a:pPr>
            <a:r>
              <a:rPr lang="en" sz="800">
                <a:solidFill>
                  <a:srgbClr val="403F53"/>
                </a:solidFill>
                <a:highlight>
                  <a:srgbClr val="FBFBFB"/>
                </a:highlight>
                <a:latin typeface="Courier New"/>
                <a:ea typeface="Courier New"/>
                <a:cs typeface="Courier New"/>
                <a:sym typeface="Courier New"/>
              </a:rPr>
              <a:t>       </a:t>
            </a:r>
            <a:r>
              <a:rPr i="1" lang="en" sz="800">
                <a:solidFill>
                  <a:srgbClr val="0C969B"/>
                </a:solidFill>
                <a:highlight>
                  <a:srgbClr val="FBFBFB"/>
                </a:highlight>
                <a:latin typeface="Courier New"/>
                <a:ea typeface="Courier New"/>
                <a:cs typeface="Courier New"/>
                <a:sym typeface="Courier New"/>
              </a:rPr>
              <a:t>res</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send</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Get a random book</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914400" rtl="0" algn="l">
              <a:lnSpc>
                <a:spcPct val="137500"/>
              </a:lnSpc>
              <a:spcBef>
                <a:spcPts val="0"/>
              </a:spcBef>
              <a:spcAft>
                <a:spcPts val="0"/>
              </a:spcAft>
              <a:buClr>
                <a:schemeClr val="dk1"/>
              </a:buClr>
              <a:buSzPts val="1100"/>
              <a:buFont typeface="Arial"/>
              <a:buNone/>
            </a:pPr>
            <a:r>
              <a:rPr lang="en" sz="800">
                <a:solidFill>
                  <a:srgbClr val="403F53"/>
                </a:solidFill>
                <a:highlight>
                  <a:srgbClr val="FBFBFB"/>
                </a:highlight>
                <a:latin typeface="Courier New"/>
                <a:ea typeface="Courier New"/>
                <a:cs typeface="Courier New"/>
                <a:sym typeface="Courier New"/>
              </a:rPr>
              <a:t>   })</a:t>
            </a:r>
            <a:endParaRPr sz="800">
              <a:solidFill>
                <a:srgbClr val="403F53"/>
              </a:solidFill>
              <a:highlight>
                <a:srgbClr val="FBFBFB"/>
              </a:highlight>
              <a:latin typeface="Courier New"/>
              <a:ea typeface="Courier New"/>
              <a:cs typeface="Courier New"/>
              <a:sym typeface="Courier New"/>
            </a:endParaRPr>
          </a:p>
          <a:p>
            <a:pPr indent="0" lvl="0" marL="914400" rtl="0" algn="l">
              <a:lnSpc>
                <a:spcPct val="137500"/>
              </a:lnSpc>
              <a:spcBef>
                <a:spcPts val="0"/>
              </a:spcBef>
              <a:spcAft>
                <a:spcPts val="0"/>
              </a:spcAft>
              <a:buClr>
                <a:schemeClr val="dk1"/>
              </a:buClr>
              <a:buSzPts val="1100"/>
              <a:buFont typeface="Arial"/>
              <a:buNone/>
            </a:pPr>
            <a:r>
              <a:rPr lang="en" sz="800">
                <a:solidFill>
                  <a:srgbClr val="403F53"/>
                </a:solidFill>
                <a:highlight>
                  <a:srgbClr val="FBFBFB"/>
                </a:highlight>
                <a:latin typeface="Courier New"/>
                <a:ea typeface="Courier New"/>
                <a:cs typeface="Courier New"/>
                <a:sym typeface="Courier New"/>
              </a:rPr>
              <a:t>   </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post</a:t>
            </a:r>
            <a:r>
              <a:rPr lang="en" sz="800">
                <a:solidFill>
                  <a:srgbClr val="403F53"/>
                </a:solidFill>
                <a:highlight>
                  <a:srgbClr val="FBFBFB"/>
                </a:highlight>
                <a:latin typeface="Courier New"/>
                <a:ea typeface="Courier New"/>
                <a:cs typeface="Courier New"/>
                <a:sym typeface="Courier New"/>
              </a:rPr>
              <a:t>(</a:t>
            </a:r>
            <a:r>
              <a:rPr lang="en" sz="800">
                <a:solidFill>
                  <a:srgbClr val="994CC3"/>
                </a:solidFill>
                <a:highlight>
                  <a:srgbClr val="FBFBFB"/>
                </a:highlight>
                <a:latin typeface="Courier New"/>
                <a:ea typeface="Courier New"/>
                <a:cs typeface="Courier New"/>
                <a:sym typeface="Courier New"/>
              </a:rPr>
              <a:t>function</a:t>
            </a:r>
            <a:r>
              <a:rPr lang="en" sz="800">
                <a:solidFill>
                  <a:srgbClr val="403F53"/>
                </a:solidFill>
                <a:highlight>
                  <a:srgbClr val="FBFBFB"/>
                </a:highlight>
                <a:latin typeface="Courier New"/>
                <a:ea typeface="Courier New"/>
                <a:cs typeface="Courier New"/>
                <a:sym typeface="Courier New"/>
              </a:rPr>
              <a:t> </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req, res</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a:t>
            </a:r>
            <a:endParaRPr sz="800">
              <a:solidFill>
                <a:srgbClr val="403F53"/>
              </a:solidFill>
              <a:highlight>
                <a:srgbClr val="FBFBFB"/>
              </a:highlight>
              <a:latin typeface="Courier New"/>
              <a:ea typeface="Courier New"/>
              <a:cs typeface="Courier New"/>
              <a:sym typeface="Courier New"/>
            </a:endParaRPr>
          </a:p>
          <a:p>
            <a:pPr indent="0" lvl="0" marL="914400" rtl="0" algn="l">
              <a:lnSpc>
                <a:spcPct val="137500"/>
              </a:lnSpc>
              <a:spcBef>
                <a:spcPts val="0"/>
              </a:spcBef>
              <a:spcAft>
                <a:spcPts val="0"/>
              </a:spcAft>
              <a:buClr>
                <a:schemeClr val="dk1"/>
              </a:buClr>
              <a:buSzPts val="1100"/>
              <a:buFont typeface="Arial"/>
              <a:buNone/>
            </a:pPr>
            <a:r>
              <a:rPr lang="en" sz="800">
                <a:solidFill>
                  <a:srgbClr val="403F53"/>
                </a:solidFill>
                <a:highlight>
                  <a:srgbClr val="FBFBFB"/>
                </a:highlight>
                <a:latin typeface="Courier New"/>
                <a:ea typeface="Courier New"/>
                <a:cs typeface="Courier New"/>
                <a:sym typeface="Courier New"/>
              </a:rPr>
              <a:t>       </a:t>
            </a:r>
            <a:r>
              <a:rPr i="1" lang="en" sz="800">
                <a:solidFill>
                  <a:srgbClr val="0C969B"/>
                </a:solidFill>
                <a:highlight>
                  <a:srgbClr val="FBFBFB"/>
                </a:highlight>
                <a:latin typeface="Courier New"/>
                <a:ea typeface="Courier New"/>
                <a:cs typeface="Courier New"/>
                <a:sym typeface="Courier New"/>
              </a:rPr>
              <a:t>res</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send</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Add a book</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914400" rtl="0" algn="l">
              <a:lnSpc>
                <a:spcPct val="137500"/>
              </a:lnSpc>
              <a:spcBef>
                <a:spcPts val="0"/>
              </a:spcBef>
              <a:spcAft>
                <a:spcPts val="0"/>
              </a:spcAft>
              <a:buClr>
                <a:schemeClr val="dk1"/>
              </a:buClr>
              <a:buSzPts val="1100"/>
              <a:buFont typeface="Arial"/>
              <a:buNone/>
            </a:pPr>
            <a:r>
              <a:rPr lang="en" sz="800">
                <a:solidFill>
                  <a:srgbClr val="403F53"/>
                </a:solidFill>
                <a:highlight>
                  <a:srgbClr val="FBFBFB"/>
                </a:highlight>
                <a:latin typeface="Courier New"/>
                <a:ea typeface="Courier New"/>
                <a:cs typeface="Courier New"/>
                <a:sym typeface="Courier New"/>
              </a:rPr>
              <a:t>   })</a:t>
            </a:r>
            <a:endParaRPr sz="800">
              <a:solidFill>
                <a:srgbClr val="403F53"/>
              </a:solidFill>
              <a:highlight>
                <a:srgbClr val="FBFBFB"/>
              </a:highlight>
              <a:latin typeface="Courier New"/>
              <a:ea typeface="Courier New"/>
              <a:cs typeface="Courier New"/>
              <a:sym typeface="Courier New"/>
            </a:endParaRPr>
          </a:p>
          <a:p>
            <a:pPr indent="0" lvl="0" marL="914400" rtl="0" algn="l">
              <a:lnSpc>
                <a:spcPct val="137500"/>
              </a:lnSpc>
              <a:spcBef>
                <a:spcPts val="0"/>
              </a:spcBef>
              <a:spcAft>
                <a:spcPts val="0"/>
              </a:spcAft>
              <a:buClr>
                <a:schemeClr val="dk1"/>
              </a:buClr>
              <a:buSzPts val="1100"/>
              <a:buFont typeface="Arial"/>
              <a:buNone/>
            </a:pPr>
            <a:r>
              <a:rPr lang="en" sz="800">
                <a:solidFill>
                  <a:srgbClr val="403F53"/>
                </a:solidFill>
                <a:highlight>
                  <a:srgbClr val="FBFBFB"/>
                </a:highlight>
                <a:latin typeface="Courier New"/>
                <a:ea typeface="Courier New"/>
                <a:cs typeface="Courier New"/>
                <a:sym typeface="Courier New"/>
              </a:rPr>
              <a:t>   </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put</a:t>
            </a:r>
            <a:r>
              <a:rPr lang="en" sz="800">
                <a:solidFill>
                  <a:srgbClr val="403F53"/>
                </a:solidFill>
                <a:highlight>
                  <a:srgbClr val="FBFBFB"/>
                </a:highlight>
                <a:latin typeface="Courier New"/>
                <a:ea typeface="Courier New"/>
                <a:cs typeface="Courier New"/>
                <a:sym typeface="Courier New"/>
              </a:rPr>
              <a:t>(</a:t>
            </a:r>
            <a:r>
              <a:rPr lang="en" sz="800">
                <a:solidFill>
                  <a:srgbClr val="994CC3"/>
                </a:solidFill>
                <a:highlight>
                  <a:srgbClr val="FBFBFB"/>
                </a:highlight>
                <a:latin typeface="Courier New"/>
                <a:ea typeface="Courier New"/>
                <a:cs typeface="Courier New"/>
                <a:sym typeface="Courier New"/>
              </a:rPr>
              <a:t>function</a:t>
            </a:r>
            <a:r>
              <a:rPr lang="en" sz="800">
                <a:solidFill>
                  <a:srgbClr val="403F53"/>
                </a:solidFill>
                <a:highlight>
                  <a:srgbClr val="FBFBFB"/>
                </a:highlight>
                <a:latin typeface="Courier New"/>
                <a:ea typeface="Courier New"/>
                <a:cs typeface="Courier New"/>
                <a:sym typeface="Courier New"/>
              </a:rPr>
              <a:t> </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req, res</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a:t>
            </a:r>
            <a:endParaRPr sz="800">
              <a:solidFill>
                <a:srgbClr val="403F53"/>
              </a:solidFill>
              <a:highlight>
                <a:srgbClr val="FBFBFB"/>
              </a:highlight>
              <a:latin typeface="Courier New"/>
              <a:ea typeface="Courier New"/>
              <a:cs typeface="Courier New"/>
              <a:sym typeface="Courier New"/>
            </a:endParaRPr>
          </a:p>
          <a:p>
            <a:pPr indent="0" lvl="0" marL="914400" rtl="0" algn="l">
              <a:lnSpc>
                <a:spcPct val="137500"/>
              </a:lnSpc>
              <a:spcBef>
                <a:spcPts val="0"/>
              </a:spcBef>
              <a:spcAft>
                <a:spcPts val="0"/>
              </a:spcAft>
              <a:buClr>
                <a:schemeClr val="dk1"/>
              </a:buClr>
              <a:buSzPts val="1100"/>
              <a:buFont typeface="Arial"/>
              <a:buNone/>
            </a:pPr>
            <a:r>
              <a:rPr lang="en" sz="800">
                <a:solidFill>
                  <a:srgbClr val="403F53"/>
                </a:solidFill>
                <a:highlight>
                  <a:srgbClr val="FBFBFB"/>
                </a:highlight>
                <a:latin typeface="Courier New"/>
                <a:ea typeface="Courier New"/>
                <a:cs typeface="Courier New"/>
                <a:sym typeface="Courier New"/>
              </a:rPr>
              <a:t>       </a:t>
            </a:r>
            <a:r>
              <a:rPr i="1" lang="en" sz="800">
                <a:solidFill>
                  <a:srgbClr val="0C969B"/>
                </a:solidFill>
                <a:highlight>
                  <a:srgbClr val="FBFBFB"/>
                </a:highlight>
                <a:latin typeface="Courier New"/>
                <a:ea typeface="Courier New"/>
                <a:cs typeface="Courier New"/>
                <a:sym typeface="Courier New"/>
              </a:rPr>
              <a:t>res</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send</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Update the book</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914400" rtl="0" algn="l">
              <a:lnSpc>
                <a:spcPct val="137500"/>
              </a:lnSpc>
              <a:spcBef>
                <a:spcPts val="0"/>
              </a:spcBef>
              <a:spcAft>
                <a:spcPts val="0"/>
              </a:spcAft>
              <a:buClr>
                <a:schemeClr val="dk1"/>
              </a:buClr>
              <a:buSzPts val="1100"/>
              <a:buFont typeface="Arial"/>
              <a:buNone/>
            </a:pPr>
            <a:r>
              <a:rPr lang="en" sz="800">
                <a:solidFill>
                  <a:srgbClr val="403F53"/>
                </a:solidFill>
                <a:highlight>
                  <a:srgbClr val="FBFBFB"/>
                </a:highlight>
                <a:latin typeface="Courier New"/>
                <a:ea typeface="Courier New"/>
                <a:cs typeface="Courier New"/>
                <a:sym typeface="Courier New"/>
              </a:rPr>
              <a:t>   })</a:t>
            </a:r>
            <a:endParaRPr sz="800">
              <a:solidFill>
                <a:srgbClr val="403F53"/>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sz="1000"/>
          </a:p>
          <a:p>
            <a:pPr indent="0" lvl="0" marL="0" rtl="0" algn="l">
              <a:spcBef>
                <a:spcPts val="0"/>
              </a:spcBef>
              <a:spcAft>
                <a:spcPts val="0"/>
              </a:spcAft>
              <a:buNone/>
            </a:pPr>
            <a:r>
              <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t/>
            </a:r>
            <a:endParaRPr b="1"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ph type="ctrTitle"/>
          </p:nvPr>
        </p:nvSpPr>
        <p:spPr>
          <a:xfrm>
            <a:off x="179000" y="60625"/>
            <a:ext cx="6302400" cy="6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Express.js / Routing</a:t>
            </a:r>
            <a:endParaRPr sz="3400">
              <a:solidFill>
                <a:srgbClr val="E06666"/>
              </a:solidFill>
              <a:latin typeface="Raleway"/>
              <a:ea typeface="Raleway"/>
              <a:cs typeface="Raleway"/>
              <a:sym typeface="Raleway"/>
            </a:endParaRPr>
          </a:p>
        </p:txBody>
      </p:sp>
      <p:sp>
        <p:nvSpPr>
          <p:cNvPr id="231" name="Google Shape;231;p39"/>
          <p:cNvSpPr txBox="1"/>
          <p:nvPr/>
        </p:nvSpPr>
        <p:spPr>
          <a:xfrm>
            <a:off x="295400" y="1007850"/>
            <a:ext cx="8700000" cy="38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express.Router</a:t>
            </a:r>
            <a:endParaRPr b="1"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To create a modular, mountable route handlers</a:t>
            </a:r>
            <a:endParaRPr sz="1000"/>
          </a:p>
          <a:p>
            <a:pPr indent="-292100" lvl="0" marL="457200" rtl="0" algn="l">
              <a:spcBef>
                <a:spcPts val="0"/>
              </a:spcBef>
              <a:spcAft>
                <a:spcPts val="0"/>
              </a:spcAft>
              <a:buSzPts val="1000"/>
              <a:buChar char="●"/>
            </a:pPr>
            <a:r>
              <a:rPr lang="en" sz="1000"/>
              <a:t>Is a complete middleware and routing system ,  a router module is like mini-app each isolated from the other</a:t>
            </a:r>
            <a:endParaRPr sz="1000"/>
          </a:p>
          <a:p>
            <a:pPr indent="0" lvl="0" marL="0" rtl="0" algn="l">
              <a:spcBef>
                <a:spcPts val="0"/>
              </a:spcBef>
              <a:spcAft>
                <a:spcPts val="0"/>
              </a:spcAft>
              <a:buNone/>
            </a:pPr>
            <a:r>
              <a:t/>
            </a:r>
            <a:endParaRPr b="1" sz="1000"/>
          </a:p>
          <a:p>
            <a:pPr indent="0" lvl="0" marL="0" rtl="0" algn="l">
              <a:spcBef>
                <a:spcPts val="0"/>
              </a:spcBef>
              <a:spcAft>
                <a:spcPts val="0"/>
              </a:spcAft>
              <a:buNone/>
            </a:pPr>
            <a:r>
              <a:rPr b="1" lang="en" sz="1000"/>
              <a:t>	</a:t>
            </a:r>
            <a:endParaRPr b="1" sz="1000"/>
          </a:p>
        </p:txBody>
      </p:sp>
      <p:graphicFrame>
        <p:nvGraphicFramePr>
          <p:cNvPr id="232" name="Google Shape;232;p39"/>
          <p:cNvGraphicFramePr/>
          <p:nvPr/>
        </p:nvGraphicFramePr>
        <p:xfrm>
          <a:off x="581800" y="1825200"/>
          <a:ext cx="3000000" cy="3000000"/>
        </p:xfrm>
        <a:graphic>
          <a:graphicData uri="http://schemas.openxmlformats.org/drawingml/2006/table">
            <a:tbl>
              <a:tblPr>
                <a:noFill/>
                <a:tableStyleId>{826806EC-AC13-4210-B332-5FDD42A4F74F}</a:tableStyleId>
              </a:tblPr>
              <a:tblGrid>
                <a:gridCol w="3619500"/>
                <a:gridCol w="3619500"/>
              </a:tblGrid>
              <a:tr h="381000">
                <a:tc>
                  <a:txBody>
                    <a:bodyPr/>
                    <a:lstStyle/>
                    <a:p>
                      <a:pPr indent="0" lvl="0" marL="0" rtl="0" algn="l">
                        <a:lnSpc>
                          <a:spcPct val="137500"/>
                        </a:lnSpc>
                        <a:spcBef>
                          <a:spcPts val="0"/>
                        </a:spcBef>
                        <a:spcAft>
                          <a:spcPts val="0"/>
                        </a:spcAft>
                        <a:buClr>
                          <a:schemeClr val="dk1"/>
                        </a:buClr>
                        <a:buSzPts val="1100"/>
                        <a:buFont typeface="Arial"/>
                        <a:buNone/>
                      </a:pPr>
                      <a:r>
                        <a:rPr lang="en" sz="800">
                          <a:solidFill>
                            <a:srgbClr val="939DBB"/>
                          </a:solidFill>
                          <a:highlight>
                            <a:srgbClr val="FBFBFB"/>
                          </a:highlight>
                          <a:latin typeface="Courier New"/>
                          <a:ea typeface="Courier New"/>
                          <a:cs typeface="Courier New"/>
                          <a:sym typeface="Courier New"/>
                        </a:rPr>
                        <a:t>//</a:t>
                      </a:r>
                      <a:r>
                        <a:rPr i="1" lang="en" sz="800">
                          <a:solidFill>
                            <a:srgbClr val="939DBB"/>
                          </a:solidFill>
                          <a:highlight>
                            <a:srgbClr val="FBFBFB"/>
                          </a:highlight>
                          <a:latin typeface="Courier New"/>
                          <a:ea typeface="Courier New"/>
                          <a:cs typeface="Courier New"/>
                          <a:sym typeface="Courier New"/>
                        </a:rPr>
                        <a:t>birds.js</a:t>
                      </a:r>
                      <a:endParaRPr i="1" sz="800">
                        <a:solidFill>
                          <a:srgbClr val="939DBB"/>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800">
                          <a:solidFill>
                            <a:srgbClr val="994CC3"/>
                          </a:solidFill>
                          <a:highlight>
                            <a:srgbClr val="FBFBFB"/>
                          </a:highlight>
                          <a:latin typeface="Courier New"/>
                          <a:ea typeface="Courier New"/>
                          <a:cs typeface="Courier New"/>
                          <a:sym typeface="Courier New"/>
                        </a:rPr>
                        <a:t>var</a:t>
                      </a:r>
                      <a:r>
                        <a:rPr i="1" lang="en" sz="800">
                          <a:solidFill>
                            <a:srgbClr val="994CC3"/>
                          </a:solidFill>
                          <a:highlight>
                            <a:srgbClr val="FBFBFB"/>
                          </a:highlight>
                          <a:latin typeface="Courier New"/>
                          <a:ea typeface="Courier New"/>
                          <a:cs typeface="Courier New"/>
                          <a:sym typeface="Courier New"/>
                        </a:rPr>
                        <a:t> </a:t>
                      </a:r>
                      <a:r>
                        <a:rPr lang="en" sz="800">
                          <a:solidFill>
                            <a:srgbClr val="403F53"/>
                          </a:solidFill>
                          <a:highlight>
                            <a:srgbClr val="FBFBFB"/>
                          </a:highlight>
                          <a:latin typeface="Courier New"/>
                          <a:ea typeface="Courier New"/>
                          <a:cs typeface="Courier New"/>
                          <a:sym typeface="Courier New"/>
                        </a:rPr>
                        <a:t>express</a:t>
                      </a:r>
                      <a:r>
                        <a:rPr i="1" lang="en" sz="800">
                          <a:solidFill>
                            <a:srgbClr val="994CC3"/>
                          </a:solidFill>
                          <a:highlight>
                            <a:srgbClr val="FBFBFB"/>
                          </a:highlight>
                          <a:latin typeface="Courier New"/>
                          <a:ea typeface="Courier New"/>
                          <a:cs typeface="Courier New"/>
                          <a:sym typeface="Courier New"/>
                        </a:rPr>
                        <a:t> </a:t>
                      </a:r>
                      <a:r>
                        <a:rPr lang="en" sz="800">
                          <a:solidFill>
                            <a:srgbClr val="994CC3"/>
                          </a:solidFill>
                          <a:highlight>
                            <a:srgbClr val="FBFBFB"/>
                          </a:highlight>
                          <a:latin typeface="Courier New"/>
                          <a:ea typeface="Courier New"/>
                          <a:cs typeface="Courier New"/>
                          <a:sym typeface="Courier New"/>
                        </a:rPr>
                        <a:t>=</a:t>
                      </a:r>
                      <a:r>
                        <a:rPr i="1" lang="en" sz="800">
                          <a:solidFill>
                            <a:srgbClr val="994CC3"/>
                          </a:solidFill>
                          <a:highlight>
                            <a:srgbClr val="FBFBFB"/>
                          </a:highlight>
                          <a:latin typeface="Courier New"/>
                          <a:ea typeface="Courier New"/>
                          <a:cs typeface="Courier New"/>
                          <a:sym typeface="Courier New"/>
                        </a:rPr>
                        <a:t> </a:t>
                      </a:r>
                      <a:r>
                        <a:rPr i="1" lang="en" sz="800">
                          <a:solidFill>
                            <a:srgbClr val="4876D6"/>
                          </a:solidFill>
                          <a:highlight>
                            <a:srgbClr val="FBFBFB"/>
                          </a:highlight>
                          <a:latin typeface="Courier New"/>
                          <a:ea typeface="Courier New"/>
                          <a:cs typeface="Courier New"/>
                          <a:sym typeface="Courier New"/>
                        </a:rPr>
                        <a:t>require</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express</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800">
                          <a:solidFill>
                            <a:srgbClr val="994CC3"/>
                          </a:solidFill>
                          <a:highlight>
                            <a:srgbClr val="FBFBFB"/>
                          </a:highlight>
                          <a:latin typeface="Courier New"/>
                          <a:ea typeface="Courier New"/>
                          <a:cs typeface="Courier New"/>
                          <a:sym typeface="Courier New"/>
                        </a:rPr>
                        <a:t>var</a:t>
                      </a:r>
                      <a:r>
                        <a:rPr i="1" lang="en" sz="800">
                          <a:solidFill>
                            <a:srgbClr val="994CC3"/>
                          </a:solidFill>
                          <a:highlight>
                            <a:srgbClr val="FBFBFB"/>
                          </a:highlight>
                          <a:latin typeface="Courier New"/>
                          <a:ea typeface="Courier New"/>
                          <a:cs typeface="Courier New"/>
                          <a:sym typeface="Courier New"/>
                        </a:rPr>
                        <a:t> </a:t>
                      </a:r>
                      <a:r>
                        <a:rPr lang="en" sz="800">
                          <a:solidFill>
                            <a:srgbClr val="403F53"/>
                          </a:solidFill>
                          <a:highlight>
                            <a:srgbClr val="FBFBFB"/>
                          </a:highlight>
                          <a:latin typeface="Courier New"/>
                          <a:ea typeface="Courier New"/>
                          <a:cs typeface="Courier New"/>
                          <a:sym typeface="Courier New"/>
                        </a:rPr>
                        <a:t>router</a:t>
                      </a:r>
                      <a:r>
                        <a:rPr i="1" lang="en" sz="800">
                          <a:solidFill>
                            <a:srgbClr val="994CC3"/>
                          </a:solidFill>
                          <a:highlight>
                            <a:srgbClr val="FBFBFB"/>
                          </a:highlight>
                          <a:latin typeface="Courier New"/>
                          <a:ea typeface="Courier New"/>
                          <a:cs typeface="Courier New"/>
                          <a:sym typeface="Courier New"/>
                        </a:rPr>
                        <a:t> </a:t>
                      </a:r>
                      <a:r>
                        <a:rPr lang="en" sz="800">
                          <a:solidFill>
                            <a:srgbClr val="994CC3"/>
                          </a:solidFill>
                          <a:highlight>
                            <a:srgbClr val="FBFBFB"/>
                          </a:highlight>
                          <a:latin typeface="Courier New"/>
                          <a:ea typeface="Courier New"/>
                          <a:cs typeface="Courier New"/>
                          <a:sym typeface="Courier New"/>
                        </a:rPr>
                        <a:t>=</a:t>
                      </a:r>
                      <a:r>
                        <a:rPr i="1" lang="en" sz="800">
                          <a:solidFill>
                            <a:srgbClr val="994CC3"/>
                          </a:solidFill>
                          <a:highlight>
                            <a:srgbClr val="FBFBFB"/>
                          </a:highlight>
                          <a:latin typeface="Courier New"/>
                          <a:ea typeface="Courier New"/>
                          <a:cs typeface="Courier New"/>
                          <a:sym typeface="Courier New"/>
                        </a:rPr>
                        <a:t> </a:t>
                      </a:r>
                      <a:r>
                        <a:rPr i="1" lang="en" sz="800">
                          <a:solidFill>
                            <a:srgbClr val="0C969B"/>
                          </a:solidFill>
                          <a:highlight>
                            <a:srgbClr val="FBFBFB"/>
                          </a:highlight>
                          <a:latin typeface="Courier New"/>
                          <a:ea typeface="Courier New"/>
                          <a:cs typeface="Courier New"/>
                          <a:sym typeface="Courier New"/>
                        </a:rPr>
                        <a:t>express</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Router</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800">
                          <a:solidFill>
                            <a:srgbClr val="939DBB"/>
                          </a:solidFill>
                          <a:highlight>
                            <a:srgbClr val="FBFBFB"/>
                          </a:highlight>
                          <a:latin typeface="Courier New"/>
                          <a:ea typeface="Courier New"/>
                          <a:cs typeface="Courier New"/>
                          <a:sym typeface="Courier New"/>
                        </a:rPr>
                        <a:t>//</a:t>
                      </a:r>
                      <a:r>
                        <a:rPr i="1" lang="en" sz="800">
                          <a:solidFill>
                            <a:srgbClr val="939DBB"/>
                          </a:solidFill>
                          <a:highlight>
                            <a:srgbClr val="FBFBFB"/>
                          </a:highlight>
                          <a:latin typeface="Courier New"/>
                          <a:ea typeface="Courier New"/>
                          <a:cs typeface="Courier New"/>
                          <a:sym typeface="Courier New"/>
                        </a:rPr>
                        <a:t> middleware that is specific to this router</a:t>
                      </a:r>
                      <a:endParaRPr i="1" sz="800">
                        <a:solidFill>
                          <a:srgbClr val="939DBB"/>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i="1" lang="en" sz="800">
                          <a:solidFill>
                            <a:srgbClr val="0C969B"/>
                          </a:solidFill>
                          <a:highlight>
                            <a:srgbClr val="FBFBFB"/>
                          </a:highlight>
                          <a:latin typeface="Courier New"/>
                          <a:ea typeface="Courier New"/>
                          <a:cs typeface="Courier New"/>
                          <a:sym typeface="Courier New"/>
                        </a:rPr>
                        <a:t>router</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use</a:t>
                      </a:r>
                      <a:r>
                        <a:rPr lang="en" sz="800">
                          <a:solidFill>
                            <a:srgbClr val="403F53"/>
                          </a:solidFill>
                          <a:highlight>
                            <a:srgbClr val="FBFBFB"/>
                          </a:highlight>
                          <a:latin typeface="Courier New"/>
                          <a:ea typeface="Courier New"/>
                          <a:cs typeface="Courier New"/>
                          <a:sym typeface="Courier New"/>
                        </a:rPr>
                        <a:t>(</a:t>
                      </a:r>
                      <a:r>
                        <a:rPr lang="en" sz="800">
                          <a:solidFill>
                            <a:srgbClr val="994CC3"/>
                          </a:solidFill>
                          <a:highlight>
                            <a:srgbClr val="FBFBFB"/>
                          </a:highlight>
                          <a:latin typeface="Courier New"/>
                          <a:ea typeface="Courier New"/>
                          <a:cs typeface="Courier New"/>
                          <a:sym typeface="Courier New"/>
                        </a:rPr>
                        <a:t>function</a:t>
                      </a:r>
                      <a:r>
                        <a:rPr lang="en" sz="800">
                          <a:solidFill>
                            <a:srgbClr val="403F53"/>
                          </a:solidFill>
                          <a:highlight>
                            <a:srgbClr val="FBFBFB"/>
                          </a:highlight>
                          <a:latin typeface="Courier New"/>
                          <a:ea typeface="Courier New"/>
                          <a:cs typeface="Courier New"/>
                          <a:sym typeface="Courier New"/>
                        </a:rPr>
                        <a:t> </a:t>
                      </a:r>
                      <a:r>
                        <a:rPr i="1" lang="en" sz="800">
                          <a:solidFill>
                            <a:srgbClr val="4876D6"/>
                          </a:solidFill>
                          <a:highlight>
                            <a:srgbClr val="FBFBFB"/>
                          </a:highlight>
                          <a:latin typeface="Courier New"/>
                          <a:ea typeface="Courier New"/>
                          <a:cs typeface="Courier New"/>
                          <a:sym typeface="Courier New"/>
                        </a:rPr>
                        <a:t>timeLog</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req, res, next</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800">
                          <a:solidFill>
                            <a:srgbClr val="403F53"/>
                          </a:solidFill>
                          <a:highlight>
                            <a:srgbClr val="FBFBFB"/>
                          </a:highlight>
                          <a:latin typeface="Courier New"/>
                          <a:ea typeface="Courier New"/>
                          <a:cs typeface="Courier New"/>
                          <a:sym typeface="Courier New"/>
                        </a:rPr>
                        <a:t>   </a:t>
                      </a:r>
                      <a:r>
                        <a:rPr i="1" lang="en" sz="800">
                          <a:solidFill>
                            <a:srgbClr val="0C969B"/>
                          </a:solidFill>
                          <a:highlight>
                            <a:srgbClr val="FBFBFB"/>
                          </a:highlight>
                          <a:latin typeface="Courier New"/>
                          <a:ea typeface="Courier New"/>
                          <a:cs typeface="Courier New"/>
                          <a:sym typeface="Courier New"/>
                        </a:rPr>
                        <a:t>console</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log</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Time: </a:t>
                      </a:r>
                      <a:r>
                        <a:rPr lang="en" sz="800">
                          <a:solidFill>
                            <a:srgbClr val="111111"/>
                          </a:solidFill>
                          <a:highlight>
                            <a:srgbClr val="FBFBFB"/>
                          </a:highlight>
                          <a:latin typeface="Courier New"/>
                          <a:ea typeface="Courier New"/>
                          <a:cs typeface="Courier New"/>
                          <a:sym typeface="Courier New"/>
                        </a:rPr>
                        <a:t>'</a:t>
                      </a:r>
                      <a:r>
                        <a:rPr lang="en" sz="800">
                          <a:solidFill>
                            <a:srgbClr val="5F7E97"/>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a:t>
                      </a:r>
                      <a:r>
                        <a:rPr lang="en" sz="800">
                          <a:solidFill>
                            <a:srgbClr val="4876D6"/>
                          </a:solidFill>
                          <a:highlight>
                            <a:srgbClr val="FBFBFB"/>
                          </a:highlight>
                          <a:latin typeface="Courier New"/>
                          <a:ea typeface="Courier New"/>
                          <a:cs typeface="Courier New"/>
                          <a:sym typeface="Courier New"/>
                        </a:rPr>
                        <a:t>Date</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now</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800">
                          <a:solidFill>
                            <a:srgbClr val="403F53"/>
                          </a:solidFill>
                          <a:highlight>
                            <a:srgbClr val="FBFBFB"/>
                          </a:highlight>
                          <a:latin typeface="Courier New"/>
                          <a:ea typeface="Courier New"/>
                          <a:cs typeface="Courier New"/>
                          <a:sym typeface="Courier New"/>
                        </a:rPr>
                        <a:t>   </a:t>
                      </a:r>
                      <a:r>
                        <a:rPr i="1" lang="en" sz="800">
                          <a:solidFill>
                            <a:srgbClr val="4876D6"/>
                          </a:solidFill>
                          <a:highlight>
                            <a:srgbClr val="FBFBFB"/>
                          </a:highlight>
                          <a:latin typeface="Courier New"/>
                          <a:ea typeface="Courier New"/>
                          <a:cs typeface="Courier New"/>
                          <a:sym typeface="Courier New"/>
                        </a:rPr>
                        <a:t>next</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800">
                          <a:solidFill>
                            <a:srgbClr val="939DBB"/>
                          </a:solidFill>
                          <a:highlight>
                            <a:srgbClr val="FBFBFB"/>
                          </a:highlight>
                          <a:latin typeface="Courier New"/>
                          <a:ea typeface="Courier New"/>
                          <a:cs typeface="Courier New"/>
                          <a:sym typeface="Courier New"/>
                        </a:rPr>
                        <a:t>//</a:t>
                      </a:r>
                      <a:r>
                        <a:rPr i="1" lang="en" sz="800">
                          <a:solidFill>
                            <a:srgbClr val="939DBB"/>
                          </a:solidFill>
                          <a:highlight>
                            <a:srgbClr val="FBFBFB"/>
                          </a:highlight>
                          <a:latin typeface="Courier New"/>
                          <a:ea typeface="Courier New"/>
                          <a:cs typeface="Courier New"/>
                          <a:sym typeface="Courier New"/>
                        </a:rPr>
                        <a:t> define the home page route</a:t>
                      </a:r>
                      <a:endParaRPr i="1" sz="800">
                        <a:solidFill>
                          <a:srgbClr val="939DBB"/>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i="1" lang="en" sz="800">
                          <a:solidFill>
                            <a:srgbClr val="0C969B"/>
                          </a:solidFill>
                          <a:highlight>
                            <a:srgbClr val="FBFBFB"/>
                          </a:highlight>
                          <a:latin typeface="Courier New"/>
                          <a:ea typeface="Courier New"/>
                          <a:cs typeface="Courier New"/>
                          <a:sym typeface="Courier New"/>
                        </a:rPr>
                        <a:t>router</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get</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a:t>
                      </a:r>
                      <a:r>
                        <a:rPr lang="en" sz="800">
                          <a:solidFill>
                            <a:srgbClr val="994CC3"/>
                          </a:solidFill>
                          <a:highlight>
                            <a:srgbClr val="FBFBFB"/>
                          </a:highlight>
                          <a:latin typeface="Courier New"/>
                          <a:ea typeface="Courier New"/>
                          <a:cs typeface="Courier New"/>
                          <a:sym typeface="Courier New"/>
                        </a:rPr>
                        <a:t>function</a:t>
                      </a:r>
                      <a:r>
                        <a:rPr lang="en" sz="800">
                          <a:solidFill>
                            <a:srgbClr val="403F53"/>
                          </a:solidFill>
                          <a:highlight>
                            <a:srgbClr val="FBFBFB"/>
                          </a:highlight>
                          <a:latin typeface="Courier New"/>
                          <a:ea typeface="Courier New"/>
                          <a:cs typeface="Courier New"/>
                          <a:sym typeface="Courier New"/>
                        </a:rPr>
                        <a:t> </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req, res</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800">
                          <a:solidFill>
                            <a:srgbClr val="403F53"/>
                          </a:solidFill>
                          <a:highlight>
                            <a:srgbClr val="FBFBFB"/>
                          </a:highlight>
                          <a:latin typeface="Courier New"/>
                          <a:ea typeface="Courier New"/>
                          <a:cs typeface="Courier New"/>
                          <a:sym typeface="Courier New"/>
                        </a:rPr>
                        <a:t>   </a:t>
                      </a:r>
                      <a:r>
                        <a:rPr i="1" lang="en" sz="800">
                          <a:solidFill>
                            <a:srgbClr val="0C969B"/>
                          </a:solidFill>
                          <a:highlight>
                            <a:srgbClr val="FBFBFB"/>
                          </a:highlight>
                          <a:latin typeface="Courier New"/>
                          <a:ea typeface="Courier New"/>
                          <a:cs typeface="Courier New"/>
                          <a:sym typeface="Courier New"/>
                        </a:rPr>
                        <a:t>res</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send</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Birds home page</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800">
                          <a:solidFill>
                            <a:srgbClr val="939DBB"/>
                          </a:solidFill>
                          <a:highlight>
                            <a:srgbClr val="FBFBFB"/>
                          </a:highlight>
                          <a:latin typeface="Courier New"/>
                          <a:ea typeface="Courier New"/>
                          <a:cs typeface="Courier New"/>
                          <a:sym typeface="Courier New"/>
                        </a:rPr>
                        <a:t>//</a:t>
                      </a:r>
                      <a:r>
                        <a:rPr i="1" lang="en" sz="800">
                          <a:solidFill>
                            <a:srgbClr val="939DBB"/>
                          </a:solidFill>
                          <a:highlight>
                            <a:srgbClr val="FBFBFB"/>
                          </a:highlight>
                          <a:latin typeface="Courier New"/>
                          <a:ea typeface="Courier New"/>
                          <a:cs typeface="Courier New"/>
                          <a:sym typeface="Courier New"/>
                        </a:rPr>
                        <a:t> define the about route</a:t>
                      </a:r>
                      <a:endParaRPr i="1" sz="800">
                        <a:solidFill>
                          <a:srgbClr val="939DBB"/>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i="1" lang="en" sz="800">
                          <a:solidFill>
                            <a:srgbClr val="0C969B"/>
                          </a:solidFill>
                          <a:highlight>
                            <a:srgbClr val="FBFBFB"/>
                          </a:highlight>
                          <a:latin typeface="Courier New"/>
                          <a:ea typeface="Courier New"/>
                          <a:cs typeface="Courier New"/>
                          <a:sym typeface="Courier New"/>
                        </a:rPr>
                        <a:t>router</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get</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/about</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a:t>
                      </a:r>
                      <a:r>
                        <a:rPr lang="en" sz="800">
                          <a:solidFill>
                            <a:srgbClr val="994CC3"/>
                          </a:solidFill>
                          <a:highlight>
                            <a:srgbClr val="FBFBFB"/>
                          </a:highlight>
                          <a:latin typeface="Courier New"/>
                          <a:ea typeface="Courier New"/>
                          <a:cs typeface="Courier New"/>
                          <a:sym typeface="Courier New"/>
                        </a:rPr>
                        <a:t>function</a:t>
                      </a:r>
                      <a:r>
                        <a:rPr lang="en" sz="800">
                          <a:solidFill>
                            <a:srgbClr val="403F53"/>
                          </a:solidFill>
                          <a:highlight>
                            <a:srgbClr val="FBFBFB"/>
                          </a:highlight>
                          <a:latin typeface="Courier New"/>
                          <a:ea typeface="Courier New"/>
                          <a:cs typeface="Courier New"/>
                          <a:sym typeface="Courier New"/>
                        </a:rPr>
                        <a:t> </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req, res</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800">
                          <a:solidFill>
                            <a:srgbClr val="403F53"/>
                          </a:solidFill>
                          <a:highlight>
                            <a:srgbClr val="FBFBFB"/>
                          </a:highlight>
                          <a:latin typeface="Courier New"/>
                          <a:ea typeface="Courier New"/>
                          <a:cs typeface="Courier New"/>
                          <a:sym typeface="Courier New"/>
                        </a:rPr>
                        <a:t>   </a:t>
                      </a:r>
                      <a:r>
                        <a:rPr i="1" lang="en" sz="800">
                          <a:solidFill>
                            <a:srgbClr val="0C969B"/>
                          </a:solidFill>
                          <a:highlight>
                            <a:srgbClr val="FBFBFB"/>
                          </a:highlight>
                          <a:latin typeface="Courier New"/>
                          <a:ea typeface="Courier New"/>
                          <a:cs typeface="Courier New"/>
                          <a:sym typeface="Courier New"/>
                        </a:rPr>
                        <a:t>res</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send</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About birds</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800">
                          <a:solidFill>
                            <a:srgbClr val="4876D6"/>
                          </a:solidFill>
                          <a:highlight>
                            <a:srgbClr val="FBFBFB"/>
                          </a:highlight>
                          <a:latin typeface="Courier New"/>
                          <a:ea typeface="Courier New"/>
                          <a:cs typeface="Courier New"/>
                          <a:sym typeface="Courier New"/>
                        </a:rPr>
                        <a:t>module</a:t>
                      </a:r>
                      <a:r>
                        <a:rPr i="1" lang="en" sz="800">
                          <a:solidFill>
                            <a:srgbClr val="994CC3"/>
                          </a:solidFill>
                          <a:highlight>
                            <a:srgbClr val="FBFBFB"/>
                          </a:highlight>
                          <a:latin typeface="Courier New"/>
                          <a:ea typeface="Courier New"/>
                          <a:cs typeface="Courier New"/>
                          <a:sym typeface="Courier New"/>
                        </a:rPr>
                        <a:t>.</a:t>
                      </a:r>
                      <a:r>
                        <a:rPr lang="en" sz="800">
                          <a:solidFill>
                            <a:srgbClr val="4876D6"/>
                          </a:solidFill>
                          <a:highlight>
                            <a:srgbClr val="FBFBFB"/>
                          </a:highlight>
                          <a:latin typeface="Courier New"/>
                          <a:ea typeface="Courier New"/>
                          <a:cs typeface="Courier New"/>
                          <a:sym typeface="Courier New"/>
                        </a:rPr>
                        <a:t>exports</a:t>
                      </a:r>
                      <a:r>
                        <a:rPr lang="en" sz="800">
                          <a:solidFill>
                            <a:srgbClr val="403F53"/>
                          </a:solidFill>
                          <a:highlight>
                            <a:srgbClr val="FBFBFB"/>
                          </a:highlight>
                          <a:latin typeface="Courier New"/>
                          <a:ea typeface="Courier New"/>
                          <a:cs typeface="Courier New"/>
                          <a:sym typeface="Courier New"/>
                        </a:rPr>
                        <a:t> </a:t>
                      </a:r>
                      <a:r>
                        <a:rPr lang="en" sz="800">
                          <a:solidFill>
                            <a:srgbClr val="994CC3"/>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router</a:t>
                      </a:r>
                      <a:endParaRPr sz="800">
                        <a:solidFill>
                          <a:srgbClr val="403F53"/>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37500"/>
                        </a:lnSpc>
                        <a:spcBef>
                          <a:spcPts val="0"/>
                        </a:spcBef>
                        <a:spcAft>
                          <a:spcPts val="0"/>
                        </a:spcAft>
                        <a:buClr>
                          <a:schemeClr val="dk1"/>
                        </a:buClr>
                        <a:buSzPts val="1100"/>
                        <a:buFont typeface="Arial"/>
                        <a:buNone/>
                      </a:pPr>
                      <a:r>
                        <a:rPr lang="en" sz="800">
                          <a:solidFill>
                            <a:srgbClr val="939DBB"/>
                          </a:solidFill>
                          <a:highlight>
                            <a:srgbClr val="FBFBFB"/>
                          </a:highlight>
                          <a:latin typeface="Courier New"/>
                          <a:ea typeface="Courier New"/>
                          <a:cs typeface="Courier New"/>
                          <a:sym typeface="Courier New"/>
                        </a:rPr>
                        <a:t>//</a:t>
                      </a:r>
                      <a:r>
                        <a:rPr i="1" lang="en" sz="800">
                          <a:solidFill>
                            <a:srgbClr val="939DBB"/>
                          </a:solidFill>
                          <a:highlight>
                            <a:srgbClr val="FBFBFB"/>
                          </a:highlight>
                          <a:latin typeface="Courier New"/>
                          <a:ea typeface="Courier New"/>
                          <a:cs typeface="Courier New"/>
                          <a:sym typeface="Courier New"/>
                        </a:rPr>
                        <a:t>app.js</a:t>
                      </a:r>
                      <a:endParaRPr i="1" sz="800">
                        <a:solidFill>
                          <a:srgbClr val="939DBB"/>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800">
                          <a:solidFill>
                            <a:srgbClr val="994CC3"/>
                          </a:solidFill>
                          <a:highlight>
                            <a:srgbClr val="FBFBFB"/>
                          </a:highlight>
                          <a:latin typeface="Courier New"/>
                          <a:ea typeface="Courier New"/>
                          <a:cs typeface="Courier New"/>
                          <a:sym typeface="Courier New"/>
                        </a:rPr>
                        <a:t>var</a:t>
                      </a:r>
                      <a:r>
                        <a:rPr i="1" lang="en" sz="800">
                          <a:solidFill>
                            <a:srgbClr val="994CC3"/>
                          </a:solidFill>
                          <a:highlight>
                            <a:srgbClr val="FBFBFB"/>
                          </a:highlight>
                          <a:latin typeface="Courier New"/>
                          <a:ea typeface="Courier New"/>
                          <a:cs typeface="Courier New"/>
                          <a:sym typeface="Courier New"/>
                        </a:rPr>
                        <a:t> </a:t>
                      </a:r>
                      <a:r>
                        <a:rPr lang="en" sz="800">
                          <a:solidFill>
                            <a:srgbClr val="403F53"/>
                          </a:solidFill>
                          <a:highlight>
                            <a:srgbClr val="FBFBFB"/>
                          </a:highlight>
                          <a:latin typeface="Courier New"/>
                          <a:ea typeface="Courier New"/>
                          <a:cs typeface="Courier New"/>
                          <a:sym typeface="Courier New"/>
                        </a:rPr>
                        <a:t>birds</a:t>
                      </a:r>
                      <a:r>
                        <a:rPr i="1" lang="en" sz="800">
                          <a:solidFill>
                            <a:srgbClr val="994CC3"/>
                          </a:solidFill>
                          <a:highlight>
                            <a:srgbClr val="FBFBFB"/>
                          </a:highlight>
                          <a:latin typeface="Courier New"/>
                          <a:ea typeface="Courier New"/>
                          <a:cs typeface="Courier New"/>
                          <a:sym typeface="Courier New"/>
                        </a:rPr>
                        <a:t> </a:t>
                      </a:r>
                      <a:r>
                        <a:rPr lang="en" sz="800">
                          <a:solidFill>
                            <a:srgbClr val="994CC3"/>
                          </a:solidFill>
                          <a:highlight>
                            <a:srgbClr val="FBFBFB"/>
                          </a:highlight>
                          <a:latin typeface="Courier New"/>
                          <a:ea typeface="Courier New"/>
                          <a:cs typeface="Courier New"/>
                          <a:sym typeface="Courier New"/>
                        </a:rPr>
                        <a:t>=</a:t>
                      </a:r>
                      <a:r>
                        <a:rPr i="1" lang="en" sz="800">
                          <a:solidFill>
                            <a:srgbClr val="994CC3"/>
                          </a:solidFill>
                          <a:highlight>
                            <a:srgbClr val="FBFBFB"/>
                          </a:highlight>
                          <a:latin typeface="Courier New"/>
                          <a:ea typeface="Courier New"/>
                          <a:cs typeface="Courier New"/>
                          <a:sym typeface="Courier New"/>
                        </a:rPr>
                        <a:t> </a:t>
                      </a:r>
                      <a:r>
                        <a:rPr i="1" lang="en" sz="800">
                          <a:solidFill>
                            <a:srgbClr val="4876D6"/>
                          </a:solidFill>
                          <a:highlight>
                            <a:srgbClr val="FBFBFB"/>
                          </a:highlight>
                          <a:latin typeface="Courier New"/>
                          <a:ea typeface="Courier New"/>
                          <a:cs typeface="Courier New"/>
                          <a:sym typeface="Courier New"/>
                        </a:rPr>
                        <a:t>require</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./birds</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a:t>
                      </a:r>
                      <a:endParaRPr sz="8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800">
                          <a:solidFill>
                            <a:srgbClr val="939DBB"/>
                          </a:solidFill>
                          <a:highlight>
                            <a:srgbClr val="FBFBFB"/>
                          </a:highlight>
                          <a:latin typeface="Courier New"/>
                          <a:ea typeface="Courier New"/>
                          <a:cs typeface="Courier New"/>
                          <a:sym typeface="Courier New"/>
                        </a:rPr>
                        <a:t>//</a:t>
                      </a:r>
                      <a:r>
                        <a:rPr i="1" lang="en" sz="800">
                          <a:solidFill>
                            <a:srgbClr val="939DBB"/>
                          </a:solidFill>
                          <a:highlight>
                            <a:srgbClr val="FBFBFB"/>
                          </a:highlight>
                          <a:latin typeface="Courier New"/>
                          <a:ea typeface="Courier New"/>
                          <a:cs typeface="Courier New"/>
                          <a:sym typeface="Courier New"/>
                        </a:rPr>
                        <a:t> ...</a:t>
                      </a:r>
                      <a:endParaRPr i="1" sz="800">
                        <a:solidFill>
                          <a:srgbClr val="939DBB"/>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i="1" lang="en" sz="800">
                          <a:solidFill>
                            <a:srgbClr val="0C969B"/>
                          </a:solidFill>
                          <a:highlight>
                            <a:srgbClr val="FBFBFB"/>
                          </a:highlight>
                          <a:latin typeface="Courier New"/>
                          <a:ea typeface="Courier New"/>
                          <a:cs typeface="Courier New"/>
                          <a:sym typeface="Courier New"/>
                        </a:rPr>
                        <a:t>app</a:t>
                      </a:r>
                      <a:r>
                        <a:rPr i="1" lang="en" sz="800">
                          <a:solidFill>
                            <a:srgbClr val="994CC3"/>
                          </a:solidFill>
                          <a:highlight>
                            <a:srgbClr val="FBFBFB"/>
                          </a:highlight>
                          <a:latin typeface="Courier New"/>
                          <a:ea typeface="Courier New"/>
                          <a:cs typeface="Courier New"/>
                          <a:sym typeface="Courier New"/>
                        </a:rPr>
                        <a:t>.</a:t>
                      </a:r>
                      <a:r>
                        <a:rPr i="1" lang="en" sz="800">
                          <a:solidFill>
                            <a:srgbClr val="4876D6"/>
                          </a:solidFill>
                          <a:highlight>
                            <a:srgbClr val="FBFBFB"/>
                          </a:highlight>
                          <a:latin typeface="Courier New"/>
                          <a:ea typeface="Courier New"/>
                          <a:cs typeface="Courier New"/>
                          <a:sym typeface="Courier New"/>
                        </a:rPr>
                        <a:t>use</a:t>
                      </a:r>
                      <a:r>
                        <a:rPr lang="en" sz="800">
                          <a:solidFill>
                            <a:srgbClr val="403F53"/>
                          </a:solidFill>
                          <a:highlight>
                            <a:srgbClr val="FBFBFB"/>
                          </a:highlight>
                          <a:latin typeface="Courier New"/>
                          <a:ea typeface="Courier New"/>
                          <a:cs typeface="Courier New"/>
                          <a:sym typeface="Courier New"/>
                        </a:rPr>
                        <a:t>(</a:t>
                      </a:r>
                      <a:r>
                        <a:rPr lang="en" sz="800">
                          <a:solidFill>
                            <a:srgbClr val="111111"/>
                          </a:solidFill>
                          <a:highlight>
                            <a:srgbClr val="FBFBFB"/>
                          </a:highlight>
                          <a:latin typeface="Courier New"/>
                          <a:ea typeface="Courier New"/>
                          <a:cs typeface="Courier New"/>
                          <a:sym typeface="Courier New"/>
                        </a:rPr>
                        <a:t>'</a:t>
                      </a:r>
                      <a:r>
                        <a:rPr lang="en" sz="800">
                          <a:solidFill>
                            <a:srgbClr val="C96765"/>
                          </a:solidFill>
                          <a:highlight>
                            <a:srgbClr val="FBFBFB"/>
                          </a:highlight>
                          <a:latin typeface="Courier New"/>
                          <a:ea typeface="Courier New"/>
                          <a:cs typeface="Courier New"/>
                          <a:sym typeface="Courier New"/>
                        </a:rPr>
                        <a:t>/birds</a:t>
                      </a:r>
                      <a:r>
                        <a:rPr lang="en" sz="800">
                          <a:solidFill>
                            <a:srgbClr val="111111"/>
                          </a:solidFill>
                          <a:highlight>
                            <a:srgbClr val="FBFBFB"/>
                          </a:highlight>
                          <a:latin typeface="Courier New"/>
                          <a:ea typeface="Courier New"/>
                          <a:cs typeface="Courier New"/>
                          <a:sym typeface="Courier New"/>
                        </a:rPr>
                        <a:t>'</a:t>
                      </a:r>
                      <a:r>
                        <a:rPr lang="en" sz="800">
                          <a:solidFill>
                            <a:srgbClr val="403F53"/>
                          </a:solidFill>
                          <a:highlight>
                            <a:srgbClr val="FBFBFB"/>
                          </a:highlight>
                          <a:latin typeface="Courier New"/>
                          <a:ea typeface="Courier New"/>
                          <a:cs typeface="Courier New"/>
                          <a:sym typeface="Courier New"/>
                        </a:rPr>
                        <a:t>, birds)</a:t>
                      </a:r>
                      <a:endParaRPr sz="800">
                        <a:solidFill>
                          <a:srgbClr val="403F53"/>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ph type="ctrTitle"/>
          </p:nvPr>
        </p:nvSpPr>
        <p:spPr>
          <a:xfrm>
            <a:off x="179000" y="60625"/>
            <a:ext cx="6302400" cy="6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Express.js / Middlewares</a:t>
            </a:r>
            <a:endParaRPr sz="3400">
              <a:solidFill>
                <a:srgbClr val="E06666"/>
              </a:solidFill>
              <a:latin typeface="Raleway"/>
              <a:ea typeface="Raleway"/>
              <a:cs typeface="Raleway"/>
              <a:sym typeface="Raleway"/>
            </a:endParaRPr>
          </a:p>
        </p:txBody>
      </p:sp>
      <p:sp>
        <p:nvSpPr>
          <p:cNvPr id="238" name="Google Shape;238;p40"/>
          <p:cNvSpPr txBox="1"/>
          <p:nvPr/>
        </p:nvSpPr>
        <p:spPr>
          <a:xfrm>
            <a:off x="295400" y="1007850"/>
            <a:ext cx="8700000" cy="38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express.Router</a:t>
            </a:r>
            <a:endParaRPr b="1"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Middleware functions are functions that have access to the request object (req), the response object (res), and the next function in the application’s request-response cycle. The next function is a function in the Express router which, when invoked, executes the middleware succeeding the current middleware.</a:t>
            </a:r>
            <a:endParaRPr sz="1000"/>
          </a:p>
          <a:p>
            <a:pPr indent="-292100" lvl="0" marL="457200" rtl="0" algn="l">
              <a:spcBef>
                <a:spcPts val="0"/>
              </a:spcBef>
              <a:spcAft>
                <a:spcPts val="0"/>
              </a:spcAft>
              <a:buSzPts val="1000"/>
              <a:buChar char="●"/>
            </a:pPr>
            <a:r>
              <a:rPr lang="en" sz="1000"/>
              <a:t>Middleware functions can perform the following tasks:</a:t>
            </a:r>
            <a:endParaRPr sz="1000"/>
          </a:p>
          <a:p>
            <a:pPr indent="-292100" lvl="1" marL="914400" rtl="0" algn="l">
              <a:spcBef>
                <a:spcPts val="0"/>
              </a:spcBef>
              <a:spcAft>
                <a:spcPts val="0"/>
              </a:spcAft>
              <a:buSzPts val="1000"/>
              <a:buChar char="○"/>
            </a:pPr>
            <a:r>
              <a:rPr lang="en" sz="1000"/>
              <a:t>Execute any code.</a:t>
            </a:r>
            <a:endParaRPr sz="1000"/>
          </a:p>
          <a:p>
            <a:pPr indent="-292100" lvl="1" marL="914400" rtl="0" algn="l">
              <a:spcBef>
                <a:spcPts val="0"/>
              </a:spcBef>
              <a:spcAft>
                <a:spcPts val="0"/>
              </a:spcAft>
              <a:buSzPts val="1000"/>
              <a:buChar char="○"/>
            </a:pPr>
            <a:r>
              <a:rPr lang="en" sz="1000"/>
              <a:t>Make changes to the request and the response objects.</a:t>
            </a:r>
            <a:endParaRPr sz="1000"/>
          </a:p>
          <a:p>
            <a:pPr indent="-292100" lvl="1" marL="914400" rtl="0" algn="l">
              <a:spcBef>
                <a:spcPts val="0"/>
              </a:spcBef>
              <a:spcAft>
                <a:spcPts val="0"/>
              </a:spcAft>
              <a:buSzPts val="1000"/>
              <a:buChar char="○"/>
            </a:pPr>
            <a:r>
              <a:rPr lang="en" sz="1000"/>
              <a:t>End the request-response cycle.</a:t>
            </a:r>
            <a:endParaRPr sz="1000"/>
          </a:p>
          <a:p>
            <a:pPr indent="-292100" lvl="1" marL="914400" rtl="0" algn="l">
              <a:spcBef>
                <a:spcPts val="0"/>
              </a:spcBef>
              <a:spcAft>
                <a:spcPts val="0"/>
              </a:spcAft>
              <a:buSzPts val="1000"/>
              <a:buChar char="○"/>
            </a:pPr>
            <a:r>
              <a:rPr lang="en" sz="1000"/>
              <a:t>Call the next middleware in the stack.</a:t>
            </a:r>
            <a:endParaRPr sz="1000"/>
          </a:p>
          <a:p>
            <a:pPr indent="-292100" lvl="0" marL="457200" rtl="0" algn="l">
              <a:spcBef>
                <a:spcPts val="0"/>
              </a:spcBef>
              <a:spcAft>
                <a:spcPts val="0"/>
              </a:spcAft>
              <a:buSzPts val="1000"/>
              <a:buChar char="●"/>
            </a:pPr>
            <a:r>
              <a:rPr lang="en" sz="1000"/>
              <a:t>If the current middleware function does not end the request-response cycle, it must call next() to pass control to the next middleware function. Otherwise, the request will be left hanging.</a:t>
            </a:r>
            <a:endParaRPr sz="1000"/>
          </a:p>
          <a:p>
            <a:pPr indent="0" lvl="0" marL="0" rtl="0" algn="l">
              <a:spcBef>
                <a:spcPts val="0"/>
              </a:spcBef>
              <a:spcAft>
                <a:spcPts val="0"/>
              </a:spcAft>
              <a:buNone/>
            </a:pPr>
            <a:r>
              <a:t/>
            </a:r>
            <a:endParaRPr b="1" sz="1000"/>
          </a:p>
          <a:p>
            <a:pPr indent="0" lvl="0" marL="0" rtl="0" algn="l">
              <a:spcBef>
                <a:spcPts val="0"/>
              </a:spcBef>
              <a:spcAft>
                <a:spcPts val="0"/>
              </a:spcAft>
              <a:buNone/>
            </a:pPr>
            <a:r>
              <a:rPr b="1" lang="en" sz="1000"/>
              <a:t>	</a:t>
            </a:r>
            <a:endParaRPr b="1" sz="1000"/>
          </a:p>
          <a:p>
            <a:pPr indent="0" lvl="0" marL="0" rtl="0" algn="l">
              <a:spcBef>
                <a:spcPts val="0"/>
              </a:spcBef>
              <a:spcAft>
                <a:spcPts val="0"/>
              </a:spcAft>
              <a:buNone/>
            </a:pPr>
            <a:r>
              <a:t/>
            </a:r>
            <a:endParaRPr b="1" sz="1000"/>
          </a:p>
        </p:txBody>
      </p:sp>
      <p:pic>
        <p:nvPicPr>
          <p:cNvPr id="239" name="Google Shape;239;p40"/>
          <p:cNvPicPr preferRelativeResize="0"/>
          <p:nvPr/>
        </p:nvPicPr>
        <p:blipFill>
          <a:blip r:embed="rId3">
            <a:alphaModFix/>
          </a:blip>
          <a:stretch>
            <a:fillRect/>
          </a:stretch>
        </p:blipFill>
        <p:spPr>
          <a:xfrm>
            <a:off x="5949900" y="2903600"/>
            <a:ext cx="2981700" cy="2239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1"/>
          <p:cNvSpPr txBox="1"/>
          <p:nvPr>
            <p:ph type="ctrTitle"/>
          </p:nvPr>
        </p:nvSpPr>
        <p:spPr>
          <a:xfrm>
            <a:off x="485975" y="135925"/>
            <a:ext cx="7553700" cy="6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Express.js/ running express server</a:t>
            </a:r>
            <a:endParaRPr sz="3400">
              <a:solidFill>
                <a:srgbClr val="E06666"/>
              </a:solidFill>
              <a:latin typeface="Raleway"/>
              <a:ea typeface="Raleway"/>
              <a:cs typeface="Raleway"/>
              <a:sym typeface="Raleway"/>
            </a:endParaRPr>
          </a:p>
        </p:txBody>
      </p:sp>
      <p:sp>
        <p:nvSpPr>
          <p:cNvPr id="245" name="Google Shape;245;p41"/>
          <p:cNvSpPr txBox="1"/>
          <p:nvPr>
            <p:ph idx="1" type="subTitle"/>
          </p:nvPr>
        </p:nvSpPr>
        <p:spPr>
          <a:xfrm>
            <a:off x="554125" y="1002250"/>
            <a:ext cx="7804200" cy="3674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000">
              <a:latin typeface="Roboto"/>
              <a:ea typeface="Roboto"/>
              <a:cs typeface="Roboto"/>
              <a:sym typeface="Roboto"/>
            </a:endParaRPr>
          </a:p>
          <a:p>
            <a:pPr indent="0" lvl="0" marL="457200" rtl="0" algn="l">
              <a:lnSpc>
                <a:spcPct val="137500"/>
              </a:lnSpc>
              <a:spcBef>
                <a:spcPts val="0"/>
              </a:spcBef>
              <a:spcAft>
                <a:spcPts val="0"/>
              </a:spcAft>
              <a:buClr>
                <a:schemeClr val="dk1"/>
              </a:buClr>
              <a:buSzPts val="1100"/>
              <a:buFont typeface="Arial"/>
              <a:buNone/>
            </a:pPr>
            <a:r>
              <a:rPr lang="en" sz="1000">
                <a:solidFill>
                  <a:srgbClr val="994CC3"/>
                </a:solidFill>
                <a:highlight>
                  <a:srgbClr val="FBFBFB"/>
                </a:highlight>
                <a:latin typeface="Courier New"/>
                <a:ea typeface="Courier New"/>
                <a:cs typeface="Courier New"/>
                <a:sym typeface="Courier New"/>
              </a:rPr>
              <a:t>const</a:t>
            </a:r>
            <a:r>
              <a:rPr i="1" lang="en" sz="1000">
                <a:solidFill>
                  <a:srgbClr val="994CC3"/>
                </a:solidFill>
                <a:highlight>
                  <a:srgbClr val="FBFBFB"/>
                </a:highlight>
                <a:latin typeface="Courier New"/>
                <a:ea typeface="Courier New"/>
                <a:cs typeface="Courier New"/>
                <a:sym typeface="Courier New"/>
              </a:rPr>
              <a:t> </a:t>
            </a:r>
            <a:r>
              <a:rPr i="1" lang="en" sz="1000">
                <a:solidFill>
                  <a:srgbClr val="4876D6"/>
                </a:solidFill>
                <a:highlight>
                  <a:srgbClr val="FBFBFB"/>
                </a:highlight>
                <a:latin typeface="Courier New"/>
                <a:ea typeface="Courier New"/>
                <a:cs typeface="Courier New"/>
                <a:sym typeface="Courier New"/>
              </a:rPr>
              <a:t>express</a:t>
            </a:r>
            <a:r>
              <a:rPr i="1" lang="en" sz="1000">
                <a:solidFill>
                  <a:srgbClr val="994CC3"/>
                </a:solidFill>
                <a:highlight>
                  <a:srgbClr val="FBFBFB"/>
                </a:highlight>
                <a:latin typeface="Courier New"/>
                <a:ea typeface="Courier New"/>
                <a:cs typeface="Courier New"/>
                <a:sym typeface="Courier New"/>
              </a:rPr>
              <a:t> </a:t>
            </a:r>
            <a:r>
              <a:rPr lang="en" sz="1000">
                <a:solidFill>
                  <a:srgbClr val="994CC3"/>
                </a:solidFill>
                <a:highlight>
                  <a:srgbClr val="FBFBFB"/>
                </a:highlight>
                <a:latin typeface="Courier New"/>
                <a:ea typeface="Courier New"/>
                <a:cs typeface="Courier New"/>
                <a:sym typeface="Courier New"/>
              </a:rPr>
              <a:t>=</a:t>
            </a:r>
            <a:r>
              <a:rPr i="1" lang="en" sz="1000">
                <a:solidFill>
                  <a:srgbClr val="994CC3"/>
                </a:solidFill>
                <a:highlight>
                  <a:srgbClr val="FBFBFB"/>
                </a:highlight>
                <a:latin typeface="Courier New"/>
                <a:ea typeface="Courier New"/>
                <a:cs typeface="Courier New"/>
                <a:sym typeface="Courier New"/>
              </a:rPr>
              <a:t> </a:t>
            </a:r>
            <a:r>
              <a:rPr i="1" lang="en" sz="1000">
                <a:solidFill>
                  <a:srgbClr val="4876D6"/>
                </a:solidFill>
                <a:highlight>
                  <a:srgbClr val="FBFBFB"/>
                </a:highlight>
                <a:latin typeface="Courier New"/>
                <a:ea typeface="Courier New"/>
                <a:cs typeface="Courier New"/>
                <a:sym typeface="Courier New"/>
              </a:rPr>
              <a:t>require</a:t>
            </a:r>
            <a:r>
              <a:rPr lang="en" sz="1000">
                <a:solidFill>
                  <a:srgbClr val="403F53"/>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express</a:t>
            </a:r>
            <a:r>
              <a:rPr lang="en" sz="1000">
                <a:solidFill>
                  <a:srgbClr val="111111"/>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a:t>
            </a:r>
            <a:endParaRPr sz="10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Clr>
                <a:schemeClr val="dk1"/>
              </a:buClr>
              <a:buSzPts val="1100"/>
              <a:buFont typeface="Arial"/>
              <a:buNone/>
            </a:pPr>
            <a:r>
              <a:rPr lang="en" sz="1000">
                <a:solidFill>
                  <a:srgbClr val="994CC3"/>
                </a:solidFill>
                <a:highlight>
                  <a:srgbClr val="FBFBFB"/>
                </a:highlight>
                <a:latin typeface="Courier New"/>
                <a:ea typeface="Courier New"/>
                <a:cs typeface="Courier New"/>
                <a:sym typeface="Courier New"/>
              </a:rPr>
              <a:t>const</a:t>
            </a:r>
            <a:r>
              <a:rPr i="1" lang="en" sz="1000">
                <a:solidFill>
                  <a:srgbClr val="994CC3"/>
                </a:solidFill>
                <a:highlight>
                  <a:srgbClr val="FBFBFB"/>
                </a:highlight>
                <a:latin typeface="Courier New"/>
                <a:ea typeface="Courier New"/>
                <a:cs typeface="Courier New"/>
                <a:sym typeface="Courier New"/>
              </a:rPr>
              <a:t> </a:t>
            </a:r>
            <a:r>
              <a:rPr i="1" lang="en" sz="1000">
                <a:solidFill>
                  <a:srgbClr val="4876D6"/>
                </a:solidFill>
                <a:highlight>
                  <a:srgbClr val="FBFBFB"/>
                </a:highlight>
                <a:latin typeface="Courier New"/>
                <a:ea typeface="Courier New"/>
                <a:cs typeface="Courier New"/>
                <a:sym typeface="Courier New"/>
              </a:rPr>
              <a:t>app</a:t>
            </a:r>
            <a:r>
              <a:rPr i="1" lang="en" sz="1000">
                <a:solidFill>
                  <a:srgbClr val="994CC3"/>
                </a:solidFill>
                <a:highlight>
                  <a:srgbClr val="FBFBFB"/>
                </a:highlight>
                <a:latin typeface="Courier New"/>
                <a:ea typeface="Courier New"/>
                <a:cs typeface="Courier New"/>
                <a:sym typeface="Courier New"/>
              </a:rPr>
              <a:t> </a:t>
            </a:r>
            <a:r>
              <a:rPr lang="en" sz="1000">
                <a:solidFill>
                  <a:srgbClr val="994CC3"/>
                </a:solidFill>
                <a:highlight>
                  <a:srgbClr val="FBFBFB"/>
                </a:highlight>
                <a:latin typeface="Courier New"/>
                <a:ea typeface="Courier New"/>
                <a:cs typeface="Courier New"/>
                <a:sym typeface="Courier New"/>
              </a:rPr>
              <a:t>=</a:t>
            </a:r>
            <a:r>
              <a:rPr i="1" lang="en" sz="1000">
                <a:solidFill>
                  <a:srgbClr val="994CC3"/>
                </a:solidFill>
                <a:highlight>
                  <a:srgbClr val="FBFBFB"/>
                </a:highlight>
                <a:latin typeface="Courier New"/>
                <a:ea typeface="Courier New"/>
                <a:cs typeface="Courier New"/>
                <a:sym typeface="Courier New"/>
              </a:rPr>
              <a:t> </a:t>
            </a:r>
            <a:r>
              <a:rPr i="1" lang="en" sz="1000">
                <a:solidFill>
                  <a:srgbClr val="4876D6"/>
                </a:solidFill>
                <a:highlight>
                  <a:srgbClr val="FBFBFB"/>
                </a:highlight>
                <a:latin typeface="Courier New"/>
                <a:ea typeface="Courier New"/>
                <a:cs typeface="Courier New"/>
                <a:sym typeface="Courier New"/>
              </a:rPr>
              <a:t>express</a:t>
            </a:r>
            <a:r>
              <a:rPr lang="en" sz="1000">
                <a:solidFill>
                  <a:srgbClr val="403F53"/>
                </a:solidFill>
                <a:highlight>
                  <a:srgbClr val="FBFBFB"/>
                </a:highlight>
                <a:latin typeface="Courier New"/>
                <a:ea typeface="Courier New"/>
                <a:cs typeface="Courier New"/>
                <a:sym typeface="Courier New"/>
              </a:rPr>
              <a:t>();</a:t>
            </a:r>
            <a:endParaRPr sz="10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Clr>
                <a:schemeClr val="dk1"/>
              </a:buClr>
              <a:buSzPts val="1100"/>
              <a:buFont typeface="Arial"/>
              <a:buNone/>
            </a:pPr>
            <a:r>
              <a:rPr lang="en" sz="1000">
                <a:solidFill>
                  <a:srgbClr val="994CC3"/>
                </a:solidFill>
                <a:highlight>
                  <a:srgbClr val="FBFBFB"/>
                </a:highlight>
                <a:latin typeface="Courier New"/>
                <a:ea typeface="Courier New"/>
                <a:cs typeface="Courier New"/>
                <a:sym typeface="Courier New"/>
              </a:rPr>
              <a:t>const</a:t>
            </a:r>
            <a:r>
              <a:rPr i="1" lang="en" sz="1000">
                <a:solidFill>
                  <a:srgbClr val="994CC3"/>
                </a:solidFill>
                <a:highlight>
                  <a:srgbClr val="FBFBFB"/>
                </a:highlight>
                <a:latin typeface="Courier New"/>
                <a:ea typeface="Courier New"/>
                <a:cs typeface="Courier New"/>
                <a:sym typeface="Courier New"/>
              </a:rPr>
              <a:t> </a:t>
            </a:r>
            <a:r>
              <a:rPr i="1" lang="en" sz="1000">
                <a:solidFill>
                  <a:srgbClr val="4876D6"/>
                </a:solidFill>
                <a:highlight>
                  <a:srgbClr val="FBFBFB"/>
                </a:highlight>
                <a:latin typeface="Courier New"/>
                <a:ea typeface="Courier New"/>
                <a:cs typeface="Courier New"/>
                <a:sym typeface="Courier New"/>
              </a:rPr>
              <a:t>port</a:t>
            </a:r>
            <a:r>
              <a:rPr i="1" lang="en" sz="1000">
                <a:solidFill>
                  <a:srgbClr val="994CC3"/>
                </a:solidFill>
                <a:highlight>
                  <a:srgbClr val="FBFBFB"/>
                </a:highlight>
                <a:latin typeface="Courier New"/>
                <a:ea typeface="Courier New"/>
                <a:cs typeface="Courier New"/>
                <a:sym typeface="Courier New"/>
              </a:rPr>
              <a:t> </a:t>
            </a:r>
            <a:r>
              <a:rPr lang="en" sz="1000">
                <a:solidFill>
                  <a:srgbClr val="994CC3"/>
                </a:solidFill>
                <a:highlight>
                  <a:srgbClr val="FBFBFB"/>
                </a:highlight>
                <a:latin typeface="Courier New"/>
                <a:ea typeface="Courier New"/>
                <a:cs typeface="Courier New"/>
                <a:sym typeface="Courier New"/>
              </a:rPr>
              <a:t>=</a:t>
            </a:r>
            <a:r>
              <a:rPr i="1" lang="en" sz="1000">
                <a:solidFill>
                  <a:srgbClr val="994CC3"/>
                </a:solidFill>
                <a:highlight>
                  <a:srgbClr val="FBFBFB"/>
                </a:highlight>
                <a:latin typeface="Courier New"/>
                <a:ea typeface="Courier New"/>
                <a:cs typeface="Courier New"/>
                <a:sym typeface="Courier New"/>
              </a:rPr>
              <a:t> </a:t>
            </a:r>
            <a:r>
              <a:rPr lang="en" sz="1000">
                <a:solidFill>
                  <a:srgbClr val="AA0982"/>
                </a:solidFill>
                <a:highlight>
                  <a:srgbClr val="FBFBFB"/>
                </a:highlight>
                <a:latin typeface="Courier New"/>
                <a:ea typeface="Courier New"/>
                <a:cs typeface="Courier New"/>
                <a:sym typeface="Courier New"/>
              </a:rPr>
              <a:t>3000</a:t>
            </a:r>
            <a:r>
              <a:rPr lang="en" sz="1000">
                <a:solidFill>
                  <a:srgbClr val="403F53"/>
                </a:solidFill>
                <a:highlight>
                  <a:srgbClr val="FBFBFB"/>
                </a:highlight>
                <a:latin typeface="Courier New"/>
                <a:ea typeface="Courier New"/>
                <a:cs typeface="Courier New"/>
                <a:sym typeface="Courier New"/>
              </a:rPr>
              <a:t>;</a:t>
            </a:r>
            <a:endParaRPr sz="10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Clr>
                <a:schemeClr val="dk1"/>
              </a:buClr>
              <a:buSzPts val="1100"/>
              <a:buFont typeface="Arial"/>
              <a:buNone/>
            </a:pPr>
            <a:r>
              <a:t/>
            </a:r>
            <a:endParaRPr sz="10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Clr>
                <a:schemeClr val="dk1"/>
              </a:buClr>
              <a:buSzPts val="1100"/>
              <a:buFont typeface="Arial"/>
              <a:buNone/>
            </a:pPr>
            <a:r>
              <a:rPr i="1" lang="en" sz="1000">
                <a:solidFill>
                  <a:srgbClr val="0C969B"/>
                </a:solidFill>
                <a:highlight>
                  <a:srgbClr val="FBFBFB"/>
                </a:highlight>
                <a:latin typeface="Courier New"/>
                <a:ea typeface="Courier New"/>
                <a:cs typeface="Courier New"/>
                <a:sym typeface="Courier New"/>
              </a:rPr>
              <a:t>app</a:t>
            </a:r>
            <a:r>
              <a:rPr i="1" lang="en" sz="1000">
                <a:solidFill>
                  <a:srgbClr val="994CC3"/>
                </a:solidFill>
                <a:highlight>
                  <a:srgbClr val="FBFBFB"/>
                </a:highlight>
                <a:latin typeface="Courier New"/>
                <a:ea typeface="Courier New"/>
                <a:cs typeface="Courier New"/>
                <a:sym typeface="Courier New"/>
              </a:rPr>
              <a:t>.</a:t>
            </a:r>
            <a:r>
              <a:rPr i="1" lang="en" sz="1000">
                <a:solidFill>
                  <a:srgbClr val="4876D6"/>
                </a:solidFill>
                <a:highlight>
                  <a:srgbClr val="FBFBFB"/>
                </a:highlight>
                <a:latin typeface="Courier New"/>
                <a:ea typeface="Courier New"/>
                <a:cs typeface="Courier New"/>
                <a:sym typeface="Courier New"/>
              </a:rPr>
              <a:t>get</a:t>
            </a:r>
            <a:r>
              <a:rPr lang="en" sz="1000">
                <a:solidFill>
                  <a:srgbClr val="403F53"/>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 </a:t>
            </a:r>
            <a:r>
              <a:rPr lang="en" sz="1000">
                <a:solidFill>
                  <a:srgbClr val="111111"/>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req, res</a:t>
            </a:r>
            <a:r>
              <a:rPr lang="en" sz="1000">
                <a:solidFill>
                  <a:srgbClr val="111111"/>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 </a:t>
            </a:r>
            <a:r>
              <a:rPr lang="en" sz="1000">
                <a:solidFill>
                  <a:srgbClr val="994CC3"/>
                </a:solidFill>
                <a:highlight>
                  <a:srgbClr val="FBFBFB"/>
                </a:highlight>
                <a:latin typeface="Courier New"/>
                <a:ea typeface="Courier New"/>
                <a:cs typeface="Courier New"/>
                <a:sym typeface="Courier New"/>
              </a:rPr>
              <a:t>=&gt;</a:t>
            </a:r>
            <a:r>
              <a:rPr lang="en" sz="1000">
                <a:solidFill>
                  <a:srgbClr val="403F53"/>
                </a:solidFill>
                <a:highlight>
                  <a:srgbClr val="FBFBFB"/>
                </a:highlight>
                <a:latin typeface="Courier New"/>
                <a:ea typeface="Courier New"/>
                <a:cs typeface="Courier New"/>
                <a:sym typeface="Courier New"/>
              </a:rPr>
              <a:t> {</a:t>
            </a:r>
            <a:endParaRPr sz="10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Clr>
                <a:schemeClr val="dk1"/>
              </a:buClr>
              <a:buSzPts val="1100"/>
              <a:buFont typeface="Arial"/>
              <a:buNone/>
            </a:pPr>
            <a:r>
              <a:rPr lang="en" sz="1000">
                <a:solidFill>
                  <a:srgbClr val="403F53"/>
                </a:solidFill>
                <a:highlight>
                  <a:srgbClr val="FBFBFB"/>
                </a:highlight>
                <a:latin typeface="Courier New"/>
                <a:ea typeface="Courier New"/>
                <a:cs typeface="Courier New"/>
                <a:sym typeface="Courier New"/>
              </a:rPr>
              <a:t>   </a:t>
            </a:r>
            <a:r>
              <a:rPr i="1" lang="en" sz="1000">
                <a:solidFill>
                  <a:srgbClr val="0C969B"/>
                </a:solidFill>
                <a:highlight>
                  <a:srgbClr val="FBFBFB"/>
                </a:highlight>
                <a:latin typeface="Courier New"/>
                <a:ea typeface="Courier New"/>
                <a:cs typeface="Courier New"/>
                <a:sym typeface="Courier New"/>
              </a:rPr>
              <a:t>res</a:t>
            </a:r>
            <a:r>
              <a:rPr i="1" lang="en" sz="1000">
                <a:solidFill>
                  <a:srgbClr val="994CC3"/>
                </a:solidFill>
                <a:highlight>
                  <a:srgbClr val="FBFBFB"/>
                </a:highlight>
                <a:latin typeface="Courier New"/>
                <a:ea typeface="Courier New"/>
                <a:cs typeface="Courier New"/>
                <a:sym typeface="Courier New"/>
              </a:rPr>
              <a:t>.</a:t>
            </a:r>
            <a:r>
              <a:rPr i="1" lang="en" sz="1000">
                <a:solidFill>
                  <a:srgbClr val="4876D6"/>
                </a:solidFill>
                <a:highlight>
                  <a:srgbClr val="FBFBFB"/>
                </a:highlight>
                <a:latin typeface="Courier New"/>
                <a:ea typeface="Courier New"/>
                <a:cs typeface="Courier New"/>
                <a:sym typeface="Courier New"/>
              </a:rPr>
              <a:t>send</a:t>
            </a:r>
            <a:r>
              <a:rPr lang="en" sz="1000">
                <a:solidFill>
                  <a:srgbClr val="403F53"/>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Hello World!</a:t>
            </a:r>
            <a:r>
              <a:rPr lang="en" sz="1000">
                <a:solidFill>
                  <a:srgbClr val="111111"/>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a:t>
            </a:r>
            <a:endParaRPr sz="10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Clr>
                <a:schemeClr val="dk1"/>
              </a:buClr>
              <a:buSzPts val="1100"/>
              <a:buFont typeface="Arial"/>
              <a:buNone/>
            </a:pPr>
            <a:r>
              <a:rPr lang="en" sz="1000">
                <a:solidFill>
                  <a:srgbClr val="403F53"/>
                </a:solidFill>
                <a:highlight>
                  <a:srgbClr val="FBFBFB"/>
                </a:highlight>
                <a:latin typeface="Courier New"/>
                <a:ea typeface="Courier New"/>
                <a:cs typeface="Courier New"/>
                <a:sym typeface="Courier New"/>
              </a:rPr>
              <a:t>});</a:t>
            </a:r>
            <a:endParaRPr sz="10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Clr>
                <a:schemeClr val="dk1"/>
              </a:buClr>
              <a:buSzPts val="1100"/>
              <a:buFont typeface="Arial"/>
              <a:buNone/>
            </a:pPr>
            <a:r>
              <a:t/>
            </a:r>
            <a:endParaRPr sz="10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Clr>
                <a:schemeClr val="dk1"/>
              </a:buClr>
              <a:buSzPts val="1100"/>
              <a:buFont typeface="Arial"/>
              <a:buNone/>
            </a:pPr>
            <a:r>
              <a:rPr i="1" lang="en" sz="1000">
                <a:solidFill>
                  <a:srgbClr val="0C969B"/>
                </a:solidFill>
                <a:highlight>
                  <a:srgbClr val="FBFBFB"/>
                </a:highlight>
                <a:latin typeface="Courier New"/>
                <a:ea typeface="Courier New"/>
                <a:cs typeface="Courier New"/>
                <a:sym typeface="Courier New"/>
              </a:rPr>
              <a:t>app</a:t>
            </a:r>
            <a:r>
              <a:rPr i="1" lang="en" sz="1000">
                <a:solidFill>
                  <a:srgbClr val="994CC3"/>
                </a:solidFill>
                <a:highlight>
                  <a:srgbClr val="FBFBFB"/>
                </a:highlight>
                <a:latin typeface="Courier New"/>
                <a:ea typeface="Courier New"/>
                <a:cs typeface="Courier New"/>
                <a:sym typeface="Courier New"/>
              </a:rPr>
              <a:t>.</a:t>
            </a:r>
            <a:r>
              <a:rPr i="1" lang="en" sz="1000">
                <a:solidFill>
                  <a:srgbClr val="4876D6"/>
                </a:solidFill>
                <a:highlight>
                  <a:srgbClr val="FBFBFB"/>
                </a:highlight>
                <a:latin typeface="Courier New"/>
                <a:ea typeface="Courier New"/>
                <a:cs typeface="Courier New"/>
                <a:sym typeface="Courier New"/>
              </a:rPr>
              <a:t>listen</a:t>
            </a:r>
            <a:r>
              <a:rPr lang="en" sz="1000">
                <a:solidFill>
                  <a:srgbClr val="403F53"/>
                </a:solidFill>
                <a:highlight>
                  <a:srgbClr val="FBFBFB"/>
                </a:highlight>
                <a:latin typeface="Courier New"/>
                <a:ea typeface="Courier New"/>
                <a:cs typeface="Courier New"/>
                <a:sym typeface="Courier New"/>
              </a:rPr>
              <a:t>(port, </a:t>
            </a:r>
            <a:r>
              <a:rPr lang="en" sz="1000">
                <a:solidFill>
                  <a:srgbClr val="111111"/>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 </a:t>
            </a:r>
            <a:r>
              <a:rPr lang="en" sz="1000">
                <a:solidFill>
                  <a:srgbClr val="994CC3"/>
                </a:solidFill>
                <a:highlight>
                  <a:srgbClr val="FBFBFB"/>
                </a:highlight>
                <a:latin typeface="Courier New"/>
                <a:ea typeface="Courier New"/>
                <a:cs typeface="Courier New"/>
                <a:sym typeface="Courier New"/>
              </a:rPr>
              <a:t>=&gt;</a:t>
            </a:r>
            <a:r>
              <a:rPr lang="en" sz="1000">
                <a:solidFill>
                  <a:srgbClr val="403F53"/>
                </a:solidFill>
                <a:highlight>
                  <a:srgbClr val="FBFBFB"/>
                </a:highlight>
                <a:latin typeface="Courier New"/>
                <a:ea typeface="Courier New"/>
                <a:cs typeface="Courier New"/>
                <a:sym typeface="Courier New"/>
              </a:rPr>
              <a:t> {</a:t>
            </a:r>
            <a:endParaRPr sz="10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Clr>
                <a:schemeClr val="dk1"/>
              </a:buClr>
              <a:buSzPts val="1100"/>
              <a:buFont typeface="Arial"/>
              <a:buNone/>
            </a:pPr>
            <a:r>
              <a:rPr lang="en" sz="1000">
                <a:solidFill>
                  <a:srgbClr val="403F53"/>
                </a:solidFill>
                <a:highlight>
                  <a:srgbClr val="FBFBFB"/>
                </a:highlight>
                <a:latin typeface="Courier New"/>
                <a:ea typeface="Courier New"/>
                <a:cs typeface="Courier New"/>
                <a:sym typeface="Courier New"/>
              </a:rPr>
              <a:t>   </a:t>
            </a:r>
            <a:r>
              <a:rPr i="1" lang="en" sz="1000">
                <a:solidFill>
                  <a:srgbClr val="0C969B"/>
                </a:solidFill>
                <a:highlight>
                  <a:srgbClr val="FBFBFB"/>
                </a:highlight>
                <a:latin typeface="Courier New"/>
                <a:ea typeface="Courier New"/>
                <a:cs typeface="Courier New"/>
                <a:sym typeface="Courier New"/>
              </a:rPr>
              <a:t>console</a:t>
            </a:r>
            <a:r>
              <a:rPr i="1" lang="en" sz="1000">
                <a:solidFill>
                  <a:srgbClr val="994CC3"/>
                </a:solidFill>
                <a:highlight>
                  <a:srgbClr val="FBFBFB"/>
                </a:highlight>
                <a:latin typeface="Courier New"/>
                <a:ea typeface="Courier New"/>
                <a:cs typeface="Courier New"/>
                <a:sym typeface="Courier New"/>
              </a:rPr>
              <a:t>.</a:t>
            </a:r>
            <a:r>
              <a:rPr i="1" lang="en" sz="1000">
                <a:solidFill>
                  <a:srgbClr val="4876D6"/>
                </a:solidFill>
                <a:highlight>
                  <a:srgbClr val="FBFBFB"/>
                </a:highlight>
                <a:latin typeface="Courier New"/>
                <a:ea typeface="Courier New"/>
                <a:cs typeface="Courier New"/>
                <a:sym typeface="Courier New"/>
              </a:rPr>
              <a:t>log</a:t>
            </a:r>
            <a:r>
              <a:rPr lang="en" sz="1000">
                <a:solidFill>
                  <a:srgbClr val="403F53"/>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Example app listening on port ${port}!</a:t>
            </a:r>
            <a:r>
              <a:rPr lang="en" sz="1000">
                <a:solidFill>
                  <a:srgbClr val="111111"/>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a:t>
            </a:r>
            <a:endParaRPr sz="10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Clr>
                <a:schemeClr val="dk1"/>
              </a:buClr>
              <a:buSzPts val="1100"/>
              <a:buFont typeface="Arial"/>
              <a:buNone/>
            </a:pPr>
            <a:r>
              <a:rPr lang="en" sz="1000">
                <a:solidFill>
                  <a:srgbClr val="403F53"/>
                </a:solidFill>
                <a:highlight>
                  <a:srgbClr val="FBFBFB"/>
                </a:highlight>
                <a:latin typeface="Courier New"/>
                <a:ea typeface="Courier New"/>
                <a:cs typeface="Courier New"/>
                <a:sym typeface="Courier New"/>
              </a:rPr>
              <a:t>});</a:t>
            </a:r>
            <a:endParaRPr sz="1200">
              <a:latin typeface="Roboto"/>
              <a:ea typeface="Roboto"/>
              <a:cs typeface="Roboto"/>
              <a:sym typeface="Roboto"/>
            </a:endParaRPr>
          </a:p>
          <a:p>
            <a:pPr indent="0" lvl="0" marL="1371600" rtl="0" algn="l">
              <a:spcBef>
                <a:spcPts val="0"/>
              </a:spcBef>
              <a:spcAft>
                <a:spcPts val="0"/>
              </a:spcAft>
              <a:buNone/>
            </a:pPr>
            <a:r>
              <a:t/>
            </a:r>
            <a:endParaRPr sz="1200">
              <a:latin typeface="Roboto"/>
              <a:ea typeface="Roboto"/>
              <a:cs typeface="Roboto"/>
              <a:sym typeface="Roboto"/>
            </a:endParaRPr>
          </a:p>
          <a:p>
            <a:pPr indent="0" lvl="0" marL="914400" rtl="0" algn="l">
              <a:spcBef>
                <a:spcPts val="0"/>
              </a:spcBef>
              <a:spcAft>
                <a:spcPts val="0"/>
              </a:spcAft>
              <a:buNone/>
            </a:pPr>
            <a:r>
              <a:t/>
            </a:r>
            <a:endParaRPr sz="12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0" lvl="0" marL="457200" rtl="0" algn="l">
              <a:spcBef>
                <a:spcPts val="0"/>
              </a:spcBef>
              <a:spcAft>
                <a:spcPts val="0"/>
              </a:spcAft>
              <a:buNone/>
            </a:pPr>
            <a:r>
              <a:t/>
            </a:r>
            <a:endParaRPr i="1" sz="1000">
              <a:latin typeface="Roboto"/>
              <a:ea typeface="Roboto"/>
              <a:cs typeface="Roboto"/>
              <a:sym typeface="Roboto"/>
            </a:endParaRPr>
          </a:p>
          <a:p>
            <a:pPr indent="0" lvl="0" marL="457200" rtl="0" algn="l">
              <a:spcBef>
                <a:spcPts val="0"/>
              </a:spcBef>
              <a:spcAft>
                <a:spcPts val="0"/>
              </a:spcAft>
              <a:buNone/>
            </a:pPr>
            <a:r>
              <a:t/>
            </a:r>
            <a:endParaRPr i="1"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2266100" y="825475"/>
            <a:ext cx="4965900" cy="68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solidFill>
                  <a:srgbClr val="E06666"/>
                </a:solidFill>
                <a:latin typeface="Raleway"/>
                <a:ea typeface="Raleway"/>
                <a:cs typeface="Raleway"/>
                <a:sym typeface="Raleway"/>
              </a:rPr>
              <a:t>What is MEAN Stack</a:t>
            </a:r>
            <a:endParaRPr sz="3400">
              <a:solidFill>
                <a:srgbClr val="E06666"/>
              </a:solidFill>
              <a:latin typeface="Raleway"/>
              <a:ea typeface="Raleway"/>
              <a:cs typeface="Raleway"/>
              <a:sym typeface="Raleway"/>
            </a:endParaRPr>
          </a:p>
        </p:txBody>
      </p:sp>
      <p:sp>
        <p:nvSpPr>
          <p:cNvPr id="67" name="Google Shape;67;p15"/>
          <p:cNvSpPr txBox="1"/>
          <p:nvPr>
            <p:ph idx="1" type="subTitle"/>
          </p:nvPr>
        </p:nvSpPr>
        <p:spPr>
          <a:xfrm>
            <a:off x="727952" y="1987550"/>
            <a:ext cx="76881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MEAN stack is a number of frameworks and technologies working together to provide a full stack solution to the developer</a:t>
            </a:r>
            <a:endParaRPr sz="1700">
              <a:latin typeface="Roboto"/>
              <a:ea typeface="Roboto"/>
              <a:cs typeface="Roboto"/>
              <a:sym typeface="Roboto"/>
            </a:endParaRPr>
          </a:p>
        </p:txBody>
      </p:sp>
      <p:sp>
        <p:nvSpPr>
          <p:cNvPr id="68" name="Google Shape;68;p15"/>
          <p:cNvSpPr txBox="1"/>
          <p:nvPr>
            <p:ph idx="1" type="subTitle"/>
          </p:nvPr>
        </p:nvSpPr>
        <p:spPr>
          <a:xfrm>
            <a:off x="866225" y="2711450"/>
            <a:ext cx="7688100" cy="1507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Roboto"/>
              <a:buChar char="●"/>
            </a:pPr>
            <a:r>
              <a:rPr lang="en" sz="1700">
                <a:latin typeface="Roboto"/>
                <a:ea typeface="Roboto"/>
                <a:cs typeface="Roboto"/>
                <a:sym typeface="Roboto"/>
              </a:rPr>
              <a:t>At the front end we have Angular</a:t>
            </a:r>
            <a:endParaRPr sz="1700">
              <a:latin typeface="Roboto"/>
              <a:ea typeface="Roboto"/>
              <a:cs typeface="Roboto"/>
              <a:sym typeface="Roboto"/>
            </a:endParaRPr>
          </a:p>
          <a:p>
            <a:pPr indent="0" lvl="0" marL="45720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At the back end we have Express and Nodejs to build our API’s, This can also be substituted by any Node JS framework like NestJS</a:t>
            </a:r>
            <a:endParaRPr sz="1700">
              <a:latin typeface="Roboto"/>
              <a:ea typeface="Roboto"/>
              <a:cs typeface="Roboto"/>
              <a:sym typeface="Roboto"/>
            </a:endParaRPr>
          </a:p>
          <a:p>
            <a:pPr indent="0" lvl="0" marL="45720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MongoDB as our data Storage</a:t>
            </a:r>
            <a:endParaRPr sz="1700">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2"/>
          <p:cNvSpPr txBox="1"/>
          <p:nvPr>
            <p:ph type="ctrTitle"/>
          </p:nvPr>
        </p:nvSpPr>
        <p:spPr>
          <a:xfrm>
            <a:off x="485975" y="135925"/>
            <a:ext cx="7553700" cy="6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Mongoose</a:t>
            </a:r>
            <a:endParaRPr sz="3400">
              <a:solidFill>
                <a:srgbClr val="E06666"/>
              </a:solidFill>
              <a:latin typeface="Raleway"/>
              <a:ea typeface="Raleway"/>
              <a:cs typeface="Raleway"/>
              <a:sym typeface="Raleway"/>
            </a:endParaRPr>
          </a:p>
        </p:txBody>
      </p:sp>
      <p:sp>
        <p:nvSpPr>
          <p:cNvPr id="251" name="Google Shape;251;p42"/>
          <p:cNvSpPr txBox="1"/>
          <p:nvPr>
            <p:ph idx="1" type="subTitle"/>
          </p:nvPr>
        </p:nvSpPr>
        <p:spPr>
          <a:xfrm>
            <a:off x="554125" y="1078450"/>
            <a:ext cx="7804200" cy="3674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000">
                <a:latin typeface="Roboto"/>
                <a:ea typeface="Roboto"/>
                <a:cs typeface="Roboto"/>
                <a:sym typeface="Roboto"/>
              </a:rPr>
              <a:t>We will go through the mongoose documentation quick start guide</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0" lvl="0" marL="457200" rtl="0" algn="l">
              <a:spcBef>
                <a:spcPts val="0"/>
              </a:spcBef>
              <a:spcAft>
                <a:spcPts val="0"/>
              </a:spcAft>
              <a:buNone/>
            </a:pPr>
            <a:r>
              <a:rPr lang="en" sz="1000">
                <a:latin typeface="Roboto"/>
                <a:ea typeface="Roboto"/>
                <a:cs typeface="Roboto"/>
                <a:sym typeface="Roboto"/>
              </a:rPr>
              <a:t>https://mongoosejs.com/docs/guide.html</a:t>
            </a:r>
            <a:endParaRPr sz="10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3"/>
          <p:cNvSpPr txBox="1"/>
          <p:nvPr>
            <p:ph type="ctrTitle"/>
          </p:nvPr>
        </p:nvSpPr>
        <p:spPr>
          <a:xfrm>
            <a:off x="361050" y="470525"/>
            <a:ext cx="8421900" cy="6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Using </a:t>
            </a:r>
            <a:r>
              <a:rPr lang="en" sz="3400">
                <a:solidFill>
                  <a:srgbClr val="E06666"/>
                </a:solidFill>
                <a:latin typeface="Raleway"/>
                <a:ea typeface="Raleway"/>
                <a:cs typeface="Raleway"/>
                <a:sym typeface="Raleway"/>
              </a:rPr>
              <a:t>Express.js &amp; Mongoose to Build API</a:t>
            </a:r>
            <a:endParaRPr sz="3400">
              <a:solidFill>
                <a:srgbClr val="E06666"/>
              </a:solidFill>
              <a:latin typeface="Raleway"/>
              <a:ea typeface="Raleway"/>
              <a:cs typeface="Raleway"/>
              <a:sym typeface="Raleway"/>
            </a:endParaRPr>
          </a:p>
        </p:txBody>
      </p:sp>
      <p:sp>
        <p:nvSpPr>
          <p:cNvPr id="257" name="Google Shape;257;p43"/>
          <p:cNvSpPr txBox="1"/>
          <p:nvPr>
            <p:ph idx="1" type="subTitle"/>
          </p:nvPr>
        </p:nvSpPr>
        <p:spPr>
          <a:xfrm>
            <a:off x="554125" y="1002250"/>
            <a:ext cx="7804200" cy="4042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Clr>
                <a:schemeClr val="dk1"/>
              </a:buClr>
              <a:buSzPts val="1000"/>
              <a:buChar char="●"/>
            </a:pPr>
            <a:r>
              <a:rPr lang="en" sz="1000">
                <a:solidFill>
                  <a:schemeClr val="dk1"/>
                </a:solidFill>
              </a:rPr>
              <a:t>Let’s build our API’s for our Bsquare marketplace using express and nodejs</a:t>
            </a:r>
            <a:endParaRPr sz="1000">
              <a:solidFill>
                <a:schemeClr val="dk1"/>
              </a:solidFill>
            </a:endParaRPr>
          </a:p>
          <a:p>
            <a:pPr indent="0" lvl="0" marL="457200" rtl="0" algn="l">
              <a:spcBef>
                <a:spcPts val="0"/>
              </a:spcBef>
              <a:spcAft>
                <a:spcPts val="0"/>
              </a:spcAft>
              <a:buNone/>
            </a:pPr>
            <a:r>
              <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Start express server</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Setup </a:t>
            </a:r>
            <a:r>
              <a:rPr lang="en" sz="1000" u="sng">
                <a:solidFill>
                  <a:schemeClr val="hlink"/>
                </a:solidFill>
                <a:hlinkClick r:id="rId3"/>
              </a:rPr>
              <a:t>middleware</a:t>
            </a:r>
            <a:endParaRPr sz="1000">
              <a:solidFill>
                <a:schemeClr val="dk1"/>
              </a:solidFill>
            </a:endParaRPr>
          </a:p>
          <a:p>
            <a:pPr indent="-292100" lvl="2" marL="1371600" rtl="0" algn="l">
              <a:spcBef>
                <a:spcPts val="0"/>
              </a:spcBef>
              <a:spcAft>
                <a:spcPts val="0"/>
              </a:spcAft>
              <a:buClr>
                <a:schemeClr val="dk1"/>
              </a:buClr>
              <a:buSzPts val="1000"/>
              <a:buChar char="■"/>
            </a:pPr>
            <a:r>
              <a:rPr lang="en" sz="1000">
                <a:solidFill>
                  <a:schemeClr val="dk1"/>
                </a:solidFill>
              </a:rPr>
              <a:t>Body-parser  (urlencoded({extended:true} , json())</a:t>
            </a:r>
            <a:endParaRPr sz="1000">
              <a:solidFill>
                <a:schemeClr val="dk1"/>
              </a:solidFill>
            </a:endParaRPr>
          </a:p>
          <a:p>
            <a:pPr indent="-292100" lvl="2" marL="1371600" rtl="0" algn="l">
              <a:spcBef>
                <a:spcPts val="0"/>
              </a:spcBef>
              <a:spcAft>
                <a:spcPts val="0"/>
              </a:spcAft>
              <a:buClr>
                <a:schemeClr val="dk1"/>
              </a:buClr>
              <a:buSzPts val="1000"/>
              <a:buChar char="■"/>
            </a:pPr>
            <a:r>
              <a:rPr lang="en" sz="1000">
                <a:solidFill>
                  <a:schemeClr val="dk1"/>
                </a:solidFill>
              </a:rPr>
              <a:t>Cors</a:t>
            </a:r>
            <a:endParaRPr sz="1000">
              <a:solidFill>
                <a:schemeClr val="dk1"/>
              </a:solidFill>
            </a:endParaRPr>
          </a:p>
          <a:p>
            <a:pPr indent="-292100" lvl="2" marL="1371600" rtl="0" algn="l">
              <a:spcBef>
                <a:spcPts val="0"/>
              </a:spcBef>
              <a:spcAft>
                <a:spcPts val="0"/>
              </a:spcAft>
              <a:buClr>
                <a:schemeClr val="dk1"/>
              </a:buClr>
              <a:buSzPts val="1000"/>
              <a:buChar char="■"/>
            </a:pPr>
            <a:r>
              <a:rPr lang="en" sz="1000">
                <a:solidFill>
                  <a:schemeClr val="dk1"/>
                </a:solidFill>
              </a:rPr>
              <a:t>passport</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Connect to mongodb</a:t>
            </a:r>
            <a:endParaRPr sz="1000">
              <a:solidFill>
                <a:schemeClr val="dk1"/>
              </a:solidFill>
            </a:endParaRPr>
          </a:p>
          <a:p>
            <a:pPr indent="0" lvl="0" marL="914400" rtl="0" algn="l">
              <a:spcBef>
                <a:spcPts val="0"/>
              </a:spcBef>
              <a:spcAft>
                <a:spcPts val="0"/>
              </a:spcAft>
              <a:buNone/>
            </a:pPr>
            <a:r>
              <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User </a:t>
            </a:r>
            <a:endParaRPr sz="1000">
              <a:solidFill>
                <a:schemeClr val="dk1"/>
              </a:solidFill>
            </a:endParaRPr>
          </a:p>
          <a:p>
            <a:pPr indent="-292100" lvl="2" marL="1371600" rtl="0" algn="l">
              <a:spcBef>
                <a:spcPts val="0"/>
              </a:spcBef>
              <a:spcAft>
                <a:spcPts val="0"/>
              </a:spcAft>
              <a:buClr>
                <a:schemeClr val="dk1"/>
              </a:buClr>
              <a:buSzPts val="1000"/>
              <a:buChar char="■"/>
            </a:pPr>
            <a:r>
              <a:rPr lang="en" sz="1000">
                <a:solidFill>
                  <a:schemeClr val="dk1"/>
                </a:solidFill>
              </a:rPr>
              <a:t>Model , Controller and Route</a:t>
            </a:r>
            <a:endParaRPr sz="1000">
              <a:solidFill>
                <a:schemeClr val="dk1"/>
              </a:solidFill>
            </a:endParaRPr>
          </a:p>
          <a:p>
            <a:pPr indent="-292100" lvl="2" marL="1371600" rtl="0" algn="l">
              <a:spcBef>
                <a:spcPts val="0"/>
              </a:spcBef>
              <a:spcAft>
                <a:spcPts val="0"/>
              </a:spcAft>
              <a:buClr>
                <a:schemeClr val="dk1"/>
              </a:buClr>
              <a:buSzPts val="1000"/>
              <a:buChar char="■"/>
            </a:pPr>
            <a:r>
              <a:rPr lang="en" sz="1000">
                <a:solidFill>
                  <a:schemeClr val="dk1"/>
                </a:solidFill>
              </a:rPr>
              <a:t>CRUD , with pagination and sort</a:t>
            </a:r>
            <a:endParaRPr sz="1000">
              <a:solidFill>
                <a:schemeClr val="dk1"/>
              </a:solidFill>
            </a:endParaRPr>
          </a:p>
          <a:p>
            <a:pPr indent="-292100" lvl="2" marL="1371600" rtl="0" algn="l">
              <a:spcBef>
                <a:spcPts val="0"/>
              </a:spcBef>
              <a:spcAft>
                <a:spcPts val="0"/>
              </a:spcAft>
              <a:buClr>
                <a:schemeClr val="dk1"/>
              </a:buClr>
              <a:buSzPts val="1000"/>
              <a:buChar char="■"/>
            </a:pPr>
            <a:r>
              <a:rPr lang="en" sz="1000">
                <a:solidFill>
                  <a:schemeClr val="dk1"/>
                </a:solidFill>
              </a:rPr>
              <a:t>Authentication Logic</a:t>
            </a:r>
            <a:endParaRPr sz="1000">
              <a:solidFill>
                <a:schemeClr val="dk1"/>
              </a:solidFill>
            </a:endParaRPr>
          </a:p>
          <a:p>
            <a:pPr indent="-292100" lvl="2" marL="1371600" rtl="0" algn="l">
              <a:spcBef>
                <a:spcPts val="0"/>
              </a:spcBef>
              <a:spcAft>
                <a:spcPts val="0"/>
              </a:spcAft>
              <a:buClr>
                <a:schemeClr val="dk1"/>
              </a:buClr>
              <a:buSzPts val="1000"/>
              <a:buChar char="■"/>
            </a:pPr>
            <a:r>
              <a:rPr lang="en" sz="1000">
                <a:solidFill>
                  <a:schemeClr val="dk1"/>
                </a:solidFill>
              </a:rPr>
              <a:t>Protect routes</a:t>
            </a:r>
            <a:endParaRPr sz="1000">
              <a:solidFill>
                <a:schemeClr val="dk1"/>
              </a:solidFill>
            </a:endParaRPr>
          </a:p>
          <a:p>
            <a:pPr indent="-292100" lvl="2" marL="1371600" rtl="0" algn="l">
              <a:spcBef>
                <a:spcPts val="0"/>
              </a:spcBef>
              <a:spcAft>
                <a:spcPts val="0"/>
              </a:spcAft>
              <a:buClr>
                <a:schemeClr val="dk1"/>
              </a:buClr>
              <a:buSzPts val="1000"/>
              <a:buChar char="■"/>
            </a:pPr>
            <a:r>
              <a:rPr lang="en" sz="1000">
                <a:solidFill>
                  <a:schemeClr val="dk1"/>
                </a:solidFill>
              </a:rPr>
              <a:t>Roles</a:t>
            </a:r>
            <a:endParaRPr sz="1000">
              <a:solidFill>
                <a:schemeClr val="dk1"/>
              </a:solidFill>
            </a:endParaRPr>
          </a:p>
          <a:p>
            <a:pPr indent="-292100" lvl="3" marL="1828800" rtl="0" algn="l">
              <a:spcBef>
                <a:spcPts val="0"/>
              </a:spcBef>
              <a:spcAft>
                <a:spcPts val="0"/>
              </a:spcAft>
              <a:buClr>
                <a:schemeClr val="dk1"/>
              </a:buClr>
              <a:buSzPts val="1000"/>
              <a:buChar char="●"/>
            </a:pPr>
            <a:r>
              <a:rPr lang="en" sz="1000">
                <a:solidFill>
                  <a:schemeClr val="dk1"/>
                </a:solidFill>
              </a:rPr>
              <a:t>Basic, Admin</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Product </a:t>
            </a:r>
            <a:endParaRPr sz="1000">
              <a:solidFill>
                <a:schemeClr val="dk1"/>
              </a:solidFill>
            </a:endParaRPr>
          </a:p>
          <a:p>
            <a:pPr indent="-292100" lvl="2" marL="1371600" rtl="0" algn="l">
              <a:spcBef>
                <a:spcPts val="0"/>
              </a:spcBef>
              <a:spcAft>
                <a:spcPts val="0"/>
              </a:spcAft>
              <a:buClr>
                <a:schemeClr val="dk1"/>
              </a:buClr>
              <a:buSzPts val="1000"/>
              <a:buChar char="■"/>
            </a:pPr>
            <a:r>
              <a:rPr lang="en" sz="1000">
                <a:solidFill>
                  <a:schemeClr val="dk1"/>
                </a:solidFill>
              </a:rPr>
              <a:t>Model , controller, Route</a:t>
            </a:r>
            <a:endParaRPr sz="1000">
              <a:solidFill>
                <a:schemeClr val="dk1"/>
              </a:solidFill>
            </a:endParaRPr>
          </a:p>
          <a:p>
            <a:pPr indent="-292100" lvl="2" marL="1371600" rtl="0" algn="l">
              <a:spcBef>
                <a:spcPts val="0"/>
              </a:spcBef>
              <a:spcAft>
                <a:spcPts val="0"/>
              </a:spcAft>
              <a:buClr>
                <a:schemeClr val="dk1"/>
              </a:buClr>
              <a:buSzPts val="1000"/>
              <a:buChar char="■"/>
            </a:pPr>
            <a:r>
              <a:rPr lang="en" sz="1000">
                <a:solidFill>
                  <a:schemeClr val="dk1"/>
                </a:solidFill>
              </a:rPr>
              <a:t>CRUD, Read with pagination and sort</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Cart</a:t>
            </a:r>
            <a:endParaRPr sz="1000">
              <a:solidFill>
                <a:schemeClr val="dk1"/>
              </a:solidFill>
            </a:endParaRPr>
          </a:p>
          <a:p>
            <a:pPr indent="-292100" lvl="2" marL="1371600" rtl="0" algn="l">
              <a:spcBef>
                <a:spcPts val="0"/>
              </a:spcBef>
              <a:spcAft>
                <a:spcPts val="0"/>
              </a:spcAft>
              <a:buClr>
                <a:schemeClr val="dk1"/>
              </a:buClr>
              <a:buSzPts val="1000"/>
              <a:buChar char="■"/>
            </a:pPr>
            <a:r>
              <a:rPr lang="en" sz="1000">
                <a:solidFill>
                  <a:schemeClr val="dk1"/>
                </a:solidFill>
              </a:rPr>
              <a:t>Model, controller , Route</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Order</a:t>
            </a:r>
            <a:endParaRPr sz="1000">
              <a:solidFill>
                <a:schemeClr val="dk1"/>
              </a:solidFill>
            </a:endParaRPr>
          </a:p>
          <a:p>
            <a:pPr indent="-292100" lvl="2" marL="1371600" rtl="0" algn="l">
              <a:spcBef>
                <a:spcPts val="0"/>
              </a:spcBef>
              <a:spcAft>
                <a:spcPts val="0"/>
              </a:spcAft>
              <a:buClr>
                <a:schemeClr val="dk1"/>
              </a:buClr>
              <a:buSzPts val="1000"/>
              <a:buChar char="■"/>
            </a:pPr>
            <a:r>
              <a:rPr lang="en" sz="1000">
                <a:solidFill>
                  <a:schemeClr val="dk1"/>
                </a:solidFill>
              </a:rPr>
              <a:t>Model, controller , Route</a:t>
            </a:r>
            <a:endParaRPr sz="1000">
              <a:solidFill>
                <a:schemeClr val="dk1"/>
              </a:solidFill>
            </a:endParaRPr>
          </a:p>
          <a:p>
            <a:pPr indent="-292100" lvl="2" marL="1371600" rtl="0" algn="l">
              <a:spcBef>
                <a:spcPts val="0"/>
              </a:spcBef>
              <a:spcAft>
                <a:spcPts val="0"/>
              </a:spcAft>
              <a:buClr>
                <a:schemeClr val="dk1"/>
              </a:buClr>
              <a:buSzPts val="1000"/>
              <a:buChar char="■"/>
            </a:pPr>
            <a:r>
              <a:rPr lang="en" sz="1000">
                <a:solidFill>
                  <a:schemeClr val="dk1"/>
                </a:solidFill>
              </a:rPr>
              <a:t>CRUD with pagination and sort</a:t>
            </a:r>
            <a:endParaRPr sz="1000">
              <a:solidFill>
                <a:schemeClr val="dk1"/>
              </a:solidFill>
            </a:endParaRPr>
          </a:p>
          <a:p>
            <a:pPr indent="0" lvl="0" marL="1371600" rtl="0" algn="l">
              <a:spcBef>
                <a:spcPts val="0"/>
              </a:spcBef>
              <a:spcAft>
                <a:spcPts val="0"/>
              </a:spcAft>
              <a:buNone/>
            </a:pPr>
            <a:r>
              <a:t/>
            </a:r>
            <a:endParaRPr sz="1200">
              <a:latin typeface="Roboto"/>
              <a:ea typeface="Roboto"/>
              <a:cs typeface="Roboto"/>
              <a:sym typeface="Roboto"/>
            </a:endParaRPr>
          </a:p>
          <a:p>
            <a:pPr indent="0" lvl="0" marL="914400" rtl="0" algn="l">
              <a:spcBef>
                <a:spcPts val="0"/>
              </a:spcBef>
              <a:spcAft>
                <a:spcPts val="0"/>
              </a:spcAft>
              <a:buNone/>
            </a:pPr>
            <a:r>
              <a:t/>
            </a:r>
            <a:endParaRPr sz="12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0" lvl="0" marL="457200" rtl="0" algn="l">
              <a:spcBef>
                <a:spcPts val="0"/>
              </a:spcBef>
              <a:spcAft>
                <a:spcPts val="0"/>
              </a:spcAft>
              <a:buNone/>
            </a:pPr>
            <a:r>
              <a:t/>
            </a:r>
            <a:endParaRPr i="1" sz="1000">
              <a:latin typeface="Roboto"/>
              <a:ea typeface="Roboto"/>
              <a:cs typeface="Roboto"/>
              <a:sym typeface="Roboto"/>
            </a:endParaRPr>
          </a:p>
          <a:p>
            <a:pPr indent="0" lvl="0" marL="457200" rtl="0" algn="l">
              <a:spcBef>
                <a:spcPts val="0"/>
              </a:spcBef>
              <a:spcAft>
                <a:spcPts val="0"/>
              </a:spcAft>
              <a:buNone/>
            </a:pPr>
            <a:r>
              <a:t/>
            </a:r>
            <a:endParaRPr i="1"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ph type="ctrTitle"/>
          </p:nvPr>
        </p:nvSpPr>
        <p:spPr>
          <a:xfrm>
            <a:off x="376500" y="101175"/>
            <a:ext cx="6707400" cy="6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USing Express.js to Build API</a:t>
            </a:r>
            <a:endParaRPr sz="3400">
              <a:solidFill>
                <a:srgbClr val="E06666"/>
              </a:solidFill>
              <a:latin typeface="Raleway"/>
              <a:ea typeface="Raleway"/>
              <a:cs typeface="Raleway"/>
              <a:sym typeface="Raleway"/>
            </a:endParaRPr>
          </a:p>
        </p:txBody>
      </p:sp>
      <p:sp>
        <p:nvSpPr>
          <p:cNvPr id="263" name="Google Shape;263;p44"/>
          <p:cNvSpPr txBox="1"/>
          <p:nvPr>
            <p:ph idx="1" type="subTitle"/>
          </p:nvPr>
        </p:nvSpPr>
        <p:spPr>
          <a:xfrm>
            <a:off x="554125" y="1002250"/>
            <a:ext cx="7804200" cy="3674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Clr>
                <a:schemeClr val="dk1"/>
              </a:buClr>
              <a:buSzPts val="1000"/>
              <a:buChar char="●"/>
            </a:pPr>
            <a:r>
              <a:rPr lang="en" sz="1000">
                <a:solidFill>
                  <a:schemeClr val="dk1"/>
                </a:solidFill>
              </a:rPr>
              <a:t>Npm dependencies</a:t>
            </a:r>
            <a:endParaRPr sz="1000">
              <a:solidFill>
                <a:schemeClr val="dk1"/>
              </a:solidFill>
            </a:endParaRPr>
          </a:p>
          <a:p>
            <a:pPr indent="0" lvl="0" marL="457200" rtl="0" algn="l">
              <a:spcBef>
                <a:spcPts val="0"/>
              </a:spcBef>
              <a:spcAft>
                <a:spcPts val="0"/>
              </a:spcAft>
              <a:buNone/>
            </a:pPr>
            <a:r>
              <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Express</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Dotenv</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Bcrypt</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Body-parser</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Jsonwebtoken</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mongoose</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Accesscontrol</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Dev dependencies</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nodemon</a:t>
            </a:r>
            <a:endParaRPr sz="1000">
              <a:solidFill>
                <a:schemeClr val="dk1"/>
              </a:solidFill>
            </a:endParaRPr>
          </a:p>
          <a:p>
            <a:pPr indent="0" lvl="0" marL="1371600" rtl="0" algn="l">
              <a:spcBef>
                <a:spcPts val="0"/>
              </a:spcBef>
              <a:spcAft>
                <a:spcPts val="0"/>
              </a:spcAft>
              <a:buNone/>
            </a:pPr>
            <a:r>
              <a:t/>
            </a:r>
            <a:endParaRPr sz="1200">
              <a:latin typeface="Roboto"/>
              <a:ea typeface="Roboto"/>
              <a:cs typeface="Roboto"/>
              <a:sym typeface="Roboto"/>
            </a:endParaRPr>
          </a:p>
          <a:p>
            <a:pPr indent="0" lvl="0" marL="914400" rtl="0" algn="l">
              <a:spcBef>
                <a:spcPts val="0"/>
              </a:spcBef>
              <a:spcAft>
                <a:spcPts val="0"/>
              </a:spcAft>
              <a:buNone/>
            </a:pPr>
            <a:r>
              <a:t/>
            </a:r>
            <a:endParaRPr sz="12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0" lvl="0" marL="457200" rtl="0" algn="l">
              <a:spcBef>
                <a:spcPts val="0"/>
              </a:spcBef>
              <a:spcAft>
                <a:spcPts val="0"/>
              </a:spcAft>
              <a:buNone/>
            </a:pPr>
            <a:r>
              <a:t/>
            </a:r>
            <a:endParaRPr i="1" sz="1000">
              <a:latin typeface="Roboto"/>
              <a:ea typeface="Roboto"/>
              <a:cs typeface="Roboto"/>
              <a:sym typeface="Roboto"/>
            </a:endParaRPr>
          </a:p>
          <a:p>
            <a:pPr indent="0" lvl="0" marL="457200" rtl="0" algn="l">
              <a:spcBef>
                <a:spcPts val="0"/>
              </a:spcBef>
              <a:spcAft>
                <a:spcPts val="0"/>
              </a:spcAft>
              <a:buNone/>
            </a:pPr>
            <a:r>
              <a:t/>
            </a:r>
            <a:endParaRPr i="1"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5"/>
          <p:cNvSpPr txBox="1"/>
          <p:nvPr>
            <p:ph type="ctrTitle"/>
          </p:nvPr>
        </p:nvSpPr>
        <p:spPr>
          <a:xfrm>
            <a:off x="2266100" y="825475"/>
            <a:ext cx="4965900" cy="68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solidFill>
                  <a:srgbClr val="E06666"/>
                </a:solidFill>
                <a:latin typeface="Raleway"/>
                <a:ea typeface="Raleway"/>
                <a:cs typeface="Raleway"/>
                <a:sym typeface="Raleway"/>
              </a:rPr>
              <a:t>What is Angular</a:t>
            </a:r>
            <a:endParaRPr sz="3400">
              <a:solidFill>
                <a:srgbClr val="E06666"/>
              </a:solidFill>
              <a:latin typeface="Raleway"/>
              <a:ea typeface="Raleway"/>
              <a:cs typeface="Raleway"/>
              <a:sym typeface="Raleway"/>
            </a:endParaRPr>
          </a:p>
        </p:txBody>
      </p:sp>
      <p:sp>
        <p:nvSpPr>
          <p:cNvPr id="269" name="Google Shape;269;p45"/>
          <p:cNvSpPr txBox="1"/>
          <p:nvPr>
            <p:ph idx="1" type="subTitle"/>
          </p:nvPr>
        </p:nvSpPr>
        <p:spPr>
          <a:xfrm>
            <a:off x="727952" y="1987550"/>
            <a:ext cx="76881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An open-source framework for building client side applications in HTML , CSS , and JS/TS</a:t>
            </a:r>
            <a:endParaRPr sz="1700">
              <a:latin typeface="Roboto"/>
              <a:ea typeface="Roboto"/>
              <a:cs typeface="Roboto"/>
              <a:sym typeface="Roboto"/>
            </a:endParaRPr>
          </a:p>
        </p:txBody>
      </p:sp>
      <p:sp>
        <p:nvSpPr>
          <p:cNvPr id="270" name="Google Shape;270;p45"/>
          <p:cNvSpPr txBox="1"/>
          <p:nvPr>
            <p:ph idx="1" type="subTitle"/>
          </p:nvPr>
        </p:nvSpPr>
        <p:spPr>
          <a:xfrm>
            <a:off x="727950" y="2676175"/>
            <a:ext cx="7865100" cy="9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Roboto"/>
                <a:ea typeface="Roboto"/>
                <a:cs typeface="Roboto"/>
                <a:sym typeface="Roboto"/>
              </a:rPr>
              <a:t>Frameworks and libraries like angular , ember , react js make web development easier relative to vanilla js. They make it easier to understand the application and easier to test.</a:t>
            </a:r>
            <a:endParaRPr sz="1700">
              <a:latin typeface="Roboto"/>
              <a:ea typeface="Roboto"/>
              <a:cs typeface="Roboto"/>
              <a:sym typeface="Roboto"/>
            </a:endParaRPr>
          </a:p>
        </p:txBody>
      </p:sp>
      <p:sp>
        <p:nvSpPr>
          <p:cNvPr id="271" name="Google Shape;271;p45"/>
          <p:cNvSpPr txBox="1"/>
          <p:nvPr/>
        </p:nvSpPr>
        <p:spPr>
          <a:xfrm>
            <a:off x="727950" y="3965225"/>
            <a:ext cx="43239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2"/>
                </a:solidFill>
                <a:latin typeface="Roboto"/>
                <a:ea typeface="Roboto"/>
                <a:cs typeface="Roboto"/>
                <a:sym typeface="Roboto"/>
              </a:rPr>
              <a:t>Used to develop Single page Applications</a:t>
            </a:r>
            <a:endParaRPr sz="1700">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6"/>
          <p:cNvSpPr txBox="1"/>
          <p:nvPr>
            <p:ph type="ctrTitle"/>
          </p:nvPr>
        </p:nvSpPr>
        <p:spPr>
          <a:xfrm>
            <a:off x="502225" y="402150"/>
            <a:ext cx="2341200" cy="179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solidFill>
                  <a:srgbClr val="E06666"/>
                </a:solidFill>
                <a:latin typeface="Raleway"/>
                <a:ea typeface="Raleway"/>
                <a:cs typeface="Raleway"/>
                <a:sym typeface="Raleway"/>
              </a:rPr>
              <a:t>Benefits of Using Angular</a:t>
            </a:r>
            <a:endParaRPr sz="3400">
              <a:solidFill>
                <a:srgbClr val="E06666"/>
              </a:solidFill>
              <a:latin typeface="Raleway"/>
              <a:ea typeface="Raleway"/>
              <a:cs typeface="Raleway"/>
              <a:sym typeface="Raleway"/>
            </a:endParaRPr>
          </a:p>
        </p:txBody>
      </p:sp>
      <p:sp>
        <p:nvSpPr>
          <p:cNvPr id="277" name="Google Shape;277;p46"/>
          <p:cNvSpPr txBox="1"/>
          <p:nvPr>
            <p:ph idx="1" type="subTitle"/>
          </p:nvPr>
        </p:nvSpPr>
        <p:spPr>
          <a:xfrm>
            <a:off x="4148675" y="507975"/>
            <a:ext cx="4522500" cy="4155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Roboto"/>
              <a:buChar char="●"/>
            </a:pPr>
            <a:r>
              <a:rPr lang="en" sz="1700">
                <a:latin typeface="Roboto"/>
                <a:ea typeface="Roboto"/>
                <a:cs typeface="Roboto"/>
                <a:sym typeface="Roboto"/>
              </a:rPr>
              <a:t>Easy DOM </a:t>
            </a:r>
            <a:r>
              <a:rPr lang="en" sz="1700">
                <a:latin typeface="Roboto"/>
                <a:ea typeface="Roboto"/>
                <a:cs typeface="Roboto"/>
                <a:sym typeface="Roboto"/>
              </a:rPr>
              <a:t>manipulation</a:t>
            </a:r>
            <a:r>
              <a:rPr lang="en" sz="1700">
                <a:latin typeface="Roboto"/>
                <a:ea typeface="Roboto"/>
                <a:cs typeface="Roboto"/>
                <a:sym typeface="Roboto"/>
              </a:rPr>
              <a:t> with less code</a:t>
            </a:r>
            <a:endParaRPr sz="1700">
              <a:latin typeface="Roboto"/>
              <a:ea typeface="Roboto"/>
              <a:cs typeface="Roboto"/>
              <a:sym typeface="Roboto"/>
            </a:endParaRPr>
          </a:p>
          <a:p>
            <a:pPr indent="0" lvl="0" marL="45720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Uses Model-View-Controller Pattern</a:t>
            </a:r>
            <a:endParaRPr sz="1700">
              <a:latin typeface="Roboto"/>
              <a:ea typeface="Roboto"/>
              <a:cs typeface="Roboto"/>
              <a:sym typeface="Roboto"/>
            </a:endParaRPr>
          </a:p>
          <a:p>
            <a:pPr indent="0" lvl="0" marL="45720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Unit testing is easy</a:t>
            </a:r>
            <a:endParaRPr sz="17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Out of the box data model binding</a:t>
            </a:r>
            <a:endParaRPr sz="17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We can easily create desktop apps</a:t>
            </a:r>
            <a:endParaRPr sz="1700">
              <a:latin typeface="Roboto"/>
              <a:ea typeface="Roboto"/>
              <a:cs typeface="Roboto"/>
              <a:sym typeface="Roboto"/>
            </a:endParaRPr>
          </a:p>
          <a:p>
            <a:pPr indent="0" lvl="0" marL="45720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Efficient techniques used for the modern web (e.g. virtual scrolling used when loading and unloading items from DOM, only items that are visible are loaded</a:t>
            </a:r>
            <a:endParaRPr sz="17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p:txBody>
      </p:sp>
      <p:pic>
        <p:nvPicPr>
          <p:cNvPr id="278" name="Google Shape;278;p46"/>
          <p:cNvPicPr preferRelativeResize="0"/>
          <p:nvPr/>
        </p:nvPicPr>
        <p:blipFill>
          <a:blip r:embed="rId3">
            <a:alphaModFix/>
          </a:blip>
          <a:stretch>
            <a:fillRect/>
          </a:stretch>
        </p:blipFill>
        <p:spPr>
          <a:xfrm>
            <a:off x="268550" y="2713500"/>
            <a:ext cx="2808555" cy="1833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7"/>
          <p:cNvSpPr txBox="1"/>
          <p:nvPr>
            <p:ph type="ctrTitle"/>
          </p:nvPr>
        </p:nvSpPr>
        <p:spPr>
          <a:xfrm>
            <a:off x="765625" y="218675"/>
            <a:ext cx="65403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Angular Apps &amp; SPA</a:t>
            </a:r>
            <a:endParaRPr sz="3400">
              <a:solidFill>
                <a:srgbClr val="E06666"/>
              </a:solidFill>
              <a:latin typeface="Raleway"/>
              <a:ea typeface="Raleway"/>
              <a:cs typeface="Raleway"/>
              <a:sym typeface="Raleway"/>
            </a:endParaRPr>
          </a:p>
        </p:txBody>
      </p:sp>
      <p:sp>
        <p:nvSpPr>
          <p:cNvPr id="284" name="Google Shape;284;p47"/>
          <p:cNvSpPr txBox="1"/>
          <p:nvPr/>
        </p:nvSpPr>
        <p:spPr>
          <a:xfrm>
            <a:off x="613825" y="1030125"/>
            <a:ext cx="7810500" cy="39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Focused on SPA (Single-Page-Applications) architecture</a:t>
            </a:r>
            <a:r>
              <a:rPr lang="en">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A single-page application is an app that works inside a browser and does not require page reloading during use. You are using this type of applications every day. These are, for instance: Gmail, Google Maps, Facebook or GitHub.</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Single page application just loads the requested information while for multi-page application the browser reloads and download the whole content of the page again. It is one of the major difference between multipage and single page web apps.</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sz="1700">
              <a:solidFill>
                <a:schemeClr val="dk2"/>
              </a:solidFill>
              <a:latin typeface="Roboto"/>
              <a:ea typeface="Roboto"/>
              <a:cs typeface="Roboto"/>
              <a:sym typeface="Roboto"/>
            </a:endParaRPr>
          </a:p>
        </p:txBody>
      </p:sp>
      <p:pic>
        <p:nvPicPr>
          <p:cNvPr id="285" name="Google Shape;285;p47"/>
          <p:cNvPicPr preferRelativeResize="0"/>
          <p:nvPr/>
        </p:nvPicPr>
        <p:blipFill>
          <a:blip r:embed="rId3">
            <a:alphaModFix/>
          </a:blip>
          <a:stretch>
            <a:fillRect/>
          </a:stretch>
        </p:blipFill>
        <p:spPr>
          <a:xfrm>
            <a:off x="3182050" y="3357575"/>
            <a:ext cx="5178774" cy="16183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8"/>
          <p:cNvSpPr txBox="1"/>
          <p:nvPr>
            <p:ph type="ctrTitle"/>
          </p:nvPr>
        </p:nvSpPr>
        <p:spPr>
          <a:xfrm>
            <a:off x="1301850" y="246900"/>
            <a:ext cx="6540300" cy="69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solidFill>
                  <a:srgbClr val="E06666"/>
                </a:solidFill>
                <a:latin typeface="Raleway"/>
                <a:ea typeface="Raleway"/>
                <a:cs typeface="Raleway"/>
                <a:sym typeface="Raleway"/>
              </a:rPr>
              <a:t>Architecture of Angular Apps</a:t>
            </a:r>
            <a:endParaRPr sz="3400">
              <a:solidFill>
                <a:srgbClr val="E06666"/>
              </a:solidFill>
              <a:latin typeface="Raleway"/>
              <a:ea typeface="Raleway"/>
              <a:cs typeface="Raleway"/>
              <a:sym typeface="Raleway"/>
            </a:endParaRPr>
          </a:p>
        </p:txBody>
      </p:sp>
      <p:sp>
        <p:nvSpPr>
          <p:cNvPr id="291" name="Google Shape;291;p48"/>
          <p:cNvSpPr txBox="1"/>
          <p:nvPr/>
        </p:nvSpPr>
        <p:spPr>
          <a:xfrm>
            <a:off x="613825" y="1030125"/>
            <a:ext cx="7810500" cy="36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chemeClr val="dk2"/>
              </a:solidFill>
              <a:latin typeface="Roboto"/>
              <a:ea typeface="Roboto"/>
              <a:cs typeface="Roboto"/>
              <a:sym typeface="Roboto"/>
            </a:endParaRPr>
          </a:p>
        </p:txBody>
      </p:sp>
      <p:pic>
        <p:nvPicPr>
          <p:cNvPr id="292" name="Google Shape;292;p48"/>
          <p:cNvPicPr preferRelativeResize="0"/>
          <p:nvPr/>
        </p:nvPicPr>
        <p:blipFill>
          <a:blip r:embed="rId3">
            <a:alphaModFix/>
          </a:blip>
          <a:stretch>
            <a:fillRect/>
          </a:stretch>
        </p:blipFill>
        <p:spPr>
          <a:xfrm>
            <a:off x="0" y="171450"/>
            <a:ext cx="9144000" cy="48006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9"/>
          <p:cNvSpPr txBox="1"/>
          <p:nvPr>
            <p:ph type="ctrTitle"/>
          </p:nvPr>
        </p:nvSpPr>
        <p:spPr>
          <a:xfrm>
            <a:off x="765625" y="218675"/>
            <a:ext cx="65403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Install Angular</a:t>
            </a:r>
            <a:endParaRPr sz="3400">
              <a:solidFill>
                <a:srgbClr val="E06666"/>
              </a:solidFill>
              <a:latin typeface="Raleway"/>
              <a:ea typeface="Raleway"/>
              <a:cs typeface="Raleway"/>
              <a:sym typeface="Raleway"/>
            </a:endParaRPr>
          </a:p>
        </p:txBody>
      </p:sp>
      <p:sp>
        <p:nvSpPr>
          <p:cNvPr id="298" name="Google Shape;298;p49"/>
          <p:cNvSpPr txBox="1"/>
          <p:nvPr/>
        </p:nvSpPr>
        <p:spPr>
          <a:xfrm>
            <a:off x="790225" y="1481675"/>
            <a:ext cx="8085600" cy="3302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AutoNum type="arabicPeriod"/>
            </a:pPr>
            <a:r>
              <a:rPr lang="en" sz="1000">
                <a:solidFill>
                  <a:schemeClr val="dk2"/>
                </a:solidFill>
                <a:latin typeface="Roboto"/>
                <a:ea typeface="Roboto"/>
                <a:cs typeface="Roboto"/>
                <a:sym typeface="Roboto"/>
              </a:rPr>
              <a:t>Install </a:t>
            </a:r>
            <a:r>
              <a:rPr lang="en" sz="1000">
                <a:solidFill>
                  <a:schemeClr val="dk2"/>
                </a:solidFill>
                <a:latin typeface="Roboto"/>
                <a:ea typeface="Roboto"/>
                <a:cs typeface="Roboto"/>
                <a:sym typeface="Roboto"/>
              </a:rPr>
              <a:t>Node</a:t>
            </a:r>
            <a:r>
              <a:rPr lang="en" sz="1000">
                <a:solidFill>
                  <a:schemeClr val="dk2"/>
                </a:solidFill>
                <a:latin typeface="Roboto"/>
                <a:ea typeface="Roboto"/>
                <a:cs typeface="Roboto"/>
                <a:sym typeface="Roboto"/>
              </a:rPr>
              <a:t>.js (</a:t>
            </a:r>
            <a:r>
              <a:rPr lang="en" sz="1000" u="sng">
                <a:solidFill>
                  <a:schemeClr val="hlink"/>
                </a:solidFill>
                <a:latin typeface="Roboto"/>
                <a:ea typeface="Roboto"/>
                <a:cs typeface="Roboto"/>
                <a:sym typeface="Roboto"/>
                <a:hlinkClick r:id="rId4"/>
              </a:rPr>
              <a:t>https://www.guru99.com/download-install-node-js.html</a:t>
            </a:r>
            <a:r>
              <a:rPr lang="en" sz="1000">
                <a:solidFill>
                  <a:schemeClr val="dk2"/>
                </a:solidFill>
                <a:latin typeface="Roboto"/>
                <a:ea typeface="Roboto"/>
                <a:cs typeface="Roboto"/>
                <a:sym typeface="Roboto"/>
              </a:rPr>
              <a:t>)</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AutoNum type="arabicPeriod"/>
            </a:pPr>
            <a:r>
              <a:rPr lang="en" sz="1000">
                <a:solidFill>
                  <a:schemeClr val="dk2"/>
                </a:solidFill>
                <a:latin typeface="Roboto"/>
                <a:ea typeface="Roboto"/>
                <a:cs typeface="Roboto"/>
                <a:sym typeface="Roboto"/>
              </a:rPr>
              <a:t>Install Typescript </a:t>
            </a:r>
            <a:r>
              <a:rPr lang="en" sz="1000" u="sng">
                <a:solidFill>
                  <a:schemeClr val="hlink"/>
                </a:solidFill>
                <a:latin typeface="Roboto"/>
                <a:ea typeface="Roboto"/>
                <a:cs typeface="Roboto"/>
                <a:sym typeface="Roboto"/>
                <a:hlinkClick r:id="rId5"/>
              </a:rPr>
              <a:t> https://www.typescriptlang.org/download</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AutoNum type="arabicPeriod"/>
            </a:pPr>
            <a:r>
              <a:rPr lang="en" sz="1000">
                <a:solidFill>
                  <a:schemeClr val="dk2"/>
                </a:solidFill>
                <a:latin typeface="Roboto"/>
                <a:ea typeface="Roboto"/>
                <a:cs typeface="Roboto"/>
                <a:sym typeface="Roboto"/>
              </a:rPr>
              <a:t>Install Angular CLI </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0" lvl="0" marL="457200" rtl="0" algn="l">
              <a:spcBef>
                <a:spcPts val="0"/>
              </a:spcBef>
              <a:spcAft>
                <a:spcPts val="0"/>
              </a:spcAft>
              <a:buNone/>
            </a:pPr>
            <a:r>
              <a:rPr b="1" lang="en" sz="950">
                <a:solidFill>
                  <a:srgbClr val="FFFFFF"/>
                </a:solidFill>
                <a:highlight>
                  <a:srgbClr val="1155CC"/>
                </a:highlight>
                <a:latin typeface="Courier New"/>
                <a:ea typeface="Courier New"/>
                <a:cs typeface="Courier New"/>
                <a:sym typeface="Courier New"/>
              </a:rPr>
              <a:t>npm install -g @angular/cli  </a:t>
            </a:r>
            <a:endParaRPr b="1" sz="950">
              <a:solidFill>
                <a:srgbClr val="FFFFFF"/>
              </a:solidFill>
              <a:highlight>
                <a:srgbClr val="1155CC"/>
              </a:highlight>
              <a:latin typeface="Courier New"/>
              <a:ea typeface="Courier New"/>
              <a:cs typeface="Courier New"/>
              <a:sym typeface="Courier New"/>
            </a:endParaRPr>
          </a:p>
          <a:p>
            <a:pPr indent="0" lvl="0" marL="457200" rtl="0" algn="l">
              <a:spcBef>
                <a:spcPts val="0"/>
              </a:spcBef>
              <a:spcAft>
                <a:spcPts val="0"/>
              </a:spcAft>
              <a:buNone/>
            </a:pPr>
            <a:r>
              <a:t/>
            </a:r>
            <a:endParaRPr sz="950">
              <a:solidFill>
                <a:srgbClr val="17FF0B"/>
              </a:solidFill>
              <a:highlight>
                <a:srgbClr val="444444"/>
              </a:highlight>
              <a:latin typeface="Courier New"/>
              <a:ea typeface="Courier New"/>
              <a:cs typeface="Courier New"/>
              <a:sym typeface="Courier New"/>
            </a:endParaRPr>
          </a:p>
          <a:p>
            <a:pPr indent="0" lvl="0" marL="457200" rtl="0" algn="l">
              <a:spcBef>
                <a:spcPts val="0"/>
              </a:spcBef>
              <a:spcAft>
                <a:spcPts val="0"/>
              </a:spcAft>
              <a:buNone/>
            </a:pPr>
            <a:r>
              <a:rPr lang="en" sz="1000">
                <a:solidFill>
                  <a:schemeClr val="dk2"/>
                </a:solidFill>
                <a:latin typeface="Roboto"/>
                <a:ea typeface="Roboto"/>
                <a:cs typeface="Roboto"/>
                <a:sym typeface="Roboto"/>
              </a:rPr>
              <a:t>To check if installation was </a:t>
            </a:r>
            <a:r>
              <a:rPr lang="en" sz="1000">
                <a:solidFill>
                  <a:schemeClr val="dk2"/>
                </a:solidFill>
                <a:latin typeface="Roboto"/>
                <a:ea typeface="Roboto"/>
                <a:cs typeface="Roboto"/>
                <a:sym typeface="Roboto"/>
              </a:rPr>
              <a:t>successful</a:t>
            </a:r>
            <a:r>
              <a:rPr lang="en" sz="1000">
                <a:solidFill>
                  <a:schemeClr val="dk2"/>
                </a:solidFill>
                <a:latin typeface="Roboto"/>
                <a:ea typeface="Roboto"/>
                <a:cs typeface="Roboto"/>
                <a:sym typeface="Roboto"/>
              </a:rPr>
              <a:t>  run</a:t>
            </a:r>
            <a:r>
              <a:rPr lang="en" sz="950">
                <a:solidFill>
                  <a:srgbClr val="17FF0B"/>
                </a:solidFill>
                <a:highlight>
                  <a:srgbClr val="444444"/>
                </a:highlight>
                <a:latin typeface="Courier New"/>
                <a:ea typeface="Courier New"/>
                <a:cs typeface="Courier New"/>
                <a:sym typeface="Courier New"/>
              </a:rPr>
              <a:t> </a:t>
            </a:r>
            <a:endParaRPr sz="950">
              <a:solidFill>
                <a:srgbClr val="17FF0B"/>
              </a:solidFill>
              <a:highlight>
                <a:srgbClr val="444444"/>
              </a:highlight>
              <a:latin typeface="Courier New"/>
              <a:ea typeface="Courier New"/>
              <a:cs typeface="Courier New"/>
              <a:sym typeface="Courier New"/>
            </a:endParaRPr>
          </a:p>
          <a:p>
            <a:pPr indent="0" lvl="0" marL="457200" rtl="0" algn="l">
              <a:spcBef>
                <a:spcPts val="0"/>
              </a:spcBef>
              <a:spcAft>
                <a:spcPts val="0"/>
              </a:spcAft>
              <a:buNone/>
            </a:pPr>
            <a:r>
              <a:t/>
            </a:r>
            <a:endParaRPr sz="950">
              <a:solidFill>
                <a:srgbClr val="17FF0B"/>
              </a:solidFill>
              <a:highlight>
                <a:srgbClr val="444444"/>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950">
                <a:solidFill>
                  <a:srgbClr val="FFFFFF"/>
                </a:solidFill>
                <a:highlight>
                  <a:srgbClr val="1155CC"/>
                </a:highlight>
                <a:latin typeface="Courier New"/>
                <a:ea typeface="Courier New"/>
                <a:cs typeface="Courier New"/>
                <a:sym typeface="Courier New"/>
              </a:rPr>
              <a:t>n</a:t>
            </a:r>
            <a:r>
              <a:rPr b="1" lang="en" sz="950">
                <a:solidFill>
                  <a:srgbClr val="FFFFFF"/>
                </a:solidFill>
                <a:highlight>
                  <a:srgbClr val="1155CC"/>
                </a:highlight>
                <a:latin typeface="Courier New"/>
                <a:ea typeface="Courier New"/>
                <a:cs typeface="Courier New"/>
                <a:sym typeface="Courier New"/>
              </a:rPr>
              <a:t>g v </a:t>
            </a:r>
            <a:r>
              <a:rPr b="1" lang="en" sz="950">
                <a:solidFill>
                  <a:srgbClr val="17FF0B"/>
                </a:solidFill>
                <a:highlight>
                  <a:srgbClr val="444444"/>
                </a:highlight>
                <a:latin typeface="Courier New"/>
                <a:ea typeface="Courier New"/>
                <a:cs typeface="Courier New"/>
                <a:sym typeface="Courier New"/>
              </a:rPr>
              <a:t> </a:t>
            </a:r>
            <a:r>
              <a:rPr lang="en" sz="950">
                <a:solidFill>
                  <a:srgbClr val="17FF0B"/>
                </a:solidFill>
                <a:highlight>
                  <a:srgbClr val="444444"/>
                </a:highlight>
                <a:latin typeface="Courier New"/>
                <a:ea typeface="Courier New"/>
                <a:cs typeface="Courier New"/>
                <a:sym typeface="Courier New"/>
              </a:rPr>
              <a:t> </a:t>
            </a:r>
            <a:endParaRPr sz="950">
              <a:solidFill>
                <a:srgbClr val="17FF0B"/>
              </a:solidFill>
              <a:highlight>
                <a:srgbClr val="444444"/>
              </a:highlight>
              <a:latin typeface="Courier New"/>
              <a:ea typeface="Courier New"/>
              <a:cs typeface="Courier New"/>
              <a:sym typeface="Courier New"/>
            </a:endParaRPr>
          </a:p>
          <a:p>
            <a:pPr indent="0" lvl="0" marL="0" rtl="0" algn="l">
              <a:spcBef>
                <a:spcPts val="0"/>
              </a:spcBef>
              <a:spcAft>
                <a:spcPts val="0"/>
              </a:spcAft>
              <a:buNone/>
            </a:pPr>
            <a:r>
              <a:t/>
            </a:r>
            <a:endParaRPr sz="950">
              <a:solidFill>
                <a:srgbClr val="17FF0B"/>
              </a:solidFill>
              <a:highlight>
                <a:srgbClr val="444444"/>
              </a:highlight>
              <a:latin typeface="Courier New"/>
              <a:ea typeface="Courier New"/>
              <a:cs typeface="Courier New"/>
              <a:sym typeface="Courier New"/>
            </a:endParaRPr>
          </a:p>
          <a:p>
            <a:pPr indent="-292100" lvl="0" marL="457200" rtl="0" algn="l">
              <a:spcBef>
                <a:spcPts val="0"/>
              </a:spcBef>
              <a:spcAft>
                <a:spcPts val="0"/>
              </a:spcAft>
              <a:buClr>
                <a:schemeClr val="dk2"/>
              </a:buClr>
              <a:buSzPts val="1000"/>
              <a:buFont typeface="Roboto"/>
              <a:buAutoNum type="arabicPeriod"/>
            </a:pPr>
            <a:r>
              <a:rPr lang="en" sz="1000">
                <a:solidFill>
                  <a:schemeClr val="dk2"/>
                </a:solidFill>
                <a:latin typeface="Roboto"/>
                <a:ea typeface="Roboto"/>
                <a:cs typeface="Roboto"/>
                <a:sym typeface="Roboto"/>
              </a:rPr>
              <a:t>Create a new angular app called </a:t>
            </a:r>
            <a:r>
              <a:rPr b="1" lang="en" sz="1000">
                <a:solidFill>
                  <a:schemeClr val="dk2"/>
                </a:solidFill>
                <a:latin typeface="Roboto"/>
                <a:ea typeface="Roboto"/>
                <a:cs typeface="Roboto"/>
                <a:sym typeface="Roboto"/>
              </a:rPr>
              <a:t>simpleApp </a:t>
            </a:r>
            <a:r>
              <a:rPr lang="en" sz="1000">
                <a:solidFill>
                  <a:schemeClr val="dk2"/>
                </a:solidFill>
                <a:latin typeface="Roboto"/>
                <a:ea typeface="Roboto"/>
                <a:cs typeface="Roboto"/>
                <a:sym typeface="Roboto"/>
              </a:rPr>
              <a:t>, in your folder of choice</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b="1" sz="1000">
              <a:solidFill>
                <a:schemeClr val="dk2"/>
              </a:solidFill>
              <a:latin typeface="Roboto"/>
              <a:ea typeface="Roboto"/>
              <a:cs typeface="Roboto"/>
              <a:sym typeface="Roboto"/>
            </a:endParaRPr>
          </a:p>
          <a:p>
            <a:pPr indent="0" lvl="0" marL="457200" rtl="0" algn="l">
              <a:spcBef>
                <a:spcPts val="0"/>
              </a:spcBef>
              <a:spcAft>
                <a:spcPts val="0"/>
              </a:spcAft>
              <a:buNone/>
            </a:pPr>
            <a:r>
              <a:rPr b="1" lang="en" sz="1000">
                <a:solidFill>
                  <a:srgbClr val="FFFFFF"/>
                </a:solidFill>
                <a:highlight>
                  <a:srgbClr val="1155CC"/>
                </a:highlight>
                <a:latin typeface="Roboto"/>
                <a:ea typeface="Roboto"/>
                <a:cs typeface="Roboto"/>
                <a:sym typeface="Roboto"/>
              </a:rPr>
              <a:t>ng  new   simpleApp</a:t>
            </a:r>
            <a:endParaRPr b="1" sz="1000">
              <a:solidFill>
                <a:srgbClr val="FFFFFF"/>
              </a:solidFill>
              <a:highlight>
                <a:srgbClr val="1155CC"/>
              </a:highlight>
              <a:latin typeface="Roboto"/>
              <a:ea typeface="Roboto"/>
              <a:cs typeface="Roboto"/>
              <a:sym typeface="Roboto"/>
            </a:endParaRPr>
          </a:p>
          <a:p>
            <a:pPr indent="0" lvl="0" marL="457200" rtl="0" algn="l">
              <a:spcBef>
                <a:spcPts val="0"/>
              </a:spcBef>
              <a:spcAft>
                <a:spcPts val="0"/>
              </a:spcAft>
              <a:buNone/>
            </a:pPr>
            <a:r>
              <a:t/>
            </a:r>
            <a:endParaRPr sz="1000">
              <a:solidFill>
                <a:srgbClr val="00FF00"/>
              </a:solidFill>
              <a:highlight>
                <a:srgbClr val="434343"/>
              </a:highlight>
              <a:latin typeface="Roboto"/>
              <a:ea typeface="Roboto"/>
              <a:cs typeface="Roboto"/>
              <a:sym typeface="Roboto"/>
            </a:endParaRPr>
          </a:p>
          <a:p>
            <a:pPr indent="-292100" lvl="0" marL="457200" rtl="0" algn="l">
              <a:spcBef>
                <a:spcPts val="0"/>
              </a:spcBef>
              <a:spcAft>
                <a:spcPts val="0"/>
              </a:spcAft>
              <a:buClr>
                <a:schemeClr val="dk2"/>
              </a:buClr>
              <a:buSzPts val="1000"/>
              <a:buFont typeface="Roboto"/>
              <a:buAutoNum type="arabicPeriod"/>
            </a:pPr>
            <a:r>
              <a:rPr lang="en" sz="1000">
                <a:solidFill>
                  <a:schemeClr val="dk2"/>
                </a:solidFill>
                <a:latin typeface="Roboto"/>
                <a:ea typeface="Roboto"/>
                <a:cs typeface="Roboto"/>
                <a:sym typeface="Roboto"/>
              </a:rPr>
              <a:t>Run your App</a:t>
            </a:r>
            <a:endParaRPr sz="1000">
              <a:solidFill>
                <a:srgbClr val="00FF00"/>
              </a:solidFill>
              <a:highlight>
                <a:srgbClr val="434343"/>
              </a:highlight>
              <a:latin typeface="Roboto"/>
              <a:ea typeface="Roboto"/>
              <a:cs typeface="Roboto"/>
              <a:sym typeface="Roboto"/>
            </a:endParaRPr>
          </a:p>
          <a:p>
            <a:pPr indent="0" lvl="0" marL="457200" rtl="0" algn="l">
              <a:spcBef>
                <a:spcPts val="0"/>
              </a:spcBef>
              <a:spcAft>
                <a:spcPts val="0"/>
              </a:spcAft>
              <a:buNone/>
            </a:pPr>
            <a:r>
              <a:t/>
            </a:r>
            <a:endParaRPr sz="1000">
              <a:solidFill>
                <a:srgbClr val="00FF00"/>
              </a:solidFill>
              <a:highlight>
                <a:srgbClr val="434343"/>
              </a:highlight>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rPr b="1" lang="en" sz="1000">
                <a:solidFill>
                  <a:srgbClr val="FFFFFF"/>
                </a:solidFill>
                <a:highlight>
                  <a:srgbClr val="1155CC"/>
                </a:highlight>
                <a:latin typeface="Roboto"/>
                <a:ea typeface="Roboto"/>
                <a:cs typeface="Roboto"/>
                <a:sym typeface="Roboto"/>
              </a:rPr>
              <a:t>ng  serve </a:t>
            </a:r>
            <a:endParaRPr b="1" sz="1000">
              <a:solidFill>
                <a:srgbClr val="FFFFFF"/>
              </a:solidFill>
              <a:highlight>
                <a:srgbClr val="1155CC"/>
              </a:highlight>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	</a:t>
            </a:r>
            <a:endParaRPr sz="1000">
              <a:solidFill>
                <a:schemeClr val="dk2"/>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0"/>
          <p:cNvSpPr txBox="1"/>
          <p:nvPr>
            <p:ph type="ctrTitle"/>
          </p:nvPr>
        </p:nvSpPr>
        <p:spPr>
          <a:xfrm>
            <a:off x="1301850" y="563250"/>
            <a:ext cx="6540300" cy="69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solidFill>
                  <a:srgbClr val="E06666"/>
                </a:solidFill>
                <a:latin typeface="Raleway"/>
                <a:ea typeface="Raleway"/>
                <a:cs typeface="Raleway"/>
                <a:sym typeface="Raleway"/>
              </a:rPr>
              <a:t>Folder Structure</a:t>
            </a:r>
            <a:r>
              <a:rPr lang="en" sz="3400">
                <a:solidFill>
                  <a:srgbClr val="E06666"/>
                </a:solidFill>
                <a:latin typeface="Raleway"/>
                <a:ea typeface="Raleway"/>
                <a:cs typeface="Raleway"/>
                <a:sym typeface="Raleway"/>
              </a:rPr>
              <a:t> of Angular Apps</a:t>
            </a:r>
            <a:endParaRPr sz="3400">
              <a:solidFill>
                <a:srgbClr val="E06666"/>
              </a:solidFill>
              <a:latin typeface="Raleway"/>
              <a:ea typeface="Raleway"/>
              <a:cs typeface="Raleway"/>
              <a:sym typeface="Raleway"/>
            </a:endParaRPr>
          </a:p>
        </p:txBody>
      </p:sp>
      <p:cxnSp>
        <p:nvCxnSpPr>
          <p:cNvPr id="304" name="Google Shape;304;p50"/>
          <p:cNvCxnSpPr/>
          <p:nvPr/>
        </p:nvCxnSpPr>
        <p:spPr>
          <a:xfrm>
            <a:off x="3087475" y="1202200"/>
            <a:ext cx="13200" cy="3318600"/>
          </a:xfrm>
          <a:prstGeom prst="straightConnector1">
            <a:avLst/>
          </a:prstGeom>
          <a:noFill/>
          <a:ln cap="flat" cmpd="sng" w="9525">
            <a:solidFill>
              <a:srgbClr val="D9D9D9"/>
            </a:solidFill>
            <a:prstDash val="solid"/>
            <a:round/>
            <a:headEnd len="med" w="med" type="none"/>
            <a:tailEnd len="med" w="med" type="none"/>
          </a:ln>
        </p:spPr>
      </p:cxnSp>
      <p:sp>
        <p:nvSpPr>
          <p:cNvPr id="305" name="Google Shape;305;p50"/>
          <p:cNvSpPr txBox="1"/>
          <p:nvPr/>
        </p:nvSpPr>
        <p:spPr>
          <a:xfrm>
            <a:off x="3416525" y="1553275"/>
            <a:ext cx="5065500" cy="33021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App folder:</a:t>
            </a:r>
            <a:r>
              <a:rPr lang="en" sz="1000">
                <a:solidFill>
                  <a:schemeClr val="dk2"/>
                </a:solidFill>
                <a:latin typeface="Roboto"/>
                <a:ea typeface="Roboto"/>
                <a:cs typeface="Roboto"/>
                <a:sym typeface="Roboto"/>
              </a:rPr>
              <a:t> our Application logic / code goes here</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Assets : </a:t>
            </a:r>
            <a:r>
              <a:rPr lang="en" sz="1000">
                <a:solidFill>
                  <a:schemeClr val="dk2"/>
                </a:solidFill>
                <a:latin typeface="Roboto"/>
                <a:ea typeface="Roboto"/>
                <a:cs typeface="Roboto"/>
                <a:sym typeface="Roboto"/>
              </a:rPr>
              <a:t>Images and other assets files that will be copied as is to other </a:t>
            </a:r>
            <a:r>
              <a:rPr lang="en" sz="1000">
                <a:solidFill>
                  <a:schemeClr val="dk2"/>
                </a:solidFill>
                <a:latin typeface="Roboto"/>
                <a:ea typeface="Roboto"/>
                <a:cs typeface="Roboto"/>
                <a:sym typeface="Roboto"/>
              </a:rPr>
              <a:t>environments, it won’t be transpiled by webpack</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Environments: </a:t>
            </a:r>
            <a:r>
              <a:rPr lang="en" sz="1000">
                <a:solidFill>
                  <a:schemeClr val="dk2"/>
                </a:solidFill>
                <a:latin typeface="Roboto"/>
                <a:ea typeface="Roboto"/>
                <a:cs typeface="Roboto"/>
                <a:sym typeface="Roboto"/>
              </a:rPr>
              <a:t>  contains build configuration options for a particular environment (dev, production(prod), staging)</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Favicon</a:t>
            </a:r>
            <a:r>
              <a:rPr lang="en" sz="1000">
                <a:solidFill>
                  <a:schemeClr val="dk2"/>
                </a:solidFill>
                <a:latin typeface="Roboto"/>
                <a:ea typeface="Roboto"/>
                <a:cs typeface="Roboto"/>
                <a:sym typeface="Roboto"/>
              </a:rPr>
              <a:t>: is the Favourites Icon used by the browser bookmarks bar.</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Index.html:</a:t>
            </a:r>
            <a:r>
              <a:rPr lang="en" sz="1000">
                <a:solidFill>
                  <a:schemeClr val="dk2"/>
                </a:solidFill>
                <a:latin typeface="Roboto"/>
                <a:ea typeface="Roboto"/>
                <a:cs typeface="Roboto"/>
                <a:sym typeface="Roboto"/>
              </a:rPr>
              <a:t> the single file that makes the SPA everything gets injected here by webpack/cli.</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Main.ts : </a:t>
            </a:r>
            <a:r>
              <a:rPr lang="en" sz="1000">
                <a:solidFill>
                  <a:schemeClr val="dk2"/>
                </a:solidFill>
                <a:latin typeface="Roboto"/>
                <a:ea typeface="Roboto"/>
                <a:cs typeface="Roboto"/>
                <a:sym typeface="Roboto"/>
              </a:rPr>
              <a:t>Entry point for our Angular App. It bootStraps our by creating an instance of  AppModule.</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Polyfill.ts :</a:t>
            </a:r>
            <a:r>
              <a:rPr lang="en" sz="1000">
                <a:solidFill>
                  <a:schemeClr val="dk2"/>
                </a:solidFill>
                <a:latin typeface="Roboto"/>
                <a:ea typeface="Roboto"/>
                <a:cs typeface="Roboto"/>
                <a:sym typeface="Roboto"/>
              </a:rPr>
              <a:t> it ensures our app also supports old browsers.</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Styles.css: </a:t>
            </a:r>
            <a:r>
              <a:rPr lang="en" sz="1000">
                <a:solidFill>
                  <a:schemeClr val="dk2"/>
                </a:solidFill>
                <a:latin typeface="Roboto"/>
                <a:ea typeface="Roboto"/>
                <a:cs typeface="Roboto"/>
                <a:sym typeface="Roboto"/>
              </a:rPr>
              <a:t>global styles to be applied through out the application</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Test.ts : </a:t>
            </a:r>
            <a:endParaRPr b="1" sz="1000">
              <a:solidFill>
                <a:schemeClr val="dk2"/>
              </a:solidFill>
              <a:latin typeface="Roboto"/>
              <a:ea typeface="Roboto"/>
              <a:cs typeface="Roboto"/>
              <a:sym typeface="Roboto"/>
            </a:endParaRPr>
          </a:p>
        </p:txBody>
      </p:sp>
      <p:pic>
        <p:nvPicPr>
          <p:cNvPr id="306" name="Google Shape;306;p50"/>
          <p:cNvPicPr preferRelativeResize="0"/>
          <p:nvPr/>
        </p:nvPicPr>
        <p:blipFill>
          <a:blip r:embed="rId3">
            <a:alphaModFix/>
          </a:blip>
          <a:stretch>
            <a:fillRect/>
          </a:stretch>
        </p:blipFill>
        <p:spPr>
          <a:xfrm>
            <a:off x="398300" y="779775"/>
            <a:ext cx="2306650" cy="418025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1"/>
          <p:cNvSpPr txBox="1"/>
          <p:nvPr>
            <p:ph type="ctrTitle"/>
          </p:nvPr>
        </p:nvSpPr>
        <p:spPr>
          <a:xfrm>
            <a:off x="1301850" y="246900"/>
            <a:ext cx="6540300" cy="69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solidFill>
                  <a:srgbClr val="E06666"/>
                </a:solidFill>
                <a:latin typeface="Raleway"/>
                <a:ea typeface="Raleway"/>
                <a:cs typeface="Raleway"/>
                <a:sym typeface="Raleway"/>
              </a:rPr>
              <a:t>Architecture of Angular Apps</a:t>
            </a:r>
            <a:endParaRPr sz="3400">
              <a:solidFill>
                <a:srgbClr val="E06666"/>
              </a:solidFill>
              <a:latin typeface="Raleway"/>
              <a:ea typeface="Raleway"/>
              <a:cs typeface="Raleway"/>
              <a:sym typeface="Raleway"/>
            </a:endParaRPr>
          </a:p>
        </p:txBody>
      </p:sp>
      <p:pic>
        <p:nvPicPr>
          <p:cNvPr id="312" name="Google Shape;312;p51"/>
          <p:cNvPicPr preferRelativeResize="0"/>
          <p:nvPr/>
        </p:nvPicPr>
        <p:blipFill>
          <a:blip r:embed="rId4">
            <a:alphaModFix/>
          </a:blip>
          <a:stretch>
            <a:fillRect/>
          </a:stretch>
        </p:blipFill>
        <p:spPr>
          <a:xfrm>
            <a:off x="152400" y="1090800"/>
            <a:ext cx="3900300" cy="3900300"/>
          </a:xfrm>
          <a:prstGeom prst="rect">
            <a:avLst/>
          </a:prstGeom>
          <a:noFill/>
          <a:ln>
            <a:noFill/>
          </a:ln>
        </p:spPr>
      </p:pic>
      <p:cxnSp>
        <p:nvCxnSpPr>
          <p:cNvPr id="313" name="Google Shape;313;p51"/>
          <p:cNvCxnSpPr/>
          <p:nvPr/>
        </p:nvCxnSpPr>
        <p:spPr>
          <a:xfrm flipH="1">
            <a:off x="4557775" y="1213550"/>
            <a:ext cx="49500" cy="3302100"/>
          </a:xfrm>
          <a:prstGeom prst="straightConnector1">
            <a:avLst/>
          </a:prstGeom>
          <a:noFill/>
          <a:ln cap="flat" cmpd="sng" w="9525">
            <a:solidFill>
              <a:srgbClr val="D9D9D9"/>
            </a:solidFill>
            <a:prstDash val="solid"/>
            <a:round/>
            <a:headEnd len="med" w="med" type="none"/>
            <a:tailEnd len="med" w="med" type="none"/>
          </a:ln>
        </p:spPr>
      </p:cxnSp>
      <p:sp>
        <p:nvSpPr>
          <p:cNvPr id="314" name="Google Shape;314;p51"/>
          <p:cNvSpPr txBox="1"/>
          <p:nvPr/>
        </p:nvSpPr>
        <p:spPr>
          <a:xfrm>
            <a:off x="4818925" y="1005350"/>
            <a:ext cx="3944100" cy="33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Roboto"/>
                <a:ea typeface="Roboto"/>
                <a:cs typeface="Roboto"/>
                <a:sym typeface="Roboto"/>
              </a:rPr>
              <a:t>Modules:</a:t>
            </a:r>
            <a:endParaRPr b="1"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Applications built with Angular are modular.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 sz="1050">
                <a:solidFill>
                  <a:srgbClr val="444444"/>
                </a:solidFill>
                <a:highlight>
                  <a:srgbClr val="FFFFFF"/>
                </a:highlight>
                <a:latin typeface="Roboto"/>
                <a:ea typeface="Roboto"/>
                <a:cs typeface="Roboto"/>
                <a:sym typeface="Roboto"/>
              </a:rPr>
              <a:t>Angular has its own modularity system called </a:t>
            </a:r>
            <a:r>
              <a:rPr b="1" i="1" lang="en" sz="1050">
                <a:solidFill>
                  <a:srgbClr val="444444"/>
                </a:solidFill>
                <a:highlight>
                  <a:srgbClr val="FFFFFF"/>
                </a:highlight>
                <a:latin typeface="Roboto"/>
                <a:ea typeface="Roboto"/>
                <a:cs typeface="Roboto"/>
                <a:sym typeface="Roboto"/>
              </a:rPr>
              <a:t>NgModules</a:t>
            </a:r>
            <a:r>
              <a:rPr lang="en" sz="1050">
                <a:solidFill>
                  <a:srgbClr val="444444"/>
                </a:solidFill>
                <a:highlight>
                  <a:srgbClr val="FFFFFF"/>
                </a:highlight>
                <a:latin typeface="Roboto"/>
                <a:ea typeface="Roboto"/>
                <a:cs typeface="Roboto"/>
                <a:sym typeface="Roboto"/>
              </a:rPr>
              <a:t>.</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Every Application built with angular has </a:t>
            </a:r>
            <a:r>
              <a:rPr b="1" lang="en" sz="1000">
                <a:solidFill>
                  <a:schemeClr val="dk2"/>
                </a:solidFill>
                <a:latin typeface="Roboto"/>
                <a:ea typeface="Roboto"/>
                <a:cs typeface="Roboto"/>
                <a:sym typeface="Roboto"/>
              </a:rPr>
              <a:t>at least one</a:t>
            </a:r>
            <a:r>
              <a:rPr lang="en" sz="1000">
                <a:solidFill>
                  <a:schemeClr val="dk2"/>
                </a:solidFill>
                <a:latin typeface="Roboto"/>
                <a:ea typeface="Roboto"/>
                <a:cs typeface="Roboto"/>
                <a:sym typeface="Roboto"/>
              </a:rPr>
              <a:t> NgModule which we call </a:t>
            </a:r>
            <a:r>
              <a:rPr b="1" lang="en" sz="1000">
                <a:solidFill>
                  <a:schemeClr val="dk2"/>
                </a:solidFill>
                <a:latin typeface="Roboto"/>
                <a:ea typeface="Roboto"/>
                <a:cs typeface="Roboto"/>
                <a:sym typeface="Roboto"/>
              </a:rPr>
              <a:t>AppModule / the root Module.</a:t>
            </a:r>
            <a:endParaRPr b="1" sz="1000">
              <a:solidFill>
                <a:schemeClr val="dk2"/>
              </a:solidFill>
              <a:latin typeface="Roboto"/>
              <a:ea typeface="Roboto"/>
              <a:cs typeface="Roboto"/>
              <a:sym typeface="Roboto"/>
            </a:endParaRPr>
          </a:p>
          <a:p>
            <a:pPr indent="0" lvl="0" marL="0" rtl="0" algn="l">
              <a:spcBef>
                <a:spcPts val="0"/>
              </a:spcBef>
              <a:spcAft>
                <a:spcPts val="0"/>
              </a:spcAft>
              <a:buNone/>
            </a:pPr>
            <a:r>
              <a:t/>
            </a:r>
            <a:endParaRPr b="1"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It's a way of Organizing related components, services and capabilities by business concern /features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A module has 5 important properties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b="1" sz="1000">
              <a:solidFill>
                <a:schemeClr val="dk2"/>
              </a:solidFill>
              <a:latin typeface="Roboto"/>
              <a:ea typeface="Roboto"/>
              <a:cs typeface="Roboto"/>
              <a:sym typeface="Roboto"/>
            </a:endParaRPr>
          </a:p>
        </p:txBody>
      </p:sp>
      <p:graphicFrame>
        <p:nvGraphicFramePr>
          <p:cNvPr id="315" name="Google Shape;315;p51"/>
          <p:cNvGraphicFramePr/>
          <p:nvPr/>
        </p:nvGraphicFramePr>
        <p:xfrm>
          <a:off x="5112350" y="2867300"/>
          <a:ext cx="3000000" cy="3000000"/>
        </p:xfrm>
        <a:graphic>
          <a:graphicData uri="http://schemas.openxmlformats.org/drawingml/2006/table">
            <a:tbl>
              <a:tblPr>
                <a:noFill/>
                <a:tableStyleId>{826806EC-AC13-4210-B332-5FDD42A4F74F}</a:tableStyleId>
              </a:tblPr>
              <a:tblGrid>
                <a:gridCol w="1748025"/>
                <a:gridCol w="1748025"/>
              </a:tblGrid>
              <a:tr h="425100">
                <a:tc>
                  <a:txBody>
                    <a:bodyPr/>
                    <a:lstStyle/>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Imports</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Exports</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25100">
                <a:tc>
                  <a:txBody>
                    <a:bodyPr/>
                    <a:lstStyle/>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Providers</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Declarations</a:t>
                      </a:r>
                      <a:r>
                        <a:rPr b="1" lang="en" sz="1000">
                          <a:solidFill>
                            <a:schemeClr val="dk2"/>
                          </a:solidFill>
                          <a:latin typeface="Roboto"/>
                          <a:ea typeface="Roboto"/>
                          <a:cs typeface="Roboto"/>
                          <a:sym typeface="Roboto"/>
                        </a:rPr>
                        <a: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25100">
                <a:tc>
                  <a:txBody>
                    <a:bodyPr/>
                    <a:lstStyle/>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Bootstrap</a:t>
                      </a:r>
                      <a:endParaRPr b="1" sz="1000">
                        <a:solidFill>
                          <a:schemeClr val="dk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b="1" sz="1000">
                        <a:solidFill>
                          <a:schemeClr val="dk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316" name="Google Shape;316;p51"/>
          <p:cNvPicPr preferRelativeResize="0"/>
          <p:nvPr/>
        </p:nvPicPr>
        <p:blipFill>
          <a:blip r:embed="rId5">
            <a:alphaModFix/>
          </a:blip>
          <a:stretch>
            <a:fillRect/>
          </a:stretch>
        </p:blipFill>
        <p:spPr>
          <a:xfrm>
            <a:off x="6776400" y="3668900"/>
            <a:ext cx="2043050" cy="1127525"/>
          </a:xfrm>
          <a:prstGeom prst="rect">
            <a:avLst/>
          </a:prstGeom>
          <a:noFill/>
          <a:ln>
            <a:noFill/>
          </a:ln>
        </p:spPr>
      </p:pic>
      <p:pic>
        <p:nvPicPr>
          <p:cNvPr id="317" name="Google Shape;317;p51"/>
          <p:cNvPicPr preferRelativeResize="0"/>
          <p:nvPr/>
        </p:nvPicPr>
        <p:blipFill>
          <a:blip r:embed="rId6">
            <a:alphaModFix/>
          </a:blip>
          <a:stretch>
            <a:fillRect/>
          </a:stretch>
        </p:blipFill>
        <p:spPr>
          <a:xfrm>
            <a:off x="4670324" y="3986401"/>
            <a:ext cx="1837525" cy="1056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243150" y="1045700"/>
            <a:ext cx="3305400" cy="6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Introduction to Typescript</a:t>
            </a:r>
            <a:endParaRPr sz="3400">
              <a:solidFill>
                <a:srgbClr val="E06666"/>
              </a:solidFill>
              <a:latin typeface="Raleway"/>
              <a:ea typeface="Raleway"/>
              <a:cs typeface="Raleway"/>
              <a:sym typeface="Raleway"/>
            </a:endParaRPr>
          </a:p>
        </p:txBody>
      </p:sp>
      <p:sp>
        <p:nvSpPr>
          <p:cNvPr id="74" name="Google Shape;74;p16"/>
          <p:cNvSpPr txBox="1"/>
          <p:nvPr>
            <p:ph idx="1" type="subTitle"/>
          </p:nvPr>
        </p:nvSpPr>
        <p:spPr>
          <a:xfrm>
            <a:off x="857675" y="2086225"/>
            <a:ext cx="6591600" cy="2362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Roboto"/>
              <a:buChar char="●"/>
            </a:pPr>
            <a:r>
              <a:rPr lang="en" sz="1100">
                <a:latin typeface="Roboto"/>
                <a:ea typeface="Roboto"/>
                <a:cs typeface="Roboto"/>
                <a:sym typeface="Roboto"/>
              </a:rPr>
              <a:t>In order to build applications with angular  , we need to be comfortable with Typescript.</a:t>
            </a:r>
            <a:endParaRPr sz="1100">
              <a:latin typeface="Roboto"/>
              <a:ea typeface="Roboto"/>
              <a:cs typeface="Roboto"/>
              <a:sym typeface="Roboto"/>
            </a:endParaRPr>
          </a:p>
          <a:p>
            <a:pPr indent="0" lvl="0" marL="457200" rtl="0" algn="l">
              <a:spcBef>
                <a:spcPts val="0"/>
              </a:spcBef>
              <a:spcAft>
                <a:spcPts val="0"/>
              </a:spcAft>
              <a:buNone/>
            </a:pPr>
            <a:r>
              <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Typescript is a superset of javascript. Any valid JS code is Valid TS Code.</a:t>
            </a:r>
            <a:endParaRPr sz="1100">
              <a:latin typeface="Roboto"/>
              <a:ea typeface="Roboto"/>
              <a:cs typeface="Roboto"/>
              <a:sym typeface="Roboto"/>
            </a:endParaRPr>
          </a:p>
          <a:p>
            <a:pPr indent="0" lvl="0" marL="457200" rtl="0" algn="l">
              <a:spcBef>
                <a:spcPts val="0"/>
              </a:spcBef>
              <a:spcAft>
                <a:spcPts val="0"/>
              </a:spcAft>
              <a:buNone/>
            </a:pPr>
            <a:r>
              <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Strong Typing</a:t>
            </a:r>
            <a:endParaRPr sz="1100">
              <a:latin typeface="Roboto"/>
              <a:ea typeface="Roboto"/>
              <a:cs typeface="Roboto"/>
              <a:sym typeface="Roboto"/>
            </a:endParaRPr>
          </a:p>
          <a:p>
            <a:pPr indent="0" lvl="0" marL="457200" rtl="0" algn="l">
              <a:spcBef>
                <a:spcPts val="0"/>
              </a:spcBef>
              <a:spcAft>
                <a:spcPts val="0"/>
              </a:spcAft>
              <a:buNone/>
            </a:pPr>
            <a:r>
              <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n" sz="1100">
                <a:latin typeface="Roboto"/>
                <a:ea typeface="Roboto"/>
                <a:cs typeface="Roboto"/>
                <a:sym typeface="Roboto"/>
              </a:rPr>
              <a:t>Object-oriented features</a:t>
            </a:r>
            <a:endParaRPr b="1" sz="1100">
              <a:latin typeface="Roboto"/>
              <a:ea typeface="Roboto"/>
              <a:cs typeface="Roboto"/>
              <a:sym typeface="Roboto"/>
            </a:endParaRPr>
          </a:p>
          <a:p>
            <a:pPr indent="0" lvl="0" marL="457200" rtl="0" algn="l">
              <a:spcBef>
                <a:spcPts val="0"/>
              </a:spcBef>
              <a:spcAft>
                <a:spcPts val="0"/>
              </a:spcAft>
              <a:buNone/>
            </a:pPr>
            <a:r>
              <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Compile-time errors</a:t>
            </a:r>
            <a:endParaRPr sz="1100">
              <a:latin typeface="Roboto"/>
              <a:ea typeface="Roboto"/>
              <a:cs typeface="Roboto"/>
              <a:sym typeface="Roboto"/>
            </a:endParaRPr>
          </a:p>
          <a:p>
            <a:pPr indent="0" lvl="0" marL="457200" rtl="0" algn="l">
              <a:spcBef>
                <a:spcPts val="0"/>
              </a:spcBef>
              <a:spcAft>
                <a:spcPts val="0"/>
              </a:spcAft>
              <a:buNone/>
            </a:pPr>
            <a:r>
              <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Great Tooling</a:t>
            </a:r>
            <a:endParaRPr sz="1100">
              <a:latin typeface="Roboto"/>
              <a:ea typeface="Roboto"/>
              <a:cs typeface="Roboto"/>
              <a:sym typeface="Roboto"/>
            </a:endParaRPr>
          </a:p>
          <a:p>
            <a:pPr indent="0" lvl="0" marL="457200" rtl="0" algn="l">
              <a:spcBef>
                <a:spcPts val="0"/>
              </a:spcBef>
              <a:spcAft>
                <a:spcPts val="0"/>
              </a:spcAft>
              <a:buNone/>
            </a:pPr>
            <a:r>
              <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Browsers do not understand Typescript so we have to transpile it to javascript</a:t>
            </a:r>
            <a:endParaRPr sz="1100">
              <a:latin typeface="Roboto"/>
              <a:ea typeface="Roboto"/>
              <a:cs typeface="Roboto"/>
              <a:sym typeface="Roboto"/>
            </a:endParaRPr>
          </a:p>
        </p:txBody>
      </p:sp>
      <p:grpSp>
        <p:nvGrpSpPr>
          <p:cNvPr id="75" name="Google Shape;75;p16"/>
          <p:cNvGrpSpPr/>
          <p:nvPr/>
        </p:nvGrpSpPr>
        <p:grpSpPr>
          <a:xfrm>
            <a:off x="7194747" y="82200"/>
            <a:ext cx="1827203" cy="1827203"/>
            <a:chOff x="3687125" y="2831025"/>
            <a:chExt cx="1990200" cy="1990200"/>
          </a:xfrm>
        </p:grpSpPr>
        <p:sp>
          <p:nvSpPr>
            <p:cNvPr id="76" name="Google Shape;76;p16"/>
            <p:cNvSpPr/>
            <p:nvPr/>
          </p:nvSpPr>
          <p:spPr>
            <a:xfrm>
              <a:off x="3687125" y="2831025"/>
              <a:ext cx="1990200" cy="1990200"/>
            </a:xfrm>
            <a:prstGeom prst="ellipse">
              <a:avLst/>
            </a:prstGeom>
            <a:solidFill>
              <a:srgbClr val="35D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a:off x="4033775" y="3197014"/>
              <a:ext cx="1296900" cy="1258200"/>
            </a:xfrm>
            <a:prstGeom prst="ellipse">
              <a:avLst/>
            </a:prstGeom>
            <a:solidFill>
              <a:srgbClr val="D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nvSpPr>
          <p:spPr>
            <a:xfrm>
              <a:off x="4033775" y="2831025"/>
              <a:ext cx="1296900" cy="1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Typescript</a:t>
              </a:r>
              <a:endParaRPr b="1" sz="1000">
                <a:solidFill>
                  <a:srgbClr val="FFFFFF"/>
                </a:solidFill>
                <a:latin typeface="Roboto"/>
                <a:ea typeface="Roboto"/>
                <a:cs typeface="Roboto"/>
                <a:sym typeface="Roboto"/>
              </a:endParaRPr>
            </a:p>
          </p:txBody>
        </p:sp>
        <p:sp>
          <p:nvSpPr>
            <p:cNvPr id="79" name="Google Shape;79;p16"/>
            <p:cNvSpPr txBox="1"/>
            <p:nvPr/>
          </p:nvSpPr>
          <p:spPr>
            <a:xfrm>
              <a:off x="4160225" y="3658875"/>
              <a:ext cx="1044000" cy="33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JavaScript</a:t>
              </a:r>
              <a:endParaRPr sz="1200">
                <a:latin typeface="Roboto"/>
                <a:ea typeface="Roboto"/>
                <a:cs typeface="Roboto"/>
                <a:sym typeface="Roboto"/>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ctrTitle"/>
          </p:nvPr>
        </p:nvSpPr>
        <p:spPr>
          <a:xfrm>
            <a:off x="1301850" y="246900"/>
            <a:ext cx="6540300" cy="69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solidFill>
                  <a:srgbClr val="E06666"/>
                </a:solidFill>
                <a:latin typeface="Raleway"/>
                <a:ea typeface="Raleway"/>
                <a:cs typeface="Raleway"/>
                <a:sym typeface="Raleway"/>
              </a:rPr>
              <a:t>Architecture of Angular Apps</a:t>
            </a:r>
            <a:endParaRPr sz="3400">
              <a:solidFill>
                <a:srgbClr val="E06666"/>
              </a:solidFill>
              <a:latin typeface="Raleway"/>
              <a:ea typeface="Raleway"/>
              <a:cs typeface="Raleway"/>
              <a:sym typeface="Raleway"/>
            </a:endParaRPr>
          </a:p>
        </p:txBody>
      </p:sp>
      <p:pic>
        <p:nvPicPr>
          <p:cNvPr id="323" name="Google Shape;323;p52"/>
          <p:cNvPicPr preferRelativeResize="0"/>
          <p:nvPr/>
        </p:nvPicPr>
        <p:blipFill>
          <a:blip r:embed="rId3">
            <a:alphaModFix/>
          </a:blip>
          <a:stretch>
            <a:fillRect/>
          </a:stretch>
        </p:blipFill>
        <p:spPr>
          <a:xfrm>
            <a:off x="152400" y="1090800"/>
            <a:ext cx="3900300" cy="3900300"/>
          </a:xfrm>
          <a:prstGeom prst="rect">
            <a:avLst/>
          </a:prstGeom>
          <a:noFill/>
          <a:ln>
            <a:noFill/>
          </a:ln>
        </p:spPr>
      </p:pic>
      <p:cxnSp>
        <p:nvCxnSpPr>
          <p:cNvPr id="324" name="Google Shape;324;p52"/>
          <p:cNvCxnSpPr/>
          <p:nvPr/>
        </p:nvCxnSpPr>
        <p:spPr>
          <a:xfrm flipH="1">
            <a:off x="4557775" y="1213550"/>
            <a:ext cx="49500" cy="3302100"/>
          </a:xfrm>
          <a:prstGeom prst="straightConnector1">
            <a:avLst/>
          </a:prstGeom>
          <a:noFill/>
          <a:ln cap="flat" cmpd="sng" w="9525">
            <a:solidFill>
              <a:srgbClr val="D9D9D9"/>
            </a:solidFill>
            <a:prstDash val="solid"/>
            <a:round/>
            <a:headEnd len="med" w="med" type="none"/>
            <a:tailEnd len="med" w="med" type="none"/>
          </a:ln>
        </p:spPr>
      </p:cxnSp>
      <p:sp>
        <p:nvSpPr>
          <p:cNvPr id="325" name="Google Shape;325;p52"/>
          <p:cNvSpPr txBox="1"/>
          <p:nvPr/>
        </p:nvSpPr>
        <p:spPr>
          <a:xfrm>
            <a:off x="4818925" y="1005350"/>
            <a:ext cx="3944100" cy="36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Roboto"/>
                <a:ea typeface="Roboto"/>
                <a:cs typeface="Roboto"/>
                <a:sym typeface="Roboto"/>
              </a:rPr>
              <a:t>Ng</a:t>
            </a:r>
            <a:r>
              <a:rPr b="1" lang="en" sz="1000">
                <a:solidFill>
                  <a:schemeClr val="dk2"/>
                </a:solidFill>
                <a:latin typeface="Roboto"/>
                <a:ea typeface="Roboto"/>
                <a:cs typeface="Roboto"/>
                <a:sym typeface="Roboto"/>
              </a:rPr>
              <a:t>Modules:</a:t>
            </a:r>
            <a:endParaRPr b="1"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Declarations :  </a:t>
            </a:r>
            <a:r>
              <a:rPr lang="en" sz="1000">
                <a:solidFill>
                  <a:schemeClr val="dk2"/>
                </a:solidFill>
                <a:latin typeface="Roboto"/>
                <a:ea typeface="Roboto"/>
                <a:cs typeface="Roboto"/>
                <a:sym typeface="Roboto"/>
              </a:rPr>
              <a:t>The components, directives, and pipes that belong to the NgModule. It is how we connect the </a:t>
            </a:r>
            <a:r>
              <a:rPr lang="en" sz="1000">
                <a:solidFill>
                  <a:schemeClr val="dk2"/>
                </a:solidFill>
                <a:latin typeface="Roboto"/>
                <a:ea typeface="Roboto"/>
                <a:cs typeface="Roboto"/>
                <a:sym typeface="Roboto"/>
              </a:rPr>
              <a:t>component</a:t>
            </a:r>
            <a:r>
              <a:rPr lang="en" sz="1000">
                <a:solidFill>
                  <a:schemeClr val="dk2"/>
                </a:solidFill>
                <a:latin typeface="Roboto"/>
                <a:ea typeface="Roboto"/>
                <a:cs typeface="Roboto"/>
                <a:sym typeface="Roboto"/>
              </a:rPr>
              <a:t> to the NgModule.</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Exports: </a:t>
            </a:r>
            <a:r>
              <a:rPr lang="en" sz="1000">
                <a:solidFill>
                  <a:schemeClr val="dk2"/>
                </a:solidFill>
                <a:latin typeface="Roboto"/>
                <a:ea typeface="Roboto"/>
                <a:cs typeface="Roboto"/>
                <a:sym typeface="Roboto"/>
              </a:rPr>
              <a:t>The subset of declarations that should be visible and usable in the component templates of other NgModules.</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Imports: </a:t>
            </a:r>
            <a:r>
              <a:rPr lang="en" sz="1000">
                <a:solidFill>
                  <a:schemeClr val="dk2"/>
                </a:solidFill>
                <a:latin typeface="Roboto"/>
                <a:ea typeface="Roboto"/>
                <a:cs typeface="Roboto"/>
                <a:sym typeface="Roboto"/>
              </a:rPr>
              <a:t>Other NgModules whose exported classes are needed by component templates declared in this module.</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Providers: </a:t>
            </a:r>
            <a:r>
              <a:rPr lang="en" sz="1000">
                <a:solidFill>
                  <a:schemeClr val="dk2"/>
                </a:solidFill>
                <a:latin typeface="Roboto"/>
                <a:ea typeface="Roboto"/>
                <a:cs typeface="Roboto"/>
                <a:sym typeface="Roboto"/>
              </a:rPr>
              <a:t>Creators of services that this module contributes to the global collection of services; </a:t>
            </a:r>
            <a:r>
              <a:rPr b="1" lang="en" sz="1000">
                <a:solidFill>
                  <a:schemeClr val="dk2"/>
                </a:solidFill>
                <a:latin typeface="Roboto"/>
                <a:ea typeface="Roboto"/>
                <a:cs typeface="Roboto"/>
                <a:sym typeface="Roboto"/>
              </a:rPr>
              <a:t>they become accessible in all parts of the app</a:t>
            </a:r>
            <a:r>
              <a:rPr lang="en" sz="1000">
                <a:solidFill>
                  <a:schemeClr val="dk2"/>
                </a:solidFill>
                <a:latin typeface="Roboto"/>
                <a:ea typeface="Roboto"/>
                <a:cs typeface="Roboto"/>
                <a:sym typeface="Roboto"/>
              </a:rPr>
              <a:t>. (You can also specify providers at the component level.)</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Bootstrap : </a:t>
            </a:r>
            <a:r>
              <a:rPr lang="en" sz="1000">
                <a:solidFill>
                  <a:schemeClr val="dk2"/>
                </a:solidFill>
                <a:latin typeface="Roboto"/>
                <a:ea typeface="Roboto"/>
                <a:cs typeface="Roboto"/>
                <a:sym typeface="Roboto"/>
              </a:rPr>
              <a:t>The main application component, called the root component, which hosts all other app components. Only the root module should set the bootstrap property.</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b="1" sz="1000">
              <a:solidFill>
                <a:schemeClr val="dk2"/>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3"/>
          <p:cNvSpPr txBox="1"/>
          <p:nvPr>
            <p:ph type="ctrTitle"/>
          </p:nvPr>
        </p:nvSpPr>
        <p:spPr>
          <a:xfrm>
            <a:off x="1301850" y="246900"/>
            <a:ext cx="6540300" cy="69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solidFill>
                  <a:srgbClr val="E06666"/>
                </a:solidFill>
                <a:latin typeface="Raleway"/>
                <a:ea typeface="Raleway"/>
                <a:cs typeface="Raleway"/>
                <a:sym typeface="Raleway"/>
              </a:rPr>
              <a:t>Architecture of Angular Apps</a:t>
            </a:r>
            <a:endParaRPr sz="3400">
              <a:solidFill>
                <a:srgbClr val="E06666"/>
              </a:solidFill>
              <a:latin typeface="Raleway"/>
              <a:ea typeface="Raleway"/>
              <a:cs typeface="Raleway"/>
              <a:sym typeface="Raleway"/>
            </a:endParaRPr>
          </a:p>
        </p:txBody>
      </p:sp>
      <p:pic>
        <p:nvPicPr>
          <p:cNvPr id="331" name="Google Shape;331;p53"/>
          <p:cNvPicPr preferRelativeResize="0"/>
          <p:nvPr/>
        </p:nvPicPr>
        <p:blipFill>
          <a:blip r:embed="rId3">
            <a:alphaModFix/>
          </a:blip>
          <a:stretch>
            <a:fillRect/>
          </a:stretch>
        </p:blipFill>
        <p:spPr>
          <a:xfrm>
            <a:off x="152400" y="1090800"/>
            <a:ext cx="3900300" cy="3900300"/>
          </a:xfrm>
          <a:prstGeom prst="rect">
            <a:avLst/>
          </a:prstGeom>
          <a:noFill/>
          <a:ln>
            <a:noFill/>
          </a:ln>
        </p:spPr>
      </p:pic>
      <p:cxnSp>
        <p:nvCxnSpPr>
          <p:cNvPr id="332" name="Google Shape;332;p53"/>
          <p:cNvCxnSpPr/>
          <p:nvPr/>
        </p:nvCxnSpPr>
        <p:spPr>
          <a:xfrm flipH="1">
            <a:off x="4557775" y="1213550"/>
            <a:ext cx="49500" cy="3302100"/>
          </a:xfrm>
          <a:prstGeom prst="straightConnector1">
            <a:avLst/>
          </a:prstGeom>
          <a:noFill/>
          <a:ln cap="flat" cmpd="sng" w="9525">
            <a:solidFill>
              <a:srgbClr val="D9D9D9"/>
            </a:solidFill>
            <a:prstDash val="solid"/>
            <a:round/>
            <a:headEnd len="med" w="med" type="none"/>
            <a:tailEnd len="med" w="med" type="none"/>
          </a:ln>
        </p:spPr>
      </p:cxnSp>
      <p:sp>
        <p:nvSpPr>
          <p:cNvPr id="333" name="Google Shape;333;p53"/>
          <p:cNvSpPr txBox="1"/>
          <p:nvPr/>
        </p:nvSpPr>
        <p:spPr>
          <a:xfrm>
            <a:off x="4840100" y="1181725"/>
            <a:ext cx="4099200" cy="33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Roboto"/>
                <a:ea typeface="Roboto"/>
                <a:cs typeface="Roboto"/>
                <a:sym typeface="Roboto"/>
              </a:rPr>
              <a:t>An example of a Root </a:t>
            </a:r>
            <a:r>
              <a:rPr b="1" lang="en" sz="1000">
                <a:solidFill>
                  <a:schemeClr val="dk2"/>
                </a:solidFill>
                <a:latin typeface="Roboto"/>
                <a:ea typeface="Roboto"/>
                <a:cs typeface="Roboto"/>
                <a:sym typeface="Roboto"/>
              </a:rPr>
              <a:t>Module:</a:t>
            </a:r>
            <a:endParaRPr b="1"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 sz="850">
                <a:solidFill>
                  <a:srgbClr val="000088"/>
                </a:solidFill>
                <a:highlight>
                  <a:srgbClr val="EEEEEE"/>
                </a:highlight>
                <a:latin typeface="Courier New"/>
                <a:ea typeface="Courier New"/>
                <a:cs typeface="Courier New"/>
                <a:sym typeface="Courier New"/>
              </a:rPr>
              <a:t>import</a:t>
            </a:r>
            <a:r>
              <a:rPr lang="en" sz="850">
                <a:solidFill>
                  <a:schemeClr val="dk1"/>
                </a:solidFill>
                <a:highlight>
                  <a:srgbClr val="EEEEEE"/>
                </a:highlight>
                <a:latin typeface="Courier New"/>
                <a:ea typeface="Courier New"/>
                <a:cs typeface="Courier New"/>
                <a:sym typeface="Courier New"/>
              </a:rPr>
              <a:t> </a:t>
            </a:r>
            <a:r>
              <a:rPr lang="en" sz="850">
                <a:solidFill>
                  <a:srgbClr val="666600"/>
                </a:solidFill>
                <a:highlight>
                  <a:srgbClr val="EEEEEE"/>
                </a:highlight>
                <a:latin typeface="Courier New"/>
                <a:ea typeface="Courier New"/>
                <a:cs typeface="Courier New"/>
                <a:sym typeface="Courier New"/>
              </a:rPr>
              <a:t>{</a:t>
            </a:r>
            <a:r>
              <a:rPr lang="en" sz="850">
                <a:solidFill>
                  <a:schemeClr val="dk1"/>
                </a:solidFill>
                <a:highlight>
                  <a:srgbClr val="EEEEEE"/>
                </a:highlight>
                <a:latin typeface="Courier New"/>
                <a:ea typeface="Courier New"/>
                <a:cs typeface="Courier New"/>
                <a:sym typeface="Courier New"/>
              </a:rPr>
              <a:t> </a:t>
            </a:r>
            <a:r>
              <a:rPr lang="en" sz="850">
                <a:solidFill>
                  <a:srgbClr val="660066"/>
                </a:solidFill>
                <a:highlight>
                  <a:srgbClr val="EEEEEE"/>
                </a:highlight>
                <a:latin typeface="Courier New"/>
                <a:ea typeface="Courier New"/>
                <a:cs typeface="Courier New"/>
                <a:sym typeface="Courier New"/>
              </a:rPr>
              <a:t>NgModule</a:t>
            </a:r>
            <a:r>
              <a:rPr lang="en" sz="850">
                <a:solidFill>
                  <a:schemeClr val="dk1"/>
                </a:solidFill>
                <a:highlight>
                  <a:srgbClr val="EEEEEE"/>
                </a:highlight>
                <a:latin typeface="Courier New"/>
                <a:ea typeface="Courier New"/>
                <a:cs typeface="Courier New"/>
                <a:sym typeface="Courier New"/>
              </a:rPr>
              <a:t> </a:t>
            </a:r>
            <a:r>
              <a:rPr lang="en" sz="850">
                <a:solidFill>
                  <a:srgbClr val="666600"/>
                </a:solidFill>
                <a:highlight>
                  <a:srgbClr val="EEEEEE"/>
                </a:highlight>
                <a:latin typeface="Courier New"/>
                <a:ea typeface="Courier New"/>
                <a:cs typeface="Courier New"/>
                <a:sym typeface="Courier New"/>
              </a:rPr>
              <a:t>}</a:t>
            </a:r>
            <a:r>
              <a:rPr lang="en" sz="850">
                <a:solidFill>
                  <a:schemeClr val="dk1"/>
                </a:solidFill>
                <a:highlight>
                  <a:srgbClr val="EEEEEE"/>
                </a:highlight>
                <a:latin typeface="Courier New"/>
                <a:ea typeface="Courier New"/>
                <a:cs typeface="Courier New"/>
                <a:sym typeface="Courier New"/>
              </a:rPr>
              <a:t>      </a:t>
            </a:r>
            <a:r>
              <a:rPr lang="en" sz="850">
                <a:solidFill>
                  <a:srgbClr val="000088"/>
                </a:solidFill>
                <a:highlight>
                  <a:srgbClr val="EEEEEE"/>
                </a:highlight>
                <a:latin typeface="Courier New"/>
                <a:ea typeface="Courier New"/>
                <a:cs typeface="Courier New"/>
                <a:sym typeface="Courier New"/>
              </a:rPr>
              <a:t>from</a:t>
            </a:r>
            <a:r>
              <a:rPr lang="en" sz="850">
                <a:solidFill>
                  <a:schemeClr val="dk1"/>
                </a:solidFill>
                <a:highlight>
                  <a:srgbClr val="EEEEEE"/>
                </a:highlight>
                <a:latin typeface="Courier New"/>
                <a:ea typeface="Courier New"/>
                <a:cs typeface="Courier New"/>
                <a:sym typeface="Courier New"/>
              </a:rPr>
              <a:t> </a:t>
            </a:r>
            <a:r>
              <a:rPr lang="en" sz="850">
                <a:solidFill>
                  <a:srgbClr val="008800"/>
                </a:solidFill>
                <a:highlight>
                  <a:srgbClr val="EEEEEE"/>
                </a:highlight>
                <a:latin typeface="Courier New"/>
                <a:ea typeface="Courier New"/>
                <a:cs typeface="Courier New"/>
                <a:sym typeface="Courier New"/>
              </a:rPr>
              <a:t>'@angular/core'</a:t>
            </a:r>
            <a:r>
              <a:rPr lang="en" sz="850">
                <a:solidFill>
                  <a:srgbClr val="666600"/>
                </a:solidFill>
                <a:highlight>
                  <a:srgbClr val="EEEEEE"/>
                </a:highlight>
                <a:latin typeface="Courier New"/>
                <a:ea typeface="Courier New"/>
                <a:cs typeface="Courier New"/>
                <a:sym typeface="Courier New"/>
              </a:rPr>
              <a:t>;</a:t>
            </a:r>
            <a:r>
              <a:rPr lang="en" sz="850">
                <a:solidFill>
                  <a:schemeClr val="dk1"/>
                </a:solidFill>
                <a:highlight>
                  <a:srgbClr val="EEEEEE"/>
                </a:highlight>
                <a:latin typeface="Courier New"/>
                <a:ea typeface="Courier New"/>
                <a:cs typeface="Courier New"/>
                <a:sym typeface="Courier New"/>
              </a:rPr>
              <a:t> </a:t>
            </a:r>
            <a:endParaRPr sz="8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850">
                <a:solidFill>
                  <a:srgbClr val="000088"/>
                </a:solidFill>
                <a:highlight>
                  <a:srgbClr val="EEEEEE"/>
                </a:highlight>
                <a:latin typeface="Courier New"/>
                <a:ea typeface="Courier New"/>
                <a:cs typeface="Courier New"/>
                <a:sym typeface="Courier New"/>
              </a:rPr>
              <a:t>import</a:t>
            </a:r>
            <a:r>
              <a:rPr lang="en" sz="850">
                <a:solidFill>
                  <a:schemeClr val="dk1"/>
                </a:solidFill>
                <a:highlight>
                  <a:srgbClr val="EEEEEE"/>
                </a:highlight>
                <a:latin typeface="Courier New"/>
                <a:ea typeface="Courier New"/>
                <a:cs typeface="Courier New"/>
                <a:sym typeface="Courier New"/>
              </a:rPr>
              <a:t> </a:t>
            </a:r>
            <a:r>
              <a:rPr lang="en" sz="850">
                <a:solidFill>
                  <a:srgbClr val="666600"/>
                </a:solidFill>
                <a:highlight>
                  <a:srgbClr val="EEEEEE"/>
                </a:highlight>
                <a:latin typeface="Courier New"/>
                <a:ea typeface="Courier New"/>
                <a:cs typeface="Courier New"/>
                <a:sym typeface="Courier New"/>
              </a:rPr>
              <a:t>{</a:t>
            </a:r>
            <a:r>
              <a:rPr lang="en" sz="850">
                <a:solidFill>
                  <a:schemeClr val="dk1"/>
                </a:solidFill>
                <a:highlight>
                  <a:srgbClr val="EEEEEE"/>
                </a:highlight>
                <a:latin typeface="Courier New"/>
                <a:ea typeface="Courier New"/>
                <a:cs typeface="Courier New"/>
                <a:sym typeface="Courier New"/>
              </a:rPr>
              <a:t> </a:t>
            </a:r>
            <a:r>
              <a:rPr lang="en" sz="850">
                <a:solidFill>
                  <a:srgbClr val="660066"/>
                </a:solidFill>
                <a:highlight>
                  <a:srgbClr val="EEEEEE"/>
                </a:highlight>
                <a:latin typeface="Courier New"/>
                <a:ea typeface="Courier New"/>
                <a:cs typeface="Courier New"/>
                <a:sym typeface="Courier New"/>
              </a:rPr>
              <a:t>BrowserModule</a:t>
            </a:r>
            <a:r>
              <a:rPr lang="en" sz="850">
                <a:solidFill>
                  <a:schemeClr val="dk1"/>
                </a:solidFill>
                <a:highlight>
                  <a:srgbClr val="EEEEEE"/>
                </a:highlight>
                <a:latin typeface="Courier New"/>
                <a:ea typeface="Courier New"/>
                <a:cs typeface="Courier New"/>
                <a:sym typeface="Courier New"/>
              </a:rPr>
              <a:t> </a:t>
            </a:r>
            <a:r>
              <a:rPr lang="en" sz="850">
                <a:solidFill>
                  <a:srgbClr val="666600"/>
                </a:solidFill>
                <a:highlight>
                  <a:srgbClr val="EEEEEE"/>
                </a:highlight>
                <a:latin typeface="Courier New"/>
                <a:ea typeface="Courier New"/>
                <a:cs typeface="Courier New"/>
                <a:sym typeface="Courier New"/>
              </a:rPr>
              <a:t>}</a:t>
            </a:r>
            <a:r>
              <a:rPr lang="en" sz="850">
                <a:solidFill>
                  <a:schemeClr val="dk1"/>
                </a:solidFill>
                <a:highlight>
                  <a:srgbClr val="EEEEEE"/>
                </a:highlight>
                <a:latin typeface="Courier New"/>
                <a:ea typeface="Courier New"/>
                <a:cs typeface="Courier New"/>
                <a:sym typeface="Courier New"/>
              </a:rPr>
              <a:t> </a:t>
            </a:r>
            <a:r>
              <a:rPr lang="en" sz="850">
                <a:solidFill>
                  <a:srgbClr val="000088"/>
                </a:solidFill>
                <a:highlight>
                  <a:srgbClr val="EEEEEE"/>
                </a:highlight>
                <a:latin typeface="Courier New"/>
                <a:ea typeface="Courier New"/>
                <a:cs typeface="Courier New"/>
                <a:sym typeface="Courier New"/>
              </a:rPr>
              <a:t>from</a:t>
            </a:r>
            <a:r>
              <a:rPr lang="en" sz="850">
                <a:solidFill>
                  <a:schemeClr val="dk1"/>
                </a:solidFill>
                <a:highlight>
                  <a:srgbClr val="EEEEEE"/>
                </a:highlight>
                <a:latin typeface="Courier New"/>
                <a:ea typeface="Courier New"/>
                <a:cs typeface="Courier New"/>
                <a:sym typeface="Courier New"/>
              </a:rPr>
              <a:t> </a:t>
            </a:r>
            <a:r>
              <a:rPr lang="en" sz="850">
                <a:solidFill>
                  <a:srgbClr val="008800"/>
                </a:solidFill>
                <a:highlight>
                  <a:srgbClr val="EEEEEE"/>
                </a:highlight>
                <a:latin typeface="Courier New"/>
                <a:ea typeface="Courier New"/>
                <a:cs typeface="Courier New"/>
                <a:sym typeface="Courier New"/>
              </a:rPr>
              <a:t>'@angular/platform-browser'</a:t>
            </a:r>
            <a:r>
              <a:rPr lang="en" sz="850">
                <a:solidFill>
                  <a:srgbClr val="666600"/>
                </a:solidFill>
                <a:highlight>
                  <a:srgbClr val="EEEEEE"/>
                </a:highlight>
                <a:latin typeface="Courier New"/>
                <a:ea typeface="Courier New"/>
                <a:cs typeface="Courier New"/>
                <a:sym typeface="Courier New"/>
              </a:rPr>
              <a:t>;</a:t>
            </a:r>
            <a:r>
              <a:rPr lang="en" sz="850">
                <a:solidFill>
                  <a:schemeClr val="dk1"/>
                </a:solidFill>
                <a:highlight>
                  <a:srgbClr val="EEEEEE"/>
                </a:highlight>
                <a:latin typeface="Courier New"/>
                <a:ea typeface="Courier New"/>
                <a:cs typeface="Courier New"/>
                <a:sym typeface="Courier New"/>
              </a:rPr>
              <a:t> </a:t>
            </a:r>
            <a:endParaRPr sz="8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850">
                <a:solidFill>
                  <a:srgbClr val="000088"/>
                </a:solidFill>
                <a:highlight>
                  <a:srgbClr val="EEEEEE"/>
                </a:highlight>
                <a:latin typeface="Courier New"/>
                <a:ea typeface="Courier New"/>
                <a:cs typeface="Courier New"/>
                <a:sym typeface="Courier New"/>
              </a:rPr>
              <a:t>import</a:t>
            </a:r>
            <a:r>
              <a:rPr lang="en" sz="850">
                <a:solidFill>
                  <a:schemeClr val="dk1"/>
                </a:solidFill>
                <a:highlight>
                  <a:srgbClr val="EEEEEE"/>
                </a:highlight>
                <a:latin typeface="Courier New"/>
                <a:ea typeface="Courier New"/>
                <a:cs typeface="Courier New"/>
                <a:sym typeface="Courier New"/>
              </a:rPr>
              <a:t> </a:t>
            </a:r>
            <a:r>
              <a:rPr lang="en" sz="850">
                <a:solidFill>
                  <a:srgbClr val="666600"/>
                </a:solidFill>
                <a:highlight>
                  <a:srgbClr val="EEEEEE"/>
                </a:highlight>
                <a:latin typeface="Courier New"/>
                <a:ea typeface="Courier New"/>
                <a:cs typeface="Courier New"/>
                <a:sym typeface="Courier New"/>
              </a:rPr>
              <a:t>{</a:t>
            </a:r>
            <a:r>
              <a:rPr lang="en" sz="850">
                <a:solidFill>
                  <a:schemeClr val="dk1"/>
                </a:solidFill>
                <a:highlight>
                  <a:srgbClr val="EEEEEE"/>
                </a:highlight>
                <a:latin typeface="Courier New"/>
                <a:ea typeface="Courier New"/>
                <a:cs typeface="Courier New"/>
                <a:sym typeface="Courier New"/>
              </a:rPr>
              <a:t> </a:t>
            </a:r>
            <a:r>
              <a:rPr lang="en" sz="850">
                <a:solidFill>
                  <a:srgbClr val="660066"/>
                </a:solidFill>
                <a:highlight>
                  <a:srgbClr val="EEEEEE"/>
                </a:highlight>
                <a:latin typeface="Courier New"/>
                <a:ea typeface="Courier New"/>
                <a:cs typeface="Courier New"/>
                <a:sym typeface="Courier New"/>
              </a:rPr>
              <a:t>AppComponent</a:t>
            </a:r>
            <a:r>
              <a:rPr lang="en" sz="850">
                <a:solidFill>
                  <a:schemeClr val="dk1"/>
                </a:solidFill>
                <a:highlight>
                  <a:srgbClr val="EEEEEE"/>
                </a:highlight>
                <a:latin typeface="Courier New"/>
                <a:ea typeface="Courier New"/>
                <a:cs typeface="Courier New"/>
                <a:sym typeface="Courier New"/>
              </a:rPr>
              <a:t> </a:t>
            </a:r>
            <a:r>
              <a:rPr lang="en" sz="850">
                <a:solidFill>
                  <a:srgbClr val="666600"/>
                </a:solidFill>
                <a:highlight>
                  <a:srgbClr val="EEEEEE"/>
                </a:highlight>
                <a:latin typeface="Courier New"/>
                <a:ea typeface="Courier New"/>
                <a:cs typeface="Courier New"/>
                <a:sym typeface="Courier New"/>
              </a:rPr>
              <a:t>}</a:t>
            </a:r>
            <a:r>
              <a:rPr lang="en" sz="850">
                <a:solidFill>
                  <a:schemeClr val="dk1"/>
                </a:solidFill>
                <a:highlight>
                  <a:srgbClr val="EEEEEE"/>
                </a:highlight>
                <a:latin typeface="Courier New"/>
                <a:ea typeface="Courier New"/>
                <a:cs typeface="Courier New"/>
                <a:sym typeface="Courier New"/>
              </a:rPr>
              <a:t>  </a:t>
            </a:r>
            <a:r>
              <a:rPr lang="en" sz="850">
                <a:solidFill>
                  <a:srgbClr val="000088"/>
                </a:solidFill>
                <a:highlight>
                  <a:srgbClr val="EEEEEE"/>
                </a:highlight>
                <a:latin typeface="Courier New"/>
                <a:ea typeface="Courier New"/>
                <a:cs typeface="Courier New"/>
                <a:sym typeface="Courier New"/>
              </a:rPr>
              <a:t>from</a:t>
            </a:r>
            <a:r>
              <a:rPr lang="en" sz="850">
                <a:solidFill>
                  <a:schemeClr val="dk1"/>
                </a:solidFill>
                <a:highlight>
                  <a:srgbClr val="EEEEEE"/>
                </a:highlight>
                <a:latin typeface="Courier New"/>
                <a:ea typeface="Courier New"/>
                <a:cs typeface="Courier New"/>
                <a:sym typeface="Courier New"/>
              </a:rPr>
              <a:t> </a:t>
            </a:r>
            <a:r>
              <a:rPr lang="en" sz="850">
                <a:solidFill>
                  <a:srgbClr val="008800"/>
                </a:solidFill>
                <a:highlight>
                  <a:srgbClr val="EEEEEE"/>
                </a:highlight>
                <a:latin typeface="Courier New"/>
                <a:ea typeface="Courier New"/>
                <a:cs typeface="Courier New"/>
                <a:sym typeface="Courier New"/>
              </a:rPr>
              <a:t>'./app.component'</a:t>
            </a:r>
            <a:r>
              <a:rPr lang="en" sz="850">
                <a:solidFill>
                  <a:srgbClr val="666600"/>
                </a:solidFill>
                <a:highlight>
                  <a:srgbClr val="EEEEEE"/>
                </a:highlight>
                <a:latin typeface="Courier New"/>
                <a:ea typeface="Courier New"/>
                <a:cs typeface="Courier New"/>
                <a:sym typeface="Courier New"/>
              </a:rPr>
              <a:t>;</a:t>
            </a:r>
            <a:r>
              <a:rPr lang="en" sz="850">
                <a:solidFill>
                  <a:schemeClr val="dk1"/>
                </a:solidFill>
                <a:highlight>
                  <a:srgbClr val="EEEEEE"/>
                </a:highlight>
                <a:latin typeface="Courier New"/>
                <a:ea typeface="Courier New"/>
                <a:cs typeface="Courier New"/>
                <a:sym typeface="Courier New"/>
              </a:rPr>
              <a:t>  </a:t>
            </a:r>
            <a:endParaRPr sz="8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t/>
            </a:r>
            <a:endParaRPr sz="8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t/>
            </a:r>
            <a:endParaRPr sz="8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t/>
            </a:r>
            <a:endParaRPr sz="8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850">
                <a:solidFill>
                  <a:srgbClr val="006666"/>
                </a:solidFill>
                <a:highlight>
                  <a:srgbClr val="EEEEEE"/>
                </a:highlight>
                <a:latin typeface="Courier New"/>
                <a:ea typeface="Courier New"/>
                <a:cs typeface="Courier New"/>
                <a:sym typeface="Courier New"/>
              </a:rPr>
              <a:t>@NgModule</a:t>
            </a:r>
            <a:r>
              <a:rPr lang="en" sz="850">
                <a:solidFill>
                  <a:schemeClr val="dk1"/>
                </a:solidFill>
                <a:highlight>
                  <a:srgbClr val="EEEEEE"/>
                </a:highlight>
                <a:latin typeface="Courier New"/>
                <a:ea typeface="Courier New"/>
                <a:cs typeface="Courier New"/>
                <a:sym typeface="Courier New"/>
              </a:rPr>
              <a:t> </a:t>
            </a:r>
            <a:r>
              <a:rPr lang="en" sz="850">
                <a:solidFill>
                  <a:srgbClr val="666600"/>
                </a:solidFill>
                <a:highlight>
                  <a:srgbClr val="EEEEEE"/>
                </a:highlight>
                <a:latin typeface="Courier New"/>
                <a:ea typeface="Courier New"/>
                <a:cs typeface="Courier New"/>
                <a:sym typeface="Courier New"/>
              </a:rPr>
              <a:t>({</a:t>
            </a:r>
            <a:r>
              <a:rPr lang="en" sz="850">
                <a:solidFill>
                  <a:schemeClr val="dk1"/>
                </a:solidFill>
                <a:highlight>
                  <a:srgbClr val="EEEEEE"/>
                </a:highlight>
                <a:latin typeface="Courier New"/>
                <a:ea typeface="Courier New"/>
                <a:cs typeface="Courier New"/>
                <a:sym typeface="Courier New"/>
              </a:rPr>
              <a:t> </a:t>
            </a:r>
            <a:endParaRPr sz="8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EEEEEE"/>
                </a:highlight>
                <a:latin typeface="Courier New"/>
                <a:ea typeface="Courier New"/>
                <a:cs typeface="Courier New"/>
                <a:sym typeface="Courier New"/>
              </a:rPr>
              <a:t>   imports</a:t>
            </a:r>
            <a:r>
              <a:rPr lang="en" sz="850">
                <a:solidFill>
                  <a:srgbClr val="666600"/>
                </a:solidFill>
                <a:highlight>
                  <a:srgbClr val="EEEEEE"/>
                </a:highlight>
                <a:latin typeface="Courier New"/>
                <a:ea typeface="Courier New"/>
                <a:cs typeface="Courier New"/>
                <a:sym typeface="Courier New"/>
              </a:rPr>
              <a:t>:</a:t>
            </a:r>
            <a:r>
              <a:rPr lang="en" sz="850">
                <a:solidFill>
                  <a:schemeClr val="dk1"/>
                </a:solidFill>
                <a:highlight>
                  <a:srgbClr val="EEEEEE"/>
                </a:highlight>
                <a:latin typeface="Courier New"/>
                <a:ea typeface="Courier New"/>
                <a:cs typeface="Courier New"/>
                <a:sym typeface="Courier New"/>
              </a:rPr>
              <a:t>      </a:t>
            </a:r>
            <a:r>
              <a:rPr lang="en" sz="850">
                <a:solidFill>
                  <a:srgbClr val="666600"/>
                </a:solidFill>
                <a:highlight>
                  <a:srgbClr val="EEEEEE"/>
                </a:highlight>
                <a:latin typeface="Courier New"/>
                <a:ea typeface="Courier New"/>
                <a:cs typeface="Courier New"/>
                <a:sym typeface="Courier New"/>
              </a:rPr>
              <a:t>[</a:t>
            </a:r>
            <a:r>
              <a:rPr lang="en" sz="850">
                <a:solidFill>
                  <a:schemeClr val="dk1"/>
                </a:solidFill>
                <a:highlight>
                  <a:srgbClr val="EEEEEE"/>
                </a:highlight>
                <a:latin typeface="Courier New"/>
                <a:ea typeface="Courier New"/>
                <a:cs typeface="Courier New"/>
                <a:sym typeface="Courier New"/>
              </a:rPr>
              <a:t> </a:t>
            </a:r>
            <a:r>
              <a:rPr lang="en" sz="850">
                <a:solidFill>
                  <a:srgbClr val="660066"/>
                </a:solidFill>
                <a:highlight>
                  <a:srgbClr val="EEEEEE"/>
                </a:highlight>
                <a:latin typeface="Courier New"/>
                <a:ea typeface="Courier New"/>
                <a:cs typeface="Courier New"/>
                <a:sym typeface="Courier New"/>
              </a:rPr>
              <a:t>BrowserModule</a:t>
            </a:r>
            <a:r>
              <a:rPr lang="en" sz="850">
                <a:solidFill>
                  <a:schemeClr val="dk1"/>
                </a:solidFill>
                <a:highlight>
                  <a:srgbClr val="EEEEEE"/>
                </a:highlight>
                <a:latin typeface="Courier New"/>
                <a:ea typeface="Courier New"/>
                <a:cs typeface="Courier New"/>
                <a:sym typeface="Courier New"/>
              </a:rPr>
              <a:t> </a:t>
            </a:r>
            <a:r>
              <a:rPr lang="en" sz="850">
                <a:solidFill>
                  <a:srgbClr val="666600"/>
                </a:solidFill>
                <a:highlight>
                  <a:srgbClr val="EEEEEE"/>
                </a:highlight>
                <a:latin typeface="Courier New"/>
                <a:ea typeface="Courier New"/>
                <a:cs typeface="Courier New"/>
                <a:sym typeface="Courier New"/>
              </a:rPr>
              <a:t>],</a:t>
            </a:r>
            <a:r>
              <a:rPr lang="en" sz="850">
                <a:solidFill>
                  <a:schemeClr val="dk1"/>
                </a:solidFill>
                <a:highlight>
                  <a:srgbClr val="EEEEEE"/>
                </a:highlight>
                <a:latin typeface="Courier New"/>
                <a:ea typeface="Courier New"/>
                <a:cs typeface="Courier New"/>
                <a:sym typeface="Courier New"/>
              </a:rPr>
              <a:t> </a:t>
            </a:r>
            <a:endParaRPr sz="8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EEEEEE"/>
                </a:highlight>
                <a:latin typeface="Courier New"/>
                <a:ea typeface="Courier New"/>
                <a:cs typeface="Courier New"/>
                <a:sym typeface="Courier New"/>
              </a:rPr>
              <a:t>   declarations</a:t>
            </a:r>
            <a:r>
              <a:rPr lang="en" sz="850">
                <a:solidFill>
                  <a:srgbClr val="666600"/>
                </a:solidFill>
                <a:highlight>
                  <a:srgbClr val="EEEEEE"/>
                </a:highlight>
                <a:latin typeface="Courier New"/>
                <a:ea typeface="Courier New"/>
                <a:cs typeface="Courier New"/>
                <a:sym typeface="Courier New"/>
              </a:rPr>
              <a:t>:</a:t>
            </a:r>
            <a:r>
              <a:rPr lang="en" sz="850">
                <a:solidFill>
                  <a:schemeClr val="dk1"/>
                </a:solidFill>
                <a:highlight>
                  <a:srgbClr val="EEEEEE"/>
                </a:highlight>
                <a:latin typeface="Courier New"/>
                <a:ea typeface="Courier New"/>
                <a:cs typeface="Courier New"/>
                <a:sym typeface="Courier New"/>
              </a:rPr>
              <a:t> </a:t>
            </a:r>
            <a:r>
              <a:rPr lang="en" sz="850">
                <a:solidFill>
                  <a:srgbClr val="666600"/>
                </a:solidFill>
                <a:highlight>
                  <a:srgbClr val="EEEEEE"/>
                </a:highlight>
                <a:latin typeface="Courier New"/>
                <a:ea typeface="Courier New"/>
                <a:cs typeface="Courier New"/>
                <a:sym typeface="Courier New"/>
              </a:rPr>
              <a:t>[</a:t>
            </a:r>
            <a:r>
              <a:rPr lang="en" sz="850">
                <a:solidFill>
                  <a:schemeClr val="dk1"/>
                </a:solidFill>
                <a:highlight>
                  <a:srgbClr val="EEEEEE"/>
                </a:highlight>
                <a:latin typeface="Courier New"/>
                <a:ea typeface="Courier New"/>
                <a:cs typeface="Courier New"/>
                <a:sym typeface="Courier New"/>
              </a:rPr>
              <a:t> </a:t>
            </a:r>
            <a:r>
              <a:rPr lang="en" sz="850">
                <a:solidFill>
                  <a:srgbClr val="660066"/>
                </a:solidFill>
                <a:highlight>
                  <a:srgbClr val="EEEEEE"/>
                </a:highlight>
                <a:latin typeface="Courier New"/>
                <a:ea typeface="Courier New"/>
                <a:cs typeface="Courier New"/>
                <a:sym typeface="Courier New"/>
              </a:rPr>
              <a:t>AppComponent</a:t>
            </a:r>
            <a:r>
              <a:rPr lang="en" sz="850">
                <a:solidFill>
                  <a:schemeClr val="dk1"/>
                </a:solidFill>
                <a:highlight>
                  <a:srgbClr val="EEEEEE"/>
                </a:highlight>
                <a:latin typeface="Courier New"/>
                <a:ea typeface="Courier New"/>
                <a:cs typeface="Courier New"/>
                <a:sym typeface="Courier New"/>
              </a:rPr>
              <a:t> </a:t>
            </a:r>
            <a:r>
              <a:rPr lang="en" sz="850">
                <a:solidFill>
                  <a:srgbClr val="666600"/>
                </a:solidFill>
                <a:highlight>
                  <a:srgbClr val="EEEEEE"/>
                </a:highlight>
                <a:latin typeface="Courier New"/>
                <a:ea typeface="Courier New"/>
                <a:cs typeface="Courier New"/>
                <a:sym typeface="Courier New"/>
              </a:rPr>
              <a:t>],</a:t>
            </a:r>
            <a:r>
              <a:rPr lang="en" sz="850">
                <a:solidFill>
                  <a:schemeClr val="dk1"/>
                </a:solidFill>
                <a:highlight>
                  <a:srgbClr val="EEEEEE"/>
                </a:highlight>
                <a:latin typeface="Courier New"/>
                <a:ea typeface="Courier New"/>
                <a:cs typeface="Courier New"/>
                <a:sym typeface="Courier New"/>
              </a:rPr>
              <a:t> </a:t>
            </a:r>
            <a:endParaRPr sz="8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EEEEEE"/>
                </a:highlight>
                <a:latin typeface="Courier New"/>
                <a:ea typeface="Courier New"/>
                <a:cs typeface="Courier New"/>
                <a:sym typeface="Courier New"/>
              </a:rPr>
              <a:t>   bootstrap</a:t>
            </a:r>
            <a:r>
              <a:rPr lang="en" sz="850">
                <a:solidFill>
                  <a:srgbClr val="666600"/>
                </a:solidFill>
                <a:highlight>
                  <a:srgbClr val="EEEEEE"/>
                </a:highlight>
                <a:latin typeface="Courier New"/>
                <a:ea typeface="Courier New"/>
                <a:cs typeface="Courier New"/>
                <a:sym typeface="Courier New"/>
              </a:rPr>
              <a:t>:</a:t>
            </a:r>
            <a:r>
              <a:rPr lang="en" sz="850">
                <a:solidFill>
                  <a:schemeClr val="dk1"/>
                </a:solidFill>
                <a:highlight>
                  <a:srgbClr val="EEEEEE"/>
                </a:highlight>
                <a:latin typeface="Courier New"/>
                <a:ea typeface="Courier New"/>
                <a:cs typeface="Courier New"/>
                <a:sym typeface="Courier New"/>
              </a:rPr>
              <a:t>    </a:t>
            </a:r>
            <a:r>
              <a:rPr lang="en" sz="850">
                <a:solidFill>
                  <a:srgbClr val="666600"/>
                </a:solidFill>
                <a:highlight>
                  <a:srgbClr val="EEEEEE"/>
                </a:highlight>
                <a:latin typeface="Courier New"/>
                <a:ea typeface="Courier New"/>
                <a:cs typeface="Courier New"/>
                <a:sym typeface="Courier New"/>
              </a:rPr>
              <a:t>[</a:t>
            </a:r>
            <a:r>
              <a:rPr lang="en" sz="850">
                <a:solidFill>
                  <a:schemeClr val="dk1"/>
                </a:solidFill>
                <a:highlight>
                  <a:srgbClr val="EEEEEE"/>
                </a:highlight>
                <a:latin typeface="Courier New"/>
                <a:ea typeface="Courier New"/>
                <a:cs typeface="Courier New"/>
                <a:sym typeface="Courier New"/>
              </a:rPr>
              <a:t> </a:t>
            </a:r>
            <a:r>
              <a:rPr lang="en" sz="850">
                <a:solidFill>
                  <a:srgbClr val="660066"/>
                </a:solidFill>
                <a:highlight>
                  <a:srgbClr val="EEEEEE"/>
                </a:highlight>
                <a:latin typeface="Courier New"/>
                <a:ea typeface="Courier New"/>
                <a:cs typeface="Courier New"/>
                <a:sym typeface="Courier New"/>
              </a:rPr>
              <a:t>AppComponent</a:t>
            </a:r>
            <a:r>
              <a:rPr lang="en" sz="850">
                <a:solidFill>
                  <a:schemeClr val="dk1"/>
                </a:solidFill>
                <a:highlight>
                  <a:srgbClr val="EEEEEE"/>
                </a:highlight>
                <a:latin typeface="Courier New"/>
                <a:ea typeface="Courier New"/>
                <a:cs typeface="Courier New"/>
                <a:sym typeface="Courier New"/>
              </a:rPr>
              <a:t> </a:t>
            </a:r>
            <a:r>
              <a:rPr lang="en" sz="850">
                <a:solidFill>
                  <a:srgbClr val="666600"/>
                </a:solidFill>
                <a:highlight>
                  <a:srgbClr val="EEEEEE"/>
                </a:highlight>
                <a:latin typeface="Courier New"/>
                <a:ea typeface="Courier New"/>
                <a:cs typeface="Courier New"/>
                <a:sym typeface="Courier New"/>
              </a:rPr>
              <a:t>]</a:t>
            </a:r>
            <a:r>
              <a:rPr lang="en" sz="850">
                <a:solidFill>
                  <a:schemeClr val="dk1"/>
                </a:solidFill>
                <a:highlight>
                  <a:srgbClr val="EEEEEE"/>
                </a:highlight>
                <a:latin typeface="Courier New"/>
                <a:ea typeface="Courier New"/>
                <a:cs typeface="Courier New"/>
                <a:sym typeface="Courier New"/>
              </a:rPr>
              <a:t> </a:t>
            </a:r>
            <a:endParaRPr sz="8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850">
                <a:solidFill>
                  <a:srgbClr val="666600"/>
                </a:solidFill>
                <a:highlight>
                  <a:srgbClr val="EEEEEE"/>
                </a:highlight>
                <a:latin typeface="Courier New"/>
                <a:ea typeface="Courier New"/>
                <a:cs typeface="Courier New"/>
                <a:sym typeface="Courier New"/>
              </a:rPr>
              <a:t>})</a:t>
            </a:r>
            <a:r>
              <a:rPr lang="en" sz="850">
                <a:solidFill>
                  <a:schemeClr val="dk1"/>
                </a:solidFill>
                <a:highlight>
                  <a:srgbClr val="EEEEEE"/>
                </a:highlight>
                <a:latin typeface="Courier New"/>
                <a:ea typeface="Courier New"/>
                <a:cs typeface="Courier New"/>
                <a:sym typeface="Courier New"/>
              </a:rPr>
              <a:t> </a:t>
            </a:r>
            <a:endParaRPr sz="8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t/>
            </a:r>
            <a:endParaRPr sz="8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t/>
            </a:r>
            <a:endParaRPr sz="850">
              <a:solidFill>
                <a:schemeClr val="dk1"/>
              </a:solidFill>
              <a:highlight>
                <a:srgbClr val="EEEEEE"/>
              </a:highlight>
              <a:latin typeface="Courier New"/>
              <a:ea typeface="Courier New"/>
              <a:cs typeface="Courier New"/>
              <a:sym typeface="Courier New"/>
            </a:endParaRPr>
          </a:p>
          <a:p>
            <a:pPr indent="0" lvl="0" marL="25400" marR="25400" rtl="0" algn="l">
              <a:lnSpc>
                <a:spcPct val="115000"/>
              </a:lnSpc>
              <a:spcBef>
                <a:spcPts val="0"/>
              </a:spcBef>
              <a:spcAft>
                <a:spcPts val="0"/>
              </a:spcAft>
              <a:buClr>
                <a:schemeClr val="dk1"/>
              </a:buClr>
              <a:buSzPts val="1100"/>
              <a:buFont typeface="Arial"/>
              <a:buNone/>
            </a:pPr>
            <a:r>
              <a:rPr lang="en" sz="850">
                <a:solidFill>
                  <a:srgbClr val="000088"/>
                </a:solidFill>
                <a:highlight>
                  <a:srgbClr val="EEEEEE"/>
                </a:highlight>
                <a:latin typeface="Courier New"/>
                <a:ea typeface="Courier New"/>
                <a:cs typeface="Courier New"/>
                <a:sym typeface="Courier New"/>
              </a:rPr>
              <a:t>export</a:t>
            </a:r>
            <a:r>
              <a:rPr lang="en" sz="850">
                <a:solidFill>
                  <a:schemeClr val="dk1"/>
                </a:solidFill>
                <a:highlight>
                  <a:srgbClr val="EEEEEE"/>
                </a:highlight>
                <a:latin typeface="Courier New"/>
                <a:ea typeface="Courier New"/>
                <a:cs typeface="Courier New"/>
                <a:sym typeface="Courier New"/>
              </a:rPr>
              <a:t> </a:t>
            </a:r>
            <a:r>
              <a:rPr lang="en" sz="850">
                <a:solidFill>
                  <a:srgbClr val="000088"/>
                </a:solidFill>
                <a:highlight>
                  <a:srgbClr val="EEEEEE"/>
                </a:highlight>
                <a:latin typeface="Courier New"/>
                <a:ea typeface="Courier New"/>
                <a:cs typeface="Courier New"/>
                <a:sym typeface="Courier New"/>
              </a:rPr>
              <a:t>class</a:t>
            </a:r>
            <a:r>
              <a:rPr lang="en" sz="850">
                <a:solidFill>
                  <a:schemeClr val="dk1"/>
                </a:solidFill>
                <a:highlight>
                  <a:srgbClr val="EEEEEE"/>
                </a:highlight>
                <a:latin typeface="Courier New"/>
                <a:ea typeface="Courier New"/>
                <a:cs typeface="Courier New"/>
                <a:sym typeface="Courier New"/>
              </a:rPr>
              <a:t> </a:t>
            </a:r>
            <a:r>
              <a:rPr lang="en" sz="850">
                <a:solidFill>
                  <a:srgbClr val="660066"/>
                </a:solidFill>
                <a:highlight>
                  <a:srgbClr val="EEEEEE"/>
                </a:highlight>
                <a:latin typeface="Courier New"/>
                <a:ea typeface="Courier New"/>
                <a:cs typeface="Courier New"/>
                <a:sym typeface="Courier New"/>
              </a:rPr>
              <a:t>AppModule</a:t>
            </a:r>
            <a:r>
              <a:rPr lang="en" sz="850">
                <a:solidFill>
                  <a:schemeClr val="dk1"/>
                </a:solidFill>
                <a:highlight>
                  <a:srgbClr val="EEEEEE"/>
                </a:highlight>
                <a:latin typeface="Courier New"/>
                <a:ea typeface="Courier New"/>
                <a:cs typeface="Courier New"/>
                <a:sym typeface="Courier New"/>
              </a:rPr>
              <a:t> </a:t>
            </a:r>
            <a:r>
              <a:rPr lang="en" sz="850">
                <a:solidFill>
                  <a:srgbClr val="666600"/>
                </a:solidFill>
                <a:highlight>
                  <a:srgbClr val="EEEEEE"/>
                </a:highlight>
                <a:latin typeface="Courier New"/>
                <a:ea typeface="Courier New"/>
                <a:cs typeface="Courier New"/>
                <a:sym typeface="Courier New"/>
              </a:rPr>
              <a:t>{</a:t>
            </a:r>
            <a:r>
              <a:rPr lang="en" sz="850">
                <a:solidFill>
                  <a:schemeClr val="dk1"/>
                </a:solidFill>
                <a:highlight>
                  <a:srgbClr val="EEEEEE"/>
                </a:highlight>
                <a:latin typeface="Courier New"/>
                <a:ea typeface="Courier New"/>
                <a:cs typeface="Courier New"/>
                <a:sym typeface="Courier New"/>
              </a:rPr>
              <a:t> </a:t>
            </a:r>
            <a:r>
              <a:rPr lang="en" sz="850">
                <a:solidFill>
                  <a:srgbClr val="666600"/>
                </a:solidFill>
                <a:highlight>
                  <a:srgbClr val="EEEEEE"/>
                </a:highlight>
                <a:latin typeface="Courier New"/>
                <a:ea typeface="Courier New"/>
                <a:cs typeface="Courier New"/>
                <a:sym typeface="Courier New"/>
              </a:rPr>
              <a:t>}</a:t>
            </a:r>
            <a:endParaRPr sz="850">
              <a:solidFill>
                <a:srgbClr val="666600"/>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b="1" sz="1000">
              <a:solidFill>
                <a:schemeClr val="dk2"/>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4"/>
          <p:cNvSpPr txBox="1"/>
          <p:nvPr>
            <p:ph type="ctrTitle"/>
          </p:nvPr>
        </p:nvSpPr>
        <p:spPr>
          <a:xfrm>
            <a:off x="1301850" y="246900"/>
            <a:ext cx="6540300" cy="69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solidFill>
                  <a:srgbClr val="E06666"/>
                </a:solidFill>
                <a:latin typeface="Raleway"/>
                <a:ea typeface="Raleway"/>
                <a:cs typeface="Raleway"/>
                <a:sym typeface="Raleway"/>
              </a:rPr>
              <a:t>Architecture of Angular Apps</a:t>
            </a:r>
            <a:endParaRPr sz="3400">
              <a:solidFill>
                <a:srgbClr val="E06666"/>
              </a:solidFill>
              <a:latin typeface="Raleway"/>
              <a:ea typeface="Raleway"/>
              <a:cs typeface="Raleway"/>
              <a:sym typeface="Raleway"/>
            </a:endParaRPr>
          </a:p>
        </p:txBody>
      </p:sp>
      <p:pic>
        <p:nvPicPr>
          <p:cNvPr id="339" name="Google Shape;339;p54"/>
          <p:cNvPicPr preferRelativeResize="0"/>
          <p:nvPr/>
        </p:nvPicPr>
        <p:blipFill>
          <a:blip r:embed="rId3">
            <a:alphaModFix/>
          </a:blip>
          <a:stretch>
            <a:fillRect/>
          </a:stretch>
        </p:blipFill>
        <p:spPr>
          <a:xfrm>
            <a:off x="152400" y="1090800"/>
            <a:ext cx="3900300" cy="3900300"/>
          </a:xfrm>
          <a:prstGeom prst="rect">
            <a:avLst/>
          </a:prstGeom>
          <a:noFill/>
          <a:ln>
            <a:noFill/>
          </a:ln>
        </p:spPr>
      </p:pic>
      <p:cxnSp>
        <p:nvCxnSpPr>
          <p:cNvPr id="340" name="Google Shape;340;p54"/>
          <p:cNvCxnSpPr/>
          <p:nvPr/>
        </p:nvCxnSpPr>
        <p:spPr>
          <a:xfrm flipH="1">
            <a:off x="4308700" y="1207750"/>
            <a:ext cx="49500" cy="3302100"/>
          </a:xfrm>
          <a:prstGeom prst="straightConnector1">
            <a:avLst/>
          </a:prstGeom>
          <a:noFill/>
          <a:ln cap="flat" cmpd="sng" w="9525">
            <a:solidFill>
              <a:srgbClr val="D9D9D9"/>
            </a:solidFill>
            <a:prstDash val="solid"/>
            <a:round/>
            <a:headEnd len="med" w="med" type="none"/>
            <a:tailEnd len="med" w="med" type="none"/>
          </a:ln>
        </p:spPr>
      </p:cxnSp>
      <p:sp>
        <p:nvSpPr>
          <p:cNvPr id="341" name="Google Shape;341;p54"/>
          <p:cNvSpPr txBox="1"/>
          <p:nvPr/>
        </p:nvSpPr>
        <p:spPr>
          <a:xfrm>
            <a:off x="4840100" y="1181725"/>
            <a:ext cx="4099200" cy="33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Roboto"/>
                <a:ea typeface="Roboto"/>
                <a:cs typeface="Roboto"/>
                <a:sym typeface="Roboto"/>
              </a:rPr>
              <a:t>Frequently-used modules</a:t>
            </a:r>
            <a:endParaRPr b="1" sz="1000">
              <a:solidFill>
                <a:schemeClr val="dk2"/>
              </a:solidFill>
              <a:latin typeface="Roboto"/>
              <a:ea typeface="Roboto"/>
              <a:cs typeface="Roboto"/>
              <a:sym typeface="Roboto"/>
            </a:endParaRPr>
          </a:p>
        </p:txBody>
      </p:sp>
      <p:graphicFrame>
        <p:nvGraphicFramePr>
          <p:cNvPr id="342" name="Google Shape;342;p54"/>
          <p:cNvGraphicFramePr/>
          <p:nvPr/>
        </p:nvGraphicFramePr>
        <p:xfrm>
          <a:off x="4572000" y="1646275"/>
          <a:ext cx="3000000" cy="3000000"/>
        </p:xfrm>
        <a:graphic>
          <a:graphicData uri="http://schemas.openxmlformats.org/drawingml/2006/table">
            <a:tbl>
              <a:tblPr>
                <a:noFill/>
                <a:tableStyleId>{826806EC-AC13-4210-B332-5FDD42A4F74F}</a:tableStyleId>
              </a:tblPr>
              <a:tblGrid>
                <a:gridCol w="1658675"/>
                <a:gridCol w="1330800"/>
                <a:gridCol w="1330800"/>
              </a:tblGrid>
              <a:tr h="228225">
                <a:tc>
                  <a:txBody>
                    <a:bodyPr/>
                    <a:lstStyle/>
                    <a:p>
                      <a:pPr indent="0" lvl="0" marL="0" rtl="0" algn="l">
                        <a:spcBef>
                          <a:spcPts val="0"/>
                        </a:spcBef>
                        <a:spcAft>
                          <a:spcPts val="0"/>
                        </a:spcAft>
                        <a:buNone/>
                      </a:pPr>
                      <a:r>
                        <a:rPr b="1" lang="en" sz="800"/>
                        <a:t>NgModule</a:t>
                      </a:r>
                      <a:endParaRPr b="1" sz="800"/>
                    </a:p>
                  </a:txBody>
                  <a:tcPr marT="91425" marB="91425" marR="91425" marL="91425"/>
                </a:tc>
                <a:tc>
                  <a:txBody>
                    <a:bodyPr/>
                    <a:lstStyle/>
                    <a:p>
                      <a:pPr indent="0" lvl="0" marL="0" rtl="0" algn="l">
                        <a:spcBef>
                          <a:spcPts val="0"/>
                        </a:spcBef>
                        <a:spcAft>
                          <a:spcPts val="0"/>
                        </a:spcAft>
                        <a:buNone/>
                      </a:pPr>
                      <a:r>
                        <a:rPr b="1" lang="en" sz="800"/>
                        <a:t>Import it from</a:t>
                      </a:r>
                      <a:endParaRPr b="1" sz="800"/>
                    </a:p>
                  </a:txBody>
                  <a:tcPr marT="91425" marB="91425" marR="91425" marL="91425"/>
                </a:tc>
                <a:tc>
                  <a:txBody>
                    <a:bodyPr/>
                    <a:lstStyle/>
                    <a:p>
                      <a:pPr indent="0" lvl="0" marL="0" rtl="0" algn="l">
                        <a:spcBef>
                          <a:spcPts val="0"/>
                        </a:spcBef>
                        <a:spcAft>
                          <a:spcPts val="0"/>
                        </a:spcAft>
                        <a:buNone/>
                      </a:pPr>
                      <a:r>
                        <a:rPr b="1" lang="en" sz="800"/>
                        <a:t>Why we use it</a:t>
                      </a:r>
                      <a:endParaRPr b="1" sz="800"/>
                    </a:p>
                  </a:txBody>
                  <a:tcPr marT="91425" marB="91425" marR="91425" marL="91425"/>
                </a:tc>
              </a:tr>
              <a:tr h="396200">
                <a:tc>
                  <a:txBody>
                    <a:bodyPr/>
                    <a:lstStyle/>
                    <a:p>
                      <a:pPr indent="0" lvl="0" marL="0" rtl="0" algn="l">
                        <a:spcBef>
                          <a:spcPts val="0"/>
                        </a:spcBef>
                        <a:spcAft>
                          <a:spcPts val="0"/>
                        </a:spcAft>
                        <a:buNone/>
                      </a:pPr>
                      <a:r>
                        <a:rPr lang="en" sz="950">
                          <a:solidFill>
                            <a:schemeClr val="hlink"/>
                          </a:solidFill>
                          <a:highlight>
                            <a:srgbClr val="FFFFFF"/>
                          </a:highlight>
                          <a:uFill>
                            <a:noFill/>
                          </a:uFill>
                          <a:latin typeface="Courier New"/>
                          <a:ea typeface="Courier New"/>
                          <a:cs typeface="Courier New"/>
                          <a:sym typeface="Courier New"/>
                          <a:hlinkClick r:id="rId4"/>
                        </a:rPr>
                        <a:t>BrowserModule</a:t>
                      </a:r>
                      <a:endParaRPr sz="800"/>
                    </a:p>
                  </a:txBody>
                  <a:tcPr marT="91425" marB="91425" marR="91425" marL="91425"/>
                </a:tc>
                <a:tc>
                  <a:txBody>
                    <a:bodyPr/>
                    <a:lstStyle/>
                    <a:p>
                      <a:pPr indent="0" lvl="0" marL="0" rtl="0" algn="l">
                        <a:spcBef>
                          <a:spcPts val="0"/>
                        </a:spcBef>
                        <a:spcAft>
                          <a:spcPts val="0"/>
                        </a:spcAft>
                        <a:buNone/>
                      </a:pPr>
                      <a:r>
                        <a:rPr lang="en" sz="950">
                          <a:solidFill>
                            <a:srgbClr val="444444"/>
                          </a:solidFill>
                          <a:highlight>
                            <a:srgbClr val="FFFFFF"/>
                          </a:highlight>
                          <a:latin typeface="Courier New"/>
                          <a:ea typeface="Courier New"/>
                          <a:cs typeface="Courier New"/>
                          <a:sym typeface="Courier New"/>
                        </a:rPr>
                        <a:t>@angular/platform-browser</a:t>
                      </a:r>
                      <a:endParaRPr sz="800"/>
                    </a:p>
                  </a:txBody>
                  <a:tcPr marT="91425" marB="91425" marR="91425" marL="91425"/>
                </a:tc>
                <a:tc>
                  <a:txBody>
                    <a:bodyPr/>
                    <a:lstStyle/>
                    <a:p>
                      <a:pPr indent="0" lvl="0" marL="0" rtl="0" algn="l">
                        <a:spcBef>
                          <a:spcPts val="0"/>
                        </a:spcBef>
                        <a:spcAft>
                          <a:spcPts val="0"/>
                        </a:spcAft>
                        <a:buNone/>
                      </a:pPr>
                      <a:r>
                        <a:rPr lang="en" sz="800"/>
                        <a:t>When you want to run your app in a browser</a:t>
                      </a:r>
                      <a:endParaRPr sz="800"/>
                    </a:p>
                  </a:txBody>
                  <a:tcPr marT="91425" marB="91425" marR="91425" marL="91425"/>
                </a:tc>
              </a:tr>
              <a:tr h="396200">
                <a:tc>
                  <a:txBody>
                    <a:bodyPr/>
                    <a:lstStyle/>
                    <a:p>
                      <a:pPr indent="0" lvl="0" marL="0" rtl="0" algn="l">
                        <a:spcBef>
                          <a:spcPts val="0"/>
                        </a:spcBef>
                        <a:spcAft>
                          <a:spcPts val="0"/>
                        </a:spcAft>
                        <a:buNone/>
                      </a:pPr>
                      <a:r>
                        <a:rPr lang="en" sz="950">
                          <a:solidFill>
                            <a:schemeClr val="hlink"/>
                          </a:solidFill>
                          <a:highlight>
                            <a:srgbClr val="FFFFFF"/>
                          </a:highlight>
                          <a:uFill>
                            <a:noFill/>
                          </a:uFill>
                          <a:latin typeface="Courier New"/>
                          <a:ea typeface="Courier New"/>
                          <a:cs typeface="Courier New"/>
                          <a:sym typeface="Courier New"/>
                          <a:hlinkClick r:id="rId5"/>
                        </a:rPr>
                        <a:t>CommonModule</a:t>
                      </a:r>
                      <a:endParaRPr sz="950">
                        <a:highlight>
                          <a:srgbClr val="FFFFFF"/>
                        </a:highlight>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950">
                          <a:solidFill>
                            <a:srgbClr val="444444"/>
                          </a:solidFill>
                          <a:highlight>
                            <a:srgbClr val="FFFFFF"/>
                          </a:highlight>
                          <a:latin typeface="Courier New"/>
                          <a:ea typeface="Courier New"/>
                          <a:cs typeface="Courier New"/>
                          <a:sym typeface="Courier New"/>
                        </a:rPr>
                        <a:t>@angular/common</a:t>
                      </a:r>
                      <a:endParaRPr sz="800"/>
                    </a:p>
                  </a:txBody>
                  <a:tcPr marT="91425" marB="91425" marR="91425" marL="91425"/>
                </a:tc>
                <a:tc>
                  <a:txBody>
                    <a:bodyPr/>
                    <a:lstStyle/>
                    <a:p>
                      <a:pPr indent="0" lvl="0" marL="0" rtl="0" algn="l">
                        <a:spcBef>
                          <a:spcPts val="0"/>
                        </a:spcBef>
                        <a:spcAft>
                          <a:spcPts val="0"/>
                        </a:spcAft>
                        <a:buNone/>
                      </a:pPr>
                      <a:r>
                        <a:rPr lang="en" sz="800"/>
                        <a:t>When you want to use NgIf, NgFor</a:t>
                      </a:r>
                      <a:endParaRPr sz="800"/>
                    </a:p>
                  </a:txBody>
                  <a:tcPr marT="91425" marB="91425" marR="91425" marL="91425"/>
                </a:tc>
              </a:tr>
              <a:tr h="396200">
                <a:tc>
                  <a:txBody>
                    <a:bodyPr/>
                    <a:lstStyle/>
                    <a:p>
                      <a:pPr indent="0" lvl="0" marL="0" rtl="0" algn="l">
                        <a:spcBef>
                          <a:spcPts val="0"/>
                        </a:spcBef>
                        <a:spcAft>
                          <a:spcPts val="0"/>
                        </a:spcAft>
                        <a:buNone/>
                      </a:pPr>
                      <a:r>
                        <a:rPr lang="en" sz="950">
                          <a:solidFill>
                            <a:schemeClr val="hlink"/>
                          </a:solidFill>
                          <a:highlight>
                            <a:srgbClr val="FFFFFF"/>
                          </a:highlight>
                          <a:uFill>
                            <a:noFill/>
                          </a:uFill>
                          <a:latin typeface="Courier New"/>
                          <a:ea typeface="Courier New"/>
                          <a:cs typeface="Courier New"/>
                          <a:sym typeface="Courier New"/>
                          <a:hlinkClick r:id="rId6"/>
                        </a:rPr>
                        <a:t>FormsModule</a:t>
                      </a:r>
                      <a:endParaRPr sz="950">
                        <a:highlight>
                          <a:srgbClr val="FFFFFF"/>
                        </a:highlight>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950">
                          <a:solidFill>
                            <a:srgbClr val="444444"/>
                          </a:solidFill>
                          <a:highlight>
                            <a:srgbClr val="FFFFFF"/>
                          </a:highlight>
                          <a:latin typeface="Courier New"/>
                          <a:ea typeface="Courier New"/>
                          <a:cs typeface="Courier New"/>
                          <a:sym typeface="Courier New"/>
                        </a:rPr>
                        <a:t>@angular/forms</a:t>
                      </a:r>
                      <a:endParaRPr sz="800"/>
                    </a:p>
                  </a:txBody>
                  <a:tcPr marT="91425" marB="91425" marR="91425" marL="91425"/>
                </a:tc>
                <a:tc>
                  <a:txBody>
                    <a:bodyPr/>
                    <a:lstStyle/>
                    <a:p>
                      <a:pPr indent="0" lvl="0" marL="0" rtl="0" algn="l">
                        <a:spcBef>
                          <a:spcPts val="0"/>
                        </a:spcBef>
                        <a:spcAft>
                          <a:spcPts val="0"/>
                        </a:spcAft>
                        <a:buNone/>
                      </a:pPr>
                      <a:r>
                        <a:rPr lang="en" sz="800"/>
                        <a:t>When you want to build template driven forms (includes NgModel)</a:t>
                      </a:r>
                      <a:endParaRPr sz="800"/>
                    </a:p>
                  </a:txBody>
                  <a:tcPr marT="91425" marB="91425" marR="91425" marL="91425"/>
                </a:tc>
              </a:tr>
              <a:tr h="396200">
                <a:tc>
                  <a:txBody>
                    <a:bodyPr/>
                    <a:lstStyle/>
                    <a:p>
                      <a:pPr indent="0" lvl="0" marL="0" rtl="0" algn="l">
                        <a:spcBef>
                          <a:spcPts val="0"/>
                        </a:spcBef>
                        <a:spcAft>
                          <a:spcPts val="0"/>
                        </a:spcAft>
                        <a:buNone/>
                      </a:pPr>
                      <a:r>
                        <a:rPr lang="en" sz="950">
                          <a:solidFill>
                            <a:schemeClr val="hlink"/>
                          </a:solidFill>
                          <a:highlight>
                            <a:srgbClr val="FFFFFF"/>
                          </a:highlight>
                          <a:uFill>
                            <a:noFill/>
                          </a:uFill>
                          <a:latin typeface="Courier New"/>
                          <a:ea typeface="Courier New"/>
                          <a:cs typeface="Courier New"/>
                          <a:sym typeface="Courier New"/>
                          <a:hlinkClick r:id="rId7"/>
                        </a:rPr>
                        <a:t>ReactiveFormsModule</a:t>
                      </a:r>
                      <a:endParaRPr sz="950">
                        <a:highlight>
                          <a:srgbClr val="FFFFFF"/>
                        </a:highlight>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950">
                          <a:solidFill>
                            <a:srgbClr val="444444"/>
                          </a:solidFill>
                          <a:highlight>
                            <a:srgbClr val="FFFFFF"/>
                          </a:highlight>
                          <a:latin typeface="Courier New"/>
                          <a:ea typeface="Courier New"/>
                          <a:cs typeface="Courier New"/>
                          <a:sym typeface="Courier New"/>
                        </a:rPr>
                        <a:t>@angular/forms</a:t>
                      </a:r>
                      <a:endParaRPr sz="800"/>
                    </a:p>
                  </a:txBody>
                  <a:tcPr marT="91425" marB="91425" marR="91425" marL="91425"/>
                </a:tc>
                <a:tc>
                  <a:txBody>
                    <a:bodyPr/>
                    <a:lstStyle/>
                    <a:p>
                      <a:pPr indent="0" lvl="0" marL="0" rtl="0" algn="l">
                        <a:spcBef>
                          <a:spcPts val="0"/>
                        </a:spcBef>
                        <a:spcAft>
                          <a:spcPts val="0"/>
                        </a:spcAft>
                        <a:buNone/>
                      </a:pPr>
                      <a:r>
                        <a:rPr lang="en" sz="800"/>
                        <a:t>When you want to build reactive forms</a:t>
                      </a:r>
                      <a:endParaRPr sz="800"/>
                    </a:p>
                  </a:txBody>
                  <a:tcPr marT="91425" marB="91425" marR="91425" marL="91425"/>
                </a:tc>
              </a:tr>
              <a:tr h="396200">
                <a:tc>
                  <a:txBody>
                    <a:bodyPr/>
                    <a:lstStyle/>
                    <a:p>
                      <a:pPr indent="0" lvl="0" marL="0" rtl="0" algn="l">
                        <a:spcBef>
                          <a:spcPts val="0"/>
                        </a:spcBef>
                        <a:spcAft>
                          <a:spcPts val="0"/>
                        </a:spcAft>
                        <a:buNone/>
                      </a:pPr>
                      <a:r>
                        <a:rPr lang="en" sz="950">
                          <a:solidFill>
                            <a:schemeClr val="hlink"/>
                          </a:solidFill>
                          <a:highlight>
                            <a:srgbClr val="FFFFFF"/>
                          </a:highlight>
                          <a:uFill>
                            <a:noFill/>
                          </a:uFill>
                          <a:latin typeface="Courier New"/>
                          <a:ea typeface="Courier New"/>
                          <a:cs typeface="Courier New"/>
                          <a:sym typeface="Courier New"/>
                          <a:hlinkClick r:id="rId8"/>
                        </a:rPr>
                        <a:t>RouterModule</a:t>
                      </a:r>
                      <a:endParaRPr sz="950">
                        <a:highlight>
                          <a:srgbClr val="FFFFFF"/>
                        </a:highlight>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950">
                          <a:solidFill>
                            <a:srgbClr val="444444"/>
                          </a:solidFill>
                          <a:highlight>
                            <a:srgbClr val="FFFFFF"/>
                          </a:highlight>
                          <a:latin typeface="Courier New"/>
                          <a:ea typeface="Courier New"/>
                          <a:cs typeface="Courier New"/>
                          <a:sym typeface="Courier New"/>
                        </a:rPr>
                        <a:t>@angular/router</a:t>
                      </a:r>
                      <a:endParaRPr sz="800"/>
                    </a:p>
                  </a:txBody>
                  <a:tcPr marT="91425" marB="91425" marR="91425" marL="91425"/>
                </a:tc>
                <a:tc>
                  <a:txBody>
                    <a:bodyPr/>
                    <a:lstStyle/>
                    <a:p>
                      <a:pPr indent="0" lvl="0" marL="0" rtl="0" algn="l">
                        <a:spcBef>
                          <a:spcPts val="0"/>
                        </a:spcBef>
                        <a:spcAft>
                          <a:spcPts val="0"/>
                        </a:spcAft>
                        <a:buNone/>
                      </a:pPr>
                      <a:r>
                        <a:rPr lang="en" sz="800"/>
                        <a:t>When you want to use RouterLink, .forRoot(), and .forChild()</a:t>
                      </a:r>
                      <a:endParaRPr sz="800"/>
                    </a:p>
                  </a:txBody>
                  <a:tcPr marT="91425" marB="91425" marR="91425" marL="91425"/>
                </a:tc>
              </a:tr>
              <a:tr h="396200">
                <a:tc>
                  <a:txBody>
                    <a:bodyPr/>
                    <a:lstStyle/>
                    <a:p>
                      <a:pPr indent="0" lvl="0" marL="0" rtl="0" algn="l">
                        <a:spcBef>
                          <a:spcPts val="0"/>
                        </a:spcBef>
                        <a:spcAft>
                          <a:spcPts val="0"/>
                        </a:spcAft>
                        <a:buNone/>
                      </a:pPr>
                      <a:r>
                        <a:rPr lang="en" sz="950">
                          <a:solidFill>
                            <a:schemeClr val="hlink"/>
                          </a:solidFill>
                          <a:highlight>
                            <a:srgbClr val="FFFFFF"/>
                          </a:highlight>
                          <a:uFill>
                            <a:noFill/>
                          </a:uFill>
                          <a:latin typeface="Courier New"/>
                          <a:ea typeface="Courier New"/>
                          <a:cs typeface="Courier New"/>
                          <a:sym typeface="Courier New"/>
                          <a:hlinkClick r:id="rId9"/>
                        </a:rPr>
                        <a:t>HttpClientModule</a:t>
                      </a:r>
                      <a:endParaRPr sz="950">
                        <a:highlight>
                          <a:srgbClr val="FFFFFF"/>
                        </a:highlight>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950">
                          <a:solidFill>
                            <a:srgbClr val="444444"/>
                          </a:solidFill>
                          <a:highlight>
                            <a:srgbClr val="FFFFFF"/>
                          </a:highlight>
                          <a:latin typeface="Courier New"/>
                          <a:ea typeface="Courier New"/>
                          <a:cs typeface="Courier New"/>
                          <a:sym typeface="Courier New"/>
                        </a:rPr>
                        <a:t>@angular/common/http</a:t>
                      </a:r>
                      <a:endParaRPr sz="800"/>
                    </a:p>
                  </a:txBody>
                  <a:tcPr marT="91425" marB="91425" marR="91425" marL="91425"/>
                </a:tc>
                <a:tc>
                  <a:txBody>
                    <a:bodyPr/>
                    <a:lstStyle/>
                    <a:p>
                      <a:pPr indent="0" lvl="0" marL="0" rtl="0" algn="l">
                        <a:spcBef>
                          <a:spcPts val="0"/>
                        </a:spcBef>
                        <a:spcAft>
                          <a:spcPts val="0"/>
                        </a:spcAft>
                        <a:buNone/>
                      </a:pPr>
                      <a:r>
                        <a:rPr lang="en" sz="800"/>
                        <a:t>When you want to talk to a server</a:t>
                      </a:r>
                      <a:endParaRPr sz="800"/>
                    </a:p>
                  </a:txBody>
                  <a:tcPr marT="91425" marB="91425" marR="91425" marL="91425"/>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5"/>
          <p:cNvSpPr txBox="1"/>
          <p:nvPr>
            <p:ph type="ctrTitle"/>
          </p:nvPr>
        </p:nvSpPr>
        <p:spPr>
          <a:xfrm>
            <a:off x="1301850" y="246900"/>
            <a:ext cx="6540300" cy="69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solidFill>
                  <a:srgbClr val="E06666"/>
                </a:solidFill>
                <a:latin typeface="Raleway"/>
                <a:ea typeface="Raleway"/>
                <a:cs typeface="Raleway"/>
                <a:sym typeface="Raleway"/>
              </a:rPr>
              <a:t>Architecture of Angular Apps</a:t>
            </a:r>
            <a:endParaRPr sz="3400">
              <a:solidFill>
                <a:srgbClr val="E06666"/>
              </a:solidFill>
              <a:latin typeface="Raleway"/>
              <a:ea typeface="Raleway"/>
              <a:cs typeface="Raleway"/>
              <a:sym typeface="Raleway"/>
            </a:endParaRPr>
          </a:p>
        </p:txBody>
      </p:sp>
      <p:pic>
        <p:nvPicPr>
          <p:cNvPr id="348" name="Google Shape;348;p55"/>
          <p:cNvPicPr preferRelativeResize="0"/>
          <p:nvPr/>
        </p:nvPicPr>
        <p:blipFill>
          <a:blip r:embed="rId3">
            <a:alphaModFix/>
          </a:blip>
          <a:stretch>
            <a:fillRect/>
          </a:stretch>
        </p:blipFill>
        <p:spPr>
          <a:xfrm>
            <a:off x="152400" y="1090800"/>
            <a:ext cx="3900300" cy="3900300"/>
          </a:xfrm>
          <a:prstGeom prst="rect">
            <a:avLst/>
          </a:prstGeom>
          <a:noFill/>
          <a:ln>
            <a:noFill/>
          </a:ln>
        </p:spPr>
      </p:pic>
      <p:cxnSp>
        <p:nvCxnSpPr>
          <p:cNvPr id="349" name="Google Shape;349;p55"/>
          <p:cNvCxnSpPr/>
          <p:nvPr/>
        </p:nvCxnSpPr>
        <p:spPr>
          <a:xfrm flipH="1">
            <a:off x="4557775" y="1213550"/>
            <a:ext cx="49500" cy="3302100"/>
          </a:xfrm>
          <a:prstGeom prst="straightConnector1">
            <a:avLst/>
          </a:prstGeom>
          <a:noFill/>
          <a:ln cap="flat" cmpd="sng" w="9525">
            <a:solidFill>
              <a:srgbClr val="D9D9D9"/>
            </a:solidFill>
            <a:prstDash val="solid"/>
            <a:round/>
            <a:headEnd len="med" w="med" type="none"/>
            <a:tailEnd len="med" w="med" type="none"/>
          </a:ln>
        </p:spPr>
      </p:cxnSp>
      <p:sp>
        <p:nvSpPr>
          <p:cNvPr id="350" name="Google Shape;350;p55"/>
          <p:cNvSpPr txBox="1"/>
          <p:nvPr/>
        </p:nvSpPr>
        <p:spPr>
          <a:xfrm>
            <a:off x="4833050" y="884425"/>
            <a:ext cx="4120500" cy="3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Roboto"/>
                <a:ea typeface="Roboto"/>
                <a:cs typeface="Roboto"/>
                <a:sym typeface="Roboto"/>
              </a:rPr>
              <a:t>Components: </a:t>
            </a:r>
            <a:endParaRPr b="1" sz="1000">
              <a:solidFill>
                <a:schemeClr val="dk2"/>
              </a:solidFill>
              <a:latin typeface="Roboto"/>
              <a:ea typeface="Roboto"/>
              <a:cs typeface="Roboto"/>
              <a:sym typeface="Roboto"/>
            </a:endParaRPr>
          </a:p>
          <a:p>
            <a:pPr indent="0" lvl="0" marL="0" rtl="0" algn="l">
              <a:spcBef>
                <a:spcPts val="0"/>
              </a:spcBef>
              <a:spcAft>
                <a:spcPts val="0"/>
              </a:spcAft>
              <a:buNone/>
            </a:pPr>
            <a:r>
              <a:t/>
            </a:r>
            <a:endParaRPr b="1"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Building blocks of an angular app.  It defines and makes up a patch of the screen called view of our application.  </a:t>
            </a:r>
            <a:r>
              <a:rPr lang="en" sz="1000">
                <a:solidFill>
                  <a:schemeClr val="dk2"/>
                </a:solidFill>
                <a:latin typeface="Roboto"/>
                <a:ea typeface="Roboto"/>
                <a:cs typeface="Roboto"/>
                <a:sym typeface="Roboto"/>
              </a:rPr>
              <a:t>Components</a:t>
            </a:r>
            <a:r>
              <a:rPr lang="en" sz="1000">
                <a:solidFill>
                  <a:schemeClr val="dk2"/>
                </a:solidFill>
                <a:latin typeface="Roboto"/>
                <a:ea typeface="Roboto"/>
                <a:cs typeface="Roboto"/>
                <a:sym typeface="Roboto"/>
              </a:rPr>
              <a:t> also </a:t>
            </a:r>
            <a:r>
              <a:rPr lang="en" sz="1000">
                <a:solidFill>
                  <a:schemeClr val="dk2"/>
                </a:solidFill>
                <a:latin typeface="Roboto"/>
                <a:ea typeface="Roboto"/>
                <a:cs typeface="Roboto"/>
                <a:sym typeface="Roboto"/>
              </a:rPr>
              <a:t>control</a:t>
            </a:r>
            <a:r>
              <a:rPr lang="en" sz="1000">
                <a:solidFill>
                  <a:schemeClr val="dk2"/>
                </a:solidFill>
                <a:latin typeface="Roboto"/>
                <a:ea typeface="Roboto"/>
                <a:cs typeface="Roboto"/>
                <a:sym typeface="Roboto"/>
              </a:rPr>
              <a:t> the life cycle of a view</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b="1" lang="en" sz="1000">
                <a:solidFill>
                  <a:schemeClr val="dk2"/>
                </a:solidFill>
                <a:latin typeface="Roboto"/>
                <a:ea typeface="Roboto"/>
                <a:cs typeface="Roboto"/>
                <a:sym typeface="Roboto"/>
              </a:rPr>
              <a:t>They are classes</a:t>
            </a:r>
            <a:r>
              <a:rPr lang="en" sz="1000">
                <a:solidFill>
                  <a:schemeClr val="dk2"/>
                </a:solidFill>
                <a:latin typeface="Roboto"/>
                <a:ea typeface="Roboto"/>
                <a:cs typeface="Roboto"/>
                <a:sym typeface="Roboto"/>
              </a:rPr>
              <a:t> that designated as </a:t>
            </a:r>
            <a:r>
              <a:rPr lang="en" sz="1000">
                <a:solidFill>
                  <a:schemeClr val="dk2"/>
                </a:solidFill>
                <a:latin typeface="Roboto"/>
                <a:ea typeface="Roboto"/>
                <a:cs typeface="Roboto"/>
                <a:sym typeface="Roboto"/>
              </a:rPr>
              <a:t>components</a:t>
            </a:r>
            <a:r>
              <a:rPr lang="en" sz="1000">
                <a:solidFill>
                  <a:schemeClr val="dk2"/>
                </a:solidFill>
                <a:latin typeface="Roboto"/>
                <a:ea typeface="Roboto"/>
                <a:cs typeface="Roboto"/>
                <a:sym typeface="Roboto"/>
              </a:rPr>
              <a:t> with the help of the component decorator</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It encapsulates  the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Data (Behaviour + State in TS Class),</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HTML Template and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Logic for a view</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Every Application has </a:t>
            </a:r>
            <a:r>
              <a:rPr b="1" lang="en" sz="1000">
                <a:solidFill>
                  <a:schemeClr val="dk2"/>
                </a:solidFill>
                <a:latin typeface="Roboto"/>
                <a:ea typeface="Roboto"/>
                <a:cs typeface="Roboto"/>
                <a:sym typeface="Roboto"/>
              </a:rPr>
              <a:t>at least one Component</a:t>
            </a:r>
            <a:r>
              <a:rPr lang="en" sz="1000">
                <a:solidFill>
                  <a:schemeClr val="dk2"/>
                </a:solidFill>
                <a:latin typeface="Roboto"/>
                <a:ea typeface="Roboto"/>
                <a:cs typeface="Roboto"/>
                <a:sym typeface="Roboto"/>
              </a:rPr>
              <a:t> called AppComponent or Root Component</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A real world Angular application is a tree of components starting from the Root Component.</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p:txBody>
      </p:sp>
      <p:pic>
        <p:nvPicPr>
          <p:cNvPr id="351" name="Google Shape;351;p55"/>
          <p:cNvPicPr preferRelativeResize="0"/>
          <p:nvPr/>
        </p:nvPicPr>
        <p:blipFill>
          <a:blip r:embed="rId4">
            <a:alphaModFix/>
          </a:blip>
          <a:stretch>
            <a:fillRect/>
          </a:stretch>
        </p:blipFill>
        <p:spPr>
          <a:xfrm>
            <a:off x="5154000" y="3965075"/>
            <a:ext cx="3392311" cy="11784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6"/>
          <p:cNvSpPr txBox="1"/>
          <p:nvPr>
            <p:ph type="ctrTitle"/>
          </p:nvPr>
        </p:nvSpPr>
        <p:spPr>
          <a:xfrm>
            <a:off x="1301850" y="246900"/>
            <a:ext cx="6540300" cy="69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solidFill>
                  <a:srgbClr val="E06666"/>
                </a:solidFill>
                <a:latin typeface="Raleway"/>
                <a:ea typeface="Raleway"/>
                <a:cs typeface="Raleway"/>
                <a:sym typeface="Raleway"/>
              </a:rPr>
              <a:t>Architecture of Angular Apps</a:t>
            </a:r>
            <a:endParaRPr sz="3400">
              <a:solidFill>
                <a:srgbClr val="E06666"/>
              </a:solidFill>
              <a:latin typeface="Raleway"/>
              <a:ea typeface="Raleway"/>
              <a:cs typeface="Raleway"/>
              <a:sym typeface="Raleway"/>
            </a:endParaRPr>
          </a:p>
        </p:txBody>
      </p:sp>
      <p:pic>
        <p:nvPicPr>
          <p:cNvPr id="357" name="Google Shape;357;p56"/>
          <p:cNvPicPr preferRelativeResize="0"/>
          <p:nvPr/>
        </p:nvPicPr>
        <p:blipFill>
          <a:blip r:embed="rId3">
            <a:alphaModFix/>
          </a:blip>
          <a:stretch>
            <a:fillRect/>
          </a:stretch>
        </p:blipFill>
        <p:spPr>
          <a:xfrm>
            <a:off x="152400" y="1090800"/>
            <a:ext cx="3900300" cy="3900300"/>
          </a:xfrm>
          <a:prstGeom prst="rect">
            <a:avLst/>
          </a:prstGeom>
          <a:noFill/>
          <a:ln>
            <a:noFill/>
          </a:ln>
        </p:spPr>
      </p:pic>
      <p:cxnSp>
        <p:nvCxnSpPr>
          <p:cNvPr id="358" name="Google Shape;358;p56"/>
          <p:cNvCxnSpPr/>
          <p:nvPr/>
        </p:nvCxnSpPr>
        <p:spPr>
          <a:xfrm flipH="1">
            <a:off x="4557775" y="1213550"/>
            <a:ext cx="49500" cy="3302100"/>
          </a:xfrm>
          <a:prstGeom prst="straightConnector1">
            <a:avLst/>
          </a:prstGeom>
          <a:noFill/>
          <a:ln cap="flat" cmpd="sng" w="9525">
            <a:solidFill>
              <a:srgbClr val="D9D9D9"/>
            </a:solidFill>
            <a:prstDash val="solid"/>
            <a:round/>
            <a:headEnd len="med" w="med" type="none"/>
            <a:tailEnd len="med" w="med" type="none"/>
          </a:ln>
        </p:spPr>
      </p:cxnSp>
      <p:sp>
        <p:nvSpPr>
          <p:cNvPr id="359" name="Google Shape;359;p56"/>
          <p:cNvSpPr txBox="1"/>
          <p:nvPr/>
        </p:nvSpPr>
        <p:spPr>
          <a:xfrm>
            <a:off x="4868300" y="1113300"/>
            <a:ext cx="3944100" cy="3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000">
              <a:solidFill>
                <a:schemeClr val="dk2"/>
              </a:solidFill>
              <a:latin typeface="Roboto"/>
              <a:ea typeface="Roboto"/>
              <a:cs typeface="Roboto"/>
              <a:sym typeface="Roboto"/>
            </a:endParaRPr>
          </a:p>
          <a:p>
            <a:pPr indent="0" lvl="0" marL="0" rtl="0" algn="l">
              <a:spcBef>
                <a:spcPts val="0"/>
              </a:spcBef>
              <a:spcAft>
                <a:spcPts val="0"/>
              </a:spcAft>
              <a:buNone/>
            </a:pPr>
            <a:r>
              <a:rPr b="1" lang="en" sz="1000">
                <a:solidFill>
                  <a:schemeClr val="dk2"/>
                </a:solidFill>
                <a:latin typeface="Roboto"/>
                <a:ea typeface="Roboto"/>
                <a:cs typeface="Roboto"/>
                <a:sym typeface="Roboto"/>
              </a:rPr>
              <a:t>Templates: </a:t>
            </a:r>
            <a:endParaRPr b="1" sz="1000">
              <a:solidFill>
                <a:schemeClr val="dk2"/>
              </a:solidFill>
              <a:latin typeface="Roboto"/>
              <a:ea typeface="Roboto"/>
              <a:cs typeface="Roboto"/>
              <a:sym typeface="Roboto"/>
            </a:endParaRPr>
          </a:p>
          <a:p>
            <a:pPr indent="0" lvl="0" marL="0" rtl="0" algn="l">
              <a:spcBef>
                <a:spcPts val="0"/>
              </a:spcBef>
              <a:spcAft>
                <a:spcPts val="0"/>
              </a:spcAft>
              <a:buNone/>
            </a:pPr>
            <a:r>
              <a:t/>
            </a:r>
            <a:endParaRPr b="1"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Templates are</a:t>
            </a:r>
            <a:r>
              <a:rPr b="1" lang="en" sz="1000">
                <a:solidFill>
                  <a:schemeClr val="dk2"/>
                </a:solidFill>
                <a:latin typeface="Roboto"/>
                <a:ea typeface="Roboto"/>
                <a:cs typeface="Roboto"/>
                <a:sym typeface="Roboto"/>
              </a:rPr>
              <a:t> HTML chunks</a:t>
            </a:r>
            <a:r>
              <a:rPr lang="en" sz="1000">
                <a:solidFill>
                  <a:schemeClr val="dk2"/>
                </a:solidFill>
                <a:latin typeface="Roboto"/>
                <a:ea typeface="Roboto"/>
                <a:cs typeface="Roboto"/>
                <a:sym typeface="Roboto"/>
              </a:rPr>
              <a:t> that explain to Angular how to render a component, it also alters the HTML based on the </a:t>
            </a:r>
            <a:r>
              <a:rPr lang="en" sz="1000">
                <a:solidFill>
                  <a:schemeClr val="dk2"/>
                </a:solidFill>
                <a:latin typeface="Roboto"/>
                <a:ea typeface="Roboto"/>
                <a:cs typeface="Roboto"/>
                <a:sym typeface="Roboto"/>
              </a:rPr>
              <a:t>components</a:t>
            </a:r>
            <a:r>
              <a:rPr lang="en" sz="1000">
                <a:solidFill>
                  <a:schemeClr val="dk2"/>
                </a:solidFill>
                <a:latin typeface="Roboto"/>
                <a:ea typeface="Roboto"/>
                <a:cs typeface="Roboto"/>
                <a:sym typeface="Roboto"/>
              </a:rPr>
              <a:t> logic and state and DOM data.</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Templates are regular HTML with Angular  </a:t>
            </a:r>
            <a:r>
              <a:rPr b="1" lang="en" sz="1000">
                <a:solidFill>
                  <a:schemeClr val="dk2"/>
                </a:solidFill>
                <a:latin typeface="Roboto"/>
                <a:ea typeface="Roboto"/>
                <a:cs typeface="Roboto"/>
                <a:sym typeface="Roboto"/>
              </a:rPr>
              <a:t>template syntax</a:t>
            </a:r>
            <a:r>
              <a:rPr lang="en" sz="1000">
                <a:solidFill>
                  <a:schemeClr val="dk2"/>
                </a:solidFill>
                <a:latin typeface="Roboto"/>
                <a:ea typeface="Roboto"/>
                <a:cs typeface="Roboto"/>
                <a:sym typeface="Roboto"/>
              </a:rPr>
              <a:t> . template syntax is the way how components communicate back to views and views communicate back to components.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A </a:t>
            </a:r>
            <a:r>
              <a:rPr lang="en" sz="1000">
                <a:solidFill>
                  <a:schemeClr val="dk2"/>
                </a:solidFill>
                <a:latin typeface="Roboto"/>
                <a:ea typeface="Roboto"/>
                <a:cs typeface="Roboto"/>
                <a:sym typeface="Roboto"/>
              </a:rPr>
              <a:t>Component</a:t>
            </a:r>
            <a:r>
              <a:rPr lang="en" sz="1000">
                <a:solidFill>
                  <a:schemeClr val="dk2"/>
                </a:solidFill>
                <a:latin typeface="Roboto"/>
                <a:ea typeface="Roboto"/>
                <a:cs typeface="Roboto"/>
                <a:sym typeface="Roboto"/>
              </a:rPr>
              <a:t> and a template together define a View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25400" marR="25400" rtl="0" algn="l">
              <a:lnSpc>
                <a:spcPct val="115000"/>
              </a:lnSpc>
              <a:spcBef>
                <a:spcPts val="0"/>
              </a:spcBef>
              <a:spcAft>
                <a:spcPts val="0"/>
              </a:spcAft>
              <a:buClr>
                <a:schemeClr val="dk1"/>
              </a:buClr>
              <a:buSzPts val="1100"/>
              <a:buFont typeface="Arial"/>
              <a:buNone/>
            </a:pPr>
            <a:r>
              <a:t/>
            </a:r>
            <a:endParaRPr sz="950">
              <a:solidFill>
                <a:srgbClr val="008800"/>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p:txBody>
      </p:sp>
      <p:sp>
        <p:nvSpPr>
          <p:cNvPr id="360" name="Google Shape;360;p56"/>
          <p:cNvSpPr txBox="1"/>
          <p:nvPr/>
        </p:nvSpPr>
        <p:spPr>
          <a:xfrm>
            <a:off x="7027350" y="698525"/>
            <a:ext cx="2250600" cy="8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00">
              <a:solidFill>
                <a:schemeClr val="dk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950">
                <a:solidFill>
                  <a:srgbClr val="000088"/>
                </a:solidFill>
                <a:highlight>
                  <a:srgbClr val="EEEEEE"/>
                </a:highlight>
                <a:latin typeface="Courier New"/>
                <a:ea typeface="Courier New"/>
                <a:cs typeface="Courier New"/>
                <a:sym typeface="Courier New"/>
              </a:rPr>
              <a:t>template</a:t>
            </a:r>
            <a:r>
              <a:rPr lang="en" sz="950">
                <a:solidFill>
                  <a:srgbClr val="666600"/>
                </a:solidFill>
                <a:highlight>
                  <a:srgbClr val="EEEEEE"/>
                </a:highlight>
                <a:latin typeface="Courier New"/>
                <a:ea typeface="Courier New"/>
                <a:cs typeface="Courier New"/>
                <a:sym typeface="Courier New"/>
              </a:rPr>
              <a:t>:</a:t>
            </a:r>
            <a:r>
              <a:rPr lang="en" sz="950">
                <a:solidFill>
                  <a:schemeClr val="dk1"/>
                </a:solidFill>
                <a:highlight>
                  <a:srgbClr val="EEEEEE"/>
                </a:highlight>
                <a:latin typeface="Courier New"/>
                <a:ea typeface="Courier New"/>
                <a:cs typeface="Courier New"/>
                <a:sym typeface="Courier New"/>
              </a:rPr>
              <a:t> </a:t>
            </a:r>
            <a:r>
              <a:rPr lang="en" sz="950">
                <a:solidFill>
                  <a:srgbClr val="008800"/>
                </a:solidFill>
                <a:highlight>
                  <a:srgbClr val="EEEEEE"/>
                </a:highlight>
                <a:latin typeface="Courier New"/>
                <a:ea typeface="Courier New"/>
                <a:cs typeface="Courier New"/>
                <a:sym typeface="Courier New"/>
              </a:rPr>
              <a:t>'</a:t>
            </a:r>
            <a:endParaRPr sz="950">
              <a:solidFill>
                <a:srgbClr val="008800"/>
              </a:solidFill>
              <a:highlight>
                <a:srgbClr val="EEEEE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50">
                <a:solidFill>
                  <a:srgbClr val="008800"/>
                </a:solidFill>
                <a:highlight>
                  <a:srgbClr val="EEEEEE"/>
                </a:highlight>
                <a:latin typeface="Courier New"/>
                <a:ea typeface="Courier New"/>
                <a:cs typeface="Courier New"/>
                <a:sym typeface="Courier New"/>
              </a:rPr>
              <a:t>   &lt;div&gt;</a:t>
            </a:r>
            <a:endParaRPr sz="950">
              <a:solidFill>
                <a:srgbClr val="008800"/>
              </a:solidFill>
              <a:highlight>
                <a:srgbClr val="EEEEE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50">
                <a:solidFill>
                  <a:srgbClr val="008800"/>
                </a:solidFill>
                <a:highlight>
                  <a:srgbClr val="EEEEEE"/>
                </a:highlight>
                <a:latin typeface="Courier New"/>
                <a:ea typeface="Courier New"/>
                <a:cs typeface="Courier New"/>
                <a:sym typeface="Courier New"/>
              </a:rPr>
              <a:t>      &lt;h1&gt;{{appTitle}}&lt;/h1&gt;</a:t>
            </a:r>
            <a:endParaRPr sz="950">
              <a:solidFill>
                <a:srgbClr val="008800"/>
              </a:solidFill>
              <a:highlight>
                <a:srgbClr val="EEEEE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50">
                <a:solidFill>
                  <a:srgbClr val="008800"/>
                </a:solidFill>
                <a:highlight>
                  <a:srgbClr val="EEEEEE"/>
                </a:highlight>
                <a:latin typeface="Courier New"/>
                <a:ea typeface="Courier New"/>
                <a:cs typeface="Courier New"/>
                <a:sym typeface="Courier New"/>
              </a:rPr>
              <a:t>&lt;/div&gt;</a:t>
            </a:r>
            <a:endParaRPr sz="950">
              <a:solidFill>
                <a:srgbClr val="008800"/>
              </a:solidFill>
              <a:highlight>
                <a:srgbClr val="EEEEEE"/>
              </a:highlight>
              <a:latin typeface="Courier New"/>
              <a:ea typeface="Courier New"/>
              <a:cs typeface="Courier New"/>
              <a:sym typeface="Courier New"/>
            </a:endParaRPr>
          </a:p>
          <a:p>
            <a:pPr indent="0" lvl="0" marL="25400" marR="25400" rtl="0" algn="l">
              <a:lnSpc>
                <a:spcPct val="115000"/>
              </a:lnSpc>
              <a:spcBef>
                <a:spcPts val="0"/>
              </a:spcBef>
              <a:spcAft>
                <a:spcPts val="0"/>
              </a:spcAft>
              <a:buClr>
                <a:schemeClr val="dk1"/>
              </a:buClr>
              <a:buSzPts val="1100"/>
              <a:buFont typeface="Arial"/>
              <a:buNone/>
            </a:pPr>
            <a:r>
              <a:rPr lang="en" sz="950">
                <a:solidFill>
                  <a:srgbClr val="008800"/>
                </a:solidFill>
                <a:highlight>
                  <a:srgbClr val="EEEEEE"/>
                </a:highlight>
                <a:latin typeface="Courier New"/>
                <a:ea typeface="Courier New"/>
                <a:cs typeface="Courier New"/>
                <a:sym typeface="Courier New"/>
              </a:rPr>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7"/>
          <p:cNvSpPr txBox="1"/>
          <p:nvPr>
            <p:ph type="ctrTitle"/>
          </p:nvPr>
        </p:nvSpPr>
        <p:spPr>
          <a:xfrm>
            <a:off x="1301850" y="246900"/>
            <a:ext cx="6540300" cy="69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solidFill>
                  <a:srgbClr val="E06666"/>
                </a:solidFill>
                <a:latin typeface="Raleway"/>
                <a:ea typeface="Raleway"/>
                <a:cs typeface="Raleway"/>
                <a:sym typeface="Raleway"/>
              </a:rPr>
              <a:t>Architecture of Angular Apps</a:t>
            </a:r>
            <a:endParaRPr sz="3400">
              <a:solidFill>
                <a:srgbClr val="E06666"/>
              </a:solidFill>
              <a:latin typeface="Raleway"/>
              <a:ea typeface="Raleway"/>
              <a:cs typeface="Raleway"/>
              <a:sym typeface="Raleway"/>
            </a:endParaRPr>
          </a:p>
        </p:txBody>
      </p:sp>
      <p:pic>
        <p:nvPicPr>
          <p:cNvPr id="366" name="Google Shape;366;p57"/>
          <p:cNvPicPr preferRelativeResize="0"/>
          <p:nvPr/>
        </p:nvPicPr>
        <p:blipFill>
          <a:blip r:embed="rId3">
            <a:alphaModFix/>
          </a:blip>
          <a:stretch>
            <a:fillRect/>
          </a:stretch>
        </p:blipFill>
        <p:spPr>
          <a:xfrm>
            <a:off x="152400" y="1090800"/>
            <a:ext cx="3900300" cy="3900300"/>
          </a:xfrm>
          <a:prstGeom prst="rect">
            <a:avLst/>
          </a:prstGeom>
          <a:noFill/>
          <a:ln>
            <a:noFill/>
          </a:ln>
        </p:spPr>
      </p:pic>
      <p:cxnSp>
        <p:nvCxnSpPr>
          <p:cNvPr id="367" name="Google Shape;367;p57"/>
          <p:cNvCxnSpPr/>
          <p:nvPr/>
        </p:nvCxnSpPr>
        <p:spPr>
          <a:xfrm flipH="1">
            <a:off x="4557775" y="1213550"/>
            <a:ext cx="49500" cy="3302100"/>
          </a:xfrm>
          <a:prstGeom prst="straightConnector1">
            <a:avLst/>
          </a:prstGeom>
          <a:noFill/>
          <a:ln cap="flat" cmpd="sng" w="9525">
            <a:solidFill>
              <a:srgbClr val="D9D9D9"/>
            </a:solidFill>
            <a:prstDash val="solid"/>
            <a:round/>
            <a:headEnd len="med" w="med" type="none"/>
            <a:tailEnd len="med" w="med" type="none"/>
          </a:ln>
        </p:spPr>
      </p:cxnSp>
      <p:sp>
        <p:nvSpPr>
          <p:cNvPr id="368" name="Google Shape;368;p57"/>
          <p:cNvSpPr txBox="1"/>
          <p:nvPr/>
        </p:nvSpPr>
        <p:spPr>
          <a:xfrm>
            <a:off x="5016475" y="1090800"/>
            <a:ext cx="3944100" cy="3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Roboto"/>
                <a:ea typeface="Roboto"/>
                <a:cs typeface="Roboto"/>
                <a:sym typeface="Roboto"/>
              </a:rPr>
              <a:t>Meadata :</a:t>
            </a:r>
            <a:endParaRPr b="1" sz="1000">
              <a:solidFill>
                <a:schemeClr val="dk2"/>
              </a:solidFill>
              <a:latin typeface="Roboto"/>
              <a:ea typeface="Roboto"/>
              <a:cs typeface="Roboto"/>
              <a:sym typeface="Roboto"/>
            </a:endParaRPr>
          </a:p>
          <a:p>
            <a:pPr indent="0" lvl="0" marL="0" rtl="0" algn="l">
              <a:spcBef>
                <a:spcPts val="0"/>
              </a:spcBef>
              <a:spcAft>
                <a:spcPts val="0"/>
              </a:spcAft>
              <a:buNone/>
            </a:pPr>
            <a:r>
              <a:t/>
            </a:r>
            <a:endParaRPr b="1"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Components are defined using Classes and metadata is used to </a:t>
            </a:r>
            <a:r>
              <a:rPr b="1" lang="en" sz="1000">
                <a:solidFill>
                  <a:schemeClr val="dk2"/>
                </a:solidFill>
                <a:latin typeface="Roboto"/>
                <a:ea typeface="Roboto"/>
                <a:cs typeface="Roboto"/>
                <a:sym typeface="Roboto"/>
              </a:rPr>
              <a:t>decorate</a:t>
            </a:r>
            <a:r>
              <a:rPr lang="en" sz="1000">
                <a:solidFill>
                  <a:schemeClr val="dk2"/>
                </a:solidFill>
                <a:latin typeface="Roboto"/>
                <a:ea typeface="Roboto"/>
                <a:cs typeface="Roboto"/>
                <a:sym typeface="Roboto"/>
              </a:rPr>
              <a:t> the class and extend the functionality of the class.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b="1" sz="1000">
              <a:solidFill>
                <a:schemeClr val="dk2"/>
              </a:solidFill>
              <a:latin typeface="Roboto"/>
              <a:ea typeface="Roboto"/>
              <a:cs typeface="Roboto"/>
              <a:sym typeface="Roboto"/>
            </a:endParaRPr>
          </a:p>
          <a:p>
            <a:pPr indent="0" lvl="0" marL="0" rtl="0" algn="l">
              <a:spcBef>
                <a:spcPts val="0"/>
              </a:spcBef>
              <a:spcAft>
                <a:spcPts val="0"/>
              </a:spcAft>
              <a:buNone/>
            </a:pPr>
            <a:r>
              <a:t/>
            </a:r>
            <a:endParaRPr b="1"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It is how we extends normal TS Classes in to Components, We decorate our class with </a:t>
            </a:r>
            <a:r>
              <a:rPr b="1" lang="en" sz="1000">
                <a:solidFill>
                  <a:schemeClr val="dk2"/>
                </a:solidFill>
                <a:latin typeface="Roboto"/>
                <a:ea typeface="Roboto"/>
                <a:cs typeface="Roboto"/>
                <a:sym typeface="Roboto"/>
              </a:rPr>
              <a:t>@Componenet</a:t>
            </a:r>
            <a:r>
              <a:rPr lang="en" sz="1000">
                <a:solidFill>
                  <a:schemeClr val="dk2"/>
                </a:solidFill>
                <a:latin typeface="Roboto"/>
                <a:ea typeface="Roboto"/>
                <a:cs typeface="Roboto"/>
                <a:sym typeface="Roboto"/>
              </a:rPr>
              <a:t> decorator</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In the example next page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We are using the import keyword to import the ‘Component’ decorator from the angular/core module.</a:t>
            </a:r>
            <a:endParaRPr sz="1000">
              <a:solidFill>
                <a:schemeClr val="dk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We are then using the decorator to define a component.</a:t>
            </a:r>
            <a:endParaRPr sz="1000">
              <a:solidFill>
                <a:schemeClr val="dk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The component has a selector called ‘my-app’. This is nothing but our custom html tag which can be used in our main html page.</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b="1" sz="1000">
              <a:solidFill>
                <a:schemeClr val="dk2"/>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8"/>
          <p:cNvSpPr txBox="1"/>
          <p:nvPr>
            <p:ph type="ctrTitle"/>
          </p:nvPr>
        </p:nvSpPr>
        <p:spPr>
          <a:xfrm>
            <a:off x="1301850" y="246900"/>
            <a:ext cx="6540300" cy="69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solidFill>
                  <a:srgbClr val="E06666"/>
                </a:solidFill>
                <a:latin typeface="Raleway"/>
                <a:ea typeface="Raleway"/>
                <a:cs typeface="Raleway"/>
                <a:sym typeface="Raleway"/>
              </a:rPr>
              <a:t>Architecture of Angular Apps</a:t>
            </a:r>
            <a:endParaRPr sz="3400">
              <a:solidFill>
                <a:srgbClr val="E06666"/>
              </a:solidFill>
              <a:latin typeface="Raleway"/>
              <a:ea typeface="Raleway"/>
              <a:cs typeface="Raleway"/>
              <a:sym typeface="Raleway"/>
            </a:endParaRPr>
          </a:p>
        </p:txBody>
      </p:sp>
      <p:pic>
        <p:nvPicPr>
          <p:cNvPr id="374" name="Google Shape;374;p58"/>
          <p:cNvPicPr preferRelativeResize="0"/>
          <p:nvPr/>
        </p:nvPicPr>
        <p:blipFill>
          <a:blip r:embed="rId3">
            <a:alphaModFix/>
          </a:blip>
          <a:stretch>
            <a:fillRect/>
          </a:stretch>
        </p:blipFill>
        <p:spPr>
          <a:xfrm>
            <a:off x="152400" y="1090800"/>
            <a:ext cx="3900300" cy="3900300"/>
          </a:xfrm>
          <a:prstGeom prst="rect">
            <a:avLst/>
          </a:prstGeom>
          <a:noFill/>
          <a:ln>
            <a:noFill/>
          </a:ln>
        </p:spPr>
      </p:pic>
      <p:cxnSp>
        <p:nvCxnSpPr>
          <p:cNvPr id="375" name="Google Shape;375;p58"/>
          <p:cNvCxnSpPr/>
          <p:nvPr/>
        </p:nvCxnSpPr>
        <p:spPr>
          <a:xfrm flipH="1">
            <a:off x="4557775" y="1213550"/>
            <a:ext cx="49500" cy="3302100"/>
          </a:xfrm>
          <a:prstGeom prst="straightConnector1">
            <a:avLst/>
          </a:prstGeom>
          <a:noFill/>
          <a:ln cap="flat" cmpd="sng" w="9525">
            <a:solidFill>
              <a:srgbClr val="D9D9D9"/>
            </a:solidFill>
            <a:prstDash val="solid"/>
            <a:round/>
            <a:headEnd len="med" w="med" type="none"/>
            <a:tailEnd len="med" w="med" type="none"/>
          </a:ln>
        </p:spPr>
      </p:cxnSp>
      <p:sp>
        <p:nvSpPr>
          <p:cNvPr id="376" name="Google Shape;376;p58"/>
          <p:cNvSpPr txBox="1"/>
          <p:nvPr/>
        </p:nvSpPr>
        <p:spPr>
          <a:xfrm>
            <a:off x="5016475" y="1090800"/>
            <a:ext cx="3944100" cy="3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Roboto"/>
                <a:ea typeface="Roboto"/>
                <a:cs typeface="Roboto"/>
                <a:sym typeface="Roboto"/>
              </a:rPr>
              <a:t>Example of a </a:t>
            </a:r>
            <a:r>
              <a:rPr b="1" lang="en" sz="1000">
                <a:solidFill>
                  <a:schemeClr val="dk2"/>
                </a:solidFill>
                <a:latin typeface="Roboto"/>
                <a:ea typeface="Roboto"/>
                <a:cs typeface="Roboto"/>
                <a:sym typeface="Roboto"/>
              </a:rPr>
              <a:t>Component</a:t>
            </a:r>
            <a:endParaRPr b="1" sz="1000">
              <a:solidFill>
                <a:schemeClr val="dk2"/>
              </a:solidFill>
              <a:latin typeface="Roboto"/>
              <a:ea typeface="Roboto"/>
              <a:cs typeface="Roboto"/>
              <a:sym typeface="Roboto"/>
            </a:endParaRPr>
          </a:p>
          <a:p>
            <a:pPr indent="0" lvl="0" marL="0" rtl="0" algn="l">
              <a:spcBef>
                <a:spcPts val="0"/>
              </a:spcBef>
              <a:spcAft>
                <a:spcPts val="0"/>
              </a:spcAft>
              <a:buNone/>
            </a:pPr>
            <a:r>
              <a:t/>
            </a:r>
            <a:endParaRPr b="1" sz="1000">
              <a:solidFill>
                <a:schemeClr val="dk2"/>
              </a:solidFill>
              <a:latin typeface="Roboto"/>
              <a:ea typeface="Roboto"/>
              <a:cs typeface="Roboto"/>
              <a:sym typeface="Roboto"/>
            </a:endParaRPr>
          </a:p>
          <a:p>
            <a:pPr indent="0" lvl="0" marL="0" rtl="0" algn="l">
              <a:spcBef>
                <a:spcPts val="0"/>
              </a:spcBef>
              <a:spcAft>
                <a:spcPts val="0"/>
              </a:spcAft>
              <a:buNone/>
            </a:pPr>
            <a:r>
              <a:t/>
            </a:r>
            <a:endParaRPr b="1" sz="1000">
              <a:solidFill>
                <a:schemeClr val="dk2"/>
              </a:solidFill>
              <a:latin typeface="Roboto"/>
              <a:ea typeface="Roboto"/>
              <a:cs typeface="Roboto"/>
              <a:sym typeface="Roboto"/>
            </a:endParaRPr>
          </a:p>
          <a:p>
            <a:pPr indent="0" lvl="0" marL="0" rtl="0" algn="l">
              <a:spcBef>
                <a:spcPts val="0"/>
              </a:spcBef>
              <a:spcAft>
                <a:spcPts val="0"/>
              </a:spcAft>
              <a:buNone/>
            </a:pPr>
            <a:r>
              <a:rPr lang="en" sz="950">
                <a:solidFill>
                  <a:srgbClr val="000088"/>
                </a:solidFill>
                <a:highlight>
                  <a:srgbClr val="EEEEEE"/>
                </a:highlight>
                <a:latin typeface="Courier New"/>
                <a:ea typeface="Courier New"/>
                <a:cs typeface="Courier New"/>
                <a:sym typeface="Courier New"/>
              </a:rPr>
              <a:t>import</a:t>
            </a:r>
            <a:r>
              <a:rPr lang="en" sz="950">
                <a:solidFill>
                  <a:schemeClr val="dk1"/>
                </a:solidFill>
                <a:highlight>
                  <a:srgbClr val="EEEEEE"/>
                </a:highlight>
                <a:latin typeface="Courier New"/>
                <a:ea typeface="Courier New"/>
                <a:cs typeface="Courier New"/>
                <a:sym typeface="Courier New"/>
              </a:rPr>
              <a:t> </a:t>
            </a:r>
            <a:r>
              <a:rPr lang="en" sz="950">
                <a:solidFill>
                  <a:srgbClr val="666600"/>
                </a:solidFill>
                <a:highlight>
                  <a:srgbClr val="EEEEEE"/>
                </a:highlight>
                <a:latin typeface="Courier New"/>
                <a:ea typeface="Courier New"/>
                <a:cs typeface="Courier New"/>
                <a:sym typeface="Courier New"/>
              </a:rPr>
              <a:t>{</a:t>
            </a:r>
            <a:r>
              <a:rPr lang="en" sz="950">
                <a:solidFill>
                  <a:schemeClr val="dk1"/>
                </a:solidFill>
                <a:highlight>
                  <a:srgbClr val="EEEEEE"/>
                </a:highlight>
                <a:latin typeface="Courier New"/>
                <a:ea typeface="Courier New"/>
                <a:cs typeface="Courier New"/>
                <a:sym typeface="Courier New"/>
              </a:rPr>
              <a:t> </a:t>
            </a:r>
            <a:r>
              <a:rPr lang="en" sz="950">
                <a:solidFill>
                  <a:srgbClr val="660066"/>
                </a:solidFill>
                <a:highlight>
                  <a:srgbClr val="EEEEEE"/>
                </a:highlight>
                <a:latin typeface="Courier New"/>
                <a:ea typeface="Courier New"/>
                <a:cs typeface="Courier New"/>
                <a:sym typeface="Courier New"/>
              </a:rPr>
              <a:t>Component</a:t>
            </a:r>
            <a:r>
              <a:rPr lang="en" sz="950">
                <a:solidFill>
                  <a:schemeClr val="dk1"/>
                </a:solidFill>
                <a:highlight>
                  <a:srgbClr val="EEEEEE"/>
                </a:highlight>
                <a:latin typeface="Courier New"/>
                <a:ea typeface="Courier New"/>
                <a:cs typeface="Courier New"/>
                <a:sym typeface="Courier New"/>
              </a:rPr>
              <a:t> </a:t>
            </a:r>
            <a:r>
              <a:rPr lang="en" sz="950">
                <a:solidFill>
                  <a:srgbClr val="666600"/>
                </a:solidFill>
                <a:highlight>
                  <a:srgbClr val="EEEEEE"/>
                </a:highlight>
                <a:latin typeface="Courier New"/>
                <a:ea typeface="Courier New"/>
                <a:cs typeface="Courier New"/>
                <a:sym typeface="Courier New"/>
              </a:rPr>
              <a:t>}</a:t>
            </a:r>
            <a:r>
              <a:rPr lang="en" sz="950">
                <a:solidFill>
                  <a:schemeClr val="dk1"/>
                </a:solidFill>
                <a:highlight>
                  <a:srgbClr val="EEEEEE"/>
                </a:highlight>
                <a:latin typeface="Courier New"/>
                <a:ea typeface="Courier New"/>
                <a:cs typeface="Courier New"/>
                <a:sym typeface="Courier New"/>
              </a:rPr>
              <a:t> </a:t>
            </a:r>
            <a:r>
              <a:rPr lang="en" sz="950">
                <a:solidFill>
                  <a:srgbClr val="000088"/>
                </a:solidFill>
                <a:highlight>
                  <a:srgbClr val="EEEEEE"/>
                </a:highlight>
                <a:latin typeface="Courier New"/>
                <a:ea typeface="Courier New"/>
                <a:cs typeface="Courier New"/>
                <a:sym typeface="Courier New"/>
              </a:rPr>
              <a:t>from</a:t>
            </a:r>
            <a:r>
              <a:rPr lang="en" sz="950">
                <a:solidFill>
                  <a:schemeClr val="dk1"/>
                </a:solidFill>
                <a:highlight>
                  <a:srgbClr val="EEEEEE"/>
                </a:highlight>
                <a:latin typeface="Courier New"/>
                <a:ea typeface="Courier New"/>
                <a:cs typeface="Courier New"/>
                <a:sym typeface="Courier New"/>
              </a:rPr>
              <a:t> </a:t>
            </a:r>
            <a:r>
              <a:rPr lang="en" sz="950">
                <a:solidFill>
                  <a:srgbClr val="008800"/>
                </a:solidFill>
                <a:highlight>
                  <a:srgbClr val="EEEEEE"/>
                </a:highlight>
                <a:latin typeface="Courier New"/>
                <a:ea typeface="Courier New"/>
                <a:cs typeface="Courier New"/>
                <a:sym typeface="Courier New"/>
              </a:rPr>
              <a:t>'@angular/core'</a:t>
            </a:r>
            <a:r>
              <a:rPr lang="en" sz="950">
                <a:solidFill>
                  <a:srgbClr val="666600"/>
                </a:solidFill>
                <a:highlight>
                  <a:srgbClr val="EEEEEE"/>
                </a:highlight>
                <a:latin typeface="Courier New"/>
                <a:ea typeface="Courier New"/>
                <a:cs typeface="Courier New"/>
                <a:sym typeface="Courier New"/>
              </a:rPr>
              <a:t>;</a:t>
            </a:r>
            <a:endParaRPr sz="9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t/>
            </a:r>
            <a:endParaRPr sz="9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950">
                <a:solidFill>
                  <a:srgbClr val="006666"/>
                </a:solidFill>
                <a:highlight>
                  <a:srgbClr val="EEEEEE"/>
                </a:highlight>
                <a:latin typeface="Courier New"/>
                <a:ea typeface="Courier New"/>
                <a:cs typeface="Courier New"/>
                <a:sym typeface="Courier New"/>
              </a:rPr>
              <a:t>@Component</a:t>
            </a:r>
            <a:r>
              <a:rPr lang="en" sz="950">
                <a:solidFill>
                  <a:schemeClr val="dk1"/>
                </a:solidFill>
                <a:highlight>
                  <a:srgbClr val="EEEEEE"/>
                </a:highlight>
                <a:latin typeface="Courier New"/>
                <a:ea typeface="Courier New"/>
                <a:cs typeface="Courier New"/>
                <a:sym typeface="Courier New"/>
              </a:rPr>
              <a:t> </a:t>
            </a:r>
            <a:r>
              <a:rPr lang="en" sz="950">
                <a:solidFill>
                  <a:srgbClr val="666600"/>
                </a:solidFill>
                <a:highlight>
                  <a:srgbClr val="EEEEEE"/>
                </a:highlight>
                <a:latin typeface="Courier New"/>
                <a:ea typeface="Courier New"/>
                <a:cs typeface="Courier New"/>
                <a:sym typeface="Courier New"/>
              </a:rPr>
              <a:t>({</a:t>
            </a:r>
            <a:r>
              <a:rPr lang="en" sz="950">
                <a:solidFill>
                  <a:schemeClr val="dk1"/>
                </a:solidFill>
                <a:highlight>
                  <a:srgbClr val="EEEEEE"/>
                </a:highlight>
                <a:latin typeface="Courier New"/>
                <a:ea typeface="Courier New"/>
                <a:cs typeface="Courier New"/>
                <a:sym typeface="Courier New"/>
              </a:rPr>
              <a:t> </a:t>
            </a:r>
            <a:endParaRPr sz="9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EEEEEE"/>
                </a:highlight>
                <a:latin typeface="Courier New"/>
                <a:ea typeface="Courier New"/>
                <a:cs typeface="Courier New"/>
                <a:sym typeface="Courier New"/>
              </a:rPr>
              <a:t>   selector</a:t>
            </a:r>
            <a:r>
              <a:rPr lang="en" sz="950">
                <a:solidFill>
                  <a:srgbClr val="666600"/>
                </a:solidFill>
                <a:highlight>
                  <a:srgbClr val="EEEEEE"/>
                </a:highlight>
                <a:latin typeface="Courier New"/>
                <a:ea typeface="Courier New"/>
                <a:cs typeface="Courier New"/>
                <a:sym typeface="Courier New"/>
              </a:rPr>
              <a:t>:</a:t>
            </a:r>
            <a:r>
              <a:rPr lang="en" sz="950">
                <a:solidFill>
                  <a:schemeClr val="dk1"/>
                </a:solidFill>
                <a:highlight>
                  <a:srgbClr val="EEEEEE"/>
                </a:highlight>
                <a:latin typeface="Courier New"/>
                <a:ea typeface="Courier New"/>
                <a:cs typeface="Courier New"/>
                <a:sym typeface="Courier New"/>
              </a:rPr>
              <a:t> </a:t>
            </a:r>
            <a:r>
              <a:rPr lang="en" sz="950">
                <a:solidFill>
                  <a:srgbClr val="008800"/>
                </a:solidFill>
                <a:highlight>
                  <a:srgbClr val="EEEEEE"/>
                </a:highlight>
                <a:latin typeface="Courier New"/>
                <a:ea typeface="Courier New"/>
                <a:cs typeface="Courier New"/>
                <a:sym typeface="Courier New"/>
              </a:rPr>
              <a:t>'my-app'</a:t>
            </a:r>
            <a:r>
              <a:rPr lang="en" sz="950">
                <a:solidFill>
                  <a:srgbClr val="666600"/>
                </a:solidFill>
                <a:highlight>
                  <a:srgbClr val="EEEEEE"/>
                </a:highlight>
                <a:latin typeface="Courier New"/>
                <a:ea typeface="Courier New"/>
                <a:cs typeface="Courier New"/>
                <a:sym typeface="Courier New"/>
              </a:rPr>
              <a:t>,</a:t>
            </a:r>
            <a:r>
              <a:rPr lang="en" sz="950">
                <a:solidFill>
                  <a:schemeClr val="dk1"/>
                </a:solidFill>
                <a:highlight>
                  <a:srgbClr val="EEEEEE"/>
                </a:highlight>
                <a:latin typeface="Courier New"/>
                <a:ea typeface="Courier New"/>
                <a:cs typeface="Courier New"/>
                <a:sym typeface="Courier New"/>
              </a:rPr>
              <a:t> </a:t>
            </a:r>
            <a:endParaRPr sz="9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EEEEEE"/>
                </a:highlight>
                <a:latin typeface="Courier New"/>
                <a:ea typeface="Courier New"/>
                <a:cs typeface="Courier New"/>
                <a:sym typeface="Courier New"/>
              </a:rPr>
              <a:t>   templateUrl</a:t>
            </a:r>
            <a:r>
              <a:rPr lang="en" sz="950">
                <a:solidFill>
                  <a:srgbClr val="666600"/>
                </a:solidFill>
                <a:highlight>
                  <a:srgbClr val="EEEEEE"/>
                </a:highlight>
                <a:latin typeface="Courier New"/>
                <a:ea typeface="Courier New"/>
                <a:cs typeface="Courier New"/>
                <a:sym typeface="Courier New"/>
              </a:rPr>
              <a:t>:</a:t>
            </a:r>
            <a:r>
              <a:rPr lang="en" sz="950">
                <a:solidFill>
                  <a:schemeClr val="dk1"/>
                </a:solidFill>
                <a:highlight>
                  <a:srgbClr val="EEEEEE"/>
                </a:highlight>
                <a:latin typeface="Courier New"/>
                <a:ea typeface="Courier New"/>
                <a:cs typeface="Courier New"/>
                <a:sym typeface="Courier New"/>
              </a:rPr>
              <a:t> </a:t>
            </a:r>
            <a:r>
              <a:rPr lang="en" sz="950">
                <a:solidFill>
                  <a:srgbClr val="008800"/>
                </a:solidFill>
                <a:highlight>
                  <a:srgbClr val="EEEEEE"/>
                </a:highlight>
                <a:latin typeface="Courier New"/>
                <a:ea typeface="Courier New"/>
                <a:cs typeface="Courier New"/>
                <a:sym typeface="Courier New"/>
              </a:rPr>
              <a:t>'app/app.component.html'</a:t>
            </a:r>
            <a:r>
              <a:rPr lang="en" sz="950">
                <a:solidFill>
                  <a:schemeClr val="dk1"/>
                </a:solidFill>
                <a:highlight>
                  <a:srgbClr val="EEEEEE"/>
                </a:highlight>
                <a:latin typeface="Courier New"/>
                <a:ea typeface="Courier New"/>
                <a:cs typeface="Courier New"/>
                <a:sym typeface="Courier New"/>
              </a:rPr>
              <a:t> </a:t>
            </a:r>
            <a:endParaRPr sz="9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950">
                <a:solidFill>
                  <a:srgbClr val="666600"/>
                </a:solidFill>
                <a:highlight>
                  <a:srgbClr val="EEEEEE"/>
                </a:highlight>
                <a:latin typeface="Courier New"/>
                <a:ea typeface="Courier New"/>
                <a:cs typeface="Courier New"/>
                <a:sym typeface="Courier New"/>
              </a:rPr>
              <a:t>})</a:t>
            </a:r>
            <a:r>
              <a:rPr lang="en" sz="950">
                <a:solidFill>
                  <a:schemeClr val="dk1"/>
                </a:solidFill>
                <a:highlight>
                  <a:srgbClr val="EEEEEE"/>
                </a:highlight>
                <a:latin typeface="Courier New"/>
                <a:ea typeface="Courier New"/>
                <a:cs typeface="Courier New"/>
                <a:sym typeface="Courier New"/>
              </a:rPr>
              <a:t> </a:t>
            </a:r>
            <a:endParaRPr sz="9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t/>
            </a:r>
            <a:endParaRPr sz="9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950">
                <a:solidFill>
                  <a:srgbClr val="000088"/>
                </a:solidFill>
                <a:highlight>
                  <a:srgbClr val="EEEEEE"/>
                </a:highlight>
                <a:latin typeface="Courier New"/>
                <a:ea typeface="Courier New"/>
                <a:cs typeface="Courier New"/>
                <a:sym typeface="Courier New"/>
              </a:rPr>
              <a:t>export</a:t>
            </a:r>
            <a:r>
              <a:rPr lang="en" sz="950">
                <a:solidFill>
                  <a:schemeClr val="dk1"/>
                </a:solidFill>
                <a:highlight>
                  <a:srgbClr val="EEEEEE"/>
                </a:highlight>
                <a:latin typeface="Courier New"/>
                <a:ea typeface="Courier New"/>
                <a:cs typeface="Courier New"/>
                <a:sym typeface="Courier New"/>
              </a:rPr>
              <a:t> </a:t>
            </a:r>
            <a:r>
              <a:rPr lang="en" sz="950">
                <a:solidFill>
                  <a:srgbClr val="000088"/>
                </a:solidFill>
                <a:highlight>
                  <a:srgbClr val="EEEEEE"/>
                </a:highlight>
                <a:latin typeface="Courier New"/>
                <a:ea typeface="Courier New"/>
                <a:cs typeface="Courier New"/>
                <a:sym typeface="Courier New"/>
              </a:rPr>
              <a:t>class</a:t>
            </a:r>
            <a:r>
              <a:rPr lang="en" sz="950">
                <a:solidFill>
                  <a:schemeClr val="dk1"/>
                </a:solidFill>
                <a:highlight>
                  <a:srgbClr val="EEEEEE"/>
                </a:highlight>
                <a:latin typeface="Courier New"/>
                <a:ea typeface="Courier New"/>
                <a:cs typeface="Courier New"/>
                <a:sym typeface="Courier New"/>
              </a:rPr>
              <a:t> </a:t>
            </a:r>
            <a:r>
              <a:rPr lang="en" sz="950">
                <a:solidFill>
                  <a:srgbClr val="660066"/>
                </a:solidFill>
                <a:highlight>
                  <a:srgbClr val="EEEEEE"/>
                </a:highlight>
                <a:latin typeface="Courier New"/>
                <a:ea typeface="Courier New"/>
                <a:cs typeface="Courier New"/>
                <a:sym typeface="Courier New"/>
              </a:rPr>
              <a:t>AppComponent</a:t>
            </a:r>
            <a:r>
              <a:rPr lang="en" sz="950">
                <a:solidFill>
                  <a:schemeClr val="dk1"/>
                </a:solidFill>
                <a:highlight>
                  <a:srgbClr val="EEEEEE"/>
                </a:highlight>
                <a:latin typeface="Courier New"/>
                <a:ea typeface="Courier New"/>
                <a:cs typeface="Courier New"/>
                <a:sym typeface="Courier New"/>
              </a:rPr>
              <a:t> </a:t>
            </a:r>
            <a:r>
              <a:rPr lang="en" sz="950">
                <a:solidFill>
                  <a:srgbClr val="666600"/>
                </a:solidFill>
                <a:highlight>
                  <a:srgbClr val="EEEEEE"/>
                </a:highlight>
                <a:latin typeface="Courier New"/>
                <a:ea typeface="Courier New"/>
                <a:cs typeface="Courier New"/>
                <a:sym typeface="Courier New"/>
              </a:rPr>
              <a:t>{</a:t>
            </a:r>
            <a:r>
              <a:rPr lang="en" sz="950">
                <a:solidFill>
                  <a:schemeClr val="dk1"/>
                </a:solidFill>
                <a:highlight>
                  <a:srgbClr val="EEEEEE"/>
                </a:highlight>
                <a:latin typeface="Courier New"/>
                <a:ea typeface="Courier New"/>
                <a:cs typeface="Courier New"/>
                <a:sym typeface="Courier New"/>
              </a:rPr>
              <a:t> </a:t>
            </a:r>
            <a:endParaRPr sz="9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EEEEEE"/>
                </a:highlight>
                <a:latin typeface="Courier New"/>
                <a:ea typeface="Courier New"/>
                <a:cs typeface="Courier New"/>
                <a:sym typeface="Courier New"/>
              </a:rPr>
              <a:t>   appTitle</a:t>
            </a:r>
            <a:r>
              <a:rPr lang="en" sz="950">
                <a:solidFill>
                  <a:srgbClr val="666600"/>
                </a:solidFill>
                <a:highlight>
                  <a:srgbClr val="EEEEEE"/>
                </a:highlight>
                <a:latin typeface="Courier New"/>
                <a:ea typeface="Courier New"/>
                <a:cs typeface="Courier New"/>
                <a:sym typeface="Courier New"/>
              </a:rPr>
              <a:t>:</a:t>
            </a:r>
            <a:r>
              <a:rPr lang="en" sz="950">
                <a:solidFill>
                  <a:schemeClr val="dk1"/>
                </a:solidFill>
                <a:highlight>
                  <a:srgbClr val="EEEEEE"/>
                </a:highlight>
                <a:latin typeface="Courier New"/>
                <a:ea typeface="Courier New"/>
                <a:cs typeface="Courier New"/>
                <a:sym typeface="Courier New"/>
              </a:rPr>
              <a:t> </a:t>
            </a:r>
            <a:r>
              <a:rPr lang="en" sz="950">
                <a:solidFill>
                  <a:srgbClr val="000088"/>
                </a:solidFill>
                <a:highlight>
                  <a:srgbClr val="EEEEEE"/>
                </a:highlight>
                <a:latin typeface="Courier New"/>
                <a:ea typeface="Courier New"/>
                <a:cs typeface="Courier New"/>
                <a:sym typeface="Courier New"/>
              </a:rPr>
              <a:t>string</a:t>
            </a:r>
            <a:r>
              <a:rPr lang="en" sz="950">
                <a:solidFill>
                  <a:schemeClr val="dk1"/>
                </a:solidFill>
                <a:highlight>
                  <a:srgbClr val="EEEEEE"/>
                </a:highlight>
                <a:latin typeface="Courier New"/>
                <a:ea typeface="Courier New"/>
                <a:cs typeface="Courier New"/>
                <a:sym typeface="Courier New"/>
              </a:rPr>
              <a:t> </a:t>
            </a:r>
            <a:r>
              <a:rPr lang="en" sz="950">
                <a:solidFill>
                  <a:srgbClr val="666600"/>
                </a:solidFill>
                <a:highlight>
                  <a:srgbClr val="EEEEEE"/>
                </a:highlight>
                <a:latin typeface="Courier New"/>
                <a:ea typeface="Courier New"/>
                <a:cs typeface="Courier New"/>
                <a:sym typeface="Courier New"/>
              </a:rPr>
              <a:t>=</a:t>
            </a:r>
            <a:r>
              <a:rPr lang="en" sz="950">
                <a:solidFill>
                  <a:schemeClr val="dk1"/>
                </a:solidFill>
                <a:highlight>
                  <a:srgbClr val="EEEEEE"/>
                </a:highlight>
                <a:latin typeface="Courier New"/>
                <a:ea typeface="Courier New"/>
                <a:cs typeface="Courier New"/>
                <a:sym typeface="Courier New"/>
              </a:rPr>
              <a:t> </a:t>
            </a:r>
            <a:r>
              <a:rPr lang="en" sz="950">
                <a:solidFill>
                  <a:srgbClr val="008800"/>
                </a:solidFill>
                <a:highlight>
                  <a:srgbClr val="EEEEEE"/>
                </a:highlight>
                <a:latin typeface="Courier New"/>
                <a:ea typeface="Courier New"/>
                <a:cs typeface="Courier New"/>
                <a:sym typeface="Courier New"/>
              </a:rPr>
              <a:t>'Welcome'</a:t>
            </a:r>
            <a:r>
              <a:rPr lang="en" sz="950">
                <a:solidFill>
                  <a:srgbClr val="666600"/>
                </a:solidFill>
                <a:highlight>
                  <a:srgbClr val="EEEEEE"/>
                </a:highlight>
                <a:latin typeface="Courier New"/>
                <a:ea typeface="Courier New"/>
                <a:cs typeface="Courier New"/>
                <a:sym typeface="Courier New"/>
              </a:rPr>
              <a:t>;</a:t>
            </a:r>
            <a:endParaRPr sz="950">
              <a:solidFill>
                <a:schemeClr val="dk1"/>
              </a:solidFill>
              <a:highlight>
                <a:srgbClr val="EEEEEE"/>
              </a:highlight>
              <a:latin typeface="Courier New"/>
              <a:ea typeface="Courier New"/>
              <a:cs typeface="Courier New"/>
              <a:sym typeface="Courier New"/>
            </a:endParaRPr>
          </a:p>
          <a:p>
            <a:pPr indent="0" lvl="0" marL="25400" marR="25400" rtl="0" algn="l">
              <a:lnSpc>
                <a:spcPct val="115000"/>
              </a:lnSpc>
              <a:spcBef>
                <a:spcPts val="0"/>
              </a:spcBef>
              <a:spcAft>
                <a:spcPts val="0"/>
              </a:spcAft>
              <a:buNone/>
            </a:pPr>
            <a:r>
              <a:rPr lang="en" sz="950">
                <a:solidFill>
                  <a:srgbClr val="666600"/>
                </a:solidFill>
                <a:highlight>
                  <a:srgbClr val="EEEEEE"/>
                </a:highlight>
                <a:latin typeface="Courier New"/>
                <a:ea typeface="Courier New"/>
                <a:cs typeface="Courier New"/>
                <a:sym typeface="Courier New"/>
              </a:rPr>
              <a:t>}</a:t>
            </a:r>
            <a:endParaRPr sz="950">
              <a:solidFill>
                <a:srgbClr val="666600"/>
              </a:solidFill>
              <a:highlight>
                <a:srgbClr val="EEEEEE"/>
              </a:highlight>
              <a:latin typeface="Courier New"/>
              <a:ea typeface="Courier New"/>
              <a:cs typeface="Courier New"/>
              <a:sym typeface="Courier New"/>
            </a:endParaRPr>
          </a:p>
          <a:p>
            <a:pPr indent="0" lvl="0" marL="25400" marR="25400" rtl="0" algn="l">
              <a:lnSpc>
                <a:spcPct val="115000"/>
              </a:lnSpc>
              <a:spcBef>
                <a:spcPts val="0"/>
              </a:spcBef>
              <a:spcAft>
                <a:spcPts val="0"/>
              </a:spcAft>
              <a:buNone/>
            </a:pPr>
            <a:r>
              <a:t/>
            </a:r>
            <a:endParaRPr sz="750">
              <a:solidFill>
                <a:srgbClr val="666600"/>
              </a:solidFill>
              <a:highlight>
                <a:srgbClr val="EEEEEE"/>
              </a:highlight>
              <a:latin typeface="Courier New"/>
              <a:ea typeface="Courier New"/>
              <a:cs typeface="Courier New"/>
              <a:sym typeface="Courier New"/>
            </a:endParaRPr>
          </a:p>
          <a:p>
            <a:pPr indent="0" lvl="0" marL="25400" marR="25400" rtl="0" algn="l">
              <a:lnSpc>
                <a:spcPct val="115000"/>
              </a:lnSpc>
              <a:spcBef>
                <a:spcPts val="0"/>
              </a:spcBef>
              <a:spcAft>
                <a:spcPts val="0"/>
              </a:spcAft>
              <a:buNone/>
            </a:pPr>
            <a:r>
              <a:t/>
            </a:r>
            <a:endParaRPr sz="750">
              <a:solidFill>
                <a:srgbClr val="666600"/>
              </a:solidFill>
              <a:highlight>
                <a:srgbClr val="EEEEEE"/>
              </a:highlight>
              <a:latin typeface="Courier New"/>
              <a:ea typeface="Courier New"/>
              <a:cs typeface="Courier New"/>
              <a:sym typeface="Courier New"/>
            </a:endParaRPr>
          </a:p>
          <a:p>
            <a:pPr indent="0" lvl="0" marL="25400" marR="25400" rtl="0" algn="l">
              <a:lnSpc>
                <a:spcPct val="115000"/>
              </a:lnSpc>
              <a:spcBef>
                <a:spcPts val="0"/>
              </a:spcBef>
              <a:spcAft>
                <a:spcPts val="0"/>
              </a:spcAft>
              <a:buNone/>
            </a:pPr>
            <a:r>
              <a:t/>
            </a:r>
            <a:endParaRPr sz="750">
              <a:solidFill>
                <a:srgbClr val="666600"/>
              </a:solidFill>
              <a:highlight>
                <a:srgbClr val="EEEEEE"/>
              </a:highlight>
              <a:latin typeface="Courier New"/>
              <a:ea typeface="Courier New"/>
              <a:cs typeface="Courier New"/>
              <a:sym typeface="Courier New"/>
            </a:endParaRPr>
          </a:p>
          <a:p>
            <a:pPr indent="0" lvl="0" marL="25400" marR="25400" rtl="0" algn="l">
              <a:lnSpc>
                <a:spcPct val="115000"/>
              </a:lnSpc>
              <a:spcBef>
                <a:spcPts val="0"/>
              </a:spcBef>
              <a:spcAft>
                <a:spcPts val="0"/>
              </a:spcAft>
              <a:buNone/>
            </a:pPr>
            <a:r>
              <a:rPr lang="en" sz="750">
                <a:solidFill>
                  <a:srgbClr val="666600"/>
                </a:solidFill>
                <a:highlight>
                  <a:srgbClr val="EEEEEE"/>
                </a:highlight>
                <a:latin typeface="Courier New"/>
                <a:ea typeface="Courier New"/>
                <a:cs typeface="Courier New"/>
                <a:sym typeface="Courier New"/>
              </a:rPr>
              <a:t>//We are defining a class called AppComponent.</a:t>
            </a:r>
            <a:endParaRPr sz="750">
              <a:solidFill>
                <a:srgbClr val="666600"/>
              </a:solidFill>
              <a:highlight>
                <a:srgbClr val="EEEEEE"/>
              </a:highlight>
              <a:latin typeface="Courier New"/>
              <a:ea typeface="Courier New"/>
              <a:cs typeface="Courier New"/>
              <a:sym typeface="Courier New"/>
            </a:endParaRPr>
          </a:p>
          <a:p>
            <a:pPr indent="0" lvl="0" marL="0" marR="25400" rtl="0" algn="l">
              <a:lnSpc>
                <a:spcPct val="115000"/>
              </a:lnSpc>
              <a:spcBef>
                <a:spcPts val="0"/>
              </a:spcBef>
              <a:spcAft>
                <a:spcPts val="0"/>
              </a:spcAft>
              <a:buNone/>
            </a:pPr>
            <a:r>
              <a:rPr lang="en" sz="750">
                <a:solidFill>
                  <a:srgbClr val="666600"/>
                </a:solidFill>
                <a:highlight>
                  <a:srgbClr val="EEEEEE"/>
                </a:highlight>
                <a:latin typeface="Courier New"/>
                <a:ea typeface="Courier New"/>
                <a:cs typeface="Courier New"/>
                <a:sym typeface="Courier New"/>
              </a:rPr>
              <a:t>//The export keyword is used so that the component can be used in //other modules in the Angular application.</a:t>
            </a:r>
            <a:endParaRPr sz="750">
              <a:solidFill>
                <a:srgbClr val="666600"/>
              </a:solidFill>
              <a:highlight>
                <a:srgbClr val="EEEEEE"/>
              </a:highlight>
              <a:latin typeface="Courier New"/>
              <a:ea typeface="Courier New"/>
              <a:cs typeface="Courier New"/>
              <a:sym typeface="Courier New"/>
            </a:endParaRPr>
          </a:p>
          <a:p>
            <a:pPr indent="0" lvl="0" marL="0" marR="25400" rtl="0" algn="l">
              <a:lnSpc>
                <a:spcPct val="115000"/>
              </a:lnSpc>
              <a:spcBef>
                <a:spcPts val="0"/>
              </a:spcBef>
              <a:spcAft>
                <a:spcPts val="0"/>
              </a:spcAft>
              <a:buNone/>
            </a:pPr>
            <a:r>
              <a:rPr lang="en" sz="750">
                <a:solidFill>
                  <a:srgbClr val="666600"/>
                </a:solidFill>
                <a:highlight>
                  <a:srgbClr val="EEEEEE"/>
                </a:highlight>
                <a:latin typeface="Courier New"/>
                <a:ea typeface="Courier New"/>
                <a:cs typeface="Courier New"/>
                <a:sym typeface="Courier New"/>
              </a:rPr>
              <a:t>//appTitle is the name of the property.</a:t>
            </a:r>
            <a:endParaRPr sz="750">
              <a:solidFill>
                <a:srgbClr val="666600"/>
              </a:solidFill>
              <a:highlight>
                <a:srgbClr val="EEEEEE"/>
              </a:highlight>
              <a:latin typeface="Courier New"/>
              <a:ea typeface="Courier New"/>
              <a:cs typeface="Courier New"/>
              <a:sym typeface="Courier New"/>
            </a:endParaRPr>
          </a:p>
          <a:p>
            <a:pPr indent="0" lvl="0" marL="0" marR="25400" rtl="0" algn="l">
              <a:lnSpc>
                <a:spcPct val="115000"/>
              </a:lnSpc>
              <a:spcBef>
                <a:spcPts val="0"/>
              </a:spcBef>
              <a:spcAft>
                <a:spcPts val="0"/>
              </a:spcAft>
              <a:buNone/>
            </a:pPr>
            <a:r>
              <a:rPr lang="en" sz="750">
                <a:solidFill>
                  <a:srgbClr val="666600"/>
                </a:solidFill>
                <a:highlight>
                  <a:srgbClr val="EEEEEE"/>
                </a:highlight>
                <a:latin typeface="Courier New"/>
                <a:ea typeface="Courier New"/>
                <a:cs typeface="Courier New"/>
                <a:sym typeface="Courier New"/>
              </a:rPr>
              <a:t>//The property is given the type of string.</a:t>
            </a:r>
            <a:endParaRPr sz="750">
              <a:solidFill>
                <a:srgbClr val="666600"/>
              </a:solidFill>
              <a:highlight>
                <a:srgbClr val="EEEEEE"/>
              </a:highlight>
              <a:latin typeface="Courier New"/>
              <a:ea typeface="Courier New"/>
              <a:cs typeface="Courier New"/>
              <a:sym typeface="Courier New"/>
            </a:endParaRPr>
          </a:p>
          <a:p>
            <a:pPr indent="0" lvl="0" marL="0" marR="25400" rtl="0" algn="l">
              <a:lnSpc>
                <a:spcPct val="115000"/>
              </a:lnSpc>
              <a:spcBef>
                <a:spcPts val="0"/>
              </a:spcBef>
              <a:spcAft>
                <a:spcPts val="0"/>
              </a:spcAft>
              <a:buNone/>
            </a:pPr>
            <a:r>
              <a:rPr lang="en" sz="750">
                <a:solidFill>
                  <a:srgbClr val="666600"/>
                </a:solidFill>
                <a:highlight>
                  <a:srgbClr val="EEEEEE"/>
                </a:highlight>
                <a:latin typeface="Courier New"/>
                <a:ea typeface="Courier New"/>
                <a:cs typeface="Courier New"/>
                <a:sym typeface="Courier New"/>
              </a:rPr>
              <a:t>//The property is given a value of ‘Welcome’.</a:t>
            </a:r>
            <a:endParaRPr sz="750">
              <a:solidFill>
                <a:srgbClr val="666600"/>
              </a:solidFill>
              <a:highlight>
                <a:srgbClr val="EEEEEE"/>
              </a:highlight>
              <a:latin typeface="Courier New"/>
              <a:ea typeface="Courier New"/>
              <a:cs typeface="Courier New"/>
              <a:sym typeface="Courier New"/>
            </a:endParaRPr>
          </a:p>
          <a:p>
            <a:pPr indent="0" lvl="0" marL="25400" marR="25400" rtl="0" algn="l">
              <a:lnSpc>
                <a:spcPct val="115000"/>
              </a:lnSpc>
              <a:spcBef>
                <a:spcPts val="0"/>
              </a:spcBef>
              <a:spcAft>
                <a:spcPts val="0"/>
              </a:spcAft>
              <a:buClr>
                <a:schemeClr val="dk1"/>
              </a:buClr>
              <a:buSzPts val="1100"/>
              <a:buFont typeface="Arial"/>
              <a:buNone/>
            </a:pPr>
            <a:r>
              <a:t/>
            </a:r>
            <a:endParaRPr sz="1150">
              <a:solidFill>
                <a:srgbClr val="666600"/>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dk2"/>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9"/>
          <p:cNvSpPr txBox="1"/>
          <p:nvPr>
            <p:ph type="ctrTitle"/>
          </p:nvPr>
        </p:nvSpPr>
        <p:spPr>
          <a:xfrm>
            <a:off x="1301850" y="246900"/>
            <a:ext cx="6540300" cy="69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solidFill>
                  <a:srgbClr val="E06666"/>
                </a:solidFill>
                <a:latin typeface="Raleway"/>
                <a:ea typeface="Raleway"/>
                <a:cs typeface="Raleway"/>
                <a:sym typeface="Raleway"/>
              </a:rPr>
              <a:t>Architecture of Angular Apps</a:t>
            </a:r>
            <a:endParaRPr sz="3400">
              <a:solidFill>
                <a:srgbClr val="E06666"/>
              </a:solidFill>
              <a:latin typeface="Raleway"/>
              <a:ea typeface="Raleway"/>
              <a:cs typeface="Raleway"/>
              <a:sym typeface="Raleway"/>
            </a:endParaRPr>
          </a:p>
        </p:txBody>
      </p:sp>
      <p:pic>
        <p:nvPicPr>
          <p:cNvPr id="382" name="Google Shape;382;p59"/>
          <p:cNvPicPr preferRelativeResize="0"/>
          <p:nvPr/>
        </p:nvPicPr>
        <p:blipFill>
          <a:blip r:embed="rId3">
            <a:alphaModFix/>
          </a:blip>
          <a:stretch>
            <a:fillRect/>
          </a:stretch>
        </p:blipFill>
        <p:spPr>
          <a:xfrm>
            <a:off x="152400" y="1090800"/>
            <a:ext cx="3900300" cy="3900300"/>
          </a:xfrm>
          <a:prstGeom prst="rect">
            <a:avLst/>
          </a:prstGeom>
          <a:noFill/>
          <a:ln>
            <a:noFill/>
          </a:ln>
        </p:spPr>
      </p:pic>
      <p:cxnSp>
        <p:nvCxnSpPr>
          <p:cNvPr id="383" name="Google Shape;383;p59"/>
          <p:cNvCxnSpPr/>
          <p:nvPr/>
        </p:nvCxnSpPr>
        <p:spPr>
          <a:xfrm flipH="1">
            <a:off x="4557775" y="1213550"/>
            <a:ext cx="49500" cy="3302100"/>
          </a:xfrm>
          <a:prstGeom prst="straightConnector1">
            <a:avLst/>
          </a:prstGeom>
          <a:noFill/>
          <a:ln cap="flat" cmpd="sng" w="9525">
            <a:solidFill>
              <a:srgbClr val="D9D9D9"/>
            </a:solidFill>
            <a:prstDash val="solid"/>
            <a:round/>
            <a:headEnd len="med" w="med" type="none"/>
            <a:tailEnd len="med" w="med" type="none"/>
          </a:ln>
        </p:spPr>
      </p:cxnSp>
      <p:sp>
        <p:nvSpPr>
          <p:cNvPr id="384" name="Google Shape;384;p59"/>
          <p:cNvSpPr txBox="1"/>
          <p:nvPr/>
        </p:nvSpPr>
        <p:spPr>
          <a:xfrm>
            <a:off x="5009425" y="815275"/>
            <a:ext cx="3944100" cy="3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000">
              <a:solidFill>
                <a:schemeClr val="dk2"/>
              </a:solidFill>
              <a:latin typeface="Roboto"/>
              <a:ea typeface="Roboto"/>
              <a:cs typeface="Roboto"/>
              <a:sym typeface="Roboto"/>
            </a:endParaRPr>
          </a:p>
          <a:p>
            <a:pPr indent="0" lvl="0" marL="0" rtl="0" algn="l">
              <a:spcBef>
                <a:spcPts val="0"/>
              </a:spcBef>
              <a:spcAft>
                <a:spcPts val="0"/>
              </a:spcAft>
              <a:buNone/>
            </a:pPr>
            <a:r>
              <a:rPr b="1" lang="en" sz="1000">
                <a:solidFill>
                  <a:schemeClr val="dk2"/>
                </a:solidFill>
                <a:latin typeface="Roboto"/>
                <a:ea typeface="Roboto"/>
                <a:cs typeface="Roboto"/>
                <a:sym typeface="Roboto"/>
              </a:rPr>
              <a:t>Data Binding:</a:t>
            </a:r>
            <a:endParaRPr b="1" sz="1000">
              <a:solidFill>
                <a:schemeClr val="dk2"/>
              </a:solidFill>
              <a:latin typeface="Roboto"/>
              <a:ea typeface="Roboto"/>
              <a:cs typeface="Roboto"/>
              <a:sym typeface="Roboto"/>
            </a:endParaRPr>
          </a:p>
          <a:p>
            <a:pPr indent="0" lvl="0" marL="0" rtl="0" algn="l">
              <a:spcBef>
                <a:spcPts val="0"/>
              </a:spcBef>
              <a:spcAft>
                <a:spcPts val="0"/>
              </a:spcAft>
              <a:buNone/>
            </a:pPr>
            <a:r>
              <a:t/>
            </a:r>
            <a:endParaRPr b="1"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components are made using typescript classes and a template.</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Classes have behaviour through methods and state through properties and to organize the template part along with the component part,  we use data binding,we call it </a:t>
            </a:r>
            <a:r>
              <a:rPr b="1" lang="en" sz="1000">
                <a:solidFill>
                  <a:schemeClr val="dk2"/>
                </a:solidFill>
                <a:latin typeface="Roboto"/>
                <a:ea typeface="Roboto"/>
                <a:cs typeface="Roboto"/>
                <a:sym typeface="Roboto"/>
              </a:rPr>
              <a:t>property binding</a:t>
            </a:r>
            <a:r>
              <a:rPr lang="en" sz="1000">
                <a:solidFill>
                  <a:schemeClr val="dk2"/>
                </a:solidFill>
                <a:latin typeface="Roboto"/>
                <a:ea typeface="Roboto"/>
                <a:cs typeface="Roboto"/>
                <a:sym typeface="Roboto"/>
              </a:rPr>
              <a:t> and </a:t>
            </a:r>
            <a:r>
              <a:rPr b="1" lang="en" sz="1000">
                <a:solidFill>
                  <a:schemeClr val="dk2"/>
                </a:solidFill>
                <a:latin typeface="Roboto"/>
                <a:ea typeface="Roboto"/>
                <a:cs typeface="Roboto"/>
                <a:sym typeface="Roboto"/>
              </a:rPr>
              <a:t>event binding</a:t>
            </a:r>
            <a:r>
              <a:rPr lang="en" sz="1000">
                <a:solidFill>
                  <a:schemeClr val="dk2"/>
                </a:solidFill>
                <a:latin typeface="Roboto"/>
                <a:ea typeface="Roboto"/>
                <a:cs typeface="Roboto"/>
                <a:sym typeface="Roboto"/>
              </a:rPr>
              <a:t> respectively.</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25400" marR="25400" rtl="0" algn="l">
              <a:lnSpc>
                <a:spcPct val="115000"/>
              </a:lnSpc>
              <a:spcBef>
                <a:spcPts val="0"/>
              </a:spcBef>
              <a:spcAft>
                <a:spcPts val="0"/>
              </a:spcAft>
              <a:buClr>
                <a:schemeClr val="dk1"/>
              </a:buClr>
              <a:buSzPts val="1100"/>
              <a:buFont typeface="Arial"/>
              <a:buNone/>
            </a:pPr>
            <a:r>
              <a:t/>
            </a:r>
            <a:endParaRPr sz="750">
              <a:solidFill>
                <a:srgbClr val="000088"/>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dk2"/>
              </a:solidFill>
              <a:latin typeface="Roboto"/>
              <a:ea typeface="Roboto"/>
              <a:cs typeface="Roboto"/>
              <a:sym typeface="Roboto"/>
            </a:endParaRPr>
          </a:p>
        </p:txBody>
      </p:sp>
      <p:graphicFrame>
        <p:nvGraphicFramePr>
          <p:cNvPr id="385" name="Google Shape;385;p59"/>
          <p:cNvGraphicFramePr/>
          <p:nvPr/>
        </p:nvGraphicFramePr>
        <p:xfrm>
          <a:off x="5056850" y="2382575"/>
          <a:ext cx="3000000" cy="3000000"/>
        </p:xfrm>
        <a:graphic>
          <a:graphicData uri="http://schemas.openxmlformats.org/drawingml/2006/table">
            <a:tbl>
              <a:tblPr>
                <a:noFill/>
                <a:tableStyleId>{826806EC-AC13-4210-B332-5FDD42A4F74F}</a:tableStyleId>
              </a:tblPr>
              <a:tblGrid>
                <a:gridCol w="1872775"/>
                <a:gridCol w="1872775"/>
              </a:tblGrid>
              <a:tr h="1062775">
                <a:tc>
                  <a:txBody>
                    <a:bodyPr/>
                    <a:lstStyle/>
                    <a:p>
                      <a:pPr indent="0" lvl="0" marL="0" rtl="0" algn="l">
                        <a:spcBef>
                          <a:spcPts val="0"/>
                        </a:spcBef>
                        <a:spcAft>
                          <a:spcPts val="0"/>
                        </a:spcAft>
                        <a:buClr>
                          <a:schemeClr val="dk1"/>
                        </a:buClr>
                        <a:buSzPts val="1100"/>
                        <a:buFont typeface="Arial"/>
                        <a:buNone/>
                      </a:pPr>
                      <a:r>
                        <a:rPr lang="en" sz="750">
                          <a:solidFill>
                            <a:srgbClr val="000088"/>
                          </a:solidFill>
                          <a:highlight>
                            <a:srgbClr val="EEEEEE"/>
                          </a:highlight>
                          <a:latin typeface="Courier New"/>
                          <a:ea typeface="Courier New"/>
                          <a:cs typeface="Courier New"/>
                          <a:sym typeface="Courier New"/>
                        </a:rPr>
                        <a:t>import</a:t>
                      </a:r>
                      <a:r>
                        <a:rPr lang="en" sz="750">
                          <a:solidFill>
                            <a:schemeClr val="dk1"/>
                          </a:solidFill>
                          <a:highlight>
                            <a:srgbClr val="EEEEEE"/>
                          </a:highlight>
                          <a:latin typeface="Courier New"/>
                          <a:ea typeface="Courier New"/>
                          <a:cs typeface="Courier New"/>
                          <a:sym typeface="Courier New"/>
                        </a:rPr>
                        <a:t> </a:t>
                      </a:r>
                      <a:r>
                        <a:rPr lang="en" sz="750">
                          <a:solidFill>
                            <a:srgbClr val="666600"/>
                          </a:solidFill>
                          <a:highlight>
                            <a:srgbClr val="EEEEEE"/>
                          </a:highlight>
                          <a:latin typeface="Courier New"/>
                          <a:ea typeface="Courier New"/>
                          <a:cs typeface="Courier New"/>
                          <a:sym typeface="Courier New"/>
                        </a:rPr>
                        <a:t>{</a:t>
                      </a:r>
                      <a:r>
                        <a:rPr lang="en" sz="750">
                          <a:solidFill>
                            <a:schemeClr val="dk1"/>
                          </a:solidFill>
                          <a:highlight>
                            <a:srgbClr val="EEEEEE"/>
                          </a:highlight>
                          <a:latin typeface="Courier New"/>
                          <a:ea typeface="Courier New"/>
                          <a:cs typeface="Courier New"/>
                          <a:sym typeface="Courier New"/>
                        </a:rPr>
                        <a:t> </a:t>
                      </a:r>
                      <a:r>
                        <a:rPr lang="en" sz="750">
                          <a:solidFill>
                            <a:srgbClr val="660066"/>
                          </a:solidFill>
                          <a:highlight>
                            <a:srgbClr val="EEEEEE"/>
                          </a:highlight>
                          <a:latin typeface="Courier New"/>
                          <a:ea typeface="Courier New"/>
                          <a:cs typeface="Courier New"/>
                          <a:sym typeface="Courier New"/>
                        </a:rPr>
                        <a:t>Component</a:t>
                      </a:r>
                      <a:r>
                        <a:rPr lang="en" sz="750">
                          <a:solidFill>
                            <a:schemeClr val="dk1"/>
                          </a:solidFill>
                          <a:highlight>
                            <a:srgbClr val="EEEEEE"/>
                          </a:highlight>
                          <a:latin typeface="Courier New"/>
                          <a:ea typeface="Courier New"/>
                          <a:cs typeface="Courier New"/>
                          <a:sym typeface="Courier New"/>
                        </a:rPr>
                        <a:t> </a:t>
                      </a:r>
                      <a:r>
                        <a:rPr lang="en" sz="750">
                          <a:solidFill>
                            <a:srgbClr val="666600"/>
                          </a:solidFill>
                          <a:highlight>
                            <a:srgbClr val="EEEEEE"/>
                          </a:highlight>
                          <a:latin typeface="Courier New"/>
                          <a:ea typeface="Courier New"/>
                          <a:cs typeface="Courier New"/>
                          <a:sym typeface="Courier New"/>
                        </a:rPr>
                        <a:t>}</a:t>
                      </a:r>
                      <a:r>
                        <a:rPr lang="en" sz="750">
                          <a:solidFill>
                            <a:schemeClr val="dk1"/>
                          </a:solidFill>
                          <a:highlight>
                            <a:srgbClr val="EEEEEE"/>
                          </a:highlight>
                          <a:latin typeface="Courier New"/>
                          <a:ea typeface="Courier New"/>
                          <a:cs typeface="Courier New"/>
                          <a:sym typeface="Courier New"/>
                        </a:rPr>
                        <a:t> </a:t>
                      </a:r>
                      <a:r>
                        <a:rPr lang="en" sz="750">
                          <a:solidFill>
                            <a:srgbClr val="000088"/>
                          </a:solidFill>
                          <a:highlight>
                            <a:srgbClr val="EEEEEE"/>
                          </a:highlight>
                          <a:latin typeface="Courier New"/>
                          <a:ea typeface="Courier New"/>
                          <a:cs typeface="Courier New"/>
                          <a:sym typeface="Courier New"/>
                        </a:rPr>
                        <a:t>from</a:t>
                      </a:r>
                      <a:r>
                        <a:rPr lang="en" sz="750">
                          <a:solidFill>
                            <a:schemeClr val="dk1"/>
                          </a:solidFill>
                          <a:highlight>
                            <a:srgbClr val="EEEEEE"/>
                          </a:highlight>
                          <a:latin typeface="Courier New"/>
                          <a:ea typeface="Courier New"/>
                          <a:cs typeface="Courier New"/>
                          <a:sym typeface="Courier New"/>
                        </a:rPr>
                        <a:t> </a:t>
                      </a:r>
                      <a:r>
                        <a:rPr lang="en" sz="750">
                          <a:solidFill>
                            <a:srgbClr val="008800"/>
                          </a:solidFill>
                          <a:highlight>
                            <a:srgbClr val="EEEEEE"/>
                          </a:highlight>
                          <a:latin typeface="Courier New"/>
                          <a:ea typeface="Courier New"/>
                          <a:cs typeface="Courier New"/>
                          <a:sym typeface="Courier New"/>
                        </a:rPr>
                        <a:t>'@angular/core'</a:t>
                      </a:r>
                      <a:r>
                        <a:rPr lang="en" sz="750">
                          <a:solidFill>
                            <a:srgbClr val="666600"/>
                          </a:solidFill>
                          <a:highlight>
                            <a:srgbClr val="EEEEEE"/>
                          </a:highlight>
                          <a:latin typeface="Courier New"/>
                          <a:ea typeface="Courier New"/>
                          <a:cs typeface="Courier New"/>
                          <a:sym typeface="Courier New"/>
                        </a:rPr>
                        <a:t>;</a:t>
                      </a:r>
                      <a:endParaRPr sz="7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7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50">
                          <a:solidFill>
                            <a:srgbClr val="006666"/>
                          </a:solidFill>
                          <a:highlight>
                            <a:srgbClr val="EEEEEE"/>
                          </a:highlight>
                          <a:latin typeface="Courier New"/>
                          <a:ea typeface="Courier New"/>
                          <a:cs typeface="Courier New"/>
                          <a:sym typeface="Courier New"/>
                        </a:rPr>
                        <a:t>@Component</a:t>
                      </a:r>
                      <a:r>
                        <a:rPr lang="en" sz="750">
                          <a:solidFill>
                            <a:schemeClr val="dk1"/>
                          </a:solidFill>
                          <a:highlight>
                            <a:srgbClr val="EEEEEE"/>
                          </a:highlight>
                          <a:latin typeface="Courier New"/>
                          <a:ea typeface="Courier New"/>
                          <a:cs typeface="Courier New"/>
                          <a:sym typeface="Courier New"/>
                        </a:rPr>
                        <a:t> </a:t>
                      </a:r>
                      <a:r>
                        <a:rPr lang="en" sz="750">
                          <a:solidFill>
                            <a:srgbClr val="666600"/>
                          </a:solidFill>
                          <a:highlight>
                            <a:srgbClr val="EEEEEE"/>
                          </a:highlight>
                          <a:latin typeface="Courier New"/>
                          <a:ea typeface="Courier New"/>
                          <a:cs typeface="Courier New"/>
                          <a:sym typeface="Courier New"/>
                        </a:rPr>
                        <a:t>({</a:t>
                      </a:r>
                      <a:endParaRPr sz="7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50">
                          <a:solidFill>
                            <a:schemeClr val="dk1"/>
                          </a:solidFill>
                          <a:highlight>
                            <a:srgbClr val="EEEEEE"/>
                          </a:highlight>
                          <a:latin typeface="Courier New"/>
                          <a:ea typeface="Courier New"/>
                          <a:cs typeface="Courier New"/>
                          <a:sym typeface="Courier New"/>
                        </a:rPr>
                        <a:t>   selector</a:t>
                      </a:r>
                      <a:r>
                        <a:rPr lang="en" sz="750">
                          <a:solidFill>
                            <a:srgbClr val="666600"/>
                          </a:solidFill>
                          <a:highlight>
                            <a:srgbClr val="EEEEEE"/>
                          </a:highlight>
                          <a:latin typeface="Courier New"/>
                          <a:ea typeface="Courier New"/>
                          <a:cs typeface="Courier New"/>
                          <a:sym typeface="Courier New"/>
                        </a:rPr>
                        <a:t>:</a:t>
                      </a:r>
                      <a:r>
                        <a:rPr lang="en" sz="750">
                          <a:solidFill>
                            <a:schemeClr val="dk1"/>
                          </a:solidFill>
                          <a:highlight>
                            <a:srgbClr val="EEEEEE"/>
                          </a:highlight>
                          <a:latin typeface="Courier New"/>
                          <a:ea typeface="Courier New"/>
                          <a:cs typeface="Courier New"/>
                          <a:sym typeface="Courier New"/>
                        </a:rPr>
                        <a:t> </a:t>
                      </a:r>
                      <a:r>
                        <a:rPr lang="en" sz="750">
                          <a:solidFill>
                            <a:srgbClr val="008800"/>
                          </a:solidFill>
                          <a:highlight>
                            <a:srgbClr val="EEEEEE"/>
                          </a:highlight>
                          <a:latin typeface="Courier New"/>
                          <a:ea typeface="Courier New"/>
                          <a:cs typeface="Courier New"/>
                          <a:sym typeface="Courier New"/>
                        </a:rPr>
                        <a:t>'my-app'</a:t>
                      </a:r>
                      <a:r>
                        <a:rPr lang="en" sz="750">
                          <a:solidFill>
                            <a:srgbClr val="666600"/>
                          </a:solidFill>
                          <a:highlight>
                            <a:srgbClr val="EEEEEE"/>
                          </a:highlight>
                          <a:latin typeface="Courier New"/>
                          <a:ea typeface="Courier New"/>
                          <a:cs typeface="Courier New"/>
                          <a:sym typeface="Courier New"/>
                        </a:rPr>
                        <a:t>,</a:t>
                      </a:r>
                      <a:endParaRPr sz="7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50">
                          <a:solidFill>
                            <a:schemeClr val="dk1"/>
                          </a:solidFill>
                          <a:highlight>
                            <a:srgbClr val="EEEEEE"/>
                          </a:highlight>
                          <a:latin typeface="Courier New"/>
                          <a:ea typeface="Courier New"/>
                          <a:cs typeface="Courier New"/>
                          <a:sym typeface="Courier New"/>
                        </a:rPr>
                        <a:t>   templateUrl</a:t>
                      </a:r>
                      <a:r>
                        <a:rPr lang="en" sz="750">
                          <a:solidFill>
                            <a:srgbClr val="666600"/>
                          </a:solidFill>
                          <a:highlight>
                            <a:srgbClr val="EEEEEE"/>
                          </a:highlight>
                          <a:latin typeface="Courier New"/>
                          <a:ea typeface="Courier New"/>
                          <a:cs typeface="Courier New"/>
                          <a:sym typeface="Courier New"/>
                        </a:rPr>
                        <a:t>:</a:t>
                      </a:r>
                      <a:r>
                        <a:rPr lang="en" sz="750">
                          <a:solidFill>
                            <a:schemeClr val="dk1"/>
                          </a:solidFill>
                          <a:highlight>
                            <a:srgbClr val="EEEEEE"/>
                          </a:highlight>
                          <a:latin typeface="Courier New"/>
                          <a:ea typeface="Courier New"/>
                          <a:cs typeface="Courier New"/>
                          <a:sym typeface="Courier New"/>
                        </a:rPr>
                        <a:t> </a:t>
                      </a:r>
                      <a:r>
                        <a:rPr lang="en" sz="750">
                          <a:solidFill>
                            <a:srgbClr val="008800"/>
                          </a:solidFill>
                          <a:highlight>
                            <a:srgbClr val="EEEEEE"/>
                          </a:highlight>
                          <a:latin typeface="Courier New"/>
                          <a:ea typeface="Courier New"/>
                          <a:cs typeface="Courier New"/>
                          <a:sym typeface="Courier New"/>
                        </a:rPr>
                        <a:t>'app/app.component.html'</a:t>
                      </a:r>
                      <a:endParaRPr sz="7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50">
                          <a:solidFill>
                            <a:srgbClr val="666600"/>
                          </a:solidFill>
                          <a:highlight>
                            <a:srgbClr val="EEEEEE"/>
                          </a:highlight>
                          <a:latin typeface="Courier New"/>
                          <a:ea typeface="Courier New"/>
                          <a:cs typeface="Courier New"/>
                          <a:sym typeface="Courier New"/>
                        </a:rPr>
                        <a:t>})</a:t>
                      </a:r>
                      <a:endParaRPr sz="7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7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50">
                          <a:solidFill>
                            <a:srgbClr val="000088"/>
                          </a:solidFill>
                          <a:highlight>
                            <a:srgbClr val="EEEEEE"/>
                          </a:highlight>
                          <a:latin typeface="Courier New"/>
                          <a:ea typeface="Courier New"/>
                          <a:cs typeface="Courier New"/>
                          <a:sym typeface="Courier New"/>
                        </a:rPr>
                        <a:t>export</a:t>
                      </a:r>
                      <a:r>
                        <a:rPr lang="en" sz="750">
                          <a:solidFill>
                            <a:schemeClr val="dk1"/>
                          </a:solidFill>
                          <a:highlight>
                            <a:srgbClr val="EEEEEE"/>
                          </a:highlight>
                          <a:latin typeface="Courier New"/>
                          <a:ea typeface="Courier New"/>
                          <a:cs typeface="Courier New"/>
                          <a:sym typeface="Courier New"/>
                        </a:rPr>
                        <a:t> </a:t>
                      </a:r>
                      <a:r>
                        <a:rPr lang="en" sz="750">
                          <a:solidFill>
                            <a:srgbClr val="000088"/>
                          </a:solidFill>
                          <a:highlight>
                            <a:srgbClr val="EEEEEE"/>
                          </a:highlight>
                          <a:latin typeface="Courier New"/>
                          <a:ea typeface="Courier New"/>
                          <a:cs typeface="Courier New"/>
                          <a:sym typeface="Courier New"/>
                        </a:rPr>
                        <a:t>class</a:t>
                      </a:r>
                      <a:r>
                        <a:rPr lang="en" sz="750">
                          <a:solidFill>
                            <a:schemeClr val="dk1"/>
                          </a:solidFill>
                          <a:highlight>
                            <a:srgbClr val="EEEEEE"/>
                          </a:highlight>
                          <a:latin typeface="Courier New"/>
                          <a:ea typeface="Courier New"/>
                          <a:cs typeface="Courier New"/>
                          <a:sym typeface="Courier New"/>
                        </a:rPr>
                        <a:t> </a:t>
                      </a:r>
                      <a:r>
                        <a:rPr lang="en" sz="750">
                          <a:solidFill>
                            <a:srgbClr val="660066"/>
                          </a:solidFill>
                          <a:highlight>
                            <a:srgbClr val="EEEEEE"/>
                          </a:highlight>
                          <a:latin typeface="Courier New"/>
                          <a:ea typeface="Courier New"/>
                          <a:cs typeface="Courier New"/>
                          <a:sym typeface="Courier New"/>
                        </a:rPr>
                        <a:t>AppComponent</a:t>
                      </a:r>
                      <a:r>
                        <a:rPr lang="en" sz="750">
                          <a:solidFill>
                            <a:schemeClr val="dk1"/>
                          </a:solidFill>
                          <a:highlight>
                            <a:srgbClr val="EEEEEE"/>
                          </a:highlight>
                          <a:latin typeface="Courier New"/>
                          <a:ea typeface="Courier New"/>
                          <a:cs typeface="Courier New"/>
                          <a:sym typeface="Courier New"/>
                        </a:rPr>
                        <a:t> </a:t>
                      </a:r>
                      <a:r>
                        <a:rPr lang="en" sz="750">
                          <a:solidFill>
                            <a:srgbClr val="666600"/>
                          </a:solidFill>
                          <a:highlight>
                            <a:srgbClr val="EEEEEE"/>
                          </a:highlight>
                          <a:latin typeface="Courier New"/>
                          <a:ea typeface="Courier New"/>
                          <a:cs typeface="Courier New"/>
                          <a:sym typeface="Courier New"/>
                        </a:rPr>
                        <a:t>{</a:t>
                      </a:r>
                      <a:endParaRPr sz="7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50">
                          <a:solidFill>
                            <a:schemeClr val="dk1"/>
                          </a:solidFill>
                          <a:highlight>
                            <a:srgbClr val="EEEEEE"/>
                          </a:highlight>
                          <a:latin typeface="Courier New"/>
                          <a:ea typeface="Courier New"/>
                          <a:cs typeface="Courier New"/>
                          <a:sym typeface="Courier New"/>
                        </a:rPr>
                        <a:t>   Title</a:t>
                      </a:r>
                      <a:r>
                        <a:rPr lang="en" sz="750">
                          <a:solidFill>
                            <a:srgbClr val="666600"/>
                          </a:solidFill>
                          <a:highlight>
                            <a:srgbClr val="EEEEEE"/>
                          </a:highlight>
                          <a:latin typeface="Courier New"/>
                          <a:ea typeface="Courier New"/>
                          <a:cs typeface="Courier New"/>
                          <a:sym typeface="Courier New"/>
                        </a:rPr>
                        <a:t>:</a:t>
                      </a:r>
                      <a:r>
                        <a:rPr lang="en" sz="750">
                          <a:solidFill>
                            <a:schemeClr val="dk1"/>
                          </a:solidFill>
                          <a:highlight>
                            <a:srgbClr val="EEEEEE"/>
                          </a:highlight>
                          <a:latin typeface="Courier New"/>
                          <a:ea typeface="Courier New"/>
                          <a:cs typeface="Courier New"/>
                          <a:sym typeface="Courier New"/>
                        </a:rPr>
                        <a:t> </a:t>
                      </a:r>
                      <a:r>
                        <a:rPr lang="en" sz="750">
                          <a:solidFill>
                            <a:srgbClr val="000088"/>
                          </a:solidFill>
                          <a:highlight>
                            <a:srgbClr val="EEEEEE"/>
                          </a:highlight>
                          <a:latin typeface="Courier New"/>
                          <a:ea typeface="Courier New"/>
                          <a:cs typeface="Courier New"/>
                          <a:sym typeface="Courier New"/>
                        </a:rPr>
                        <a:t>string</a:t>
                      </a:r>
                      <a:r>
                        <a:rPr lang="en" sz="750">
                          <a:solidFill>
                            <a:schemeClr val="dk1"/>
                          </a:solidFill>
                          <a:highlight>
                            <a:srgbClr val="EEEEEE"/>
                          </a:highlight>
                          <a:latin typeface="Courier New"/>
                          <a:ea typeface="Courier New"/>
                          <a:cs typeface="Courier New"/>
                          <a:sym typeface="Courier New"/>
                        </a:rPr>
                        <a:t> </a:t>
                      </a:r>
                      <a:r>
                        <a:rPr lang="en" sz="750">
                          <a:solidFill>
                            <a:srgbClr val="666600"/>
                          </a:solidFill>
                          <a:highlight>
                            <a:srgbClr val="EEEEEE"/>
                          </a:highlight>
                          <a:latin typeface="Courier New"/>
                          <a:ea typeface="Courier New"/>
                          <a:cs typeface="Courier New"/>
                          <a:sym typeface="Courier New"/>
                        </a:rPr>
                        <a:t>=</a:t>
                      </a:r>
                      <a:r>
                        <a:rPr lang="en" sz="750">
                          <a:solidFill>
                            <a:schemeClr val="dk1"/>
                          </a:solidFill>
                          <a:highlight>
                            <a:srgbClr val="EEEEEE"/>
                          </a:highlight>
                          <a:latin typeface="Courier New"/>
                          <a:ea typeface="Courier New"/>
                          <a:cs typeface="Courier New"/>
                          <a:sym typeface="Courier New"/>
                        </a:rPr>
                        <a:t> </a:t>
                      </a:r>
                      <a:r>
                        <a:rPr lang="en" sz="750">
                          <a:solidFill>
                            <a:srgbClr val="008800"/>
                          </a:solidFill>
                          <a:highlight>
                            <a:srgbClr val="EEEEEE"/>
                          </a:highlight>
                          <a:latin typeface="Courier New"/>
                          <a:ea typeface="Courier New"/>
                          <a:cs typeface="Courier New"/>
                          <a:sym typeface="Courier New"/>
                        </a:rPr>
                        <a:t>'Welcome'</a:t>
                      </a:r>
                      <a:r>
                        <a:rPr lang="en" sz="750">
                          <a:solidFill>
                            <a:srgbClr val="666600"/>
                          </a:solidFill>
                          <a:highlight>
                            <a:srgbClr val="EEEEEE"/>
                          </a:highlight>
                          <a:latin typeface="Courier New"/>
                          <a:ea typeface="Courier New"/>
                          <a:cs typeface="Courier New"/>
                          <a:sym typeface="Courier New"/>
                        </a:rPr>
                        <a:t>;</a:t>
                      </a:r>
                      <a:endParaRPr sz="7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50">
                          <a:solidFill>
                            <a:schemeClr val="dk1"/>
                          </a:solidFill>
                          <a:highlight>
                            <a:srgbClr val="EEEEEE"/>
                          </a:highlight>
                          <a:latin typeface="Courier New"/>
                          <a:ea typeface="Courier New"/>
                          <a:cs typeface="Courier New"/>
                          <a:sym typeface="Courier New"/>
                        </a:rPr>
                        <a:t>   DataList</a:t>
                      </a:r>
                      <a:r>
                        <a:rPr lang="en" sz="750">
                          <a:solidFill>
                            <a:srgbClr val="666600"/>
                          </a:solidFill>
                          <a:highlight>
                            <a:srgbClr val="EEEEEE"/>
                          </a:highlight>
                          <a:latin typeface="Courier New"/>
                          <a:ea typeface="Courier New"/>
                          <a:cs typeface="Courier New"/>
                          <a:sym typeface="Courier New"/>
                        </a:rPr>
                        <a:t>:</a:t>
                      </a:r>
                      <a:r>
                        <a:rPr lang="en" sz="750">
                          <a:solidFill>
                            <a:schemeClr val="dk1"/>
                          </a:solidFill>
                          <a:highlight>
                            <a:srgbClr val="EEEEEE"/>
                          </a:highlight>
                          <a:latin typeface="Courier New"/>
                          <a:ea typeface="Courier New"/>
                          <a:cs typeface="Courier New"/>
                          <a:sym typeface="Courier New"/>
                        </a:rPr>
                        <a:t> any</a:t>
                      </a:r>
                      <a:r>
                        <a:rPr lang="en" sz="750">
                          <a:solidFill>
                            <a:srgbClr val="666600"/>
                          </a:solidFill>
                          <a:highlight>
                            <a:srgbClr val="EEEEEE"/>
                          </a:highlight>
                          <a:latin typeface="Courier New"/>
                          <a:ea typeface="Courier New"/>
                          <a:cs typeface="Courier New"/>
                          <a:sym typeface="Courier New"/>
                        </a:rPr>
                        <a:t>[]</a:t>
                      </a:r>
                      <a:r>
                        <a:rPr lang="en" sz="750">
                          <a:solidFill>
                            <a:schemeClr val="dk1"/>
                          </a:solidFill>
                          <a:highlight>
                            <a:srgbClr val="EEEEEE"/>
                          </a:highlight>
                          <a:latin typeface="Courier New"/>
                          <a:ea typeface="Courier New"/>
                          <a:cs typeface="Courier New"/>
                          <a:sym typeface="Courier New"/>
                        </a:rPr>
                        <a:t> </a:t>
                      </a:r>
                      <a:r>
                        <a:rPr lang="en" sz="750">
                          <a:solidFill>
                            <a:srgbClr val="666600"/>
                          </a:solidFill>
                          <a:highlight>
                            <a:srgbClr val="EEEEEE"/>
                          </a:highlight>
                          <a:latin typeface="Courier New"/>
                          <a:ea typeface="Courier New"/>
                          <a:cs typeface="Courier New"/>
                          <a:sym typeface="Courier New"/>
                        </a:rPr>
                        <a:t>=</a:t>
                      </a:r>
                      <a:r>
                        <a:rPr lang="en" sz="750">
                          <a:solidFill>
                            <a:schemeClr val="dk1"/>
                          </a:solidFill>
                          <a:highlight>
                            <a:srgbClr val="EEEEEE"/>
                          </a:highlight>
                          <a:latin typeface="Courier New"/>
                          <a:ea typeface="Courier New"/>
                          <a:cs typeface="Courier New"/>
                          <a:sym typeface="Courier New"/>
                        </a:rPr>
                        <a:t> </a:t>
                      </a:r>
                      <a:r>
                        <a:rPr lang="en" sz="750">
                          <a:solidFill>
                            <a:srgbClr val="666600"/>
                          </a:solidFill>
                          <a:highlight>
                            <a:srgbClr val="EEEEEE"/>
                          </a:highlight>
                          <a:latin typeface="Courier New"/>
                          <a:ea typeface="Courier New"/>
                          <a:cs typeface="Courier New"/>
                          <a:sym typeface="Courier New"/>
                        </a:rPr>
                        <a:t>[</a:t>
                      </a:r>
                      <a:r>
                        <a:rPr lang="en" sz="750">
                          <a:solidFill>
                            <a:schemeClr val="dk1"/>
                          </a:solidFill>
                          <a:highlight>
                            <a:srgbClr val="EEEEEE"/>
                          </a:highlight>
                          <a:latin typeface="Courier New"/>
                          <a:ea typeface="Courier New"/>
                          <a:cs typeface="Courier New"/>
                          <a:sym typeface="Courier New"/>
                        </a:rPr>
                        <a:t> </a:t>
                      </a:r>
                      <a:r>
                        <a:rPr lang="en" sz="750">
                          <a:solidFill>
                            <a:srgbClr val="666600"/>
                          </a:solidFill>
                          <a:highlight>
                            <a:srgbClr val="EEEEEE"/>
                          </a:highlight>
                          <a:latin typeface="Courier New"/>
                          <a:ea typeface="Courier New"/>
                          <a:cs typeface="Courier New"/>
                          <a:sym typeface="Courier New"/>
                        </a:rPr>
                        <a:t>{</a:t>
                      </a:r>
                      <a:endParaRPr sz="7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50">
                          <a:solidFill>
                            <a:schemeClr val="dk1"/>
                          </a:solidFill>
                          <a:highlight>
                            <a:srgbClr val="EEEEEE"/>
                          </a:highlight>
                          <a:latin typeface="Courier New"/>
                          <a:ea typeface="Courier New"/>
                          <a:cs typeface="Courier New"/>
                          <a:sym typeface="Courier New"/>
                        </a:rPr>
                        <a:t>      </a:t>
                      </a:r>
                      <a:r>
                        <a:rPr lang="en" sz="750">
                          <a:solidFill>
                            <a:srgbClr val="008800"/>
                          </a:solidFill>
                          <a:highlight>
                            <a:srgbClr val="EEEEEE"/>
                          </a:highlight>
                          <a:latin typeface="Courier New"/>
                          <a:ea typeface="Courier New"/>
                          <a:cs typeface="Courier New"/>
                          <a:sym typeface="Courier New"/>
                        </a:rPr>
                        <a:t>"ID"</a:t>
                      </a:r>
                      <a:r>
                        <a:rPr lang="en" sz="750">
                          <a:solidFill>
                            <a:srgbClr val="666600"/>
                          </a:solidFill>
                          <a:highlight>
                            <a:srgbClr val="EEEEEE"/>
                          </a:highlight>
                          <a:latin typeface="Courier New"/>
                          <a:ea typeface="Courier New"/>
                          <a:cs typeface="Courier New"/>
                          <a:sym typeface="Courier New"/>
                        </a:rPr>
                        <a:t>:</a:t>
                      </a:r>
                      <a:r>
                        <a:rPr lang="en" sz="750">
                          <a:solidFill>
                            <a:schemeClr val="dk1"/>
                          </a:solidFill>
                          <a:highlight>
                            <a:srgbClr val="EEEEEE"/>
                          </a:highlight>
                          <a:latin typeface="Courier New"/>
                          <a:ea typeface="Courier New"/>
                          <a:cs typeface="Courier New"/>
                          <a:sym typeface="Courier New"/>
                        </a:rPr>
                        <a:t> </a:t>
                      </a:r>
                      <a:r>
                        <a:rPr lang="en" sz="750">
                          <a:solidFill>
                            <a:srgbClr val="008800"/>
                          </a:solidFill>
                          <a:highlight>
                            <a:srgbClr val="EEEEEE"/>
                          </a:highlight>
                          <a:latin typeface="Courier New"/>
                          <a:ea typeface="Courier New"/>
                          <a:cs typeface="Courier New"/>
                          <a:sym typeface="Courier New"/>
                        </a:rPr>
                        <a:t>"1"</a:t>
                      </a:r>
                      <a:r>
                        <a:rPr lang="en" sz="750">
                          <a:solidFill>
                            <a:srgbClr val="666600"/>
                          </a:solidFill>
                          <a:highlight>
                            <a:srgbClr val="EEEEEE"/>
                          </a:highlight>
                          <a:latin typeface="Courier New"/>
                          <a:ea typeface="Courier New"/>
                          <a:cs typeface="Courier New"/>
                          <a:sym typeface="Courier New"/>
                        </a:rPr>
                        <a:t>,</a:t>
                      </a:r>
                      <a:endParaRPr sz="7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50">
                          <a:solidFill>
                            <a:schemeClr val="dk1"/>
                          </a:solidFill>
                          <a:highlight>
                            <a:srgbClr val="EEEEEE"/>
                          </a:highlight>
                          <a:latin typeface="Courier New"/>
                          <a:ea typeface="Courier New"/>
                          <a:cs typeface="Courier New"/>
                          <a:sym typeface="Courier New"/>
                        </a:rPr>
                        <a:t>      </a:t>
                      </a:r>
                      <a:r>
                        <a:rPr lang="en" sz="750">
                          <a:solidFill>
                            <a:srgbClr val="008800"/>
                          </a:solidFill>
                          <a:highlight>
                            <a:srgbClr val="EEEEEE"/>
                          </a:highlight>
                          <a:latin typeface="Courier New"/>
                          <a:ea typeface="Courier New"/>
                          <a:cs typeface="Courier New"/>
                          <a:sym typeface="Courier New"/>
                        </a:rPr>
                        <a:t>"url"</a:t>
                      </a:r>
                      <a:r>
                        <a:rPr lang="en" sz="750">
                          <a:solidFill>
                            <a:srgbClr val="666600"/>
                          </a:solidFill>
                          <a:highlight>
                            <a:srgbClr val="EEEEEE"/>
                          </a:highlight>
                          <a:latin typeface="Courier New"/>
                          <a:ea typeface="Courier New"/>
                          <a:cs typeface="Courier New"/>
                          <a:sym typeface="Courier New"/>
                        </a:rPr>
                        <a:t>:</a:t>
                      </a:r>
                      <a:r>
                        <a:rPr lang="en" sz="750">
                          <a:solidFill>
                            <a:schemeClr val="dk1"/>
                          </a:solidFill>
                          <a:highlight>
                            <a:srgbClr val="EEEEEE"/>
                          </a:highlight>
                          <a:latin typeface="Courier New"/>
                          <a:ea typeface="Courier New"/>
                          <a:cs typeface="Courier New"/>
                          <a:sym typeface="Courier New"/>
                        </a:rPr>
                        <a:t> </a:t>
                      </a:r>
                      <a:r>
                        <a:rPr lang="en" sz="750">
                          <a:solidFill>
                            <a:srgbClr val="008800"/>
                          </a:solidFill>
                          <a:highlight>
                            <a:srgbClr val="EEEEEE"/>
                          </a:highlight>
                          <a:latin typeface="Courier New"/>
                          <a:ea typeface="Courier New"/>
                          <a:cs typeface="Courier New"/>
                          <a:sym typeface="Courier New"/>
                        </a:rPr>
                        <a:t>'app/Images/One.jpg'</a:t>
                      </a:r>
                      <a:endParaRPr sz="7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50">
                          <a:solidFill>
                            <a:schemeClr val="dk1"/>
                          </a:solidFill>
                          <a:highlight>
                            <a:srgbClr val="EEEEEE"/>
                          </a:highlight>
                          <a:latin typeface="Courier New"/>
                          <a:ea typeface="Courier New"/>
                          <a:cs typeface="Courier New"/>
                          <a:sym typeface="Courier New"/>
                        </a:rPr>
                        <a:t>   </a:t>
                      </a:r>
                      <a:r>
                        <a:rPr lang="en" sz="750">
                          <a:solidFill>
                            <a:srgbClr val="666600"/>
                          </a:solidFill>
                          <a:highlight>
                            <a:srgbClr val="EEEEEE"/>
                          </a:highlight>
                          <a:latin typeface="Courier New"/>
                          <a:ea typeface="Courier New"/>
                          <a:cs typeface="Courier New"/>
                          <a:sym typeface="Courier New"/>
                        </a:rPr>
                        <a:t>},</a:t>
                      </a:r>
                      <a:endParaRPr sz="7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7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50">
                          <a:solidFill>
                            <a:schemeClr val="dk1"/>
                          </a:solidFill>
                          <a:highlight>
                            <a:srgbClr val="EEEEEE"/>
                          </a:highlight>
                          <a:latin typeface="Courier New"/>
                          <a:ea typeface="Courier New"/>
                          <a:cs typeface="Courier New"/>
                          <a:sym typeface="Courier New"/>
                        </a:rPr>
                        <a:t>   </a:t>
                      </a:r>
                      <a:r>
                        <a:rPr lang="en" sz="750">
                          <a:solidFill>
                            <a:srgbClr val="666600"/>
                          </a:solidFill>
                          <a:highlight>
                            <a:srgbClr val="EEEEEE"/>
                          </a:highlight>
                          <a:latin typeface="Courier New"/>
                          <a:ea typeface="Courier New"/>
                          <a:cs typeface="Courier New"/>
                          <a:sym typeface="Courier New"/>
                        </a:rPr>
                        <a:t>{</a:t>
                      </a:r>
                      <a:endParaRPr sz="7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50">
                          <a:solidFill>
                            <a:schemeClr val="dk1"/>
                          </a:solidFill>
                          <a:highlight>
                            <a:srgbClr val="EEEEEE"/>
                          </a:highlight>
                          <a:latin typeface="Courier New"/>
                          <a:ea typeface="Courier New"/>
                          <a:cs typeface="Courier New"/>
                          <a:sym typeface="Courier New"/>
                        </a:rPr>
                        <a:t>      </a:t>
                      </a:r>
                      <a:r>
                        <a:rPr lang="en" sz="750">
                          <a:solidFill>
                            <a:srgbClr val="008800"/>
                          </a:solidFill>
                          <a:highlight>
                            <a:srgbClr val="EEEEEE"/>
                          </a:highlight>
                          <a:latin typeface="Courier New"/>
                          <a:ea typeface="Courier New"/>
                          <a:cs typeface="Courier New"/>
                          <a:sym typeface="Courier New"/>
                        </a:rPr>
                        <a:t>"ID"</a:t>
                      </a:r>
                      <a:r>
                        <a:rPr lang="en" sz="750">
                          <a:solidFill>
                            <a:srgbClr val="666600"/>
                          </a:solidFill>
                          <a:highlight>
                            <a:srgbClr val="EEEEEE"/>
                          </a:highlight>
                          <a:latin typeface="Courier New"/>
                          <a:ea typeface="Courier New"/>
                          <a:cs typeface="Courier New"/>
                          <a:sym typeface="Courier New"/>
                        </a:rPr>
                        <a:t>:</a:t>
                      </a:r>
                      <a:r>
                        <a:rPr lang="en" sz="750">
                          <a:solidFill>
                            <a:schemeClr val="dk1"/>
                          </a:solidFill>
                          <a:highlight>
                            <a:srgbClr val="EEEEEE"/>
                          </a:highlight>
                          <a:latin typeface="Courier New"/>
                          <a:ea typeface="Courier New"/>
                          <a:cs typeface="Courier New"/>
                          <a:sym typeface="Courier New"/>
                        </a:rPr>
                        <a:t> </a:t>
                      </a:r>
                      <a:r>
                        <a:rPr lang="en" sz="750">
                          <a:solidFill>
                            <a:srgbClr val="008800"/>
                          </a:solidFill>
                          <a:highlight>
                            <a:srgbClr val="EEEEEE"/>
                          </a:highlight>
                          <a:latin typeface="Courier New"/>
                          <a:ea typeface="Courier New"/>
                          <a:cs typeface="Courier New"/>
                          <a:sym typeface="Courier New"/>
                        </a:rPr>
                        <a:t>"2"</a:t>
                      </a:r>
                      <a:r>
                        <a:rPr lang="en" sz="750">
                          <a:solidFill>
                            <a:srgbClr val="666600"/>
                          </a:solidFill>
                          <a:highlight>
                            <a:srgbClr val="EEEEEE"/>
                          </a:highlight>
                          <a:latin typeface="Courier New"/>
                          <a:ea typeface="Courier New"/>
                          <a:cs typeface="Courier New"/>
                          <a:sym typeface="Courier New"/>
                        </a:rPr>
                        <a:t>,</a:t>
                      </a:r>
                      <a:endParaRPr sz="7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50">
                          <a:solidFill>
                            <a:schemeClr val="dk1"/>
                          </a:solidFill>
                          <a:highlight>
                            <a:srgbClr val="EEEEEE"/>
                          </a:highlight>
                          <a:latin typeface="Courier New"/>
                          <a:ea typeface="Courier New"/>
                          <a:cs typeface="Courier New"/>
                          <a:sym typeface="Courier New"/>
                        </a:rPr>
                        <a:t>      </a:t>
                      </a:r>
                      <a:r>
                        <a:rPr lang="en" sz="750">
                          <a:solidFill>
                            <a:srgbClr val="008800"/>
                          </a:solidFill>
                          <a:highlight>
                            <a:srgbClr val="EEEEEE"/>
                          </a:highlight>
                          <a:latin typeface="Courier New"/>
                          <a:ea typeface="Courier New"/>
                          <a:cs typeface="Courier New"/>
                          <a:sym typeface="Courier New"/>
                        </a:rPr>
                        <a:t>"url"</a:t>
                      </a:r>
                      <a:r>
                        <a:rPr lang="en" sz="750">
                          <a:solidFill>
                            <a:srgbClr val="666600"/>
                          </a:solidFill>
                          <a:highlight>
                            <a:srgbClr val="EEEEEE"/>
                          </a:highlight>
                          <a:latin typeface="Courier New"/>
                          <a:ea typeface="Courier New"/>
                          <a:cs typeface="Courier New"/>
                          <a:sym typeface="Courier New"/>
                        </a:rPr>
                        <a:t>:</a:t>
                      </a:r>
                      <a:r>
                        <a:rPr lang="en" sz="750">
                          <a:solidFill>
                            <a:schemeClr val="dk1"/>
                          </a:solidFill>
                          <a:highlight>
                            <a:srgbClr val="EEEEEE"/>
                          </a:highlight>
                          <a:latin typeface="Courier New"/>
                          <a:ea typeface="Courier New"/>
                          <a:cs typeface="Courier New"/>
                          <a:sym typeface="Courier New"/>
                        </a:rPr>
                        <a:t> </a:t>
                      </a:r>
                      <a:r>
                        <a:rPr lang="en" sz="750">
                          <a:solidFill>
                            <a:srgbClr val="008800"/>
                          </a:solidFill>
                          <a:highlight>
                            <a:srgbClr val="EEEEEE"/>
                          </a:highlight>
                          <a:latin typeface="Courier New"/>
                          <a:ea typeface="Courier New"/>
                          <a:cs typeface="Courier New"/>
                          <a:sym typeface="Courier New"/>
                        </a:rPr>
                        <a:t>'app/Images/Two.jpg'</a:t>
                      </a:r>
                      <a:endParaRPr sz="7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50">
                          <a:solidFill>
                            <a:schemeClr val="dk1"/>
                          </a:solidFill>
                          <a:highlight>
                            <a:srgbClr val="EEEEEE"/>
                          </a:highlight>
                          <a:latin typeface="Courier New"/>
                          <a:ea typeface="Courier New"/>
                          <a:cs typeface="Courier New"/>
                          <a:sym typeface="Courier New"/>
                        </a:rPr>
                        <a:t>   </a:t>
                      </a:r>
                      <a:r>
                        <a:rPr lang="en" sz="750">
                          <a:solidFill>
                            <a:srgbClr val="666600"/>
                          </a:solidFill>
                          <a:highlight>
                            <a:srgbClr val="EEEEEE"/>
                          </a:highlight>
                          <a:latin typeface="Courier New"/>
                          <a:ea typeface="Courier New"/>
                          <a:cs typeface="Courier New"/>
                          <a:sym typeface="Courier New"/>
                        </a:rPr>
                        <a:t>}</a:t>
                      </a:r>
                      <a:r>
                        <a:rPr lang="en" sz="750">
                          <a:solidFill>
                            <a:schemeClr val="dk1"/>
                          </a:solidFill>
                          <a:highlight>
                            <a:srgbClr val="EEEEEE"/>
                          </a:highlight>
                          <a:latin typeface="Courier New"/>
                          <a:ea typeface="Courier New"/>
                          <a:cs typeface="Courier New"/>
                          <a:sym typeface="Courier New"/>
                        </a:rPr>
                        <a:t> </a:t>
                      </a:r>
                      <a:r>
                        <a:rPr lang="en" sz="750">
                          <a:solidFill>
                            <a:srgbClr val="666600"/>
                          </a:solidFill>
                          <a:highlight>
                            <a:srgbClr val="EEEEEE"/>
                          </a:highlight>
                          <a:latin typeface="Courier New"/>
                          <a:ea typeface="Courier New"/>
                          <a:cs typeface="Courier New"/>
                          <a:sym typeface="Courier New"/>
                        </a:rPr>
                        <a:t>];</a:t>
                      </a:r>
                      <a:endParaRPr sz="750">
                        <a:solidFill>
                          <a:schemeClr val="dk1"/>
                        </a:solidFill>
                        <a:highlight>
                          <a:srgbClr val="EEEEEE"/>
                        </a:highlight>
                        <a:latin typeface="Courier New"/>
                        <a:ea typeface="Courier New"/>
                        <a:cs typeface="Courier New"/>
                        <a:sym typeface="Courier New"/>
                      </a:endParaRPr>
                    </a:p>
                    <a:p>
                      <a:pPr indent="0" lvl="0" marL="25400" marR="25400" rtl="0" algn="l">
                        <a:lnSpc>
                          <a:spcPct val="115000"/>
                        </a:lnSpc>
                        <a:spcBef>
                          <a:spcPts val="0"/>
                        </a:spcBef>
                        <a:spcAft>
                          <a:spcPts val="0"/>
                        </a:spcAft>
                        <a:buClr>
                          <a:schemeClr val="dk1"/>
                        </a:buClr>
                        <a:buSzPts val="1100"/>
                        <a:buFont typeface="Arial"/>
                        <a:buNone/>
                      </a:pPr>
                      <a:r>
                        <a:rPr lang="en" sz="750">
                          <a:solidFill>
                            <a:srgbClr val="666600"/>
                          </a:solidFill>
                          <a:highlight>
                            <a:srgbClr val="EEEEEE"/>
                          </a:highlight>
                          <a:latin typeface="Courier New"/>
                          <a:ea typeface="Courier New"/>
                          <a:cs typeface="Courier New"/>
                          <a:sym typeface="Courier New"/>
                        </a:rPr>
                        <a:t>}</a:t>
                      </a:r>
                      <a:endParaRPr sz="750">
                        <a:solidFill>
                          <a:srgbClr val="666600"/>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750">
                          <a:solidFill>
                            <a:srgbClr val="000088"/>
                          </a:solidFill>
                          <a:highlight>
                            <a:srgbClr val="EEEEEE"/>
                          </a:highlight>
                          <a:latin typeface="Courier New"/>
                          <a:ea typeface="Courier New"/>
                          <a:cs typeface="Courier New"/>
                          <a:sym typeface="Courier New"/>
                        </a:rPr>
                        <a:t>&lt;div</a:t>
                      </a:r>
                      <a:r>
                        <a:rPr lang="en" sz="750">
                          <a:solidFill>
                            <a:schemeClr val="dk1"/>
                          </a:solidFill>
                          <a:highlight>
                            <a:srgbClr val="EEEEEE"/>
                          </a:highlight>
                          <a:latin typeface="Courier New"/>
                          <a:ea typeface="Courier New"/>
                          <a:cs typeface="Courier New"/>
                          <a:sym typeface="Courier New"/>
                        </a:rPr>
                        <a:t> *</a:t>
                      </a:r>
                      <a:r>
                        <a:rPr lang="en" sz="750">
                          <a:solidFill>
                            <a:srgbClr val="660066"/>
                          </a:solidFill>
                          <a:highlight>
                            <a:srgbClr val="EEEEEE"/>
                          </a:highlight>
                          <a:latin typeface="Courier New"/>
                          <a:ea typeface="Courier New"/>
                          <a:cs typeface="Courier New"/>
                          <a:sym typeface="Courier New"/>
                        </a:rPr>
                        <a:t>ngFor</a:t>
                      </a:r>
                      <a:r>
                        <a:rPr lang="en" sz="750">
                          <a:solidFill>
                            <a:schemeClr val="dk1"/>
                          </a:solidFill>
                          <a:highlight>
                            <a:srgbClr val="EEEEEE"/>
                          </a:highlight>
                          <a:latin typeface="Courier New"/>
                          <a:ea typeface="Courier New"/>
                          <a:cs typeface="Courier New"/>
                          <a:sym typeface="Courier New"/>
                        </a:rPr>
                        <a:t> </a:t>
                      </a:r>
                      <a:r>
                        <a:rPr lang="en" sz="750">
                          <a:solidFill>
                            <a:srgbClr val="666600"/>
                          </a:solidFill>
                          <a:highlight>
                            <a:srgbClr val="EEEEEE"/>
                          </a:highlight>
                          <a:latin typeface="Courier New"/>
                          <a:ea typeface="Courier New"/>
                          <a:cs typeface="Courier New"/>
                          <a:sym typeface="Courier New"/>
                        </a:rPr>
                        <a:t>=</a:t>
                      </a:r>
                      <a:r>
                        <a:rPr lang="en" sz="750">
                          <a:solidFill>
                            <a:schemeClr val="dk1"/>
                          </a:solidFill>
                          <a:highlight>
                            <a:srgbClr val="EEEEEE"/>
                          </a:highlight>
                          <a:latin typeface="Courier New"/>
                          <a:ea typeface="Courier New"/>
                          <a:cs typeface="Courier New"/>
                          <a:sym typeface="Courier New"/>
                        </a:rPr>
                        <a:t> </a:t>
                      </a:r>
                      <a:r>
                        <a:rPr lang="en" sz="750">
                          <a:solidFill>
                            <a:srgbClr val="008800"/>
                          </a:solidFill>
                          <a:highlight>
                            <a:srgbClr val="EEEEEE"/>
                          </a:highlight>
                          <a:latin typeface="Courier New"/>
                          <a:ea typeface="Courier New"/>
                          <a:cs typeface="Courier New"/>
                          <a:sym typeface="Courier New"/>
                        </a:rPr>
                        <a:t>'let lst of DataList'</a:t>
                      </a:r>
                      <a:r>
                        <a:rPr lang="en" sz="750">
                          <a:solidFill>
                            <a:srgbClr val="000088"/>
                          </a:solidFill>
                          <a:highlight>
                            <a:srgbClr val="EEEEEE"/>
                          </a:highlight>
                          <a:latin typeface="Courier New"/>
                          <a:ea typeface="Courier New"/>
                          <a:cs typeface="Courier New"/>
                          <a:sym typeface="Courier New"/>
                        </a:rPr>
                        <a:t>&gt;</a:t>
                      </a:r>
                      <a:endParaRPr sz="7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50">
                          <a:solidFill>
                            <a:schemeClr val="dk1"/>
                          </a:solidFill>
                          <a:highlight>
                            <a:srgbClr val="EEEEEE"/>
                          </a:highlight>
                          <a:latin typeface="Courier New"/>
                          <a:ea typeface="Courier New"/>
                          <a:cs typeface="Courier New"/>
                          <a:sym typeface="Courier New"/>
                        </a:rPr>
                        <a:t>   </a:t>
                      </a:r>
                      <a:r>
                        <a:rPr lang="en" sz="750">
                          <a:solidFill>
                            <a:srgbClr val="000088"/>
                          </a:solidFill>
                          <a:highlight>
                            <a:srgbClr val="EEEEEE"/>
                          </a:highlight>
                          <a:latin typeface="Courier New"/>
                          <a:ea typeface="Courier New"/>
                          <a:cs typeface="Courier New"/>
                          <a:sym typeface="Courier New"/>
                        </a:rPr>
                        <a:t>&lt;ul&gt;</a:t>
                      </a:r>
                      <a:endParaRPr sz="7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50">
                          <a:solidFill>
                            <a:schemeClr val="dk1"/>
                          </a:solidFill>
                          <a:highlight>
                            <a:srgbClr val="EEEEEE"/>
                          </a:highlight>
                          <a:latin typeface="Courier New"/>
                          <a:ea typeface="Courier New"/>
                          <a:cs typeface="Courier New"/>
                          <a:sym typeface="Courier New"/>
                        </a:rPr>
                        <a:t>      </a:t>
                      </a:r>
                      <a:r>
                        <a:rPr lang="en" sz="750">
                          <a:solidFill>
                            <a:srgbClr val="000088"/>
                          </a:solidFill>
                          <a:highlight>
                            <a:srgbClr val="EEEEEE"/>
                          </a:highlight>
                          <a:latin typeface="Courier New"/>
                          <a:ea typeface="Courier New"/>
                          <a:cs typeface="Courier New"/>
                          <a:sym typeface="Courier New"/>
                        </a:rPr>
                        <a:t>&lt;li&gt;</a:t>
                      </a:r>
                      <a:r>
                        <a:rPr lang="en" sz="750">
                          <a:solidFill>
                            <a:schemeClr val="dk1"/>
                          </a:solidFill>
                          <a:highlight>
                            <a:srgbClr val="EEEEEE"/>
                          </a:highlight>
                          <a:latin typeface="Courier New"/>
                          <a:ea typeface="Courier New"/>
                          <a:cs typeface="Courier New"/>
                          <a:sym typeface="Courier New"/>
                        </a:rPr>
                        <a:t>{{lst.ID}}</a:t>
                      </a:r>
                      <a:r>
                        <a:rPr lang="en" sz="750">
                          <a:solidFill>
                            <a:srgbClr val="000088"/>
                          </a:solidFill>
                          <a:highlight>
                            <a:srgbClr val="EEEEEE"/>
                          </a:highlight>
                          <a:latin typeface="Courier New"/>
                          <a:ea typeface="Courier New"/>
                          <a:cs typeface="Courier New"/>
                          <a:sym typeface="Courier New"/>
                        </a:rPr>
                        <a:t>&lt;/li&gt;</a:t>
                      </a:r>
                      <a:endParaRPr sz="75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50">
                          <a:solidFill>
                            <a:schemeClr val="dk1"/>
                          </a:solidFill>
                          <a:highlight>
                            <a:srgbClr val="EEEEEE"/>
                          </a:highlight>
                          <a:latin typeface="Courier New"/>
                          <a:ea typeface="Courier New"/>
                          <a:cs typeface="Courier New"/>
                          <a:sym typeface="Courier New"/>
                        </a:rPr>
                        <a:t>      &lt;img src=”{{list.url}}”&gt;</a:t>
                      </a:r>
                      <a:endParaRPr sz="750">
                        <a:solidFill>
                          <a:schemeClr val="dk1"/>
                        </a:solidFill>
                        <a:highlight>
                          <a:srgbClr val="EEEEEE"/>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 sz="750">
                          <a:solidFill>
                            <a:srgbClr val="000088"/>
                          </a:solidFill>
                          <a:highlight>
                            <a:srgbClr val="EEEEEE"/>
                          </a:highlight>
                          <a:latin typeface="Courier New"/>
                          <a:ea typeface="Courier New"/>
                          <a:cs typeface="Courier New"/>
                          <a:sym typeface="Courier New"/>
                        </a:rPr>
                        <a:t>&lt;img</a:t>
                      </a:r>
                      <a:r>
                        <a:rPr lang="en" sz="750">
                          <a:solidFill>
                            <a:schemeClr val="dk1"/>
                          </a:solidFill>
                          <a:highlight>
                            <a:srgbClr val="EEEEEE"/>
                          </a:highlight>
                          <a:latin typeface="Courier New"/>
                          <a:ea typeface="Courier New"/>
                          <a:cs typeface="Courier New"/>
                          <a:sym typeface="Courier New"/>
                        </a:rPr>
                        <a:t> [</a:t>
                      </a:r>
                      <a:r>
                        <a:rPr lang="en" sz="750">
                          <a:solidFill>
                            <a:srgbClr val="660066"/>
                          </a:solidFill>
                          <a:highlight>
                            <a:srgbClr val="EEEEEE"/>
                          </a:highlight>
                          <a:latin typeface="Courier New"/>
                          <a:ea typeface="Courier New"/>
                          <a:cs typeface="Courier New"/>
                          <a:sym typeface="Courier New"/>
                        </a:rPr>
                        <a:t>src</a:t>
                      </a:r>
                      <a:r>
                        <a:rPr lang="en" sz="750">
                          <a:solidFill>
                            <a:schemeClr val="dk1"/>
                          </a:solidFill>
                          <a:highlight>
                            <a:srgbClr val="EEEEEE"/>
                          </a:highlight>
                          <a:latin typeface="Courier New"/>
                          <a:ea typeface="Courier New"/>
                          <a:cs typeface="Courier New"/>
                          <a:sym typeface="Courier New"/>
                        </a:rPr>
                        <a:t>] </a:t>
                      </a:r>
                      <a:r>
                        <a:rPr lang="en" sz="750">
                          <a:solidFill>
                            <a:srgbClr val="666600"/>
                          </a:solidFill>
                          <a:highlight>
                            <a:srgbClr val="EEEEEE"/>
                          </a:highlight>
                          <a:latin typeface="Courier New"/>
                          <a:ea typeface="Courier New"/>
                          <a:cs typeface="Courier New"/>
                          <a:sym typeface="Courier New"/>
                        </a:rPr>
                        <a:t>=</a:t>
                      </a:r>
                      <a:r>
                        <a:rPr lang="en" sz="750">
                          <a:solidFill>
                            <a:schemeClr val="dk1"/>
                          </a:solidFill>
                          <a:highlight>
                            <a:srgbClr val="EEEEEE"/>
                          </a:highlight>
                          <a:latin typeface="Courier New"/>
                          <a:ea typeface="Courier New"/>
                          <a:cs typeface="Courier New"/>
                          <a:sym typeface="Courier New"/>
                        </a:rPr>
                        <a:t> </a:t>
                      </a:r>
                      <a:r>
                        <a:rPr lang="en" sz="750">
                          <a:solidFill>
                            <a:srgbClr val="008800"/>
                          </a:solidFill>
                          <a:highlight>
                            <a:srgbClr val="EEEEEE"/>
                          </a:highlight>
                          <a:latin typeface="Courier New"/>
                          <a:ea typeface="Courier New"/>
                          <a:cs typeface="Courier New"/>
                          <a:sym typeface="Courier New"/>
                        </a:rPr>
                        <a:t>'lst.url'</a:t>
                      </a:r>
                      <a:r>
                        <a:rPr lang="en" sz="750">
                          <a:solidFill>
                            <a:srgbClr val="000088"/>
                          </a:solidFill>
                          <a:highlight>
                            <a:srgbClr val="EEEEEE"/>
                          </a:highlight>
                          <a:latin typeface="Courier New"/>
                          <a:ea typeface="Courier New"/>
                          <a:cs typeface="Courier New"/>
                          <a:sym typeface="Courier New"/>
                        </a:rPr>
                        <a:t>&gt;</a:t>
                      </a:r>
                      <a:endParaRPr sz="750">
                        <a:solidFill>
                          <a:srgbClr val="000088"/>
                        </a:solidFill>
                        <a:highlight>
                          <a:srgbClr val="EEEEE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50">
                          <a:solidFill>
                            <a:srgbClr val="000088"/>
                          </a:solidFill>
                          <a:highlight>
                            <a:srgbClr val="EEEEEE"/>
                          </a:highlight>
                          <a:latin typeface="Courier New"/>
                          <a:ea typeface="Courier New"/>
                          <a:cs typeface="Courier New"/>
                          <a:sym typeface="Courier New"/>
                        </a:rPr>
                        <a:t>	&lt;img bind-src=”list.url”&gt;</a:t>
                      </a:r>
                      <a:endParaRPr sz="750">
                        <a:solidFill>
                          <a:srgbClr val="000088"/>
                        </a:solidFill>
                        <a:highlight>
                          <a:srgbClr val="EEEEE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50">
                          <a:solidFill>
                            <a:schemeClr val="dk1"/>
                          </a:solidFill>
                          <a:highlight>
                            <a:srgbClr val="EEEEEE"/>
                          </a:highlight>
                          <a:latin typeface="Courier New"/>
                          <a:ea typeface="Courier New"/>
                          <a:cs typeface="Courier New"/>
                          <a:sym typeface="Courier New"/>
                        </a:rPr>
                        <a:t>   </a:t>
                      </a:r>
                      <a:r>
                        <a:rPr lang="en" sz="750">
                          <a:solidFill>
                            <a:srgbClr val="000088"/>
                          </a:solidFill>
                          <a:highlight>
                            <a:srgbClr val="EEEEEE"/>
                          </a:highlight>
                          <a:latin typeface="Courier New"/>
                          <a:ea typeface="Courier New"/>
                          <a:cs typeface="Courier New"/>
                          <a:sym typeface="Courier New"/>
                        </a:rPr>
                        <a:t>&lt;/ul&gt;</a:t>
                      </a:r>
                      <a:endParaRPr sz="750">
                        <a:solidFill>
                          <a:schemeClr val="dk1"/>
                        </a:solidFill>
                        <a:highlight>
                          <a:srgbClr val="EEEEEE"/>
                        </a:highlight>
                        <a:latin typeface="Courier New"/>
                        <a:ea typeface="Courier New"/>
                        <a:cs typeface="Courier New"/>
                        <a:sym typeface="Courier New"/>
                      </a:endParaRPr>
                    </a:p>
                    <a:p>
                      <a:pPr indent="0" lvl="0" marL="25400" marR="25400" rtl="0" algn="l">
                        <a:lnSpc>
                          <a:spcPct val="115000"/>
                        </a:lnSpc>
                        <a:spcBef>
                          <a:spcPts val="0"/>
                        </a:spcBef>
                        <a:spcAft>
                          <a:spcPts val="0"/>
                        </a:spcAft>
                        <a:buClr>
                          <a:schemeClr val="dk1"/>
                        </a:buClr>
                        <a:buSzPts val="1100"/>
                        <a:buFont typeface="Arial"/>
                        <a:buNone/>
                      </a:pPr>
                      <a:r>
                        <a:rPr lang="en" sz="750">
                          <a:solidFill>
                            <a:srgbClr val="000088"/>
                          </a:solidFill>
                          <a:highlight>
                            <a:srgbClr val="EEEEEE"/>
                          </a:highlight>
                          <a:latin typeface="Courier New"/>
                          <a:ea typeface="Courier New"/>
                          <a:cs typeface="Courier New"/>
                          <a:sym typeface="Courier New"/>
                        </a:rPr>
                        <a:t>&lt;/div&gt;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0"/>
          <p:cNvSpPr txBox="1"/>
          <p:nvPr>
            <p:ph type="ctrTitle"/>
          </p:nvPr>
        </p:nvSpPr>
        <p:spPr>
          <a:xfrm>
            <a:off x="1301850" y="246900"/>
            <a:ext cx="6540300" cy="69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solidFill>
                  <a:srgbClr val="E06666"/>
                </a:solidFill>
                <a:latin typeface="Raleway"/>
                <a:ea typeface="Raleway"/>
                <a:cs typeface="Raleway"/>
                <a:sym typeface="Raleway"/>
              </a:rPr>
              <a:t>Architecture of Angular Apps</a:t>
            </a:r>
            <a:endParaRPr sz="3400">
              <a:solidFill>
                <a:srgbClr val="E06666"/>
              </a:solidFill>
              <a:latin typeface="Raleway"/>
              <a:ea typeface="Raleway"/>
              <a:cs typeface="Raleway"/>
              <a:sym typeface="Raleway"/>
            </a:endParaRPr>
          </a:p>
        </p:txBody>
      </p:sp>
      <p:pic>
        <p:nvPicPr>
          <p:cNvPr id="391" name="Google Shape;391;p60"/>
          <p:cNvPicPr preferRelativeResize="0"/>
          <p:nvPr/>
        </p:nvPicPr>
        <p:blipFill>
          <a:blip r:embed="rId3">
            <a:alphaModFix/>
          </a:blip>
          <a:stretch>
            <a:fillRect/>
          </a:stretch>
        </p:blipFill>
        <p:spPr>
          <a:xfrm>
            <a:off x="152400" y="1090800"/>
            <a:ext cx="3900300" cy="3900300"/>
          </a:xfrm>
          <a:prstGeom prst="rect">
            <a:avLst/>
          </a:prstGeom>
          <a:noFill/>
          <a:ln>
            <a:noFill/>
          </a:ln>
        </p:spPr>
      </p:pic>
      <p:cxnSp>
        <p:nvCxnSpPr>
          <p:cNvPr id="392" name="Google Shape;392;p60"/>
          <p:cNvCxnSpPr/>
          <p:nvPr/>
        </p:nvCxnSpPr>
        <p:spPr>
          <a:xfrm flipH="1">
            <a:off x="4557825" y="1199950"/>
            <a:ext cx="16500" cy="3315600"/>
          </a:xfrm>
          <a:prstGeom prst="straightConnector1">
            <a:avLst/>
          </a:prstGeom>
          <a:noFill/>
          <a:ln cap="flat" cmpd="sng" w="9525">
            <a:solidFill>
              <a:srgbClr val="D9D9D9"/>
            </a:solidFill>
            <a:prstDash val="solid"/>
            <a:round/>
            <a:headEnd len="med" w="med" type="none"/>
            <a:tailEnd len="med" w="med" type="none"/>
          </a:ln>
        </p:spPr>
      </p:cxnSp>
      <p:sp>
        <p:nvSpPr>
          <p:cNvPr id="393" name="Google Shape;393;p60"/>
          <p:cNvSpPr txBox="1"/>
          <p:nvPr/>
        </p:nvSpPr>
        <p:spPr>
          <a:xfrm>
            <a:off x="5016475" y="966700"/>
            <a:ext cx="3944100" cy="34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000">
              <a:solidFill>
                <a:schemeClr val="dk2"/>
              </a:solidFill>
              <a:latin typeface="Roboto"/>
              <a:ea typeface="Roboto"/>
              <a:cs typeface="Roboto"/>
              <a:sym typeface="Roboto"/>
            </a:endParaRPr>
          </a:p>
          <a:p>
            <a:pPr indent="0" lvl="0" marL="0" rtl="0" algn="l">
              <a:spcBef>
                <a:spcPts val="0"/>
              </a:spcBef>
              <a:spcAft>
                <a:spcPts val="0"/>
              </a:spcAft>
              <a:buNone/>
            </a:pPr>
            <a:r>
              <a:rPr b="1" lang="en" sz="1000">
                <a:solidFill>
                  <a:schemeClr val="dk2"/>
                </a:solidFill>
                <a:latin typeface="Roboto"/>
                <a:ea typeface="Roboto"/>
                <a:cs typeface="Roboto"/>
                <a:sym typeface="Roboto"/>
              </a:rPr>
              <a:t>Directives :</a:t>
            </a:r>
            <a:endParaRPr b="1" sz="1000">
              <a:solidFill>
                <a:schemeClr val="dk2"/>
              </a:solidFill>
              <a:latin typeface="Roboto"/>
              <a:ea typeface="Roboto"/>
              <a:cs typeface="Roboto"/>
              <a:sym typeface="Roboto"/>
            </a:endParaRPr>
          </a:p>
          <a:p>
            <a:pPr indent="0" lvl="0" marL="0" rtl="0" algn="l">
              <a:spcBef>
                <a:spcPts val="0"/>
              </a:spcBef>
              <a:spcAft>
                <a:spcPts val="0"/>
              </a:spcAft>
              <a:buNone/>
            </a:pPr>
            <a:r>
              <a:t/>
            </a:r>
            <a:endParaRPr b="1"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Templates are always dynamic, and to achieve this we use directive.</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Two types of directives Attribute Directives &amp; Structural Directives.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Structural directives replace , add , remove elements in a DOM .</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Attribute Directives modify behavior or appearance of an existing element in a DOM.</a:t>
            </a:r>
            <a:endParaRPr sz="1000">
              <a:solidFill>
                <a:schemeClr val="dk2"/>
              </a:solidFill>
              <a:latin typeface="Roboto"/>
              <a:ea typeface="Roboto"/>
              <a:cs typeface="Roboto"/>
              <a:sym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1"/>
          <p:cNvSpPr txBox="1"/>
          <p:nvPr>
            <p:ph type="ctrTitle"/>
          </p:nvPr>
        </p:nvSpPr>
        <p:spPr>
          <a:xfrm>
            <a:off x="1301850" y="246900"/>
            <a:ext cx="6540300" cy="69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solidFill>
                  <a:srgbClr val="E06666"/>
                </a:solidFill>
                <a:latin typeface="Raleway"/>
                <a:ea typeface="Raleway"/>
                <a:cs typeface="Raleway"/>
                <a:sym typeface="Raleway"/>
              </a:rPr>
              <a:t>Architecture of Angular Apps</a:t>
            </a:r>
            <a:endParaRPr sz="3400">
              <a:solidFill>
                <a:srgbClr val="E06666"/>
              </a:solidFill>
              <a:latin typeface="Raleway"/>
              <a:ea typeface="Raleway"/>
              <a:cs typeface="Raleway"/>
              <a:sym typeface="Raleway"/>
            </a:endParaRPr>
          </a:p>
        </p:txBody>
      </p:sp>
      <p:pic>
        <p:nvPicPr>
          <p:cNvPr id="399" name="Google Shape;399;p61"/>
          <p:cNvPicPr preferRelativeResize="0"/>
          <p:nvPr/>
        </p:nvPicPr>
        <p:blipFill>
          <a:blip r:embed="rId3">
            <a:alphaModFix/>
          </a:blip>
          <a:stretch>
            <a:fillRect/>
          </a:stretch>
        </p:blipFill>
        <p:spPr>
          <a:xfrm>
            <a:off x="152400" y="1090800"/>
            <a:ext cx="3900300" cy="3900300"/>
          </a:xfrm>
          <a:prstGeom prst="rect">
            <a:avLst/>
          </a:prstGeom>
          <a:noFill/>
          <a:ln>
            <a:noFill/>
          </a:ln>
        </p:spPr>
      </p:pic>
      <p:cxnSp>
        <p:nvCxnSpPr>
          <p:cNvPr id="400" name="Google Shape;400;p61"/>
          <p:cNvCxnSpPr/>
          <p:nvPr/>
        </p:nvCxnSpPr>
        <p:spPr>
          <a:xfrm flipH="1">
            <a:off x="4557775" y="1213550"/>
            <a:ext cx="49500" cy="3302100"/>
          </a:xfrm>
          <a:prstGeom prst="straightConnector1">
            <a:avLst/>
          </a:prstGeom>
          <a:noFill/>
          <a:ln cap="flat" cmpd="sng" w="9525">
            <a:solidFill>
              <a:srgbClr val="D9D9D9"/>
            </a:solidFill>
            <a:prstDash val="solid"/>
            <a:round/>
            <a:headEnd len="med" w="med" type="none"/>
            <a:tailEnd len="med" w="med" type="none"/>
          </a:ln>
        </p:spPr>
      </p:cxnSp>
      <p:sp>
        <p:nvSpPr>
          <p:cNvPr id="401" name="Google Shape;401;p61"/>
          <p:cNvSpPr txBox="1"/>
          <p:nvPr/>
        </p:nvSpPr>
        <p:spPr>
          <a:xfrm>
            <a:off x="4887725" y="1050150"/>
            <a:ext cx="3944100" cy="3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000">
              <a:solidFill>
                <a:schemeClr val="dk2"/>
              </a:solidFill>
              <a:latin typeface="Roboto"/>
              <a:ea typeface="Roboto"/>
              <a:cs typeface="Roboto"/>
              <a:sym typeface="Roboto"/>
            </a:endParaRPr>
          </a:p>
          <a:p>
            <a:pPr indent="0" lvl="0" marL="0" rtl="0" algn="l">
              <a:spcBef>
                <a:spcPts val="0"/>
              </a:spcBef>
              <a:spcAft>
                <a:spcPts val="0"/>
              </a:spcAft>
              <a:buNone/>
            </a:pPr>
            <a:r>
              <a:t/>
            </a:r>
            <a:endParaRPr b="1" sz="1000">
              <a:solidFill>
                <a:schemeClr val="dk2"/>
              </a:solidFill>
              <a:latin typeface="Roboto"/>
              <a:ea typeface="Roboto"/>
              <a:cs typeface="Roboto"/>
              <a:sym typeface="Roboto"/>
            </a:endParaRPr>
          </a:p>
          <a:p>
            <a:pPr indent="0" lvl="0" marL="0" rtl="0" algn="l">
              <a:spcBef>
                <a:spcPts val="0"/>
              </a:spcBef>
              <a:spcAft>
                <a:spcPts val="0"/>
              </a:spcAft>
              <a:buNone/>
            </a:pPr>
            <a:r>
              <a:rPr b="1" lang="en" sz="1000">
                <a:solidFill>
                  <a:schemeClr val="dk2"/>
                </a:solidFill>
                <a:latin typeface="Roboto"/>
                <a:ea typeface="Roboto"/>
                <a:cs typeface="Roboto"/>
                <a:sym typeface="Roboto"/>
              </a:rPr>
              <a:t>Services and DI:</a:t>
            </a:r>
            <a:endParaRPr b="1" sz="1000">
              <a:solidFill>
                <a:schemeClr val="dk2"/>
              </a:solidFill>
              <a:latin typeface="Roboto"/>
              <a:ea typeface="Roboto"/>
              <a:cs typeface="Roboto"/>
              <a:sym typeface="Roboto"/>
            </a:endParaRPr>
          </a:p>
          <a:p>
            <a:pPr indent="0" lvl="0" marL="0" rtl="0" algn="l">
              <a:spcBef>
                <a:spcPts val="0"/>
              </a:spcBef>
              <a:spcAft>
                <a:spcPts val="0"/>
              </a:spcAft>
              <a:buNone/>
            </a:pPr>
            <a:r>
              <a:t/>
            </a:r>
            <a:endParaRPr b="1"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For data or logic that isn't associated with a specific view, and that we want to share across components, we create a service class.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This kind of logics can be fetching data from server , validating user input , share data among multiple components,  application logic like calculating sum ,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A service </a:t>
            </a:r>
            <a:r>
              <a:rPr b="1" lang="en" sz="1000">
                <a:solidFill>
                  <a:schemeClr val="dk2"/>
                </a:solidFill>
                <a:latin typeface="Roboto"/>
                <a:ea typeface="Roboto"/>
                <a:cs typeface="Roboto"/>
                <a:sym typeface="Roboto"/>
              </a:rPr>
              <a:t>class</a:t>
            </a:r>
            <a:r>
              <a:rPr lang="en" sz="1000">
                <a:solidFill>
                  <a:schemeClr val="dk2"/>
                </a:solidFill>
                <a:latin typeface="Roboto"/>
                <a:ea typeface="Roboto"/>
                <a:cs typeface="Roboto"/>
                <a:sym typeface="Roboto"/>
              </a:rPr>
              <a:t> definition is immediately preceded by the </a:t>
            </a:r>
            <a:r>
              <a:rPr b="1" lang="en" sz="1000">
                <a:solidFill>
                  <a:schemeClr val="dk2"/>
                </a:solidFill>
                <a:latin typeface="Roboto"/>
                <a:ea typeface="Roboto"/>
                <a:cs typeface="Roboto"/>
                <a:sym typeface="Roboto"/>
              </a:rPr>
              <a:t>@Injectable()</a:t>
            </a:r>
            <a:r>
              <a:rPr lang="en" sz="1000">
                <a:solidFill>
                  <a:schemeClr val="dk2"/>
                </a:solidFill>
                <a:latin typeface="Roboto"/>
                <a:ea typeface="Roboto"/>
                <a:cs typeface="Roboto"/>
                <a:sym typeface="Roboto"/>
              </a:rPr>
              <a:t> decorator. The decorator provides the metadata that allows other providers to be injected as dependencies into your class.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Dependency injection (DI) lets us keep our component classes lean and efficient and testable.</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ctrTitle"/>
          </p:nvPr>
        </p:nvSpPr>
        <p:spPr>
          <a:xfrm>
            <a:off x="235000" y="652000"/>
            <a:ext cx="3305400" cy="6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Install</a:t>
            </a:r>
            <a:r>
              <a:rPr lang="en" sz="3400">
                <a:solidFill>
                  <a:srgbClr val="E06666"/>
                </a:solidFill>
                <a:latin typeface="Raleway"/>
                <a:ea typeface="Raleway"/>
                <a:cs typeface="Raleway"/>
                <a:sym typeface="Raleway"/>
              </a:rPr>
              <a:t> Typescript</a:t>
            </a:r>
            <a:endParaRPr sz="3400">
              <a:solidFill>
                <a:srgbClr val="E06666"/>
              </a:solidFill>
              <a:latin typeface="Raleway"/>
              <a:ea typeface="Raleway"/>
              <a:cs typeface="Raleway"/>
              <a:sym typeface="Raleway"/>
            </a:endParaRPr>
          </a:p>
        </p:txBody>
      </p:sp>
      <p:sp>
        <p:nvSpPr>
          <p:cNvPr id="85" name="Google Shape;85;p17"/>
          <p:cNvSpPr txBox="1"/>
          <p:nvPr>
            <p:ph idx="1" type="subTitle"/>
          </p:nvPr>
        </p:nvSpPr>
        <p:spPr>
          <a:xfrm>
            <a:off x="560925" y="1483375"/>
            <a:ext cx="6591600" cy="30981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Roboto"/>
              <a:buChar char="●"/>
            </a:pPr>
            <a:r>
              <a:rPr lang="en" sz="1100">
                <a:latin typeface="Roboto"/>
                <a:ea typeface="Roboto"/>
                <a:cs typeface="Roboto"/>
                <a:sym typeface="Roboto"/>
              </a:rPr>
              <a:t>Assuming you have installed node and npm, run</a:t>
            </a:r>
            <a:endParaRPr b="1" sz="950">
              <a:solidFill>
                <a:srgbClr val="FFFFFF"/>
              </a:solidFill>
              <a:highlight>
                <a:srgbClr val="1155CC"/>
              </a:highlight>
              <a:latin typeface="Courier New"/>
              <a:ea typeface="Courier New"/>
              <a:cs typeface="Courier New"/>
              <a:sym typeface="Courier New"/>
            </a:endParaRPr>
          </a:p>
          <a:p>
            <a:pPr indent="0" lvl="0" marL="457200" rtl="0" algn="l">
              <a:spcBef>
                <a:spcPts val="0"/>
              </a:spcBef>
              <a:spcAft>
                <a:spcPts val="0"/>
              </a:spcAft>
              <a:buNone/>
            </a:pPr>
            <a:r>
              <a:t/>
            </a:r>
            <a:endParaRPr b="1" sz="950">
              <a:solidFill>
                <a:srgbClr val="FFFFFF"/>
              </a:solidFill>
              <a:highlight>
                <a:srgbClr val="1155CC"/>
              </a:highlight>
              <a:latin typeface="Courier New"/>
              <a:ea typeface="Courier New"/>
              <a:cs typeface="Courier New"/>
              <a:sym typeface="Courier New"/>
            </a:endParaRPr>
          </a:p>
          <a:p>
            <a:pPr indent="-298450" lvl="0" marL="457200" rtl="0" algn="l">
              <a:spcBef>
                <a:spcPts val="0"/>
              </a:spcBef>
              <a:spcAft>
                <a:spcPts val="0"/>
              </a:spcAft>
              <a:buSzPts val="1100"/>
              <a:buFont typeface="Roboto"/>
              <a:buChar char="●"/>
            </a:pPr>
            <a:r>
              <a:rPr b="1" lang="en" sz="950">
                <a:solidFill>
                  <a:srgbClr val="FFFFFF"/>
                </a:solidFill>
                <a:highlight>
                  <a:srgbClr val="1155CC"/>
                </a:highlight>
                <a:latin typeface="Courier New"/>
                <a:ea typeface="Courier New"/>
                <a:cs typeface="Courier New"/>
                <a:sym typeface="Courier New"/>
              </a:rPr>
              <a:t>npm install -g typescript  </a:t>
            </a:r>
            <a:endParaRPr sz="1100">
              <a:latin typeface="Roboto"/>
              <a:ea typeface="Roboto"/>
              <a:cs typeface="Roboto"/>
              <a:sym typeface="Roboto"/>
            </a:endParaRPr>
          </a:p>
          <a:p>
            <a:pPr indent="0" lvl="0" marL="457200" rtl="0" algn="l">
              <a:spcBef>
                <a:spcPts val="0"/>
              </a:spcBef>
              <a:spcAft>
                <a:spcPts val="0"/>
              </a:spcAft>
              <a:buNone/>
            </a:pPr>
            <a:r>
              <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Next , to check if it was </a:t>
            </a:r>
            <a:r>
              <a:rPr lang="en" sz="1100">
                <a:latin typeface="Roboto"/>
                <a:ea typeface="Roboto"/>
                <a:cs typeface="Roboto"/>
                <a:sym typeface="Roboto"/>
              </a:rPr>
              <a:t>successfully</a:t>
            </a:r>
            <a:r>
              <a:rPr lang="en" sz="1100">
                <a:latin typeface="Roboto"/>
                <a:ea typeface="Roboto"/>
                <a:cs typeface="Roboto"/>
                <a:sym typeface="Roboto"/>
              </a:rPr>
              <a:t> installed run</a:t>
            </a:r>
            <a:endParaRPr sz="1100">
              <a:latin typeface="Roboto"/>
              <a:ea typeface="Roboto"/>
              <a:cs typeface="Roboto"/>
              <a:sym typeface="Roboto"/>
            </a:endParaRPr>
          </a:p>
          <a:p>
            <a:pPr indent="0" lvl="0" marL="457200" rtl="0" algn="l">
              <a:spcBef>
                <a:spcPts val="0"/>
              </a:spcBef>
              <a:spcAft>
                <a:spcPts val="0"/>
              </a:spcAft>
              <a:buNone/>
            </a:pPr>
            <a:r>
              <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n" sz="950">
                <a:solidFill>
                  <a:srgbClr val="FFFFFF"/>
                </a:solidFill>
                <a:highlight>
                  <a:srgbClr val="1155CC"/>
                </a:highlight>
                <a:latin typeface="Courier New"/>
                <a:ea typeface="Courier New"/>
                <a:cs typeface="Courier New"/>
                <a:sym typeface="Courier New"/>
              </a:rPr>
              <a:t>tsc --version</a:t>
            </a:r>
            <a:endParaRPr sz="1100">
              <a:latin typeface="Roboto"/>
              <a:ea typeface="Roboto"/>
              <a:cs typeface="Roboto"/>
              <a:sym typeface="Roboto"/>
            </a:endParaRPr>
          </a:p>
          <a:p>
            <a:pPr indent="0" lvl="0" marL="457200" rtl="0" algn="l">
              <a:spcBef>
                <a:spcPts val="0"/>
              </a:spcBef>
              <a:spcAft>
                <a:spcPts val="0"/>
              </a:spcAft>
              <a:buNone/>
            </a:pPr>
            <a:r>
              <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Install ts-node</a:t>
            </a:r>
            <a:endParaRPr sz="1100">
              <a:latin typeface="Roboto"/>
              <a:ea typeface="Roboto"/>
              <a:cs typeface="Roboto"/>
              <a:sym typeface="Roboto"/>
            </a:endParaRPr>
          </a:p>
          <a:p>
            <a:pPr indent="0" lvl="0" marL="457200" rtl="0" algn="l">
              <a:spcBef>
                <a:spcPts val="0"/>
              </a:spcBef>
              <a:spcAft>
                <a:spcPts val="0"/>
              </a:spcAft>
              <a:buNone/>
            </a:pPr>
            <a:r>
              <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n" sz="950">
                <a:solidFill>
                  <a:srgbClr val="FFFFFF"/>
                </a:solidFill>
                <a:highlight>
                  <a:srgbClr val="1155CC"/>
                </a:highlight>
                <a:latin typeface="Courier New"/>
                <a:ea typeface="Courier New"/>
                <a:cs typeface="Courier New"/>
                <a:sym typeface="Courier New"/>
              </a:rPr>
              <a:t>npm install -g ts-node  </a:t>
            </a:r>
            <a:endParaRPr sz="1100">
              <a:latin typeface="Roboto"/>
              <a:ea typeface="Roboto"/>
              <a:cs typeface="Roboto"/>
              <a:sym typeface="Roboto"/>
            </a:endParaRPr>
          </a:p>
          <a:p>
            <a:pPr indent="0" lvl="0" marL="457200" rtl="0" algn="l">
              <a:spcBef>
                <a:spcPts val="0"/>
              </a:spcBef>
              <a:spcAft>
                <a:spcPts val="0"/>
              </a:spcAft>
              <a:buNone/>
            </a:pPr>
            <a:r>
              <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Go to our project folder you cloned earlier to </a:t>
            </a:r>
            <a:r>
              <a:rPr b="1" lang="en" sz="1100">
                <a:latin typeface="Roboto"/>
                <a:ea typeface="Roboto"/>
                <a:cs typeface="Roboto"/>
                <a:sym typeface="Roboto"/>
              </a:rPr>
              <a:t>ts_intro</a:t>
            </a:r>
            <a:endParaRPr sz="1100">
              <a:latin typeface="Roboto"/>
              <a:ea typeface="Roboto"/>
              <a:cs typeface="Roboto"/>
              <a:sym typeface="Roboto"/>
            </a:endParaRPr>
          </a:p>
          <a:p>
            <a:pPr indent="0" lvl="0" marL="457200" rtl="0" algn="l">
              <a:spcBef>
                <a:spcPts val="0"/>
              </a:spcBef>
              <a:spcAft>
                <a:spcPts val="0"/>
              </a:spcAft>
              <a:buNone/>
            </a:pPr>
            <a:r>
              <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 run main.ts through typescript compile using </a:t>
            </a:r>
            <a:r>
              <a:rPr b="1" lang="en" sz="1100">
                <a:latin typeface="Roboto"/>
                <a:ea typeface="Roboto"/>
                <a:cs typeface="Roboto"/>
                <a:sym typeface="Roboto"/>
              </a:rPr>
              <a:t>ts-node</a:t>
            </a:r>
            <a:r>
              <a:rPr b="1" lang="en" sz="1100">
                <a:latin typeface="Roboto"/>
                <a:ea typeface="Roboto"/>
                <a:cs typeface="Roboto"/>
                <a:sym typeface="Roboto"/>
              </a:rPr>
              <a:t> main.ts</a:t>
            </a:r>
            <a:endParaRPr sz="1100">
              <a:latin typeface="Roboto"/>
              <a:ea typeface="Roboto"/>
              <a:cs typeface="Roboto"/>
              <a:sym typeface="Roboto"/>
            </a:endParaRPr>
          </a:p>
          <a:p>
            <a:pPr indent="0" lvl="0" marL="45720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p:txBody>
      </p:sp>
      <p:grpSp>
        <p:nvGrpSpPr>
          <p:cNvPr id="86" name="Google Shape;86;p17"/>
          <p:cNvGrpSpPr/>
          <p:nvPr/>
        </p:nvGrpSpPr>
        <p:grpSpPr>
          <a:xfrm>
            <a:off x="7194747" y="82200"/>
            <a:ext cx="1827203" cy="1827203"/>
            <a:chOff x="3687125" y="2831025"/>
            <a:chExt cx="1990200" cy="1990200"/>
          </a:xfrm>
        </p:grpSpPr>
        <p:sp>
          <p:nvSpPr>
            <p:cNvPr id="87" name="Google Shape;87;p17"/>
            <p:cNvSpPr/>
            <p:nvPr/>
          </p:nvSpPr>
          <p:spPr>
            <a:xfrm>
              <a:off x="3687125" y="2831025"/>
              <a:ext cx="1990200" cy="1990200"/>
            </a:xfrm>
            <a:prstGeom prst="ellipse">
              <a:avLst/>
            </a:prstGeom>
            <a:solidFill>
              <a:srgbClr val="35D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a:off x="4033775" y="3197014"/>
              <a:ext cx="1296900" cy="1258200"/>
            </a:xfrm>
            <a:prstGeom prst="ellipse">
              <a:avLst/>
            </a:prstGeom>
            <a:solidFill>
              <a:srgbClr val="D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txBox="1"/>
            <p:nvPr/>
          </p:nvSpPr>
          <p:spPr>
            <a:xfrm>
              <a:off x="4033775" y="2831025"/>
              <a:ext cx="1296900" cy="1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Typescript</a:t>
              </a:r>
              <a:endParaRPr b="1" sz="1000">
                <a:solidFill>
                  <a:srgbClr val="FFFFFF"/>
                </a:solidFill>
                <a:latin typeface="Roboto"/>
                <a:ea typeface="Roboto"/>
                <a:cs typeface="Roboto"/>
                <a:sym typeface="Roboto"/>
              </a:endParaRPr>
            </a:p>
          </p:txBody>
        </p:sp>
        <p:sp>
          <p:nvSpPr>
            <p:cNvPr id="90" name="Google Shape;90;p17"/>
            <p:cNvSpPr txBox="1"/>
            <p:nvPr/>
          </p:nvSpPr>
          <p:spPr>
            <a:xfrm>
              <a:off x="4160225" y="3658875"/>
              <a:ext cx="1044000" cy="33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JavaScript</a:t>
              </a:r>
              <a:endParaRPr sz="1200">
                <a:latin typeface="Roboto"/>
                <a:ea typeface="Roboto"/>
                <a:cs typeface="Roboto"/>
                <a:sym typeface="Roboto"/>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2"/>
          <p:cNvSpPr txBox="1"/>
          <p:nvPr>
            <p:ph type="ctrTitle"/>
          </p:nvPr>
        </p:nvSpPr>
        <p:spPr>
          <a:xfrm>
            <a:off x="1301850" y="246900"/>
            <a:ext cx="6540300" cy="69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solidFill>
                  <a:srgbClr val="E06666"/>
                </a:solidFill>
                <a:latin typeface="Raleway"/>
                <a:ea typeface="Raleway"/>
                <a:cs typeface="Raleway"/>
                <a:sym typeface="Raleway"/>
              </a:rPr>
              <a:t>Architecture of Angular Apps</a:t>
            </a:r>
            <a:endParaRPr sz="3400">
              <a:solidFill>
                <a:srgbClr val="E06666"/>
              </a:solidFill>
              <a:latin typeface="Raleway"/>
              <a:ea typeface="Raleway"/>
              <a:cs typeface="Raleway"/>
              <a:sym typeface="Raleway"/>
            </a:endParaRPr>
          </a:p>
        </p:txBody>
      </p:sp>
      <p:pic>
        <p:nvPicPr>
          <p:cNvPr id="407" name="Google Shape;407;p62"/>
          <p:cNvPicPr preferRelativeResize="0"/>
          <p:nvPr/>
        </p:nvPicPr>
        <p:blipFill>
          <a:blip r:embed="rId3">
            <a:alphaModFix/>
          </a:blip>
          <a:stretch>
            <a:fillRect/>
          </a:stretch>
        </p:blipFill>
        <p:spPr>
          <a:xfrm>
            <a:off x="158763" y="938400"/>
            <a:ext cx="4231925" cy="2152236"/>
          </a:xfrm>
          <a:prstGeom prst="rect">
            <a:avLst/>
          </a:prstGeom>
          <a:noFill/>
          <a:ln>
            <a:noFill/>
          </a:ln>
        </p:spPr>
      </p:pic>
      <p:pic>
        <p:nvPicPr>
          <p:cNvPr id="408" name="Google Shape;408;p62"/>
          <p:cNvPicPr preferRelativeResize="0"/>
          <p:nvPr/>
        </p:nvPicPr>
        <p:blipFill>
          <a:blip r:embed="rId4">
            <a:alphaModFix/>
          </a:blip>
          <a:stretch>
            <a:fillRect/>
          </a:stretch>
        </p:blipFill>
        <p:spPr>
          <a:xfrm>
            <a:off x="6719000" y="938400"/>
            <a:ext cx="2095500" cy="1952625"/>
          </a:xfrm>
          <a:prstGeom prst="rect">
            <a:avLst/>
          </a:prstGeom>
          <a:noFill/>
          <a:ln>
            <a:noFill/>
          </a:ln>
        </p:spPr>
      </p:pic>
      <p:pic>
        <p:nvPicPr>
          <p:cNvPr id="409" name="Google Shape;409;p62"/>
          <p:cNvPicPr preferRelativeResize="0"/>
          <p:nvPr/>
        </p:nvPicPr>
        <p:blipFill>
          <a:blip r:embed="rId5">
            <a:alphaModFix/>
          </a:blip>
          <a:stretch>
            <a:fillRect/>
          </a:stretch>
        </p:blipFill>
        <p:spPr>
          <a:xfrm>
            <a:off x="2685149" y="3368500"/>
            <a:ext cx="3773700" cy="17174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3"/>
          <p:cNvSpPr txBox="1"/>
          <p:nvPr>
            <p:ph type="ctrTitle"/>
          </p:nvPr>
        </p:nvSpPr>
        <p:spPr>
          <a:xfrm>
            <a:off x="353125" y="145250"/>
            <a:ext cx="65403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Different Angular Versions</a:t>
            </a:r>
            <a:endParaRPr sz="3400">
              <a:solidFill>
                <a:srgbClr val="E06666"/>
              </a:solidFill>
              <a:latin typeface="Raleway"/>
              <a:ea typeface="Raleway"/>
              <a:cs typeface="Raleway"/>
              <a:sym typeface="Raleway"/>
            </a:endParaRPr>
          </a:p>
        </p:txBody>
      </p:sp>
      <p:cxnSp>
        <p:nvCxnSpPr>
          <p:cNvPr id="415" name="Google Shape;415;p63"/>
          <p:cNvCxnSpPr/>
          <p:nvPr/>
        </p:nvCxnSpPr>
        <p:spPr>
          <a:xfrm flipH="1">
            <a:off x="4557775" y="1213550"/>
            <a:ext cx="49500" cy="3302100"/>
          </a:xfrm>
          <a:prstGeom prst="straightConnector1">
            <a:avLst/>
          </a:prstGeom>
          <a:noFill/>
          <a:ln cap="flat" cmpd="sng" w="9525">
            <a:solidFill>
              <a:srgbClr val="D9D9D9"/>
            </a:solidFill>
            <a:prstDash val="solid"/>
            <a:round/>
            <a:headEnd len="med" w="med" type="none"/>
            <a:tailEnd len="med" w="med" type="none"/>
          </a:ln>
        </p:spPr>
      </p:cxnSp>
      <p:sp>
        <p:nvSpPr>
          <p:cNvPr id="416" name="Google Shape;416;p63"/>
          <p:cNvSpPr txBox="1"/>
          <p:nvPr/>
        </p:nvSpPr>
        <p:spPr>
          <a:xfrm>
            <a:off x="4887725" y="1050150"/>
            <a:ext cx="3944100" cy="3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Roboto"/>
                <a:ea typeface="Roboto"/>
                <a:cs typeface="Roboto"/>
                <a:sym typeface="Roboto"/>
              </a:rPr>
              <a:t>Angular 1: </a:t>
            </a:r>
            <a:r>
              <a:rPr lang="en" sz="1000">
                <a:solidFill>
                  <a:schemeClr val="dk2"/>
                </a:solidFill>
                <a:latin typeface="Roboto"/>
                <a:ea typeface="Roboto"/>
                <a:cs typeface="Roboto"/>
                <a:sym typeface="Roboto"/>
              </a:rPr>
              <a:t>referred to as Angular.js, JS Based , MVC</a:t>
            </a:r>
            <a:endParaRPr sz="1000">
              <a:solidFill>
                <a:schemeClr val="dk2"/>
              </a:solidFill>
              <a:latin typeface="Roboto"/>
              <a:ea typeface="Roboto"/>
              <a:cs typeface="Roboto"/>
              <a:sym typeface="Roboto"/>
            </a:endParaRPr>
          </a:p>
          <a:p>
            <a:pPr indent="0" lvl="0" marL="0" rtl="0" algn="l">
              <a:spcBef>
                <a:spcPts val="0"/>
              </a:spcBef>
              <a:spcAft>
                <a:spcPts val="0"/>
              </a:spcAft>
              <a:buNone/>
            </a:pPr>
            <a:r>
              <a:rPr b="1" lang="en" sz="1000">
                <a:solidFill>
                  <a:schemeClr val="dk2"/>
                </a:solidFill>
                <a:latin typeface="Roboto"/>
                <a:ea typeface="Roboto"/>
                <a:cs typeface="Roboto"/>
                <a:sym typeface="Roboto"/>
              </a:rPr>
              <a:t>Angular 2: </a:t>
            </a:r>
            <a:r>
              <a:rPr lang="en" sz="1000">
                <a:solidFill>
                  <a:schemeClr val="dk2"/>
                </a:solidFill>
                <a:latin typeface="Roboto"/>
                <a:ea typeface="Roboto"/>
                <a:cs typeface="Roboto"/>
                <a:sym typeface="Roboto"/>
              </a:rPr>
              <a:t> built with mobile in mind, complete </a:t>
            </a:r>
            <a:r>
              <a:rPr lang="en" sz="1000">
                <a:solidFill>
                  <a:schemeClr val="dk2"/>
                </a:solidFill>
                <a:latin typeface="Roboto"/>
                <a:ea typeface="Roboto"/>
                <a:cs typeface="Roboto"/>
                <a:sym typeface="Roboto"/>
              </a:rPr>
              <a:t>rewrite</a:t>
            </a:r>
            <a:r>
              <a:rPr lang="en" sz="1000">
                <a:solidFill>
                  <a:schemeClr val="dk2"/>
                </a:solidFill>
                <a:latin typeface="Roboto"/>
                <a:ea typeface="Roboto"/>
                <a:cs typeface="Roboto"/>
                <a:sym typeface="Roboto"/>
              </a:rPr>
              <a:t> , you can use TS , ES5, ES6,Dart to develop.</a:t>
            </a:r>
            <a:endParaRPr sz="1000">
              <a:solidFill>
                <a:schemeClr val="dk2"/>
              </a:solidFill>
              <a:latin typeface="Roboto"/>
              <a:ea typeface="Roboto"/>
              <a:cs typeface="Roboto"/>
              <a:sym typeface="Roboto"/>
            </a:endParaRPr>
          </a:p>
          <a:p>
            <a:pPr indent="0" lvl="0" marL="0" rtl="0" algn="l">
              <a:spcBef>
                <a:spcPts val="0"/>
              </a:spcBef>
              <a:spcAft>
                <a:spcPts val="0"/>
              </a:spcAft>
              <a:buNone/>
            </a:pPr>
            <a:r>
              <a:rPr b="1" lang="en" sz="1000">
                <a:solidFill>
                  <a:schemeClr val="dk2"/>
                </a:solidFill>
                <a:latin typeface="Roboto"/>
                <a:ea typeface="Roboto"/>
                <a:cs typeface="Roboto"/>
                <a:sym typeface="Roboto"/>
              </a:rPr>
              <a:t>Angular 3: </a:t>
            </a:r>
            <a:r>
              <a:rPr lang="en" sz="1000">
                <a:solidFill>
                  <a:schemeClr val="dk2"/>
                </a:solidFill>
                <a:latin typeface="Roboto"/>
                <a:ea typeface="Roboto"/>
                <a:cs typeface="Roboto"/>
                <a:sym typeface="Roboto"/>
              </a:rPr>
              <a:t> skipped due to  </a:t>
            </a:r>
            <a:r>
              <a:rPr lang="en" sz="1000">
                <a:solidFill>
                  <a:schemeClr val="dk2"/>
                </a:solidFill>
                <a:latin typeface="Roboto"/>
                <a:ea typeface="Roboto"/>
                <a:cs typeface="Roboto"/>
                <a:sym typeface="Roboto"/>
              </a:rPr>
              <a:t>mismatch</a:t>
            </a:r>
            <a:r>
              <a:rPr lang="en" sz="1000">
                <a:solidFill>
                  <a:schemeClr val="dk2"/>
                </a:solidFill>
                <a:latin typeface="Roboto"/>
                <a:ea typeface="Roboto"/>
                <a:cs typeface="Roboto"/>
                <a:sym typeface="Roboto"/>
              </a:rPr>
              <a:t> between @angular/router which was already in V3 and other angular core libraries which were in v 2. Releasing Angular 3 with its router in 4 would create a confusion so angular was also release as v4.</a:t>
            </a:r>
            <a:endParaRPr sz="1000">
              <a:solidFill>
                <a:schemeClr val="dk2"/>
              </a:solidFill>
              <a:latin typeface="Roboto"/>
              <a:ea typeface="Roboto"/>
              <a:cs typeface="Roboto"/>
              <a:sym typeface="Roboto"/>
            </a:endParaRPr>
          </a:p>
          <a:p>
            <a:pPr indent="0" lvl="0" marL="0" rtl="0" algn="l">
              <a:spcBef>
                <a:spcPts val="0"/>
              </a:spcBef>
              <a:spcAft>
                <a:spcPts val="0"/>
              </a:spcAft>
              <a:buNone/>
            </a:pPr>
            <a:r>
              <a:rPr b="1" lang="en" sz="1000">
                <a:solidFill>
                  <a:schemeClr val="dk2"/>
                </a:solidFill>
                <a:latin typeface="Roboto"/>
                <a:ea typeface="Roboto"/>
                <a:cs typeface="Roboto"/>
                <a:sym typeface="Roboto"/>
              </a:rPr>
              <a:t>Angular 4:  </a:t>
            </a:r>
            <a:r>
              <a:rPr lang="en" sz="1000">
                <a:solidFill>
                  <a:schemeClr val="dk2"/>
                </a:solidFill>
                <a:latin typeface="Roboto"/>
                <a:ea typeface="Roboto"/>
                <a:cs typeface="Roboto"/>
                <a:sym typeface="Roboto"/>
              </a:rPr>
              <a:t>backward</a:t>
            </a:r>
            <a:r>
              <a:rPr lang="en" sz="1000">
                <a:solidFill>
                  <a:schemeClr val="dk2"/>
                </a:solidFill>
                <a:latin typeface="Roboto"/>
                <a:ea typeface="Roboto"/>
                <a:cs typeface="Roboto"/>
                <a:sym typeface="Roboto"/>
              </a:rPr>
              <a:t> compatible to v2 , reduce the generated code for </a:t>
            </a:r>
            <a:r>
              <a:rPr lang="en" sz="1000">
                <a:solidFill>
                  <a:schemeClr val="dk2"/>
                </a:solidFill>
                <a:latin typeface="Roboto"/>
                <a:ea typeface="Roboto"/>
                <a:cs typeface="Roboto"/>
                <a:sym typeface="Roboto"/>
              </a:rPr>
              <a:t>components</a:t>
            </a:r>
            <a:r>
              <a:rPr lang="en" sz="1000">
                <a:solidFill>
                  <a:schemeClr val="dk2"/>
                </a:solidFill>
                <a:latin typeface="Roboto"/>
                <a:ea typeface="Roboto"/>
                <a:cs typeface="Roboto"/>
                <a:sym typeface="Roboto"/>
              </a:rPr>
              <a:t> by 60%, faster compilation. Animations pulled out of @angular/core, introduction of *ngIf/else, TS 2.2 </a:t>
            </a:r>
            <a:r>
              <a:rPr lang="en" sz="1000">
                <a:solidFill>
                  <a:schemeClr val="dk2"/>
                </a:solidFill>
                <a:latin typeface="Roboto"/>
                <a:ea typeface="Roboto"/>
                <a:cs typeface="Roboto"/>
                <a:sym typeface="Roboto"/>
              </a:rPr>
              <a:t>compatibility</a:t>
            </a:r>
            <a:endParaRPr sz="1000">
              <a:solidFill>
                <a:schemeClr val="dk2"/>
              </a:solidFill>
              <a:latin typeface="Roboto"/>
              <a:ea typeface="Roboto"/>
              <a:cs typeface="Roboto"/>
              <a:sym typeface="Roboto"/>
            </a:endParaRPr>
          </a:p>
          <a:p>
            <a:pPr indent="0" lvl="0" marL="0" rtl="0" algn="l">
              <a:spcBef>
                <a:spcPts val="0"/>
              </a:spcBef>
              <a:spcAft>
                <a:spcPts val="0"/>
              </a:spcAft>
              <a:buNone/>
            </a:pPr>
            <a:r>
              <a:rPr b="1" lang="en" sz="1000">
                <a:solidFill>
                  <a:schemeClr val="dk2"/>
                </a:solidFill>
                <a:latin typeface="Roboto"/>
                <a:ea typeface="Roboto"/>
                <a:cs typeface="Roboto"/>
                <a:sym typeface="Roboto"/>
              </a:rPr>
              <a:t>Angular 5:  </a:t>
            </a:r>
            <a:r>
              <a:rPr lang="en" sz="1000">
                <a:solidFill>
                  <a:schemeClr val="dk2"/>
                </a:solidFill>
                <a:latin typeface="Roboto"/>
                <a:ea typeface="Roboto"/>
                <a:cs typeface="Roboto"/>
                <a:sym typeface="Roboto"/>
              </a:rPr>
              <a:t> better internationalization support , @angular/http deprecated in place of @angular/common/http, new Router life cycle events: GuardsCheckStart, ChildActivationStart, ActivationStart, GuardsCheckEnd, ResolveStart, ResolveEnd, ActivationEnd, ChildActivationEnd</a:t>
            </a:r>
            <a:endParaRPr sz="1000">
              <a:solidFill>
                <a:schemeClr val="dk2"/>
              </a:solidFill>
              <a:latin typeface="Roboto"/>
              <a:ea typeface="Roboto"/>
              <a:cs typeface="Roboto"/>
              <a:sym typeface="Roboto"/>
            </a:endParaRPr>
          </a:p>
          <a:p>
            <a:pPr indent="0" lvl="0" marL="0" rtl="0" algn="l">
              <a:spcBef>
                <a:spcPts val="0"/>
              </a:spcBef>
              <a:spcAft>
                <a:spcPts val="0"/>
              </a:spcAft>
              <a:buNone/>
            </a:pPr>
            <a:r>
              <a:rPr b="1" lang="en" sz="1000">
                <a:solidFill>
                  <a:schemeClr val="dk2"/>
                </a:solidFill>
                <a:latin typeface="Roboto"/>
                <a:ea typeface="Roboto"/>
                <a:cs typeface="Roboto"/>
                <a:sym typeface="Roboto"/>
              </a:rPr>
              <a:t>Angular 10 :  </a:t>
            </a:r>
            <a:r>
              <a:rPr lang="en" sz="1000">
                <a:solidFill>
                  <a:schemeClr val="dk2"/>
                </a:solidFill>
                <a:latin typeface="Roboto"/>
                <a:ea typeface="Roboto"/>
                <a:cs typeface="Roboto"/>
                <a:sym typeface="Roboto"/>
              </a:rPr>
              <a:t> TS 3.9 , warning about common js imporst</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b="1" sz="1000">
              <a:solidFill>
                <a:schemeClr val="dk2"/>
              </a:solidFill>
              <a:latin typeface="Roboto"/>
              <a:ea typeface="Roboto"/>
              <a:cs typeface="Roboto"/>
              <a:sym typeface="Roboto"/>
            </a:endParaRPr>
          </a:p>
          <a:p>
            <a:pPr indent="0" lvl="0" marL="0" rtl="0" algn="l">
              <a:spcBef>
                <a:spcPts val="0"/>
              </a:spcBef>
              <a:spcAft>
                <a:spcPts val="0"/>
              </a:spcAft>
              <a:buNone/>
            </a:pPr>
            <a:r>
              <a:t/>
            </a:r>
            <a:endParaRPr b="1"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 For more referee to </a:t>
            </a:r>
            <a:r>
              <a:rPr b="1" lang="en" sz="1000">
                <a:solidFill>
                  <a:schemeClr val="dk2"/>
                </a:solidFill>
                <a:latin typeface="Roboto"/>
                <a:ea typeface="Roboto"/>
                <a:cs typeface="Roboto"/>
                <a:sym typeface="Roboto"/>
              </a:rPr>
              <a:t> </a:t>
            </a:r>
            <a:endParaRPr b="1" sz="1000">
              <a:solidFill>
                <a:schemeClr val="dk2"/>
              </a:solidFill>
              <a:latin typeface="Roboto"/>
              <a:ea typeface="Roboto"/>
              <a:cs typeface="Roboto"/>
              <a:sym typeface="Roboto"/>
            </a:endParaRPr>
          </a:p>
          <a:p>
            <a:pPr indent="0" lvl="0" marL="0" rtl="0" algn="l">
              <a:spcBef>
                <a:spcPts val="0"/>
              </a:spcBef>
              <a:spcAft>
                <a:spcPts val="0"/>
              </a:spcAft>
              <a:buNone/>
            </a:pPr>
            <a:r>
              <a:rPr lang="en" sz="1000" u="sng">
                <a:solidFill>
                  <a:schemeClr val="hlink"/>
                </a:solidFill>
                <a:latin typeface="Roboto"/>
                <a:ea typeface="Roboto"/>
                <a:cs typeface="Roboto"/>
                <a:sym typeface="Roboto"/>
                <a:hlinkClick r:id="rId3"/>
              </a:rPr>
              <a:t>https://www.ngdevelop.tech/angular/history/</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p:txBody>
      </p:sp>
      <p:pic>
        <p:nvPicPr>
          <p:cNvPr id="417" name="Google Shape;417;p63"/>
          <p:cNvPicPr preferRelativeResize="0"/>
          <p:nvPr/>
        </p:nvPicPr>
        <p:blipFill>
          <a:blip r:embed="rId4">
            <a:alphaModFix/>
          </a:blip>
          <a:stretch>
            <a:fillRect/>
          </a:stretch>
        </p:blipFill>
        <p:spPr>
          <a:xfrm>
            <a:off x="931725" y="1050150"/>
            <a:ext cx="2553594" cy="38553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4"/>
          <p:cNvSpPr txBox="1"/>
          <p:nvPr>
            <p:ph type="ctrTitle"/>
          </p:nvPr>
        </p:nvSpPr>
        <p:spPr>
          <a:xfrm>
            <a:off x="353125" y="145250"/>
            <a:ext cx="47565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Creating </a:t>
            </a:r>
            <a:r>
              <a:rPr lang="en" sz="3400">
                <a:solidFill>
                  <a:srgbClr val="E06666"/>
                </a:solidFill>
                <a:latin typeface="Raleway"/>
                <a:ea typeface="Raleway"/>
                <a:cs typeface="Raleway"/>
                <a:sym typeface="Raleway"/>
              </a:rPr>
              <a:t>Components</a:t>
            </a:r>
            <a:endParaRPr sz="3400">
              <a:solidFill>
                <a:srgbClr val="E06666"/>
              </a:solidFill>
              <a:latin typeface="Raleway"/>
              <a:ea typeface="Raleway"/>
              <a:cs typeface="Raleway"/>
              <a:sym typeface="Raleway"/>
            </a:endParaRPr>
          </a:p>
        </p:txBody>
      </p:sp>
      <p:sp>
        <p:nvSpPr>
          <p:cNvPr id="423" name="Google Shape;423;p64"/>
          <p:cNvSpPr txBox="1"/>
          <p:nvPr/>
        </p:nvSpPr>
        <p:spPr>
          <a:xfrm>
            <a:off x="582875" y="880725"/>
            <a:ext cx="8350500" cy="3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Roboto"/>
                <a:ea typeface="Roboto"/>
                <a:cs typeface="Roboto"/>
                <a:sym typeface="Roboto"/>
              </a:rPr>
              <a:t>Manually :</a:t>
            </a:r>
            <a:endParaRPr b="1" sz="1000">
              <a:solidFill>
                <a:schemeClr val="dk2"/>
              </a:solidFill>
              <a:latin typeface="Roboto"/>
              <a:ea typeface="Roboto"/>
              <a:cs typeface="Roboto"/>
              <a:sym typeface="Roboto"/>
            </a:endParaRPr>
          </a:p>
          <a:p>
            <a:pPr indent="0" lvl="0" marL="0" rtl="0" algn="l">
              <a:spcBef>
                <a:spcPts val="0"/>
              </a:spcBef>
              <a:spcAft>
                <a:spcPts val="0"/>
              </a:spcAft>
              <a:buNone/>
            </a:pPr>
            <a:r>
              <a:t/>
            </a:r>
            <a:endParaRPr b="1"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Create a </a:t>
            </a:r>
            <a:r>
              <a:rPr lang="en" sz="1000">
                <a:solidFill>
                  <a:schemeClr val="dk2"/>
                </a:solidFill>
                <a:latin typeface="Roboto"/>
                <a:ea typeface="Roboto"/>
                <a:cs typeface="Roboto"/>
                <a:sym typeface="Roboto"/>
              </a:rPr>
              <a:t>component</a:t>
            </a:r>
            <a:r>
              <a:rPr lang="en" sz="1000">
                <a:solidFill>
                  <a:schemeClr val="dk2"/>
                </a:solidFill>
                <a:latin typeface="Roboto"/>
                <a:ea typeface="Roboto"/>
                <a:cs typeface="Roboto"/>
                <a:sym typeface="Roboto"/>
              </a:rPr>
              <a:t> named </a:t>
            </a:r>
            <a:r>
              <a:rPr b="1" lang="en" sz="1000">
                <a:solidFill>
                  <a:schemeClr val="dk2"/>
                </a:solidFill>
                <a:latin typeface="Roboto"/>
                <a:ea typeface="Roboto"/>
                <a:cs typeface="Roboto"/>
                <a:sym typeface="Roboto"/>
              </a:rPr>
              <a:t>courses</a:t>
            </a:r>
            <a:endParaRPr b="1"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Add File courses.component.ts</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Create</a:t>
            </a:r>
            <a:r>
              <a:rPr lang="en" sz="1000">
                <a:solidFill>
                  <a:schemeClr val="dk2"/>
                </a:solidFill>
                <a:latin typeface="Roboto"/>
                <a:ea typeface="Roboto"/>
                <a:cs typeface="Roboto"/>
                <a:sym typeface="Roboto"/>
              </a:rPr>
              <a:t> class CoursesComponent and export it.</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Decorate CoursesComponent class with @component decorator by importing it from @angular/core</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Provide our decorator with selector &lt;courses&gt;, </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Provide our decorator with template option</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b="1"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Register our component in our appModule NgModule</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Add it to our declarations array.</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Add an element representing our </a:t>
            </a:r>
            <a:r>
              <a:rPr lang="en" sz="1000">
                <a:solidFill>
                  <a:schemeClr val="dk2"/>
                </a:solidFill>
                <a:latin typeface="Roboto"/>
                <a:ea typeface="Roboto"/>
                <a:cs typeface="Roboto"/>
                <a:sym typeface="Roboto"/>
              </a:rPr>
              <a:t>component</a:t>
            </a:r>
            <a:r>
              <a:rPr lang="en" sz="1000">
                <a:solidFill>
                  <a:schemeClr val="dk2"/>
                </a:solidFill>
                <a:latin typeface="Roboto"/>
                <a:ea typeface="Roboto"/>
                <a:cs typeface="Roboto"/>
                <a:sym typeface="Roboto"/>
              </a:rPr>
              <a:t> in our HTML markup</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Inside app.componenet.html use the selector we defined &lt;courses&gt;&lt;/courses&gt;</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b="1" lang="en" sz="1000">
                <a:solidFill>
                  <a:schemeClr val="dk2"/>
                </a:solidFill>
                <a:latin typeface="Roboto"/>
                <a:ea typeface="Roboto"/>
                <a:cs typeface="Roboto"/>
                <a:sym typeface="Roboto"/>
              </a:rPr>
              <a:t>File naming convention :</a:t>
            </a:r>
            <a:r>
              <a:rPr lang="en" sz="1000">
                <a:solidFill>
                  <a:schemeClr val="dk2"/>
                </a:solidFill>
                <a:latin typeface="Roboto"/>
                <a:ea typeface="Roboto"/>
                <a:cs typeface="Roboto"/>
                <a:sym typeface="Roboto"/>
              </a:rPr>
              <a:t>  </a:t>
            </a:r>
            <a:r>
              <a:rPr i="1" lang="en" sz="1000">
                <a:solidFill>
                  <a:schemeClr val="dk2"/>
                </a:solidFill>
                <a:latin typeface="Roboto"/>
                <a:ea typeface="Roboto"/>
                <a:cs typeface="Roboto"/>
                <a:sym typeface="Roboto"/>
              </a:rPr>
              <a:t>courses.component.ts </a:t>
            </a:r>
            <a:r>
              <a:rPr lang="en" sz="1000">
                <a:solidFill>
                  <a:schemeClr val="dk2"/>
                </a:solidFill>
                <a:latin typeface="Roboto"/>
                <a:ea typeface="Roboto"/>
                <a:cs typeface="Roboto"/>
                <a:sym typeface="Roboto"/>
              </a:rPr>
              <a:t> if the name of the file is multi word courses-detail.component.ts</a:t>
            </a:r>
            <a:endParaRPr sz="1000">
              <a:solidFill>
                <a:schemeClr val="dk2"/>
              </a:solidFill>
              <a:latin typeface="Roboto"/>
              <a:ea typeface="Roboto"/>
              <a:cs typeface="Roboto"/>
              <a:sym typeface="Roboto"/>
            </a:endParaRPr>
          </a:p>
          <a:p>
            <a:pPr indent="0" lvl="0" marL="0" rtl="0" algn="l">
              <a:spcBef>
                <a:spcPts val="0"/>
              </a:spcBef>
              <a:spcAft>
                <a:spcPts val="0"/>
              </a:spcAft>
              <a:buNone/>
            </a:pPr>
            <a:r>
              <a:rPr b="1" lang="en" sz="1000">
                <a:solidFill>
                  <a:schemeClr val="dk2"/>
                </a:solidFill>
                <a:latin typeface="Roboto"/>
                <a:ea typeface="Roboto"/>
                <a:cs typeface="Roboto"/>
                <a:sym typeface="Roboto"/>
              </a:rPr>
              <a:t>Class naming convention:  </a:t>
            </a:r>
            <a:r>
              <a:rPr lang="en" sz="1000">
                <a:solidFill>
                  <a:schemeClr val="dk2"/>
                </a:solidFill>
                <a:latin typeface="Roboto"/>
                <a:ea typeface="Roboto"/>
                <a:cs typeface="Roboto"/>
                <a:sym typeface="Roboto"/>
              </a:rPr>
              <a:t>Pascal naming convention :  CoursesComponent</a:t>
            </a:r>
            <a:endParaRPr sz="1000">
              <a:solidFill>
                <a:schemeClr val="dk2"/>
              </a:solidFill>
              <a:latin typeface="Roboto"/>
              <a:ea typeface="Roboto"/>
              <a:cs typeface="Roboto"/>
              <a:sym typeface="Roboto"/>
            </a:endParaRPr>
          </a:p>
          <a:p>
            <a:pPr indent="0" lvl="0" marL="0" rtl="0" algn="l">
              <a:spcBef>
                <a:spcPts val="0"/>
              </a:spcBef>
              <a:spcAft>
                <a:spcPts val="0"/>
              </a:spcAft>
              <a:buNone/>
            </a:pPr>
            <a:r>
              <a:rPr b="1" lang="en" sz="1000">
                <a:solidFill>
                  <a:schemeClr val="dk2"/>
                </a:solidFill>
                <a:latin typeface="Roboto"/>
                <a:ea typeface="Roboto"/>
                <a:cs typeface="Roboto"/>
                <a:sym typeface="Roboto"/>
              </a:rPr>
              <a:t>Component Decorator options :</a:t>
            </a:r>
            <a:endParaRPr b="1"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Selector : </a:t>
            </a:r>
            <a:r>
              <a:rPr lang="en" sz="1000">
                <a:solidFill>
                  <a:schemeClr val="dk2"/>
                </a:solidFill>
                <a:latin typeface="Roboto"/>
                <a:ea typeface="Roboto"/>
                <a:cs typeface="Roboto"/>
                <a:sym typeface="Roboto"/>
              </a:rPr>
              <a:t> representation of our component in the template view</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To use a selector like &lt;courses&gt; set selector option “courses”</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To use a selector like &lt;div class=”courses&gt;  set selector option “.course”</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To use a selector like &lt;div id=”course”&gt; set selector option “#course”</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Template</a:t>
            </a:r>
            <a:r>
              <a:rPr lang="en" sz="1000">
                <a:solidFill>
                  <a:schemeClr val="dk2"/>
                </a:solidFill>
                <a:latin typeface="Roboto"/>
                <a:ea typeface="Roboto"/>
                <a:cs typeface="Roboto"/>
                <a:sym typeface="Roboto"/>
              </a:rPr>
              <a:t>: An inline template for an Angular component. </a:t>
            </a:r>
            <a:endParaRPr sz="1000">
              <a:solidFill>
                <a:schemeClr val="dk2"/>
              </a:solidFill>
              <a:latin typeface="Roboto"/>
              <a:ea typeface="Roboto"/>
              <a:cs typeface="Roboto"/>
              <a:sym typeface="Roboto"/>
            </a:endParaRPr>
          </a:p>
        </p:txBody>
      </p:sp>
      <p:sp>
        <p:nvSpPr>
          <p:cNvPr id="424" name="Google Shape;424;p64"/>
          <p:cNvSpPr txBox="1"/>
          <p:nvPr/>
        </p:nvSpPr>
        <p:spPr>
          <a:xfrm>
            <a:off x="6891950" y="70675"/>
            <a:ext cx="2208000" cy="4923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rgbClr val="EFEFEF"/>
                </a:solidFill>
                <a:highlight>
                  <a:srgbClr val="008800"/>
                </a:highlight>
              </a:rPr>
              <a:t>git checkout simple_app_component_starter</a:t>
            </a:r>
            <a:endParaRPr sz="700">
              <a:solidFill>
                <a:srgbClr val="EFEFEF"/>
              </a:solidFill>
              <a:highlight>
                <a:srgbClr val="008800"/>
              </a:highlight>
            </a:endParaRPr>
          </a:p>
          <a:p>
            <a:pPr indent="0" lvl="0" marL="0" rtl="0" algn="l">
              <a:spcBef>
                <a:spcPts val="0"/>
              </a:spcBef>
              <a:spcAft>
                <a:spcPts val="0"/>
              </a:spcAft>
              <a:buNone/>
            </a:pPr>
            <a:r>
              <a:t/>
            </a:r>
            <a:endParaRPr sz="700">
              <a:solidFill>
                <a:srgbClr val="EFEFEF"/>
              </a:solidFill>
              <a:highlight>
                <a:srgbClr val="000088"/>
              </a:highlight>
            </a:endParaRPr>
          </a:p>
          <a:p>
            <a:pPr indent="0" lvl="0" marL="0" rtl="0" algn="l">
              <a:spcBef>
                <a:spcPts val="0"/>
              </a:spcBef>
              <a:spcAft>
                <a:spcPts val="0"/>
              </a:spcAft>
              <a:buNone/>
            </a:pPr>
            <a:r>
              <a:rPr lang="en" sz="700">
                <a:solidFill>
                  <a:srgbClr val="EFEFEF"/>
                </a:solidFill>
                <a:highlight>
                  <a:srgbClr val="008800"/>
                </a:highlight>
              </a:rPr>
              <a:t>git checkout simple_app_component_finished</a:t>
            </a:r>
            <a:endParaRPr sz="700">
              <a:solidFill>
                <a:srgbClr val="EFEFEF"/>
              </a:solidFill>
              <a:highlight>
                <a:srgbClr val="008800"/>
              </a:highlight>
            </a:endParaRPr>
          </a:p>
          <a:p>
            <a:pPr indent="0" lvl="0" marL="0" rtl="0" algn="l">
              <a:spcBef>
                <a:spcPts val="0"/>
              </a:spcBef>
              <a:spcAft>
                <a:spcPts val="0"/>
              </a:spcAft>
              <a:buNone/>
            </a:pPr>
            <a:r>
              <a:t/>
            </a:r>
            <a:endParaRPr sz="700">
              <a:solidFill>
                <a:srgbClr val="EFEFEF"/>
              </a:solidFill>
              <a:highlight>
                <a:srgbClr val="000088"/>
              </a:highlight>
            </a:endParaRPr>
          </a:p>
          <a:p>
            <a:pPr indent="0" lvl="0" marL="0" rtl="0" algn="l">
              <a:spcBef>
                <a:spcPts val="0"/>
              </a:spcBef>
              <a:spcAft>
                <a:spcPts val="0"/>
              </a:spcAft>
              <a:buNone/>
            </a:pPr>
            <a:r>
              <a:t/>
            </a:r>
            <a:endParaRPr sz="700">
              <a:solidFill>
                <a:srgbClr val="EFEFEF"/>
              </a:solidFill>
              <a:highlight>
                <a:srgbClr val="000088"/>
              </a:highligh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5"/>
          <p:cNvSpPr txBox="1"/>
          <p:nvPr>
            <p:ph type="ctrTitle"/>
          </p:nvPr>
        </p:nvSpPr>
        <p:spPr>
          <a:xfrm>
            <a:off x="353125" y="145250"/>
            <a:ext cx="47565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Creating Components</a:t>
            </a:r>
            <a:endParaRPr sz="3400">
              <a:solidFill>
                <a:srgbClr val="E06666"/>
              </a:solidFill>
              <a:latin typeface="Raleway"/>
              <a:ea typeface="Raleway"/>
              <a:cs typeface="Raleway"/>
              <a:sym typeface="Raleway"/>
            </a:endParaRPr>
          </a:p>
        </p:txBody>
      </p:sp>
      <p:sp>
        <p:nvSpPr>
          <p:cNvPr id="430" name="Google Shape;430;p65"/>
          <p:cNvSpPr txBox="1"/>
          <p:nvPr/>
        </p:nvSpPr>
        <p:spPr>
          <a:xfrm>
            <a:off x="582875" y="880725"/>
            <a:ext cx="8350500" cy="3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Roboto"/>
                <a:ea typeface="Roboto"/>
                <a:cs typeface="Roboto"/>
                <a:sym typeface="Roboto"/>
              </a:rPr>
              <a:t>Angular CLI</a:t>
            </a:r>
            <a:r>
              <a:rPr b="1" lang="en" sz="1000">
                <a:solidFill>
                  <a:schemeClr val="dk2"/>
                </a:solidFill>
                <a:latin typeface="Roboto"/>
                <a:ea typeface="Roboto"/>
                <a:cs typeface="Roboto"/>
                <a:sym typeface="Roboto"/>
              </a:rPr>
              <a:t> :</a:t>
            </a:r>
            <a:endParaRPr b="1" sz="1000">
              <a:solidFill>
                <a:schemeClr val="dk2"/>
              </a:solidFill>
              <a:latin typeface="Roboto"/>
              <a:ea typeface="Roboto"/>
              <a:cs typeface="Roboto"/>
              <a:sym typeface="Roboto"/>
            </a:endParaRPr>
          </a:p>
          <a:p>
            <a:pPr indent="0" lvl="0" marL="0" rtl="0" algn="l">
              <a:spcBef>
                <a:spcPts val="0"/>
              </a:spcBef>
              <a:spcAft>
                <a:spcPts val="0"/>
              </a:spcAft>
              <a:buNone/>
            </a:pPr>
            <a:r>
              <a:t/>
            </a:r>
            <a:endParaRPr b="1"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Inside the </a:t>
            </a:r>
            <a:r>
              <a:rPr b="1" lang="en" sz="1000">
                <a:solidFill>
                  <a:schemeClr val="dk2"/>
                </a:solidFill>
                <a:latin typeface="Roboto"/>
                <a:ea typeface="Roboto"/>
                <a:cs typeface="Roboto"/>
                <a:sym typeface="Roboto"/>
              </a:rPr>
              <a:t>simpleApp</a:t>
            </a:r>
            <a:r>
              <a:rPr lang="en" sz="1000">
                <a:solidFill>
                  <a:schemeClr val="dk2"/>
                </a:solidFill>
                <a:latin typeface="Roboto"/>
                <a:ea typeface="Roboto"/>
                <a:cs typeface="Roboto"/>
                <a:sym typeface="Roboto"/>
              </a:rPr>
              <a:t> root folder run</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i="1" lang="en" sz="1000">
                <a:solidFill>
                  <a:schemeClr val="dk2"/>
                </a:solidFill>
                <a:latin typeface="Roboto"/>
                <a:ea typeface="Roboto"/>
                <a:cs typeface="Roboto"/>
                <a:sym typeface="Roboto"/>
              </a:rPr>
              <a:t>ng  generate component course </a:t>
            </a:r>
            <a:r>
              <a:rPr lang="en" sz="1000">
                <a:solidFill>
                  <a:schemeClr val="dk2"/>
                </a:solidFill>
                <a:latin typeface="Roboto"/>
                <a:ea typeface="Roboto"/>
                <a:cs typeface="Roboto"/>
                <a:sym typeface="Roboto"/>
              </a:rPr>
              <a:t> </a:t>
            </a:r>
            <a:r>
              <a:rPr b="1" lang="en" sz="1000">
                <a:solidFill>
                  <a:schemeClr val="dk2"/>
                </a:solidFill>
                <a:latin typeface="Roboto"/>
                <a:ea typeface="Roboto"/>
                <a:cs typeface="Roboto"/>
                <a:sym typeface="Roboto"/>
              </a:rPr>
              <a:t>OR  </a:t>
            </a:r>
            <a:r>
              <a:rPr lang="en" sz="1000">
                <a:solidFill>
                  <a:schemeClr val="dk2"/>
                </a:solidFill>
                <a:latin typeface="Roboto"/>
                <a:ea typeface="Roboto"/>
                <a:cs typeface="Roboto"/>
                <a:sym typeface="Roboto"/>
              </a:rPr>
              <a:t> </a:t>
            </a:r>
            <a:r>
              <a:rPr i="1" lang="en" sz="1000">
                <a:solidFill>
                  <a:schemeClr val="dk2"/>
                </a:solidFill>
                <a:latin typeface="Roboto"/>
                <a:ea typeface="Roboto"/>
                <a:cs typeface="Roboto"/>
                <a:sym typeface="Roboto"/>
              </a:rPr>
              <a:t>ng g c course</a:t>
            </a:r>
            <a:endParaRPr i="1"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It will automatically wire up the 3 steps. If you open and see app.module.ts it has also wired it up automatically</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Going  forward we will use angular CLI to generate components</a:t>
            </a:r>
            <a:endParaRPr sz="1000">
              <a:solidFill>
                <a:schemeClr val="dk2"/>
              </a:solidFill>
              <a:latin typeface="Roboto"/>
              <a:ea typeface="Roboto"/>
              <a:cs typeface="Roboto"/>
              <a:sym typeface="Roboto"/>
            </a:endParaRPr>
          </a:p>
        </p:txBody>
      </p:sp>
      <p:pic>
        <p:nvPicPr>
          <p:cNvPr id="431" name="Google Shape;431;p65"/>
          <p:cNvPicPr preferRelativeResize="0"/>
          <p:nvPr/>
        </p:nvPicPr>
        <p:blipFill>
          <a:blip r:embed="rId3">
            <a:alphaModFix/>
          </a:blip>
          <a:stretch>
            <a:fillRect/>
          </a:stretch>
        </p:blipFill>
        <p:spPr>
          <a:xfrm>
            <a:off x="723673" y="2676473"/>
            <a:ext cx="3986200" cy="1261875"/>
          </a:xfrm>
          <a:prstGeom prst="rect">
            <a:avLst/>
          </a:prstGeom>
          <a:noFill/>
          <a:ln>
            <a:noFill/>
          </a:ln>
        </p:spPr>
      </p:pic>
      <p:pic>
        <p:nvPicPr>
          <p:cNvPr id="432" name="Google Shape;432;p65"/>
          <p:cNvPicPr preferRelativeResize="0"/>
          <p:nvPr/>
        </p:nvPicPr>
        <p:blipFill>
          <a:blip r:embed="rId4">
            <a:alphaModFix/>
          </a:blip>
          <a:stretch>
            <a:fillRect/>
          </a:stretch>
        </p:blipFill>
        <p:spPr>
          <a:xfrm>
            <a:off x="5172700" y="3497225"/>
            <a:ext cx="3265150" cy="14052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6"/>
          <p:cNvSpPr txBox="1"/>
          <p:nvPr>
            <p:ph type="ctrTitle"/>
          </p:nvPr>
        </p:nvSpPr>
        <p:spPr>
          <a:xfrm>
            <a:off x="312475" y="155775"/>
            <a:ext cx="82737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A Components LifeCycle</a:t>
            </a:r>
            <a:endParaRPr sz="3400">
              <a:solidFill>
                <a:srgbClr val="E06666"/>
              </a:solidFill>
              <a:latin typeface="Raleway"/>
              <a:ea typeface="Raleway"/>
              <a:cs typeface="Raleway"/>
              <a:sym typeface="Raleway"/>
            </a:endParaRPr>
          </a:p>
        </p:txBody>
      </p:sp>
      <p:sp>
        <p:nvSpPr>
          <p:cNvPr id="438" name="Google Shape;438;p66"/>
          <p:cNvSpPr txBox="1"/>
          <p:nvPr/>
        </p:nvSpPr>
        <p:spPr>
          <a:xfrm>
            <a:off x="312475" y="847275"/>
            <a:ext cx="8181000" cy="17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444444"/>
                </a:solidFill>
                <a:highlight>
                  <a:srgbClr val="FFFFFF"/>
                </a:highlight>
                <a:latin typeface="Roboto"/>
                <a:ea typeface="Roboto"/>
                <a:cs typeface="Roboto"/>
                <a:sym typeface="Roboto"/>
              </a:rPr>
              <a:t>A component instance has a lifecycle that starts when Angular instantiates the component class and renders the component view along with its child views.</a:t>
            </a:r>
            <a:endParaRPr sz="1050">
              <a:solidFill>
                <a:srgbClr val="44444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444444"/>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444444"/>
                </a:solidFill>
                <a:highlight>
                  <a:srgbClr val="FFFFFF"/>
                </a:highlight>
                <a:latin typeface="Roboto"/>
                <a:ea typeface="Roboto"/>
                <a:cs typeface="Roboto"/>
                <a:sym typeface="Roboto"/>
              </a:rPr>
              <a:t>The lifecycle continues with change detection, as Angular checks to see when data-bound properties change, and updates both the view and the component instance as needed. </a:t>
            </a:r>
            <a:endParaRPr sz="1050">
              <a:solidFill>
                <a:srgbClr val="44444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444444"/>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444444"/>
                </a:solidFill>
                <a:highlight>
                  <a:srgbClr val="FFFFFF"/>
                </a:highlight>
                <a:latin typeface="Roboto"/>
                <a:ea typeface="Roboto"/>
                <a:cs typeface="Roboto"/>
                <a:sym typeface="Roboto"/>
              </a:rPr>
              <a:t>The lifecycle ends when Angular destroys the component instance and removes its rendered template from the DOM. </a:t>
            </a:r>
            <a:endParaRPr sz="1050">
              <a:solidFill>
                <a:srgbClr val="44444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444444"/>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444444"/>
                </a:solidFill>
                <a:highlight>
                  <a:srgbClr val="FFFFFF"/>
                </a:highlight>
                <a:latin typeface="Roboto"/>
                <a:ea typeface="Roboto"/>
                <a:cs typeface="Roboto"/>
                <a:sym typeface="Roboto"/>
              </a:rPr>
              <a:t>Directives have a similar lifecycle, as Angular creates, updates, and destroys instances in the course of execution.</a:t>
            </a:r>
            <a:endParaRPr sz="1050">
              <a:solidFill>
                <a:srgbClr val="444444"/>
              </a:solidFill>
              <a:highlight>
                <a:srgbClr val="FFFFFF"/>
              </a:highlight>
              <a:latin typeface="Roboto"/>
              <a:ea typeface="Roboto"/>
              <a:cs typeface="Roboto"/>
              <a:sym typeface="Roboto"/>
            </a:endParaRPr>
          </a:p>
        </p:txBody>
      </p:sp>
      <p:pic>
        <p:nvPicPr>
          <p:cNvPr id="439" name="Google Shape;439;p66"/>
          <p:cNvPicPr preferRelativeResize="0"/>
          <p:nvPr/>
        </p:nvPicPr>
        <p:blipFill>
          <a:blip r:embed="rId3">
            <a:alphaModFix/>
          </a:blip>
          <a:stretch>
            <a:fillRect/>
          </a:stretch>
        </p:blipFill>
        <p:spPr>
          <a:xfrm>
            <a:off x="3141200" y="2666200"/>
            <a:ext cx="1818418" cy="22322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7"/>
          <p:cNvSpPr txBox="1"/>
          <p:nvPr>
            <p:ph type="ctrTitle"/>
          </p:nvPr>
        </p:nvSpPr>
        <p:spPr>
          <a:xfrm>
            <a:off x="312475" y="155775"/>
            <a:ext cx="82737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A Components LifeCycle</a:t>
            </a:r>
            <a:endParaRPr sz="3400">
              <a:solidFill>
                <a:srgbClr val="E06666"/>
              </a:solidFill>
              <a:latin typeface="Raleway"/>
              <a:ea typeface="Raleway"/>
              <a:cs typeface="Raleway"/>
              <a:sym typeface="Raleway"/>
            </a:endParaRPr>
          </a:p>
        </p:txBody>
      </p:sp>
      <p:graphicFrame>
        <p:nvGraphicFramePr>
          <p:cNvPr id="445" name="Google Shape;445;p67"/>
          <p:cNvGraphicFramePr/>
          <p:nvPr/>
        </p:nvGraphicFramePr>
        <p:xfrm>
          <a:off x="312475" y="847275"/>
          <a:ext cx="3000000" cy="3000000"/>
        </p:xfrm>
        <a:graphic>
          <a:graphicData uri="http://schemas.openxmlformats.org/drawingml/2006/table">
            <a:tbl>
              <a:tblPr>
                <a:noFill/>
                <a:tableStyleId>{826806EC-AC13-4210-B332-5FDD42A4F74F}</a:tableStyleId>
              </a:tblPr>
              <a:tblGrid>
                <a:gridCol w="1027025"/>
                <a:gridCol w="4532650"/>
                <a:gridCol w="2621250"/>
              </a:tblGrid>
              <a:tr h="282525">
                <a:tc>
                  <a:txBody>
                    <a:bodyPr/>
                    <a:lstStyle/>
                    <a:p>
                      <a:pPr indent="0" lvl="0" marL="0" rtl="0" algn="l">
                        <a:spcBef>
                          <a:spcPts val="0"/>
                        </a:spcBef>
                        <a:spcAft>
                          <a:spcPts val="0"/>
                        </a:spcAft>
                        <a:buNone/>
                      </a:pPr>
                      <a:r>
                        <a:rPr b="1" lang="en" sz="950"/>
                        <a:t>Life cycle method</a:t>
                      </a:r>
                      <a:endParaRPr b="1" sz="950"/>
                    </a:p>
                  </a:txBody>
                  <a:tcPr marT="91425" marB="91425" marR="91425" marL="91425"/>
                </a:tc>
                <a:tc>
                  <a:txBody>
                    <a:bodyPr/>
                    <a:lstStyle/>
                    <a:p>
                      <a:pPr indent="0" lvl="0" marL="0" rtl="0" algn="l">
                        <a:spcBef>
                          <a:spcPts val="0"/>
                        </a:spcBef>
                        <a:spcAft>
                          <a:spcPts val="0"/>
                        </a:spcAft>
                        <a:buNone/>
                      </a:pPr>
                      <a:r>
                        <a:rPr b="1" lang="en" sz="950"/>
                        <a:t>Description</a:t>
                      </a:r>
                      <a:endParaRPr b="1" sz="950"/>
                    </a:p>
                  </a:txBody>
                  <a:tcPr marT="91425" marB="91425" marR="91425" marL="91425"/>
                </a:tc>
                <a:tc>
                  <a:txBody>
                    <a:bodyPr/>
                    <a:lstStyle/>
                    <a:p>
                      <a:pPr indent="0" lvl="0" marL="0" rtl="0" algn="l">
                        <a:spcBef>
                          <a:spcPts val="0"/>
                        </a:spcBef>
                        <a:spcAft>
                          <a:spcPts val="0"/>
                        </a:spcAft>
                        <a:buNone/>
                      </a:pPr>
                      <a:r>
                        <a:rPr b="1" lang="en" sz="950"/>
                        <a:t>Timing</a:t>
                      </a:r>
                      <a:endParaRPr b="1" sz="950"/>
                    </a:p>
                  </a:txBody>
                  <a:tcPr marT="91425" marB="91425" marR="91425" marL="91425"/>
                </a:tc>
              </a:tr>
              <a:tr h="381000">
                <a:tc>
                  <a:txBody>
                    <a:bodyPr/>
                    <a:lstStyle/>
                    <a:p>
                      <a:pPr indent="0" lvl="0" marL="0" rtl="0" algn="l">
                        <a:spcBef>
                          <a:spcPts val="0"/>
                        </a:spcBef>
                        <a:spcAft>
                          <a:spcPts val="0"/>
                        </a:spcAft>
                        <a:buNone/>
                      </a:pPr>
                      <a:r>
                        <a:rPr lang="en" sz="950">
                          <a:solidFill>
                            <a:srgbClr val="444444"/>
                          </a:solidFill>
                          <a:highlight>
                            <a:srgbClr val="FFFFFF"/>
                          </a:highlight>
                          <a:latin typeface="Courier New"/>
                          <a:ea typeface="Courier New"/>
                          <a:cs typeface="Courier New"/>
                          <a:sym typeface="Courier New"/>
                        </a:rPr>
                        <a:t>ngOnChanges</a:t>
                      </a:r>
                      <a:endParaRPr sz="950"/>
                    </a:p>
                  </a:txBody>
                  <a:tcPr marT="91425" marB="91425" marR="91425" marL="91425"/>
                </a:tc>
                <a:tc>
                  <a:txBody>
                    <a:bodyPr/>
                    <a:lstStyle/>
                    <a:p>
                      <a:pPr indent="0" lvl="0" marL="0" rtl="0" algn="l">
                        <a:spcBef>
                          <a:spcPts val="0"/>
                        </a:spcBef>
                        <a:spcAft>
                          <a:spcPts val="0"/>
                        </a:spcAft>
                        <a:buNone/>
                      </a:pPr>
                      <a:r>
                        <a:rPr lang="en" sz="850">
                          <a:solidFill>
                            <a:srgbClr val="444444"/>
                          </a:solidFill>
                          <a:highlight>
                            <a:srgbClr val="FFFFFF"/>
                          </a:highlight>
                          <a:latin typeface="Roboto"/>
                          <a:ea typeface="Roboto"/>
                          <a:cs typeface="Roboto"/>
                          <a:sym typeface="Roboto"/>
                        </a:rPr>
                        <a:t>Respond when Angular sets or resets data-bound input properties. The method receives a SimpleChanges object of current and previous property values.</a:t>
                      </a:r>
                      <a:endParaRPr sz="850">
                        <a:solidFill>
                          <a:srgbClr val="444444"/>
                        </a:solidFill>
                        <a:highlight>
                          <a:srgbClr val="FFFFFF"/>
                        </a:highlight>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50">
                          <a:solidFill>
                            <a:srgbClr val="444444"/>
                          </a:solidFill>
                          <a:highlight>
                            <a:srgbClr val="FFFFFF"/>
                          </a:highlight>
                          <a:latin typeface="Roboto"/>
                          <a:ea typeface="Roboto"/>
                          <a:cs typeface="Roboto"/>
                          <a:sym typeface="Roboto"/>
                        </a:rPr>
                        <a:t>Called before ngOnInit() and whenever one or more data-bound input properties change.</a:t>
                      </a:r>
                      <a:endParaRPr sz="850">
                        <a:solidFill>
                          <a:srgbClr val="44444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850">
                        <a:solidFill>
                          <a:srgbClr val="444444"/>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850">
                          <a:solidFill>
                            <a:srgbClr val="444444"/>
                          </a:solidFill>
                          <a:highlight>
                            <a:srgbClr val="FFFFFF"/>
                          </a:highlight>
                          <a:latin typeface="Roboto"/>
                          <a:ea typeface="Roboto"/>
                          <a:cs typeface="Roboto"/>
                          <a:sym typeface="Roboto"/>
                        </a:rPr>
                        <a:t>Note that if your component has no inputs or you use it without providing any inputs, the framework will not call ngOnChanges().</a:t>
                      </a:r>
                      <a:endParaRPr sz="850">
                        <a:solidFill>
                          <a:srgbClr val="44444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850">
                        <a:solidFill>
                          <a:srgbClr val="444444"/>
                        </a:solidFill>
                        <a:highlight>
                          <a:srgbClr val="FFFFFF"/>
                        </a:highlight>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 sz="950"/>
                        <a:t>OnInit</a:t>
                      </a:r>
                      <a:endParaRPr sz="950"/>
                    </a:p>
                  </a:txBody>
                  <a:tcPr marT="91425" marB="91425" marR="91425" marL="91425"/>
                </a:tc>
                <a:tc>
                  <a:txBody>
                    <a:bodyPr/>
                    <a:lstStyle/>
                    <a:p>
                      <a:pPr indent="0" lvl="0" marL="0" rtl="0" algn="l">
                        <a:spcBef>
                          <a:spcPts val="0"/>
                        </a:spcBef>
                        <a:spcAft>
                          <a:spcPts val="0"/>
                        </a:spcAft>
                        <a:buNone/>
                      </a:pPr>
                      <a:r>
                        <a:rPr lang="en" sz="850">
                          <a:solidFill>
                            <a:srgbClr val="444444"/>
                          </a:solidFill>
                          <a:highlight>
                            <a:srgbClr val="FFFFFF"/>
                          </a:highlight>
                          <a:latin typeface="Roboto"/>
                          <a:ea typeface="Roboto"/>
                          <a:cs typeface="Roboto"/>
                          <a:sym typeface="Roboto"/>
                        </a:rPr>
                        <a:t>Initialize the directive or component after Angular first displays the data-bound properties and sets the directive or component's input properties. </a:t>
                      </a:r>
                      <a:endParaRPr sz="750">
                        <a:solidFill>
                          <a:srgbClr val="444444"/>
                        </a:solidFill>
                        <a:highlight>
                          <a:srgbClr val="FFFFFF"/>
                        </a:highlight>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850">
                          <a:solidFill>
                            <a:srgbClr val="444444"/>
                          </a:solidFill>
                          <a:highlight>
                            <a:srgbClr val="FFFFFF"/>
                          </a:highlight>
                          <a:latin typeface="Roboto"/>
                          <a:ea typeface="Roboto"/>
                          <a:cs typeface="Roboto"/>
                          <a:sym typeface="Roboto"/>
                        </a:rPr>
                        <a:t>Called once, after the first </a:t>
                      </a:r>
                      <a:r>
                        <a:rPr lang="en" sz="750">
                          <a:solidFill>
                            <a:srgbClr val="444444"/>
                          </a:solidFill>
                          <a:highlight>
                            <a:srgbClr val="FFFFFF"/>
                          </a:highlight>
                          <a:latin typeface="Courier New"/>
                          <a:ea typeface="Courier New"/>
                          <a:cs typeface="Courier New"/>
                          <a:sym typeface="Courier New"/>
                        </a:rPr>
                        <a:t>ngOnChanges()</a:t>
                      </a:r>
                      <a:r>
                        <a:rPr lang="en" sz="850">
                          <a:solidFill>
                            <a:srgbClr val="444444"/>
                          </a:solidFill>
                          <a:highlight>
                            <a:srgbClr val="FFFFFF"/>
                          </a:highlight>
                          <a:latin typeface="Roboto"/>
                          <a:ea typeface="Roboto"/>
                          <a:cs typeface="Roboto"/>
                          <a:sym typeface="Roboto"/>
                        </a:rPr>
                        <a:t>.</a:t>
                      </a:r>
                      <a:endParaRPr sz="850">
                        <a:solidFill>
                          <a:srgbClr val="444444"/>
                        </a:solidFill>
                        <a:highlight>
                          <a:srgbClr val="FFFFFF"/>
                        </a:highlight>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 sz="950"/>
                        <a:t>ngDoCheck</a:t>
                      </a:r>
                      <a:endParaRPr sz="950"/>
                    </a:p>
                  </a:txBody>
                  <a:tcPr marT="91425" marB="91425" marR="91425" marL="91425"/>
                </a:tc>
                <a:tc>
                  <a:txBody>
                    <a:bodyPr/>
                    <a:lstStyle/>
                    <a:p>
                      <a:pPr indent="0" lvl="0" marL="0" rtl="0" algn="l">
                        <a:spcBef>
                          <a:spcPts val="0"/>
                        </a:spcBef>
                        <a:spcAft>
                          <a:spcPts val="0"/>
                        </a:spcAft>
                        <a:buNone/>
                      </a:pPr>
                      <a:r>
                        <a:rPr lang="en" sz="850">
                          <a:solidFill>
                            <a:srgbClr val="444444"/>
                          </a:solidFill>
                          <a:highlight>
                            <a:srgbClr val="FFFFFF"/>
                          </a:highlight>
                          <a:latin typeface="Roboto"/>
                          <a:ea typeface="Roboto"/>
                          <a:cs typeface="Roboto"/>
                          <a:sym typeface="Roboto"/>
                        </a:rPr>
                        <a:t>Detect and act upon changes that Angular can't or won't detect on its own</a:t>
                      </a:r>
                      <a:endParaRPr sz="850">
                        <a:solidFill>
                          <a:srgbClr val="444444"/>
                        </a:solidFill>
                        <a:highlight>
                          <a:srgbClr val="FFFFFF"/>
                        </a:highlight>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850">
                          <a:solidFill>
                            <a:srgbClr val="444444"/>
                          </a:solidFill>
                          <a:highlight>
                            <a:srgbClr val="FFFFFF"/>
                          </a:highlight>
                          <a:latin typeface="Roboto"/>
                          <a:ea typeface="Roboto"/>
                          <a:cs typeface="Roboto"/>
                          <a:sym typeface="Roboto"/>
                        </a:rPr>
                        <a:t>Called immediately after ngOnChanges() on every change detection run, and immediately after ngOnInit() on the first run.</a:t>
                      </a:r>
                      <a:endParaRPr sz="850">
                        <a:solidFill>
                          <a:srgbClr val="444444"/>
                        </a:solidFill>
                        <a:highlight>
                          <a:srgbClr val="FFFFFF"/>
                        </a:highlight>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 sz="950"/>
                        <a:t>ngOnDestroy</a:t>
                      </a:r>
                      <a:endParaRPr sz="950"/>
                    </a:p>
                  </a:txBody>
                  <a:tcPr marT="91425" marB="91425" marR="91425" marL="91425"/>
                </a:tc>
                <a:tc>
                  <a:txBody>
                    <a:bodyPr/>
                    <a:lstStyle/>
                    <a:p>
                      <a:pPr indent="0" lvl="0" marL="0" rtl="0" algn="l">
                        <a:spcBef>
                          <a:spcPts val="0"/>
                        </a:spcBef>
                        <a:spcAft>
                          <a:spcPts val="0"/>
                        </a:spcAft>
                        <a:buNone/>
                      </a:pPr>
                      <a:r>
                        <a:rPr lang="en" sz="850">
                          <a:solidFill>
                            <a:srgbClr val="444444"/>
                          </a:solidFill>
                          <a:highlight>
                            <a:srgbClr val="FFFFFF"/>
                          </a:highlight>
                          <a:latin typeface="Roboto"/>
                          <a:ea typeface="Roboto"/>
                          <a:cs typeface="Roboto"/>
                          <a:sym typeface="Roboto"/>
                        </a:rPr>
                        <a:t>Cleanup just before Angular destroys the directive or component. Unsubscribe Observables and detach event handlers to avoid memory leaks. </a:t>
                      </a:r>
                      <a:endParaRPr sz="850">
                        <a:solidFill>
                          <a:srgbClr val="444444"/>
                        </a:solidFill>
                        <a:highlight>
                          <a:srgbClr val="FFFFFF"/>
                        </a:highlight>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850">
                          <a:solidFill>
                            <a:srgbClr val="444444"/>
                          </a:solidFill>
                          <a:highlight>
                            <a:srgbClr val="FFFFFF"/>
                          </a:highlight>
                          <a:latin typeface="Roboto"/>
                          <a:ea typeface="Roboto"/>
                          <a:cs typeface="Roboto"/>
                          <a:sym typeface="Roboto"/>
                        </a:rPr>
                        <a:t>Called immediately before Angular destroys the directive or component.</a:t>
                      </a:r>
                      <a:endParaRPr sz="850">
                        <a:solidFill>
                          <a:srgbClr val="444444"/>
                        </a:solidFill>
                        <a:highlight>
                          <a:srgbClr val="FFFFFF"/>
                        </a:highlight>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8"/>
          <p:cNvSpPr txBox="1"/>
          <p:nvPr>
            <p:ph type="ctrTitle"/>
          </p:nvPr>
        </p:nvSpPr>
        <p:spPr>
          <a:xfrm>
            <a:off x="312475" y="155775"/>
            <a:ext cx="82737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View Encapsulation</a:t>
            </a:r>
            <a:endParaRPr sz="3400">
              <a:solidFill>
                <a:srgbClr val="E06666"/>
              </a:solidFill>
              <a:latin typeface="Raleway"/>
              <a:ea typeface="Raleway"/>
              <a:cs typeface="Raleway"/>
              <a:sym typeface="Raleway"/>
            </a:endParaRPr>
          </a:p>
        </p:txBody>
      </p:sp>
      <p:sp>
        <p:nvSpPr>
          <p:cNvPr id="451" name="Google Shape;451;p68"/>
          <p:cNvSpPr txBox="1"/>
          <p:nvPr/>
        </p:nvSpPr>
        <p:spPr>
          <a:xfrm>
            <a:off x="353325" y="1019425"/>
            <a:ext cx="8364000" cy="38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444444"/>
                </a:solidFill>
                <a:highlight>
                  <a:srgbClr val="FFFFFF"/>
                </a:highlight>
                <a:latin typeface="Roboto"/>
                <a:ea typeface="Roboto"/>
                <a:cs typeface="Roboto"/>
                <a:sym typeface="Roboto"/>
              </a:rPr>
              <a:t>In Angular, component CSS styles are encapsulated into the component's view and don't affect the rest of the application.</a:t>
            </a:r>
            <a:endParaRPr sz="1050">
              <a:solidFill>
                <a:srgbClr val="44444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444444"/>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lang="en" sz="1050">
                <a:solidFill>
                  <a:srgbClr val="444444"/>
                </a:solidFill>
                <a:latin typeface="Roboto"/>
                <a:ea typeface="Roboto"/>
                <a:cs typeface="Roboto"/>
                <a:sym typeface="Roboto"/>
              </a:rPr>
              <a:t>To control how this encapsulation happens on a </a:t>
            </a:r>
            <a:r>
              <a:rPr i="1" lang="en" sz="1050">
                <a:solidFill>
                  <a:srgbClr val="444444"/>
                </a:solidFill>
                <a:latin typeface="Roboto"/>
                <a:ea typeface="Roboto"/>
                <a:cs typeface="Roboto"/>
                <a:sym typeface="Roboto"/>
              </a:rPr>
              <a:t>per component</a:t>
            </a:r>
            <a:r>
              <a:rPr lang="en" sz="1050">
                <a:solidFill>
                  <a:srgbClr val="444444"/>
                </a:solidFill>
                <a:latin typeface="Roboto"/>
                <a:ea typeface="Roboto"/>
                <a:cs typeface="Roboto"/>
                <a:sym typeface="Roboto"/>
              </a:rPr>
              <a:t> basis, you can set the </a:t>
            </a:r>
            <a:r>
              <a:rPr i="1" lang="en" sz="1050">
                <a:solidFill>
                  <a:srgbClr val="444444"/>
                </a:solidFill>
                <a:latin typeface="Roboto"/>
                <a:ea typeface="Roboto"/>
                <a:cs typeface="Roboto"/>
                <a:sym typeface="Roboto"/>
              </a:rPr>
              <a:t>view encapsulation mode</a:t>
            </a:r>
            <a:r>
              <a:rPr lang="en" sz="1050">
                <a:solidFill>
                  <a:srgbClr val="444444"/>
                </a:solidFill>
                <a:latin typeface="Roboto"/>
                <a:ea typeface="Roboto"/>
                <a:cs typeface="Roboto"/>
                <a:sym typeface="Roboto"/>
              </a:rPr>
              <a:t> in the component metadata. Choose from the following modes:</a:t>
            </a:r>
            <a:endParaRPr sz="1050">
              <a:solidFill>
                <a:srgbClr val="444444"/>
              </a:solidFill>
              <a:latin typeface="Roboto"/>
              <a:ea typeface="Roboto"/>
              <a:cs typeface="Roboto"/>
              <a:sym typeface="Roboto"/>
            </a:endParaRPr>
          </a:p>
          <a:p>
            <a:pPr indent="-295275" lvl="0" marL="457200" rtl="0" algn="l">
              <a:lnSpc>
                <a:spcPct val="115000"/>
              </a:lnSpc>
              <a:spcBef>
                <a:spcPts val="300"/>
              </a:spcBef>
              <a:spcAft>
                <a:spcPts val="0"/>
              </a:spcAft>
              <a:buClr>
                <a:srgbClr val="444444"/>
              </a:buClr>
              <a:buSzPts val="1050"/>
              <a:buFont typeface="Roboto"/>
              <a:buChar char="●"/>
            </a:pPr>
            <a:r>
              <a:rPr lang="en" sz="950">
                <a:solidFill>
                  <a:srgbClr val="444444"/>
                </a:solidFill>
                <a:latin typeface="Courier New"/>
                <a:ea typeface="Courier New"/>
                <a:cs typeface="Courier New"/>
                <a:sym typeface="Courier New"/>
              </a:rPr>
              <a:t>ShadowDom</a:t>
            </a:r>
            <a:r>
              <a:rPr lang="en" sz="1050">
                <a:solidFill>
                  <a:srgbClr val="444444"/>
                </a:solidFill>
                <a:latin typeface="Roboto"/>
                <a:ea typeface="Roboto"/>
                <a:cs typeface="Roboto"/>
                <a:sym typeface="Roboto"/>
              </a:rPr>
              <a:t> view encapsulation uses the browser's native shadow DOM implementation to attach a shadow DOM to the component's host element, and then puts the component view inside that shadow DOM. The component's styles are included within the shadow DOM.</a:t>
            </a:r>
            <a:endParaRPr sz="1050">
              <a:solidFill>
                <a:srgbClr val="444444"/>
              </a:solidFill>
              <a:latin typeface="Roboto"/>
              <a:ea typeface="Roboto"/>
              <a:cs typeface="Roboto"/>
              <a:sym typeface="Roboto"/>
            </a:endParaRPr>
          </a:p>
          <a:p>
            <a:pPr indent="0" lvl="0" marL="457200" rtl="0" algn="l">
              <a:lnSpc>
                <a:spcPct val="115000"/>
              </a:lnSpc>
              <a:spcBef>
                <a:spcPts val="1100"/>
              </a:spcBef>
              <a:spcAft>
                <a:spcPts val="0"/>
              </a:spcAft>
              <a:buNone/>
            </a:pPr>
            <a:r>
              <a:t/>
            </a:r>
            <a:endParaRPr sz="1050">
              <a:solidFill>
                <a:srgbClr val="444444"/>
              </a:solidFill>
              <a:latin typeface="Roboto"/>
              <a:ea typeface="Roboto"/>
              <a:cs typeface="Roboto"/>
              <a:sym typeface="Roboto"/>
            </a:endParaRPr>
          </a:p>
          <a:p>
            <a:pPr indent="-295275" lvl="0" marL="457200" rtl="0" algn="l">
              <a:lnSpc>
                <a:spcPct val="115000"/>
              </a:lnSpc>
              <a:spcBef>
                <a:spcPts val="1100"/>
              </a:spcBef>
              <a:spcAft>
                <a:spcPts val="0"/>
              </a:spcAft>
              <a:buClr>
                <a:srgbClr val="444444"/>
              </a:buClr>
              <a:buSzPts val="1050"/>
              <a:buFont typeface="Roboto"/>
              <a:buChar char="●"/>
            </a:pPr>
            <a:r>
              <a:rPr lang="en" sz="950">
                <a:solidFill>
                  <a:srgbClr val="444444"/>
                </a:solidFill>
                <a:latin typeface="Courier New"/>
                <a:ea typeface="Courier New"/>
                <a:cs typeface="Courier New"/>
                <a:sym typeface="Courier New"/>
              </a:rPr>
              <a:t>Emulated</a:t>
            </a:r>
            <a:r>
              <a:rPr lang="en" sz="1050">
                <a:solidFill>
                  <a:srgbClr val="444444"/>
                </a:solidFill>
                <a:latin typeface="Roboto"/>
                <a:ea typeface="Roboto"/>
                <a:cs typeface="Roboto"/>
                <a:sym typeface="Roboto"/>
              </a:rPr>
              <a:t> view encapsulation (the default) emulates the behavior of shadow DOM by preprocessing (and renaming) the CSS code to effectively scope the CSS to the component's view. </a:t>
            </a:r>
            <a:endParaRPr sz="1050">
              <a:solidFill>
                <a:srgbClr val="444444"/>
              </a:solidFill>
              <a:latin typeface="Roboto"/>
              <a:ea typeface="Roboto"/>
              <a:cs typeface="Roboto"/>
              <a:sym typeface="Roboto"/>
            </a:endParaRPr>
          </a:p>
          <a:p>
            <a:pPr indent="0" lvl="0" marL="457200" rtl="0" algn="l">
              <a:lnSpc>
                <a:spcPct val="115000"/>
              </a:lnSpc>
              <a:spcBef>
                <a:spcPts val="1100"/>
              </a:spcBef>
              <a:spcAft>
                <a:spcPts val="0"/>
              </a:spcAft>
              <a:buNone/>
            </a:pPr>
            <a:r>
              <a:t/>
            </a:r>
            <a:endParaRPr sz="1050">
              <a:solidFill>
                <a:srgbClr val="444444"/>
              </a:solidFill>
              <a:latin typeface="Roboto"/>
              <a:ea typeface="Roboto"/>
              <a:cs typeface="Roboto"/>
              <a:sym typeface="Roboto"/>
            </a:endParaRPr>
          </a:p>
          <a:p>
            <a:pPr indent="-295275" lvl="0" marL="457200" rtl="0" algn="l">
              <a:lnSpc>
                <a:spcPct val="115000"/>
              </a:lnSpc>
              <a:spcBef>
                <a:spcPts val="1100"/>
              </a:spcBef>
              <a:spcAft>
                <a:spcPts val="0"/>
              </a:spcAft>
              <a:buClr>
                <a:srgbClr val="444444"/>
              </a:buClr>
              <a:buSzPts val="1050"/>
              <a:buFont typeface="Roboto"/>
              <a:buChar char="●"/>
            </a:pPr>
            <a:r>
              <a:rPr lang="en" sz="950">
                <a:solidFill>
                  <a:srgbClr val="444444"/>
                </a:solidFill>
                <a:latin typeface="Courier New"/>
                <a:ea typeface="Courier New"/>
                <a:cs typeface="Courier New"/>
                <a:sym typeface="Courier New"/>
              </a:rPr>
              <a:t>None</a:t>
            </a:r>
            <a:r>
              <a:rPr lang="en" sz="1050">
                <a:solidFill>
                  <a:srgbClr val="444444"/>
                </a:solidFill>
                <a:latin typeface="Roboto"/>
                <a:ea typeface="Roboto"/>
                <a:cs typeface="Roboto"/>
                <a:sym typeface="Roboto"/>
              </a:rPr>
              <a:t> means that Angular does no view encapsulation. Angular adds the CSS to the global styles. The scoping rules, isolations, and protections discussed earlier don't apply. This is essentially the same as pasting the component's styles into the HTML.</a:t>
            </a:r>
            <a:endParaRPr sz="1050">
              <a:solidFill>
                <a:srgbClr val="444444"/>
              </a:solidFill>
              <a:latin typeface="Roboto"/>
              <a:ea typeface="Roboto"/>
              <a:cs typeface="Roboto"/>
              <a:sym typeface="Roboto"/>
            </a:endParaRPr>
          </a:p>
          <a:p>
            <a:pPr indent="0" lvl="0" marL="0" rtl="0" algn="l">
              <a:spcBef>
                <a:spcPts val="1100"/>
              </a:spcBef>
              <a:spcAft>
                <a:spcPts val="0"/>
              </a:spcAft>
              <a:buNone/>
            </a:pPr>
            <a:r>
              <a:t/>
            </a:r>
            <a:endParaRPr sz="1050">
              <a:solidFill>
                <a:srgbClr val="444444"/>
              </a:solidFill>
              <a:highlight>
                <a:srgbClr val="FFFFFF"/>
              </a:highlight>
              <a:latin typeface="Roboto"/>
              <a:ea typeface="Roboto"/>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9"/>
          <p:cNvSpPr txBox="1"/>
          <p:nvPr>
            <p:ph type="ctrTitle"/>
          </p:nvPr>
        </p:nvSpPr>
        <p:spPr>
          <a:xfrm>
            <a:off x="312475" y="456975"/>
            <a:ext cx="82737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Expressions &amp; templates</a:t>
            </a:r>
            <a:endParaRPr sz="3400">
              <a:solidFill>
                <a:srgbClr val="E06666"/>
              </a:solidFill>
              <a:latin typeface="Raleway"/>
              <a:ea typeface="Raleway"/>
              <a:cs typeface="Raleway"/>
              <a:sym typeface="Raleway"/>
            </a:endParaRPr>
          </a:p>
        </p:txBody>
      </p:sp>
      <p:sp>
        <p:nvSpPr>
          <p:cNvPr id="457" name="Google Shape;457;p69"/>
          <p:cNvSpPr txBox="1"/>
          <p:nvPr/>
        </p:nvSpPr>
        <p:spPr>
          <a:xfrm>
            <a:off x="664200" y="1307650"/>
            <a:ext cx="8350500" cy="37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Expression context:</a:t>
            </a:r>
            <a:r>
              <a:rPr lang="en" sz="1000">
                <a:solidFill>
                  <a:schemeClr val="dk2"/>
                </a:solidFill>
                <a:latin typeface="Roboto"/>
                <a:ea typeface="Roboto"/>
                <a:cs typeface="Roboto"/>
                <a:sym typeface="Roboto"/>
              </a:rPr>
              <a:t> A template has access to the instance of the component that manages it and the instance of the component available in the template is called expression context.</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Template expression : </a:t>
            </a:r>
            <a:r>
              <a:rPr lang="en" sz="1000">
                <a:solidFill>
                  <a:schemeClr val="dk2"/>
                </a:solidFill>
                <a:latin typeface="Roboto"/>
                <a:ea typeface="Roboto"/>
                <a:cs typeface="Roboto"/>
                <a:sym typeface="Roboto"/>
              </a:rPr>
              <a:t>interpolation</a:t>
            </a:r>
            <a:r>
              <a:rPr lang="en" sz="1000">
                <a:solidFill>
                  <a:schemeClr val="dk2"/>
                </a:solidFill>
                <a:latin typeface="Roboto"/>
                <a:ea typeface="Roboto"/>
                <a:cs typeface="Roboto"/>
                <a:sym typeface="Roboto"/>
              </a:rPr>
              <a:t> with {{...}}</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AutoNum type="alphaLcPeriod"/>
            </a:pPr>
            <a:r>
              <a:rPr lang="en" sz="1000">
                <a:solidFill>
                  <a:schemeClr val="dk2"/>
                </a:solidFill>
                <a:latin typeface="Roboto"/>
                <a:ea typeface="Roboto"/>
                <a:cs typeface="Roboto"/>
                <a:sym typeface="Roboto"/>
              </a:rPr>
              <a:t>Angular evaluates the template expression </a:t>
            </a:r>
            <a:r>
              <a:rPr lang="en" sz="1000">
                <a:solidFill>
                  <a:schemeClr val="dk2"/>
                </a:solidFill>
                <a:latin typeface="Roboto"/>
                <a:ea typeface="Roboto"/>
                <a:cs typeface="Roboto"/>
                <a:sym typeface="Roboto"/>
              </a:rPr>
              <a:t>between</a:t>
            </a:r>
            <a:r>
              <a:rPr lang="en" sz="1000">
                <a:solidFill>
                  <a:schemeClr val="dk2"/>
                </a:solidFill>
                <a:latin typeface="Roboto"/>
                <a:ea typeface="Roboto"/>
                <a:cs typeface="Roboto"/>
                <a:sym typeface="Roboto"/>
              </a:rPr>
              <a:t> the braces first and then converts it to string</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AutoNum type="alphaLcPeriod"/>
            </a:pPr>
            <a:r>
              <a:rPr lang="en" sz="1000">
                <a:solidFill>
                  <a:schemeClr val="dk2"/>
                </a:solidFill>
                <a:latin typeface="Roboto"/>
                <a:ea typeface="Roboto"/>
                <a:cs typeface="Roboto"/>
                <a:sym typeface="Roboto"/>
              </a:rPr>
              <a:t>Template expression should be simple, </a:t>
            </a:r>
            <a:endParaRPr sz="1000">
              <a:solidFill>
                <a:schemeClr val="dk2"/>
              </a:solidFill>
              <a:latin typeface="Roboto"/>
              <a:ea typeface="Roboto"/>
              <a:cs typeface="Roboto"/>
              <a:sym typeface="Roboto"/>
            </a:endParaRPr>
          </a:p>
          <a:p>
            <a:pPr indent="-292100" lvl="2" marL="1371600" rtl="0" algn="l">
              <a:spcBef>
                <a:spcPts val="0"/>
              </a:spcBef>
              <a:spcAft>
                <a:spcPts val="0"/>
              </a:spcAft>
              <a:buClr>
                <a:schemeClr val="dk2"/>
              </a:buClr>
              <a:buSzPts val="1000"/>
              <a:buFont typeface="Roboto"/>
              <a:buAutoNum type="romanLcPeriod"/>
            </a:pPr>
            <a:r>
              <a:rPr lang="en" sz="1000">
                <a:solidFill>
                  <a:schemeClr val="dk2"/>
                </a:solidFill>
                <a:latin typeface="Roboto"/>
                <a:ea typeface="Roboto"/>
                <a:cs typeface="Roboto"/>
                <a:sym typeface="Roboto"/>
              </a:rPr>
              <a:t>a property name or a method call or a boolean negation</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AutoNum type="alphaLcPeriod"/>
            </a:pPr>
            <a:r>
              <a:rPr lang="en" sz="1000">
                <a:solidFill>
                  <a:schemeClr val="dk2"/>
                </a:solidFill>
                <a:latin typeface="Roboto"/>
                <a:ea typeface="Roboto"/>
                <a:cs typeface="Roboto"/>
                <a:sym typeface="Roboto"/>
              </a:rPr>
              <a:t>Quick Execution</a:t>
            </a:r>
            <a:endParaRPr sz="1000">
              <a:solidFill>
                <a:schemeClr val="dk2"/>
              </a:solidFill>
              <a:latin typeface="Roboto"/>
              <a:ea typeface="Roboto"/>
              <a:cs typeface="Roboto"/>
              <a:sym typeface="Roboto"/>
            </a:endParaRPr>
          </a:p>
          <a:p>
            <a:pPr indent="-292100" lvl="2" marL="1371600" rtl="0" algn="l">
              <a:lnSpc>
                <a:spcPct val="115000"/>
              </a:lnSpc>
              <a:spcBef>
                <a:spcPts val="0"/>
              </a:spcBef>
              <a:spcAft>
                <a:spcPts val="0"/>
              </a:spcAft>
              <a:buClr>
                <a:schemeClr val="dk2"/>
              </a:buClr>
              <a:buSzPts val="1000"/>
              <a:buFont typeface="Roboto"/>
              <a:buAutoNum type="romanLcPeriod"/>
            </a:pPr>
            <a:r>
              <a:rPr lang="en" sz="1050">
                <a:solidFill>
                  <a:srgbClr val="444444"/>
                </a:solidFill>
                <a:latin typeface="Roboto"/>
                <a:ea typeface="Roboto"/>
                <a:cs typeface="Roboto"/>
                <a:sym typeface="Roboto"/>
              </a:rPr>
              <a:t>Angular executes template expressions after every change detection cycle. Change detection cycles are triggered by many asynchronous activities such as promise resolutions, HTTP results, timer events, key presses and mouse moves. Expressions should finish quickly or the user experience may drag, especially on slower devices. Consider caching values when their computation is expensive.</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AutoNum type="alphaLcPeriod"/>
            </a:pPr>
            <a:r>
              <a:rPr lang="en" sz="1050">
                <a:solidFill>
                  <a:srgbClr val="444444"/>
                </a:solidFill>
                <a:latin typeface="Roboto"/>
                <a:ea typeface="Roboto"/>
                <a:cs typeface="Roboto"/>
                <a:sym typeface="Roboto"/>
              </a:rPr>
              <a:t>A template expression should not change any application state other than the value of the target property. </a:t>
            </a:r>
            <a:endParaRPr sz="1050">
              <a:solidFill>
                <a:srgbClr val="444444"/>
              </a:solidFill>
              <a:latin typeface="Roboto"/>
              <a:ea typeface="Roboto"/>
              <a:cs typeface="Roboto"/>
              <a:sym typeface="Roboto"/>
            </a:endParaRPr>
          </a:p>
          <a:p>
            <a:pPr indent="0" lvl="0" marL="914400" rtl="0" algn="l">
              <a:spcBef>
                <a:spcPts val="0"/>
              </a:spcBef>
              <a:spcAft>
                <a:spcPts val="0"/>
              </a:spcAft>
              <a:buNone/>
            </a:pPr>
            <a:r>
              <a:rPr lang="en" sz="1050">
                <a:solidFill>
                  <a:srgbClr val="444444"/>
                </a:solidFill>
                <a:latin typeface="Roboto"/>
                <a:ea typeface="Roboto"/>
                <a:cs typeface="Roboto"/>
                <a:sym typeface="Roboto"/>
              </a:rPr>
              <a:t>You </a:t>
            </a:r>
            <a:r>
              <a:rPr b="1" lang="en" sz="1050">
                <a:solidFill>
                  <a:srgbClr val="444444"/>
                </a:solidFill>
                <a:latin typeface="Roboto"/>
                <a:ea typeface="Roboto"/>
                <a:cs typeface="Roboto"/>
                <a:sym typeface="Roboto"/>
              </a:rPr>
              <a:t>can't</a:t>
            </a:r>
            <a:r>
              <a:rPr lang="en" sz="1050">
                <a:solidFill>
                  <a:srgbClr val="444444"/>
                </a:solidFill>
                <a:latin typeface="Roboto"/>
                <a:ea typeface="Roboto"/>
                <a:cs typeface="Roboto"/>
                <a:sym typeface="Roboto"/>
              </a:rPr>
              <a:t> use JavaScript expressions that have or promote side effects, including:</a:t>
            </a:r>
            <a:endParaRPr sz="1050">
              <a:solidFill>
                <a:srgbClr val="444444"/>
              </a:solidFill>
              <a:latin typeface="Roboto"/>
              <a:ea typeface="Roboto"/>
              <a:cs typeface="Roboto"/>
              <a:sym typeface="Roboto"/>
            </a:endParaRPr>
          </a:p>
          <a:p>
            <a:pPr indent="-295275" lvl="0" marL="1371600" rtl="0" algn="l">
              <a:lnSpc>
                <a:spcPct val="115000"/>
              </a:lnSpc>
              <a:spcBef>
                <a:spcPts val="300"/>
              </a:spcBef>
              <a:spcAft>
                <a:spcPts val="0"/>
              </a:spcAft>
              <a:buClr>
                <a:srgbClr val="444444"/>
              </a:buClr>
              <a:buSzPts val="1050"/>
              <a:buFont typeface="Roboto"/>
              <a:buChar char="●"/>
            </a:pPr>
            <a:r>
              <a:rPr lang="en" sz="1050">
                <a:solidFill>
                  <a:srgbClr val="444444"/>
                </a:solidFill>
                <a:latin typeface="Roboto"/>
                <a:ea typeface="Roboto"/>
                <a:cs typeface="Roboto"/>
                <a:sym typeface="Roboto"/>
              </a:rPr>
              <a:t>Assignments (</a:t>
            </a:r>
            <a:r>
              <a:rPr lang="en" sz="950">
                <a:solidFill>
                  <a:srgbClr val="444444"/>
                </a:solidFill>
                <a:latin typeface="Courier New"/>
                <a:ea typeface="Courier New"/>
                <a:cs typeface="Courier New"/>
                <a:sym typeface="Courier New"/>
              </a:rPr>
              <a:t>=</a:t>
            </a:r>
            <a:r>
              <a:rPr lang="en" sz="1050">
                <a:solidFill>
                  <a:srgbClr val="444444"/>
                </a:solidFill>
                <a:latin typeface="Roboto"/>
                <a:ea typeface="Roboto"/>
                <a:cs typeface="Roboto"/>
                <a:sym typeface="Roboto"/>
              </a:rPr>
              <a:t>, </a:t>
            </a:r>
            <a:r>
              <a:rPr lang="en" sz="950">
                <a:solidFill>
                  <a:srgbClr val="444444"/>
                </a:solidFill>
                <a:latin typeface="Courier New"/>
                <a:ea typeface="Courier New"/>
                <a:cs typeface="Courier New"/>
                <a:sym typeface="Courier New"/>
              </a:rPr>
              <a:t>+=</a:t>
            </a:r>
            <a:r>
              <a:rPr lang="en" sz="1050">
                <a:solidFill>
                  <a:srgbClr val="444444"/>
                </a:solidFill>
                <a:latin typeface="Roboto"/>
                <a:ea typeface="Roboto"/>
                <a:cs typeface="Roboto"/>
                <a:sym typeface="Roboto"/>
              </a:rPr>
              <a:t>, </a:t>
            </a:r>
            <a:r>
              <a:rPr lang="en" sz="950">
                <a:solidFill>
                  <a:srgbClr val="444444"/>
                </a:solidFill>
                <a:latin typeface="Courier New"/>
                <a:ea typeface="Courier New"/>
                <a:cs typeface="Courier New"/>
                <a:sym typeface="Courier New"/>
              </a:rPr>
              <a:t>-=</a:t>
            </a:r>
            <a:r>
              <a:rPr lang="en" sz="1050">
                <a:solidFill>
                  <a:srgbClr val="444444"/>
                </a:solidFill>
                <a:latin typeface="Roboto"/>
                <a:ea typeface="Roboto"/>
                <a:cs typeface="Roboto"/>
                <a:sym typeface="Roboto"/>
              </a:rPr>
              <a:t>, </a:t>
            </a:r>
            <a:r>
              <a:rPr lang="en" sz="950">
                <a:solidFill>
                  <a:srgbClr val="444444"/>
                </a:solidFill>
                <a:latin typeface="Courier New"/>
                <a:ea typeface="Courier New"/>
                <a:cs typeface="Courier New"/>
                <a:sym typeface="Courier New"/>
              </a:rPr>
              <a:t>...</a:t>
            </a:r>
            <a:r>
              <a:rPr lang="en" sz="1050">
                <a:solidFill>
                  <a:srgbClr val="444444"/>
                </a:solidFill>
                <a:latin typeface="Roboto"/>
                <a:ea typeface="Roboto"/>
                <a:cs typeface="Roboto"/>
                <a:sym typeface="Roboto"/>
              </a:rPr>
              <a:t>)</a:t>
            </a:r>
            <a:endParaRPr sz="1050">
              <a:solidFill>
                <a:srgbClr val="444444"/>
              </a:solidFill>
              <a:latin typeface="Roboto"/>
              <a:ea typeface="Roboto"/>
              <a:cs typeface="Roboto"/>
              <a:sym typeface="Roboto"/>
            </a:endParaRPr>
          </a:p>
          <a:p>
            <a:pPr indent="-295275" lvl="0" marL="1371600" rtl="0" algn="l">
              <a:lnSpc>
                <a:spcPct val="115000"/>
              </a:lnSpc>
              <a:spcBef>
                <a:spcPts val="0"/>
              </a:spcBef>
              <a:spcAft>
                <a:spcPts val="0"/>
              </a:spcAft>
              <a:buClr>
                <a:srgbClr val="444444"/>
              </a:buClr>
              <a:buSzPts val="1050"/>
              <a:buFont typeface="Roboto"/>
              <a:buChar char="●"/>
            </a:pPr>
            <a:r>
              <a:rPr lang="en" sz="1050">
                <a:solidFill>
                  <a:srgbClr val="444444"/>
                </a:solidFill>
                <a:latin typeface="Roboto"/>
                <a:ea typeface="Roboto"/>
                <a:cs typeface="Roboto"/>
                <a:sym typeface="Roboto"/>
              </a:rPr>
              <a:t>Operators such as </a:t>
            </a:r>
            <a:r>
              <a:rPr lang="en" sz="950">
                <a:solidFill>
                  <a:srgbClr val="444444"/>
                </a:solidFill>
                <a:latin typeface="Courier New"/>
                <a:ea typeface="Courier New"/>
                <a:cs typeface="Courier New"/>
                <a:sym typeface="Courier New"/>
              </a:rPr>
              <a:t>new</a:t>
            </a:r>
            <a:r>
              <a:rPr lang="en" sz="1050">
                <a:solidFill>
                  <a:srgbClr val="444444"/>
                </a:solidFill>
                <a:latin typeface="Roboto"/>
                <a:ea typeface="Roboto"/>
                <a:cs typeface="Roboto"/>
                <a:sym typeface="Roboto"/>
              </a:rPr>
              <a:t>, </a:t>
            </a:r>
            <a:r>
              <a:rPr lang="en" sz="950">
                <a:solidFill>
                  <a:srgbClr val="444444"/>
                </a:solidFill>
                <a:latin typeface="Courier New"/>
                <a:ea typeface="Courier New"/>
                <a:cs typeface="Courier New"/>
                <a:sym typeface="Courier New"/>
              </a:rPr>
              <a:t>typeof</a:t>
            </a:r>
            <a:r>
              <a:rPr lang="en" sz="1050">
                <a:solidFill>
                  <a:srgbClr val="444444"/>
                </a:solidFill>
                <a:latin typeface="Roboto"/>
                <a:ea typeface="Roboto"/>
                <a:cs typeface="Roboto"/>
                <a:sym typeface="Roboto"/>
              </a:rPr>
              <a:t>, </a:t>
            </a:r>
            <a:r>
              <a:rPr lang="en" sz="950">
                <a:solidFill>
                  <a:srgbClr val="444444"/>
                </a:solidFill>
                <a:latin typeface="Courier New"/>
                <a:ea typeface="Courier New"/>
                <a:cs typeface="Courier New"/>
                <a:sym typeface="Courier New"/>
              </a:rPr>
              <a:t>instanceof</a:t>
            </a:r>
            <a:r>
              <a:rPr lang="en" sz="1050">
                <a:solidFill>
                  <a:srgbClr val="444444"/>
                </a:solidFill>
                <a:latin typeface="Roboto"/>
                <a:ea typeface="Roboto"/>
                <a:cs typeface="Roboto"/>
                <a:sym typeface="Roboto"/>
              </a:rPr>
              <a:t>, etc.</a:t>
            </a:r>
            <a:endParaRPr sz="1050">
              <a:solidFill>
                <a:srgbClr val="444444"/>
              </a:solidFill>
              <a:latin typeface="Roboto"/>
              <a:ea typeface="Roboto"/>
              <a:cs typeface="Roboto"/>
              <a:sym typeface="Roboto"/>
            </a:endParaRPr>
          </a:p>
          <a:p>
            <a:pPr indent="-295275" lvl="0" marL="1371600" rtl="0" algn="l">
              <a:lnSpc>
                <a:spcPct val="115000"/>
              </a:lnSpc>
              <a:spcBef>
                <a:spcPts val="0"/>
              </a:spcBef>
              <a:spcAft>
                <a:spcPts val="0"/>
              </a:spcAft>
              <a:buClr>
                <a:srgbClr val="444444"/>
              </a:buClr>
              <a:buSzPts val="1050"/>
              <a:buFont typeface="Roboto"/>
              <a:buChar char="●"/>
            </a:pPr>
            <a:r>
              <a:rPr lang="en" sz="1050">
                <a:solidFill>
                  <a:srgbClr val="444444"/>
                </a:solidFill>
                <a:latin typeface="Roboto"/>
                <a:ea typeface="Roboto"/>
                <a:cs typeface="Roboto"/>
                <a:sym typeface="Roboto"/>
              </a:rPr>
              <a:t>Chaining expressions with </a:t>
            </a:r>
            <a:r>
              <a:rPr lang="en" sz="950">
                <a:solidFill>
                  <a:srgbClr val="444444"/>
                </a:solidFill>
                <a:latin typeface="Courier New"/>
                <a:ea typeface="Courier New"/>
                <a:cs typeface="Courier New"/>
                <a:sym typeface="Courier New"/>
              </a:rPr>
              <a:t>;</a:t>
            </a:r>
            <a:r>
              <a:rPr lang="en" sz="1050">
                <a:solidFill>
                  <a:srgbClr val="444444"/>
                </a:solidFill>
                <a:latin typeface="Roboto"/>
                <a:ea typeface="Roboto"/>
                <a:cs typeface="Roboto"/>
                <a:sym typeface="Roboto"/>
              </a:rPr>
              <a:t> or </a:t>
            </a:r>
            <a:r>
              <a:rPr lang="en" sz="950">
                <a:solidFill>
                  <a:srgbClr val="444444"/>
                </a:solidFill>
                <a:latin typeface="Courier New"/>
                <a:ea typeface="Courier New"/>
                <a:cs typeface="Courier New"/>
                <a:sym typeface="Courier New"/>
              </a:rPr>
              <a:t>,</a:t>
            </a:r>
            <a:endParaRPr sz="950">
              <a:solidFill>
                <a:srgbClr val="444444"/>
              </a:solidFill>
              <a:latin typeface="Courier New"/>
              <a:ea typeface="Courier New"/>
              <a:cs typeface="Courier New"/>
              <a:sym typeface="Courier New"/>
            </a:endParaRPr>
          </a:p>
          <a:p>
            <a:pPr indent="-295275" lvl="0" marL="1371600" rtl="0" algn="l">
              <a:lnSpc>
                <a:spcPct val="115000"/>
              </a:lnSpc>
              <a:spcBef>
                <a:spcPts val="0"/>
              </a:spcBef>
              <a:spcAft>
                <a:spcPts val="0"/>
              </a:spcAft>
              <a:buClr>
                <a:srgbClr val="444444"/>
              </a:buClr>
              <a:buSzPts val="1050"/>
              <a:buFont typeface="Roboto"/>
              <a:buChar char="●"/>
            </a:pPr>
            <a:r>
              <a:rPr lang="en" sz="1050">
                <a:solidFill>
                  <a:srgbClr val="444444"/>
                </a:solidFill>
                <a:latin typeface="Roboto"/>
                <a:ea typeface="Roboto"/>
                <a:cs typeface="Roboto"/>
                <a:sym typeface="Roboto"/>
              </a:rPr>
              <a:t>The increment and decrement operators </a:t>
            </a:r>
            <a:r>
              <a:rPr lang="en" sz="950">
                <a:solidFill>
                  <a:srgbClr val="444444"/>
                </a:solidFill>
                <a:latin typeface="Courier New"/>
                <a:ea typeface="Courier New"/>
                <a:cs typeface="Courier New"/>
                <a:sym typeface="Courier New"/>
              </a:rPr>
              <a:t>++</a:t>
            </a:r>
            <a:r>
              <a:rPr lang="en" sz="1050">
                <a:solidFill>
                  <a:srgbClr val="444444"/>
                </a:solidFill>
                <a:latin typeface="Roboto"/>
                <a:ea typeface="Roboto"/>
                <a:cs typeface="Roboto"/>
                <a:sym typeface="Roboto"/>
              </a:rPr>
              <a:t> and </a:t>
            </a:r>
            <a:r>
              <a:rPr lang="en" sz="950">
                <a:solidFill>
                  <a:srgbClr val="444444"/>
                </a:solidFill>
                <a:latin typeface="Courier New"/>
                <a:ea typeface="Courier New"/>
                <a:cs typeface="Courier New"/>
                <a:sym typeface="Courier New"/>
              </a:rPr>
              <a:t>--</a:t>
            </a:r>
            <a:endParaRPr sz="1000">
              <a:solidFill>
                <a:schemeClr val="dk2"/>
              </a:solidFill>
              <a:latin typeface="Roboto"/>
              <a:ea typeface="Roboto"/>
              <a:cs typeface="Roboto"/>
              <a:sym typeface="Roboto"/>
            </a:endParaRPr>
          </a:p>
          <a:p>
            <a:pPr indent="0" lvl="0" marL="457200" rtl="0" algn="l">
              <a:spcBef>
                <a:spcPts val="1100"/>
              </a:spcBef>
              <a:spcAft>
                <a:spcPts val="0"/>
              </a:spcAft>
              <a:buNone/>
            </a:pPr>
            <a:r>
              <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p:txBody>
      </p:sp>
      <p:sp>
        <p:nvSpPr>
          <p:cNvPr id="458" name="Google Shape;458;p69"/>
          <p:cNvSpPr txBox="1"/>
          <p:nvPr/>
        </p:nvSpPr>
        <p:spPr>
          <a:xfrm>
            <a:off x="5908075" y="918550"/>
            <a:ext cx="32784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Roboto"/>
                <a:ea typeface="Roboto"/>
                <a:cs typeface="Roboto"/>
                <a:sym typeface="Roboto"/>
                <a:hlinkClick r:id="rId3"/>
              </a:rPr>
              <a:t>Interpolation and Template expressions</a:t>
            </a:r>
            <a:r>
              <a:rPr lang="en" sz="1100" u="sng">
                <a:solidFill>
                  <a:schemeClr val="hlink"/>
                </a:solidFill>
                <a:latin typeface="Roboto"/>
                <a:ea typeface="Roboto"/>
                <a:cs typeface="Roboto"/>
                <a:sym typeface="Roboto"/>
                <a:hlinkClick r:id="rId4"/>
              </a:rPr>
              <a:t> example</a:t>
            </a:r>
            <a:endParaRPr sz="1500">
              <a:solidFill>
                <a:schemeClr val="accent5"/>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0"/>
          <p:cNvSpPr txBox="1"/>
          <p:nvPr>
            <p:ph type="ctrTitle"/>
          </p:nvPr>
        </p:nvSpPr>
        <p:spPr>
          <a:xfrm>
            <a:off x="312475" y="456975"/>
            <a:ext cx="82737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Transforming Data</a:t>
            </a:r>
            <a:endParaRPr sz="3400">
              <a:solidFill>
                <a:srgbClr val="E06666"/>
              </a:solidFill>
              <a:latin typeface="Raleway"/>
              <a:ea typeface="Raleway"/>
              <a:cs typeface="Raleway"/>
              <a:sym typeface="Raleway"/>
            </a:endParaRPr>
          </a:p>
        </p:txBody>
      </p:sp>
      <p:sp>
        <p:nvSpPr>
          <p:cNvPr id="464" name="Google Shape;464;p70"/>
          <p:cNvSpPr txBox="1"/>
          <p:nvPr/>
        </p:nvSpPr>
        <p:spPr>
          <a:xfrm>
            <a:off x="664200" y="1307650"/>
            <a:ext cx="8350500" cy="37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Pipes :  </a:t>
            </a:r>
            <a:r>
              <a:rPr lang="en" sz="1000">
                <a:solidFill>
                  <a:schemeClr val="dk2"/>
                </a:solidFill>
                <a:latin typeface="Roboto"/>
                <a:ea typeface="Roboto"/>
                <a:cs typeface="Roboto"/>
                <a:sym typeface="Roboto"/>
              </a:rPr>
              <a:t>helps us transform data before displaying them in HTML pages. E.g.  formatting currencies, formatting numbers, uppercase text, lowercase text or title case text etc..</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50">
                <a:solidFill>
                  <a:srgbClr val="444444"/>
                </a:solidFill>
                <a:highlight>
                  <a:srgbClr val="FFFFFF"/>
                </a:highlight>
                <a:latin typeface="Roboto"/>
                <a:ea typeface="Roboto"/>
                <a:cs typeface="Roboto"/>
                <a:sym typeface="Roboto"/>
              </a:rPr>
              <a:t>Pipes are simple functions you can use in </a:t>
            </a:r>
            <a:r>
              <a:rPr lang="en" sz="1050">
                <a:solidFill>
                  <a:srgbClr val="1976D2"/>
                </a:solidFill>
                <a:highlight>
                  <a:srgbClr val="FFFFFF"/>
                </a:highlight>
                <a:uFill>
                  <a:noFill/>
                </a:uFill>
                <a:latin typeface="Roboto"/>
                <a:ea typeface="Roboto"/>
                <a:cs typeface="Roboto"/>
                <a:sym typeface="Roboto"/>
                <a:hlinkClick r:id="rId3">
                  <a:extLst>
                    <a:ext uri="{A12FA001-AC4F-418D-AE19-62706E023703}">
                      <ahyp:hlinkClr val="tx"/>
                    </a:ext>
                  </a:extLst>
                </a:hlinkClick>
              </a:rPr>
              <a:t>template expressions</a:t>
            </a:r>
            <a:r>
              <a:rPr lang="en" sz="1050">
                <a:solidFill>
                  <a:srgbClr val="444444"/>
                </a:solidFill>
                <a:highlight>
                  <a:srgbClr val="FFFFFF"/>
                </a:highlight>
                <a:latin typeface="Roboto"/>
                <a:ea typeface="Roboto"/>
                <a:cs typeface="Roboto"/>
                <a:sym typeface="Roboto"/>
              </a:rPr>
              <a:t> to accept an input value and return a transformed value.</a:t>
            </a:r>
            <a:endParaRPr sz="1050">
              <a:solidFill>
                <a:srgbClr val="444444"/>
              </a:solidFill>
              <a:highlight>
                <a:srgbClr val="FFFFFF"/>
              </a:highlight>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50">
                <a:solidFill>
                  <a:srgbClr val="444444"/>
                </a:solidFill>
                <a:latin typeface="Roboto"/>
                <a:ea typeface="Roboto"/>
                <a:cs typeface="Roboto"/>
                <a:sym typeface="Roboto"/>
              </a:rPr>
              <a:t>Angular provides built-in pipes for typical data transformations, including transformations for internationalization (i18n), which use locale information to format data. The following are commonly used built-in pipes for data formatting:</a:t>
            </a:r>
            <a:endParaRPr sz="1050">
              <a:solidFill>
                <a:srgbClr val="444444"/>
              </a:solidFill>
              <a:latin typeface="Roboto"/>
              <a:ea typeface="Roboto"/>
              <a:cs typeface="Roboto"/>
              <a:sym typeface="Roboto"/>
            </a:endParaRPr>
          </a:p>
          <a:p>
            <a:pPr indent="-295275" lvl="0" marL="914400" rtl="0" algn="l">
              <a:lnSpc>
                <a:spcPct val="115000"/>
              </a:lnSpc>
              <a:spcBef>
                <a:spcPts val="0"/>
              </a:spcBef>
              <a:spcAft>
                <a:spcPts val="0"/>
              </a:spcAft>
              <a:buClr>
                <a:srgbClr val="444444"/>
              </a:buClr>
              <a:buSzPts val="1050"/>
              <a:buFont typeface="Roboto"/>
              <a:buChar char="●"/>
            </a:pPr>
            <a:r>
              <a:rPr lang="en" sz="950">
                <a:solidFill>
                  <a:srgbClr val="444444"/>
                </a:solidFill>
                <a:uFill>
                  <a:noFill/>
                </a:uFill>
                <a:latin typeface="Courier New"/>
                <a:ea typeface="Courier New"/>
                <a:cs typeface="Courier New"/>
                <a:sym typeface="Courier New"/>
                <a:hlinkClick r:id="rId4">
                  <a:extLst>
                    <a:ext uri="{A12FA001-AC4F-418D-AE19-62706E023703}">
                      <ahyp:hlinkClr val="tx"/>
                    </a:ext>
                  </a:extLst>
                </a:hlinkClick>
              </a:rPr>
              <a:t>DatePipe</a:t>
            </a:r>
            <a:r>
              <a:rPr lang="en" sz="1050">
                <a:solidFill>
                  <a:srgbClr val="444444"/>
                </a:solidFill>
                <a:latin typeface="Roboto"/>
                <a:ea typeface="Roboto"/>
                <a:cs typeface="Roboto"/>
                <a:sym typeface="Roboto"/>
              </a:rPr>
              <a:t>: Formats a date value according to locale rules.</a:t>
            </a:r>
            <a:endParaRPr sz="1050">
              <a:solidFill>
                <a:srgbClr val="444444"/>
              </a:solidFill>
              <a:latin typeface="Roboto"/>
              <a:ea typeface="Roboto"/>
              <a:cs typeface="Roboto"/>
              <a:sym typeface="Roboto"/>
            </a:endParaRPr>
          </a:p>
          <a:p>
            <a:pPr indent="-295275" lvl="0" marL="914400" rtl="0" algn="l">
              <a:lnSpc>
                <a:spcPct val="115000"/>
              </a:lnSpc>
              <a:spcBef>
                <a:spcPts val="0"/>
              </a:spcBef>
              <a:spcAft>
                <a:spcPts val="0"/>
              </a:spcAft>
              <a:buClr>
                <a:srgbClr val="444444"/>
              </a:buClr>
              <a:buSzPts val="1050"/>
              <a:buFont typeface="Roboto"/>
              <a:buChar char="●"/>
            </a:pPr>
            <a:r>
              <a:rPr lang="en" sz="950">
                <a:solidFill>
                  <a:srgbClr val="444444"/>
                </a:solidFill>
                <a:uFill>
                  <a:noFill/>
                </a:uFill>
                <a:latin typeface="Courier New"/>
                <a:ea typeface="Courier New"/>
                <a:cs typeface="Courier New"/>
                <a:sym typeface="Courier New"/>
                <a:hlinkClick r:id="rId5">
                  <a:extLst>
                    <a:ext uri="{A12FA001-AC4F-418D-AE19-62706E023703}">
                      <ahyp:hlinkClr val="tx"/>
                    </a:ext>
                  </a:extLst>
                </a:hlinkClick>
              </a:rPr>
              <a:t>UpperCasePipe</a:t>
            </a:r>
            <a:r>
              <a:rPr lang="en" sz="1050">
                <a:solidFill>
                  <a:srgbClr val="444444"/>
                </a:solidFill>
                <a:latin typeface="Roboto"/>
                <a:ea typeface="Roboto"/>
                <a:cs typeface="Roboto"/>
                <a:sym typeface="Roboto"/>
              </a:rPr>
              <a:t>: Transforms text to all upper case.</a:t>
            </a:r>
            <a:endParaRPr sz="1050">
              <a:solidFill>
                <a:srgbClr val="444444"/>
              </a:solidFill>
              <a:latin typeface="Roboto"/>
              <a:ea typeface="Roboto"/>
              <a:cs typeface="Roboto"/>
              <a:sym typeface="Roboto"/>
            </a:endParaRPr>
          </a:p>
          <a:p>
            <a:pPr indent="-295275" lvl="0" marL="914400" rtl="0" algn="l">
              <a:lnSpc>
                <a:spcPct val="115000"/>
              </a:lnSpc>
              <a:spcBef>
                <a:spcPts val="0"/>
              </a:spcBef>
              <a:spcAft>
                <a:spcPts val="0"/>
              </a:spcAft>
              <a:buClr>
                <a:srgbClr val="444444"/>
              </a:buClr>
              <a:buSzPts val="1050"/>
              <a:buFont typeface="Roboto"/>
              <a:buChar char="●"/>
            </a:pPr>
            <a:r>
              <a:rPr lang="en" sz="950">
                <a:solidFill>
                  <a:srgbClr val="444444"/>
                </a:solidFill>
                <a:uFill>
                  <a:noFill/>
                </a:uFill>
                <a:latin typeface="Courier New"/>
                <a:ea typeface="Courier New"/>
                <a:cs typeface="Courier New"/>
                <a:sym typeface="Courier New"/>
                <a:hlinkClick r:id="rId6">
                  <a:extLst>
                    <a:ext uri="{A12FA001-AC4F-418D-AE19-62706E023703}">
                      <ahyp:hlinkClr val="tx"/>
                    </a:ext>
                  </a:extLst>
                </a:hlinkClick>
              </a:rPr>
              <a:t>LowerCasePipe</a:t>
            </a:r>
            <a:r>
              <a:rPr lang="en" sz="1050">
                <a:solidFill>
                  <a:srgbClr val="444444"/>
                </a:solidFill>
                <a:latin typeface="Roboto"/>
                <a:ea typeface="Roboto"/>
                <a:cs typeface="Roboto"/>
                <a:sym typeface="Roboto"/>
              </a:rPr>
              <a:t>: Transforms text to all lower case.</a:t>
            </a:r>
            <a:endParaRPr sz="1050">
              <a:solidFill>
                <a:srgbClr val="444444"/>
              </a:solidFill>
              <a:latin typeface="Roboto"/>
              <a:ea typeface="Roboto"/>
              <a:cs typeface="Roboto"/>
              <a:sym typeface="Roboto"/>
            </a:endParaRPr>
          </a:p>
          <a:p>
            <a:pPr indent="-295275" lvl="0" marL="914400" rtl="0" algn="l">
              <a:lnSpc>
                <a:spcPct val="115000"/>
              </a:lnSpc>
              <a:spcBef>
                <a:spcPts val="0"/>
              </a:spcBef>
              <a:spcAft>
                <a:spcPts val="0"/>
              </a:spcAft>
              <a:buClr>
                <a:srgbClr val="444444"/>
              </a:buClr>
              <a:buSzPts val="1050"/>
              <a:buFont typeface="Roboto"/>
              <a:buChar char="●"/>
            </a:pPr>
            <a:r>
              <a:rPr lang="en" sz="950">
                <a:solidFill>
                  <a:srgbClr val="444444"/>
                </a:solidFill>
                <a:uFill>
                  <a:noFill/>
                </a:uFill>
                <a:latin typeface="Courier New"/>
                <a:ea typeface="Courier New"/>
                <a:cs typeface="Courier New"/>
                <a:sym typeface="Courier New"/>
                <a:hlinkClick r:id="rId7">
                  <a:extLst>
                    <a:ext uri="{A12FA001-AC4F-418D-AE19-62706E023703}">
                      <ahyp:hlinkClr val="tx"/>
                    </a:ext>
                  </a:extLst>
                </a:hlinkClick>
              </a:rPr>
              <a:t>CurrencyPipe</a:t>
            </a:r>
            <a:r>
              <a:rPr lang="en" sz="1050">
                <a:solidFill>
                  <a:srgbClr val="444444"/>
                </a:solidFill>
                <a:latin typeface="Roboto"/>
                <a:ea typeface="Roboto"/>
                <a:cs typeface="Roboto"/>
                <a:sym typeface="Roboto"/>
              </a:rPr>
              <a:t>: Transforms a number to a currency string, formatted according to locale rules.</a:t>
            </a:r>
            <a:endParaRPr sz="1050">
              <a:solidFill>
                <a:srgbClr val="444444"/>
              </a:solidFill>
              <a:latin typeface="Roboto"/>
              <a:ea typeface="Roboto"/>
              <a:cs typeface="Roboto"/>
              <a:sym typeface="Roboto"/>
            </a:endParaRPr>
          </a:p>
          <a:p>
            <a:pPr indent="-295275" lvl="0" marL="914400" rtl="0" algn="l">
              <a:lnSpc>
                <a:spcPct val="115000"/>
              </a:lnSpc>
              <a:spcBef>
                <a:spcPts val="0"/>
              </a:spcBef>
              <a:spcAft>
                <a:spcPts val="0"/>
              </a:spcAft>
              <a:buClr>
                <a:srgbClr val="444444"/>
              </a:buClr>
              <a:buSzPts val="1050"/>
              <a:buFont typeface="Roboto"/>
              <a:buChar char="●"/>
            </a:pPr>
            <a:r>
              <a:rPr lang="en" sz="950">
                <a:solidFill>
                  <a:srgbClr val="444444"/>
                </a:solidFill>
                <a:uFill>
                  <a:noFill/>
                </a:uFill>
                <a:latin typeface="Courier New"/>
                <a:ea typeface="Courier New"/>
                <a:cs typeface="Courier New"/>
                <a:sym typeface="Courier New"/>
                <a:hlinkClick r:id="rId8">
                  <a:extLst>
                    <a:ext uri="{A12FA001-AC4F-418D-AE19-62706E023703}">
                      <ahyp:hlinkClr val="tx"/>
                    </a:ext>
                  </a:extLst>
                </a:hlinkClick>
              </a:rPr>
              <a:t>DecimalPipe</a:t>
            </a:r>
            <a:r>
              <a:rPr lang="en" sz="1050">
                <a:solidFill>
                  <a:srgbClr val="444444"/>
                </a:solidFill>
                <a:latin typeface="Roboto"/>
                <a:ea typeface="Roboto"/>
                <a:cs typeface="Roboto"/>
                <a:sym typeface="Roboto"/>
              </a:rPr>
              <a:t>: Transforms a number into a string with a decimal point, formatted according to locale rules.</a:t>
            </a:r>
            <a:endParaRPr sz="1050">
              <a:solidFill>
                <a:srgbClr val="444444"/>
              </a:solidFill>
              <a:latin typeface="Roboto"/>
              <a:ea typeface="Roboto"/>
              <a:cs typeface="Roboto"/>
              <a:sym typeface="Roboto"/>
            </a:endParaRPr>
          </a:p>
          <a:p>
            <a:pPr indent="-295275" lvl="0" marL="914400" rtl="0" algn="l">
              <a:lnSpc>
                <a:spcPct val="115000"/>
              </a:lnSpc>
              <a:spcBef>
                <a:spcPts val="0"/>
              </a:spcBef>
              <a:spcAft>
                <a:spcPts val="0"/>
              </a:spcAft>
              <a:buClr>
                <a:srgbClr val="444444"/>
              </a:buClr>
              <a:buSzPts val="1050"/>
              <a:buFont typeface="Roboto"/>
              <a:buChar char="●"/>
            </a:pPr>
            <a:r>
              <a:rPr lang="en" sz="950">
                <a:solidFill>
                  <a:srgbClr val="444444"/>
                </a:solidFill>
                <a:uFill>
                  <a:noFill/>
                </a:uFill>
                <a:latin typeface="Courier New"/>
                <a:ea typeface="Courier New"/>
                <a:cs typeface="Courier New"/>
                <a:sym typeface="Courier New"/>
                <a:hlinkClick r:id="rId9">
                  <a:extLst>
                    <a:ext uri="{A12FA001-AC4F-418D-AE19-62706E023703}">
                      <ahyp:hlinkClr val="tx"/>
                    </a:ext>
                  </a:extLst>
                </a:hlinkClick>
              </a:rPr>
              <a:t>PercentPipe</a:t>
            </a:r>
            <a:r>
              <a:rPr lang="en" sz="1050">
                <a:solidFill>
                  <a:srgbClr val="444444"/>
                </a:solidFill>
                <a:latin typeface="Roboto"/>
                <a:ea typeface="Roboto"/>
                <a:cs typeface="Roboto"/>
                <a:sym typeface="Roboto"/>
              </a:rPr>
              <a:t>: Transforms a number to a percentage string, formatted according to locale rules</a:t>
            </a:r>
            <a:endParaRPr sz="1050">
              <a:solidFill>
                <a:srgbClr val="444444"/>
              </a:solidFill>
              <a:latin typeface="Roboto"/>
              <a:ea typeface="Roboto"/>
              <a:cs typeface="Roboto"/>
              <a:sym typeface="Roboto"/>
            </a:endParaRPr>
          </a:p>
          <a:p>
            <a:pPr indent="-292100" lvl="0" marL="457200" rtl="0" algn="l">
              <a:lnSpc>
                <a:spcPct val="115000"/>
              </a:lnSpc>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We can also create custom pipes to transform data as we see fit.</a:t>
            </a:r>
            <a:endParaRPr sz="1000">
              <a:solidFill>
                <a:schemeClr val="dk2"/>
              </a:solidFill>
              <a:latin typeface="Roboto"/>
              <a:ea typeface="Roboto"/>
              <a:cs typeface="Roboto"/>
              <a:sym typeface="Roboto"/>
            </a:endParaRPr>
          </a:p>
          <a:p>
            <a:pPr indent="-292100" lvl="1" marL="914400" rtl="0" algn="l">
              <a:lnSpc>
                <a:spcPct val="115000"/>
              </a:lnSpc>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Create a class that implements </a:t>
            </a:r>
            <a:r>
              <a:rPr b="1" lang="en" sz="1000">
                <a:solidFill>
                  <a:schemeClr val="dk2"/>
                </a:solidFill>
                <a:latin typeface="Roboto"/>
                <a:ea typeface="Roboto"/>
                <a:cs typeface="Roboto"/>
                <a:sym typeface="Roboto"/>
              </a:rPr>
              <a:t>PipeTransform</a:t>
            </a:r>
            <a:r>
              <a:rPr lang="en" sz="1000">
                <a:solidFill>
                  <a:schemeClr val="dk2"/>
                </a:solidFill>
                <a:latin typeface="Roboto"/>
                <a:ea typeface="Roboto"/>
                <a:cs typeface="Roboto"/>
                <a:sym typeface="Roboto"/>
              </a:rPr>
              <a:t> interface</a:t>
            </a:r>
            <a:endParaRPr sz="1000">
              <a:solidFill>
                <a:schemeClr val="dk2"/>
              </a:solidFill>
              <a:latin typeface="Roboto"/>
              <a:ea typeface="Roboto"/>
              <a:cs typeface="Roboto"/>
              <a:sym typeface="Roboto"/>
            </a:endParaRPr>
          </a:p>
          <a:p>
            <a:pPr indent="-292100" lvl="1" marL="914400" rtl="0" algn="l">
              <a:lnSpc>
                <a:spcPct val="115000"/>
              </a:lnSpc>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To create a custom pipe decorate a class with </a:t>
            </a:r>
            <a:r>
              <a:rPr b="1" lang="en" sz="1000">
                <a:solidFill>
                  <a:schemeClr val="dk2"/>
                </a:solidFill>
                <a:latin typeface="Roboto"/>
                <a:ea typeface="Roboto"/>
                <a:cs typeface="Roboto"/>
                <a:sym typeface="Roboto"/>
              </a:rPr>
              <a:t>@Pipe</a:t>
            </a:r>
            <a:endParaRPr b="1" sz="1000">
              <a:solidFill>
                <a:schemeClr val="dk2"/>
              </a:solidFill>
              <a:latin typeface="Roboto"/>
              <a:ea typeface="Roboto"/>
              <a:cs typeface="Roboto"/>
              <a:sym typeface="Roboto"/>
            </a:endParaRPr>
          </a:p>
          <a:p>
            <a:pPr indent="-292100" lvl="1" marL="914400" rtl="0" algn="l">
              <a:lnSpc>
                <a:spcPct val="115000"/>
              </a:lnSpc>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Register our custom pipe with with ngModule as declarations </a:t>
            </a:r>
            <a:endParaRPr sz="1000">
              <a:solidFill>
                <a:schemeClr val="dk2"/>
              </a:solidFill>
              <a:latin typeface="Roboto"/>
              <a:ea typeface="Roboto"/>
              <a:cs typeface="Roboto"/>
              <a:sym typeface="Roboto"/>
            </a:endParaRPr>
          </a:p>
          <a:p>
            <a:pPr indent="-292100" lvl="1" marL="914400" rtl="0" algn="l">
              <a:lnSpc>
                <a:spcPct val="115000"/>
              </a:lnSpc>
              <a:spcBef>
                <a:spcPts val="0"/>
              </a:spcBef>
              <a:spcAft>
                <a:spcPts val="0"/>
              </a:spcAft>
              <a:buClr>
                <a:schemeClr val="dk2"/>
              </a:buClr>
              <a:buSzPts val="1000"/>
              <a:buFont typeface="Roboto"/>
              <a:buChar char="○"/>
            </a:pPr>
            <a:r>
              <a:rPr lang="en" sz="1050">
                <a:solidFill>
                  <a:srgbClr val="444444"/>
                </a:solidFill>
                <a:highlight>
                  <a:srgbClr val="FFFFFF"/>
                </a:highlight>
                <a:latin typeface="Roboto"/>
                <a:ea typeface="Roboto"/>
                <a:cs typeface="Roboto"/>
                <a:sym typeface="Roboto"/>
              </a:rPr>
              <a:t>Angular invokes the </a:t>
            </a:r>
            <a:r>
              <a:rPr lang="en" sz="950">
                <a:solidFill>
                  <a:srgbClr val="444444"/>
                </a:solidFill>
                <a:highlight>
                  <a:srgbClr val="FFFFFF"/>
                </a:highlight>
                <a:latin typeface="Courier New"/>
                <a:ea typeface="Courier New"/>
                <a:cs typeface="Courier New"/>
                <a:sym typeface="Courier New"/>
              </a:rPr>
              <a:t>transform</a:t>
            </a:r>
            <a:r>
              <a:rPr lang="en" sz="1050">
                <a:solidFill>
                  <a:srgbClr val="444444"/>
                </a:solidFill>
                <a:highlight>
                  <a:srgbClr val="FFFFFF"/>
                </a:highlight>
                <a:latin typeface="Roboto"/>
                <a:ea typeface="Roboto"/>
                <a:cs typeface="Roboto"/>
                <a:sym typeface="Roboto"/>
              </a:rPr>
              <a:t> method with the value of a binding as the first argument, and any parameters as the second argument in list form, and returns the transformed value.</a:t>
            </a:r>
            <a:endParaRPr sz="1000">
              <a:solidFill>
                <a:schemeClr val="dk2"/>
              </a:solidFill>
              <a:latin typeface="Roboto"/>
              <a:ea typeface="Roboto"/>
              <a:cs typeface="Roboto"/>
              <a:sym typeface="Roboto"/>
            </a:endParaRPr>
          </a:p>
        </p:txBody>
      </p:sp>
      <p:sp>
        <p:nvSpPr>
          <p:cNvPr id="465" name="Google Shape;465;p70"/>
          <p:cNvSpPr txBox="1"/>
          <p:nvPr/>
        </p:nvSpPr>
        <p:spPr>
          <a:xfrm>
            <a:off x="7732625" y="829075"/>
            <a:ext cx="11238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Roboto"/>
                <a:ea typeface="Roboto"/>
                <a:cs typeface="Roboto"/>
                <a:sym typeface="Roboto"/>
                <a:hlinkClick r:id="rId10"/>
              </a:rPr>
              <a:t>Pipes example</a:t>
            </a:r>
            <a:endParaRPr sz="1500">
              <a:solidFill>
                <a:srgbClr val="3D85C6"/>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1"/>
          <p:cNvSpPr txBox="1"/>
          <p:nvPr>
            <p:ph type="ctrTitle"/>
          </p:nvPr>
        </p:nvSpPr>
        <p:spPr>
          <a:xfrm>
            <a:off x="312475" y="456975"/>
            <a:ext cx="82737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Transforming Data</a:t>
            </a:r>
            <a:endParaRPr sz="3400">
              <a:solidFill>
                <a:srgbClr val="E06666"/>
              </a:solidFill>
              <a:latin typeface="Raleway"/>
              <a:ea typeface="Raleway"/>
              <a:cs typeface="Raleway"/>
              <a:sym typeface="Raleway"/>
            </a:endParaRPr>
          </a:p>
        </p:txBody>
      </p:sp>
      <p:sp>
        <p:nvSpPr>
          <p:cNvPr id="471" name="Google Shape;471;p71"/>
          <p:cNvSpPr txBox="1"/>
          <p:nvPr/>
        </p:nvSpPr>
        <p:spPr>
          <a:xfrm>
            <a:off x="664200" y="1307650"/>
            <a:ext cx="8350500" cy="37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Pipes : </a:t>
            </a:r>
            <a:endParaRPr b="1"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AutoNum type="alphaLcPeriod"/>
            </a:pPr>
            <a:r>
              <a:rPr b="1" lang="en" sz="1000">
                <a:solidFill>
                  <a:schemeClr val="dk2"/>
                </a:solidFill>
                <a:latin typeface="Roboto"/>
                <a:ea typeface="Roboto"/>
                <a:cs typeface="Roboto"/>
                <a:sym typeface="Roboto"/>
              </a:rPr>
              <a:t>Pure Pipes </a:t>
            </a:r>
            <a:r>
              <a:rPr lang="en" sz="1000">
                <a:solidFill>
                  <a:schemeClr val="dk2"/>
                </a:solidFill>
                <a:latin typeface="Roboto"/>
                <a:ea typeface="Roboto"/>
                <a:cs typeface="Roboto"/>
                <a:sym typeface="Roboto"/>
              </a:rPr>
              <a:t> (default)</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AutoNum type="alphaLcPeriod"/>
            </a:pPr>
            <a:r>
              <a:rPr b="1" lang="en" sz="1000">
                <a:solidFill>
                  <a:schemeClr val="dk2"/>
                </a:solidFill>
                <a:latin typeface="Roboto"/>
                <a:ea typeface="Roboto"/>
                <a:cs typeface="Roboto"/>
                <a:sym typeface="Roboto"/>
              </a:rPr>
              <a:t>Impure Pipes (</a:t>
            </a:r>
            <a:r>
              <a:rPr lang="en" sz="1000">
                <a:solidFill>
                  <a:schemeClr val="dk2"/>
                </a:solidFill>
                <a:latin typeface="Roboto"/>
                <a:ea typeface="Roboto"/>
                <a:cs typeface="Roboto"/>
                <a:sym typeface="Roboto"/>
              </a:rPr>
              <a:t>expensive as it is run on every change even when the source data is not changed, can run uncessarly</a:t>
            </a:r>
            <a:r>
              <a:rPr b="1" lang="en" sz="1000">
                <a:solidFill>
                  <a:schemeClr val="dk2"/>
                </a:solidFill>
                <a:latin typeface="Roboto"/>
                <a:ea typeface="Roboto"/>
                <a:cs typeface="Roboto"/>
                <a:sym typeface="Roboto"/>
              </a:rPr>
              <a:t>)</a:t>
            </a:r>
            <a:endParaRPr b="1" sz="1000">
              <a:solidFill>
                <a:schemeClr val="dk2"/>
              </a:solidFill>
              <a:latin typeface="Roboto"/>
              <a:ea typeface="Roboto"/>
              <a:cs typeface="Roboto"/>
              <a:sym typeface="Roboto"/>
            </a:endParaRPr>
          </a:p>
          <a:p>
            <a:pPr indent="0" lvl="0" marL="914400" rtl="0" algn="l">
              <a:spcBef>
                <a:spcPts val="0"/>
              </a:spcBef>
              <a:spcAft>
                <a:spcPts val="0"/>
              </a:spcAft>
              <a:buNone/>
            </a:pPr>
            <a:r>
              <a:t/>
            </a:r>
            <a:endParaRPr b="1"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Pure Pipes are executed when a </a:t>
            </a:r>
            <a:r>
              <a:rPr b="1" lang="en" sz="1000">
                <a:solidFill>
                  <a:schemeClr val="dk2"/>
                </a:solidFill>
                <a:latin typeface="Roboto"/>
                <a:ea typeface="Roboto"/>
                <a:cs typeface="Roboto"/>
                <a:sym typeface="Roboto"/>
              </a:rPr>
              <a:t>pure change to the input value</a:t>
            </a:r>
            <a:r>
              <a:rPr lang="en" sz="1000">
                <a:solidFill>
                  <a:schemeClr val="dk2"/>
                </a:solidFill>
                <a:latin typeface="Roboto"/>
                <a:ea typeface="Roboto"/>
                <a:cs typeface="Roboto"/>
                <a:sym typeface="Roboto"/>
              </a:rPr>
              <a:t> is detected</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A pure change is </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AutoNum type="alphaLcPeriod"/>
            </a:pPr>
            <a:r>
              <a:rPr lang="en" sz="1000">
                <a:solidFill>
                  <a:schemeClr val="dk2"/>
                </a:solidFill>
                <a:latin typeface="Roboto"/>
                <a:ea typeface="Roboto"/>
                <a:cs typeface="Roboto"/>
                <a:sym typeface="Roboto"/>
              </a:rPr>
              <a:t>In case of a primitive type (string,Number, Boolean) when the value changes.</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AutoNum type="alphaLcPeriod"/>
            </a:pPr>
            <a:r>
              <a:rPr lang="en" sz="1000">
                <a:solidFill>
                  <a:schemeClr val="dk2"/>
                </a:solidFill>
                <a:latin typeface="Roboto"/>
                <a:ea typeface="Roboto"/>
                <a:cs typeface="Roboto"/>
                <a:sym typeface="Roboto"/>
              </a:rPr>
              <a:t>In case of reference types (Array,Date,Object) when the object reference is changed.</a:t>
            </a:r>
            <a:endParaRPr sz="1000">
              <a:solidFill>
                <a:schemeClr val="dk2"/>
              </a:solidFill>
              <a:latin typeface="Roboto"/>
              <a:ea typeface="Roboto"/>
              <a:cs typeface="Roboto"/>
              <a:sym typeface="Roboto"/>
            </a:endParaRPr>
          </a:p>
          <a:p>
            <a:pPr indent="-292100" lvl="2" marL="1371600" rtl="0" algn="l">
              <a:spcBef>
                <a:spcPts val="0"/>
              </a:spcBef>
              <a:spcAft>
                <a:spcPts val="0"/>
              </a:spcAft>
              <a:buClr>
                <a:schemeClr val="dk2"/>
              </a:buClr>
              <a:buSzPts val="1000"/>
              <a:buFont typeface="Roboto"/>
              <a:buAutoNum type="romanLcPeriod"/>
            </a:pPr>
            <a:r>
              <a:rPr lang="en" sz="1000">
                <a:solidFill>
                  <a:schemeClr val="dk2"/>
                </a:solidFill>
                <a:latin typeface="Roboto"/>
                <a:ea typeface="Roboto"/>
                <a:cs typeface="Roboto"/>
                <a:sym typeface="Roboto"/>
              </a:rPr>
              <a:t>A pure pipe is NOT EXECUTED if the input to the pipe is an object and only the property values of the object change but not the reference.</a:t>
            </a:r>
            <a:endParaRPr sz="1000">
              <a:solidFill>
                <a:schemeClr val="dk2"/>
              </a:solidFill>
              <a:latin typeface="Roboto"/>
              <a:ea typeface="Roboto"/>
              <a:cs typeface="Roboto"/>
              <a:sym typeface="Roboto"/>
            </a:endParaRPr>
          </a:p>
          <a:p>
            <a:pPr indent="0" lvl="0" marL="1371600" rtl="0" algn="l">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Impure Pipes are executed when an </a:t>
            </a:r>
            <a:r>
              <a:rPr b="1" lang="en" sz="1000">
                <a:solidFill>
                  <a:schemeClr val="dk2"/>
                </a:solidFill>
                <a:latin typeface="Roboto"/>
                <a:ea typeface="Roboto"/>
                <a:cs typeface="Roboto"/>
                <a:sym typeface="Roboto"/>
              </a:rPr>
              <a:t>Impure change to the input value</a:t>
            </a:r>
            <a:r>
              <a:rPr lang="en" sz="1000">
                <a:solidFill>
                  <a:schemeClr val="dk2"/>
                </a:solidFill>
                <a:latin typeface="Roboto"/>
                <a:ea typeface="Roboto"/>
                <a:cs typeface="Roboto"/>
                <a:sym typeface="Roboto"/>
              </a:rPr>
              <a:t> is detected,</a:t>
            </a:r>
            <a:r>
              <a:rPr lang="en" sz="1000">
                <a:solidFill>
                  <a:srgbClr val="444444"/>
                </a:solidFill>
                <a:highlight>
                  <a:srgbClr val="FFFFFF"/>
                </a:highlight>
                <a:latin typeface="Roboto"/>
                <a:ea typeface="Roboto"/>
                <a:cs typeface="Roboto"/>
                <a:sym typeface="Roboto"/>
              </a:rPr>
              <a:t> such as a change to an element of an array, Angular executes an impure pipe every time it detects a change with every keystroke or mouse movement.</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Impure Change makes sense in the case of reference types</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AutoNum type="alphaLcPeriod"/>
            </a:pPr>
            <a:r>
              <a:rPr lang="en" sz="1000">
                <a:solidFill>
                  <a:schemeClr val="dk2"/>
                </a:solidFill>
                <a:latin typeface="Roboto"/>
                <a:ea typeface="Roboto"/>
                <a:cs typeface="Roboto"/>
                <a:sym typeface="Roboto"/>
              </a:rPr>
              <a:t>For a reference types (Array,Date,Object) when the object fields change .e.g arra.push() , object.field = ‘xyz’</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AutoNum type="alphaLcPeriod"/>
            </a:pPr>
            <a:r>
              <a:rPr lang="en" sz="1000">
                <a:solidFill>
                  <a:schemeClr val="dk2"/>
                </a:solidFill>
                <a:latin typeface="Roboto"/>
                <a:ea typeface="Roboto"/>
                <a:cs typeface="Roboto"/>
                <a:sym typeface="Roboto"/>
              </a:rPr>
              <a:t>To make a pipe impure set the pure option to false</a:t>
            </a:r>
            <a:endParaRPr sz="1000">
              <a:solidFill>
                <a:schemeClr val="dk2"/>
              </a:solidFill>
              <a:latin typeface="Roboto"/>
              <a:ea typeface="Roboto"/>
              <a:cs typeface="Roboto"/>
              <a:sym typeface="Roboto"/>
            </a:endParaRPr>
          </a:p>
          <a:p>
            <a:pPr indent="0" lvl="0" marL="914400" rtl="0" algn="l">
              <a:spcBef>
                <a:spcPts val="0"/>
              </a:spcBef>
              <a:spcAft>
                <a:spcPts val="0"/>
              </a:spcAft>
              <a:buNone/>
            </a:pPr>
            <a:r>
              <a:t/>
            </a:r>
            <a:endParaRPr sz="1000">
              <a:solidFill>
                <a:schemeClr val="dk2"/>
              </a:solidFill>
              <a:latin typeface="Roboto"/>
              <a:ea typeface="Roboto"/>
              <a:cs typeface="Roboto"/>
              <a:sym typeface="Roboto"/>
            </a:endParaRPr>
          </a:p>
          <a:p>
            <a:pPr indent="0" lvl="0" marL="457200" rtl="0" algn="l">
              <a:lnSpc>
                <a:spcPct val="137500"/>
              </a:lnSpc>
              <a:spcBef>
                <a:spcPts val="0"/>
              </a:spcBef>
              <a:spcAft>
                <a:spcPts val="0"/>
              </a:spcAft>
              <a:buClr>
                <a:schemeClr val="dk1"/>
              </a:buClr>
              <a:buSzPts val="1100"/>
              <a:buFont typeface="Arial"/>
              <a:buNone/>
            </a:pPr>
            <a:r>
              <a:rPr lang="en" sz="1200">
                <a:solidFill>
                  <a:srgbClr val="403F53"/>
                </a:solidFill>
                <a:highlight>
                  <a:srgbClr val="FBFBFB"/>
                </a:highlight>
                <a:latin typeface="Courier New"/>
                <a:ea typeface="Courier New"/>
                <a:cs typeface="Courier New"/>
                <a:sym typeface="Courier New"/>
              </a:rPr>
              <a:t> </a:t>
            </a:r>
            <a:r>
              <a:rPr lang="en" sz="900">
                <a:solidFill>
                  <a:srgbClr val="4876D6"/>
                </a:solidFill>
                <a:highlight>
                  <a:srgbClr val="FBFBFB"/>
                </a:highlight>
                <a:latin typeface="Courier New"/>
                <a:ea typeface="Courier New"/>
                <a:cs typeface="Courier New"/>
                <a:sym typeface="Courier New"/>
              </a:rPr>
              <a:t>@</a:t>
            </a:r>
            <a:r>
              <a:rPr i="1" lang="en" sz="900">
                <a:solidFill>
                  <a:srgbClr val="4876D6"/>
                </a:solidFill>
                <a:highlight>
                  <a:srgbClr val="FBFBFB"/>
                </a:highlight>
                <a:latin typeface="Courier New"/>
                <a:ea typeface="Courier New"/>
                <a:cs typeface="Courier New"/>
                <a:sym typeface="Courier New"/>
              </a:rPr>
              <a:t>Pipe</a:t>
            </a:r>
            <a:r>
              <a:rPr lang="en" sz="900">
                <a:solidFill>
                  <a:srgbClr val="403F53"/>
                </a:solidFill>
                <a:highlight>
                  <a:srgbClr val="FBFBFB"/>
                </a:highlight>
                <a:latin typeface="Courier New"/>
                <a:ea typeface="Courier New"/>
                <a:cs typeface="Courier New"/>
                <a:sym typeface="Courier New"/>
              </a:rPr>
              <a:t>({</a:t>
            </a:r>
            <a:endParaRPr sz="9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Clr>
                <a:schemeClr val="dk1"/>
              </a:buClr>
              <a:buSzPts val="1100"/>
              <a:buFont typeface="Arial"/>
              <a:buNone/>
            </a:pPr>
            <a:r>
              <a:rPr lang="en" sz="900">
                <a:solidFill>
                  <a:srgbClr val="403F53"/>
                </a:solidFill>
                <a:highlight>
                  <a:srgbClr val="FBFBFB"/>
                </a:highlight>
                <a:latin typeface="Courier New"/>
                <a:ea typeface="Courier New"/>
                <a:cs typeface="Courier New"/>
                <a:sym typeface="Courier New"/>
              </a:rPr>
              <a:t>   name: </a:t>
            </a:r>
            <a:r>
              <a:rPr lang="en" sz="900">
                <a:solidFill>
                  <a:srgbClr val="111111"/>
                </a:solidFill>
                <a:highlight>
                  <a:srgbClr val="FBFBFB"/>
                </a:highlight>
                <a:latin typeface="Courier New"/>
                <a:ea typeface="Courier New"/>
                <a:cs typeface="Courier New"/>
                <a:sym typeface="Courier New"/>
              </a:rPr>
              <a:t>'</a:t>
            </a:r>
            <a:r>
              <a:rPr lang="en" sz="900">
                <a:solidFill>
                  <a:srgbClr val="C96765"/>
                </a:solidFill>
                <a:highlight>
                  <a:srgbClr val="FBFBFB"/>
                </a:highlight>
                <a:latin typeface="Courier New"/>
                <a:ea typeface="Courier New"/>
                <a:cs typeface="Courier New"/>
                <a:sym typeface="Courier New"/>
              </a:rPr>
              <a:t>flyingHeroesImpure</a:t>
            </a:r>
            <a:r>
              <a:rPr lang="en" sz="900">
                <a:solidFill>
                  <a:srgbClr val="111111"/>
                </a:solidFill>
                <a:highlight>
                  <a:srgbClr val="FBFBFB"/>
                </a:highlight>
                <a:latin typeface="Courier New"/>
                <a:ea typeface="Courier New"/>
                <a:cs typeface="Courier New"/>
                <a:sym typeface="Courier New"/>
              </a:rPr>
              <a:t>'</a:t>
            </a:r>
            <a:r>
              <a:rPr lang="en" sz="900">
                <a:solidFill>
                  <a:srgbClr val="403F53"/>
                </a:solidFill>
                <a:highlight>
                  <a:srgbClr val="FBFBFB"/>
                </a:highlight>
                <a:latin typeface="Courier New"/>
                <a:ea typeface="Courier New"/>
                <a:cs typeface="Courier New"/>
                <a:sym typeface="Courier New"/>
              </a:rPr>
              <a:t>,</a:t>
            </a:r>
            <a:endParaRPr sz="9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Clr>
                <a:schemeClr val="dk1"/>
              </a:buClr>
              <a:buSzPts val="1100"/>
              <a:buFont typeface="Arial"/>
              <a:buNone/>
            </a:pPr>
            <a:r>
              <a:rPr lang="en" sz="900">
                <a:solidFill>
                  <a:srgbClr val="403F53"/>
                </a:solidFill>
                <a:highlight>
                  <a:srgbClr val="FBFBFB"/>
                </a:highlight>
                <a:latin typeface="Courier New"/>
                <a:ea typeface="Courier New"/>
                <a:cs typeface="Courier New"/>
                <a:sym typeface="Courier New"/>
              </a:rPr>
              <a:t>   pure: </a:t>
            </a:r>
            <a:r>
              <a:rPr lang="en" sz="900">
                <a:solidFill>
                  <a:srgbClr val="BC5454"/>
                </a:solidFill>
                <a:highlight>
                  <a:srgbClr val="FBFBFB"/>
                </a:highlight>
                <a:latin typeface="Courier New"/>
                <a:ea typeface="Courier New"/>
                <a:cs typeface="Courier New"/>
                <a:sym typeface="Courier New"/>
              </a:rPr>
              <a:t>false</a:t>
            </a:r>
            <a:endParaRPr sz="900">
              <a:solidFill>
                <a:srgbClr val="BC5454"/>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Clr>
                <a:schemeClr val="dk1"/>
              </a:buClr>
              <a:buSzPts val="1100"/>
              <a:buFont typeface="Arial"/>
              <a:buNone/>
            </a:pPr>
            <a:r>
              <a:rPr lang="en" sz="900">
                <a:solidFill>
                  <a:srgbClr val="403F53"/>
                </a:solidFill>
                <a:highlight>
                  <a:srgbClr val="FBFBFB"/>
                </a:highlight>
                <a:latin typeface="Courier New"/>
                <a:ea typeface="Courier New"/>
                <a:cs typeface="Courier New"/>
                <a:sym typeface="Courier New"/>
              </a:rPr>
              <a:t> })</a:t>
            </a:r>
            <a:endParaRPr sz="900">
              <a:solidFill>
                <a:srgbClr val="403F53"/>
              </a:solidFill>
              <a:highlight>
                <a:srgbClr val="FBFBFB"/>
              </a:highlight>
              <a:latin typeface="Courier New"/>
              <a:ea typeface="Courier New"/>
              <a:cs typeface="Courier New"/>
              <a:sym typeface="Courier New"/>
            </a:endParaRPr>
          </a:p>
          <a:p>
            <a:pPr indent="0" lvl="0" marL="914400" rtl="0" algn="l">
              <a:spcBef>
                <a:spcPts val="0"/>
              </a:spcBef>
              <a:spcAft>
                <a:spcPts val="0"/>
              </a:spcAft>
              <a:buNone/>
            </a:pPr>
            <a:r>
              <a:t/>
            </a:r>
            <a:endParaRPr sz="1000">
              <a:solidFill>
                <a:schemeClr val="dk2"/>
              </a:solidFill>
              <a:latin typeface="Roboto"/>
              <a:ea typeface="Roboto"/>
              <a:cs typeface="Roboto"/>
              <a:sym typeface="Roboto"/>
            </a:endParaRPr>
          </a:p>
          <a:p>
            <a:pPr indent="0" lvl="0" marL="914400" rtl="0" algn="l">
              <a:spcBef>
                <a:spcPts val="0"/>
              </a:spcBef>
              <a:spcAft>
                <a:spcPts val="0"/>
              </a:spcAft>
              <a:buNone/>
            </a:pPr>
            <a:r>
              <a:t/>
            </a:r>
            <a:endParaRPr sz="1000">
              <a:solidFill>
                <a:schemeClr val="dk2"/>
              </a:solidFill>
              <a:latin typeface="Roboto"/>
              <a:ea typeface="Roboto"/>
              <a:cs typeface="Roboto"/>
              <a:sym typeface="Roboto"/>
            </a:endParaRPr>
          </a:p>
        </p:txBody>
      </p:sp>
      <p:sp>
        <p:nvSpPr>
          <p:cNvPr id="472" name="Google Shape;472;p71"/>
          <p:cNvSpPr txBox="1"/>
          <p:nvPr/>
        </p:nvSpPr>
        <p:spPr>
          <a:xfrm>
            <a:off x="7732625" y="829075"/>
            <a:ext cx="11238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Roboto"/>
                <a:ea typeface="Roboto"/>
                <a:cs typeface="Roboto"/>
                <a:sym typeface="Roboto"/>
                <a:hlinkClick r:id="rId3"/>
              </a:rPr>
              <a:t>Pipes example</a:t>
            </a:r>
            <a:endParaRPr sz="1500">
              <a:solidFill>
                <a:srgbClr val="3D85C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ctrTitle"/>
          </p:nvPr>
        </p:nvSpPr>
        <p:spPr>
          <a:xfrm>
            <a:off x="159925" y="448750"/>
            <a:ext cx="4550100" cy="68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solidFill>
                  <a:srgbClr val="E06666"/>
                </a:solidFill>
                <a:latin typeface="Raleway"/>
                <a:ea typeface="Raleway"/>
                <a:cs typeface="Raleway"/>
                <a:sym typeface="Raleway"/>
              </a:rPr>
              <a:t>Types</a:t>
            </a:r>
            <a:r>
              <a:rPr lang="en" sz="3400">
                <a:solidFill>
                  <a:srgbClr val="E06666"/>
                </a:solidFill>
                <a:latin typeface="Raleway"/>
                <a:ea typeface="Raleway"/>
                <a:cs typeface="Raleway"/>
                <a:sym typeface="Raleway"/>
              </a:rPr>
              <a:t> in Typescript</a:t>
            </a:r>
            <a:endParaRPr sz="3400">
              <a:solidFill>
                <a:srgbClr val="E06666"/>
              </a:solidFill>
              <a:latin typeface="Raleway"/>
              <a:ea typeface="Raleway"/>
              <a:cs typeface="Raleway"/>
              <a:sym typeface="Raleway"/>
            </a:endParaRPr>
          </a:p>
        </p:txBody>
      </p:sp>
      <p:sp>
        <p:nvSpPr>
          <p:cNvPr id="96" name="Google Shape;96;p18"/>
          <p:cNvSpPr txBox="1"/>
          <p:nvPr>
            <p:ph idx="1" type="subTitle"/>
          </p:nvPr>
        </p:nvSpPr>
        <p:spPr>
          <a:xfrm>
            <a:off x="527025" y="1327525"/>
            <a:ext cx="6591600" cy="36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Some of the most common types defined by TS include</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boolean			</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number</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string</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array</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Enum</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Sometimes when you know more about the value than Typescript does you can use type assertion to tell the compiler what type to use.</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lnSpc>
                <a:spcPct val="137500"/>
              </a:lnSpc>
              <a:spcBef>
                <a:spcPts val="0"/>
              </a:spcBef>
              <a:spcAft>
                <a:spcPts val="0"/>
              </a:spcAft>
              <a:buClr>
                <a:schemeClr val="dk1"/>
              </a:buClr>
              <a:buSzPts val="1100"/>
              <a:buFont typeface="Arial"/>
              <a:buNone/>
            </a:pPr>
            <a:r>
              <a:rPr lang="en" sz="1000">
                <a:solidFill>
                  <a:srgbClr val="403F53"/>
                </a:solidFill>
                <a:highlight>
                  <a:srgbClr val="FBFBFB"/>
                </a:highlight>
                <a:latin typeface="Courier New"/>
                <a:ea typeface="Courier New"/>
                <a:cs typeface="Courier New"/>
                <a:sym typeface="Courier New"/>
              </a:rPr>
              <a:t>lastName </a:t>
            </a:r>
            <a:r>
              <a:rPr lang="en" sz="1000">
                <a:solidFill>
                  <a:srgbClr val="994CC3"/>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 </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abcd</a:t>
            </a:r>
            <a:r>
              <a:rPr lang="en" sz="1000">
                <a:solidFill>
                  <a:srgbClr val="111111"/>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a:t>
            </a:r>
            <a:endParaRPr sz="10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000">
                <a:solidFill>
                  <a:srgbClr val="403F53"/>
                </a:solidFill>
                <a:highlight>
                  <a:srgbClr val="FBFBFB"/>
                </a:highlight>
                <a:latin typeface="Courier New"/>
                <a:ea typeface="Courier New"/>
                <a:cs typeface="Courier New"/>
                <a:sym typeface="Courier New"/>
              </a:rPr>
              <a:t>(lastName </a:t>
            </a:r>
            <a:r>
              <a:rPr i="1" lang="en" sz="1000">
                <a:solidFill>
                  <a:srgbClr val="994CC3"/>
                </a:solidFill>
                <a:highlight>
                  <a:srgbClr val="FBFBFB"/>
                </a:highlight>
                <a:latin typeface="Courier New"/>
                <a:ea typeface="Courier New"/>
                <a:cs typeface="Courier New"/>
                <a:sym typeface="Courier New"/>
              </a:rPr>
              <a:t>as</a:t>
            </a:r>
            <a:r>
              <a:rPr lang="en" sz="1000">
                <a:solidFill>
                  <a:srgbClr val="403F53"/>
                </a:solidFill>
                <a:highlight>
                  <a:srgbClr val="FBFBFB"/>
                </a:highlight>
                <a:latin typeface="Courier New"/>
                <a:ea typeface="Courier New"/>
                <a:cs typeface="Courier New"/>
                <a:sym typeface="Courier New"/>
              </a:rPr>
              <a:t> </a:t>
            </a:r>
            <a:r>
              <a:rPr lang="en" sz="1000">
                <a:solidFill>
                  <a:srgbClr val="4876D6"/>
                </a:solidFill>
                <a:highlight>
                  <a:srgbClr val="FBFBFB"/>
                </a:highlight>
                <a:latin typeface="Courier New"/>
                <a:ea typeface="Courier New"/>
                <a:cs typeface="Courier New"/>
                <a:sym typeface="Courier New"/>
              </a:rPr>
              <a:t>string</a:t>
            </a:r>
            <a:r>
              <a:rPr lang="en" sz="1000">
                <a:solidFill>
                  <a:srgbClr val="403F53"/>
                </a:solidFill>
                <a:highlight>
                  <a:srgbClr val="FBFBFB"/>
                </a:highlight>
                <a:latin typeface="Courier New"/>
                <a:ea typeface="Courier New"/>
                <a:cs typeface="Courier New"/>
                <a:sym typeface="Courier New"/>
              </a:rPr>
              <a:t>)</a:t>
            </a:r>
            <a:r>
              <a:rPr i="1" lang="en" sz="1000">
                <a:solidFill>
                  <a:srgbClr val="994CC3"/>
                </a:solidFill>
                <a:highlight>
                  <a:srgbClr val="FBFBFB"/>
                </a:highlight>
                <a:latin typeface="Courier New"/>
                <a:ea typeface="Courier New"/>
                <a:cs typeface="Courier New"/>
                <a:sym typeface="Courier New"/>
              </a:rPr>
              <a:t>.</a:t>
            </a:r>
            <a:r>
              <a:rPr i="1" lang="en" sz="1000">
                <a:solidFill>
                  <a:srgbClr val="4876D6"/>
                </a:solidFill>
                <a:highlight>
                  <a:srgbClr val="FBFBFB"/>
                </a:highlight>
                <a:latin typeface="Courier New"/>
                <a:ea typeface="Courier New"/>
                <a:cs typeface="Courier New"/>
                <a:sym typeface="Courier New"/>
              </a:rPr>
              <a:t>endsWith</a:t>
            </a:r>
            <a:r>
              <a:rPr lang="en" sz="1000">
                <a:solidFill>
                  <a:srgbClr val="403F53"/>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d</a:t>
            </a:r>
            <a:r>
              <a:rPr lang="en" sz="1000">
                <a:solidFill>
                  <a:srgbClr val="111111"/>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a:t>
            </a:r>
            <a:endParaRPr sz="10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000">
                <a:solidFill>
                  <a:srgbClr val="403F53"/>
                </a:solidFill>
                <a:highlight>
                  <a:srgbClr val="FBFBFB"/>
                </a:highlight>
                <a:latin typeface="Courier New"/>
                <a:ea typeface="Courier New"/>
                <a:cs typeface="Courier New"/>
                <a:sym typeface="Courier New"/>
              </a:rPr>
              <a:t>(&lt;</a:t>
            </a:r>
            <a:r>
              <a:rPr lang="en" sz="1000">
                <a:solidFill>
                  <a:srgbClr val="4876D6"/>
                </a:solidFill>
                <a:highlight>
                  <a:srgbClr val="FBFBFB"/>
                </a:highlight>
                <a:latin typeface="Courier New"/>
                <a:ea typeface="Courier New"/>
                <a:cs typeface="Courier New"/>
                <a:sym typeface="Courier New"/>
              </a:rPr>
              <a:t>string</a:t>
            </a:r>
            <a:r>
              <a:rPr lang="en" sz="1000">
                <a:solidFill>
                  <a:srgbClr val="403F53"/>
                </a:solidFill>
                <a:highlight>
                  <a:srgbClr val="FBFBFB"/>
                </a:highlight>
                <a:latin typeface="Courier New"/>
                <a:ea typeface="Courier New"/>
                <a:cs typeface="Courier New"/>
                <a:sym typeface="Courier New"/>
              </a:rPr>
              <a:t>&gt;lastName)</a:t>
            </a:r>
            <a:r>
              <a:rPr i="1" lang="en" sz="1000">
                <a:solidFill>
                  <a:srgbClr val="994CC3"/>
                </a:solidFill>
                <a:highlight>
                  <a:srgbClr val="FBFBFB"/>
                </a:highlight>
                <a:latin typeface="Courier New"/>
                <a:ea typeface="Courier New"/>
                <a:cs typeface="Courier New"/>
                <a:sym typeface="Courier New"/>
              </a:rPr>
              <a:t>.</a:t>
            </a:r>
            <a:r>
              <a:rPr i="1" lang="en" sz="1000">
                <a:solidFill>
                  <a:srgbClr val="4876D6"/>
                </a:solidFill>
                <a:highlight>
                  <a:srgbClr val="FBFBFB"/>
                </a:highlight>
                <a:latin typeface="Courier New"/>
                <a:ea typeface="Courier New"/>
                <a:cs typeface="Courier New"/>
                <a:sym typeface="Courier New"/>
              </a:rPr>
              <a:t>endsWith</a:t>
            </a:r>
            <a:r>
              <a:rPr lang="en" sz="1000">
                <a:solidFill>
                  <a:srgbClr val="403F53"/>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d</a:t>
            </a:r>
            <a:r>
              <a:rPr lang="en" sz="1000">
                <a:solidFill>
                  <a:srgbClr val="111111"/>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a:t>
            </a:r>
            <a:endParaRPr sz="1000">
              <a:solidFill>
                <a:srgbClr val="403F53"/>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403F53"/>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2"/>
          <p:cNvSpPr txBox="1"/>
          <p:nvPr>
            <p:ph type="ctrTitle"/>
          </p:nvPr>
        </p:nvSpPr>
        <p:spPr>
          <a:xfrm>
            <a:off x="312475" y="456975"/>
            <a:ext cx="82737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HTML VS DOM</a:t>
            </a:r>
            <a:endParaRPr sz="3400">
              <a:solidFill>
                <a:srgbClr val="E06666"/>
              </a:solidFill>
              <a:latin typeface="Raleway"/>
              <a:ea typeface="Raleway"/>
              <a:cs typeface="Raleway"/>
              <a:sym typeface="Raleway"/>
            </a:endParaRPr>
          </a:p>
        </p:txBody>
      </p:sp>
      <p:sp>
        <p:nvSpPr>
          <p:cNvPr id="478" name="Google Shape;478;p72"/>
          <p:cNvSpPr txBox="1"/>
          <p:nvPr/>
        </p:nvSpPr>
        <p:spPr>
          <a:xfrm>
            <a:off x="664200" y="1253425"/>
            <a:ext cx="8350500" cy="35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DOM vs HTML:</a:t>
            </a:r>
            <a:endParaRPr b="1"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HTML</a:t>
            </a:r>
            <a:r>
              <a:rPr lang="en" sz="1000">
                <a:solidFill>
                  <a:schemeClr val="dk2"/>
                </a:solidFill>
                <a:latin typeface="Roboto"/>
                <a:ea typeface="Roboto"/>
                <a:cs typeface="Roboto"/>
                <a:sym typeface="Roboto"/>
              </a:rPr>
              <a:t>: A web page document representation</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DOM</a:t>
            </a:r>
            <a:r>
              <a:rPr lang="en" sz="1000">
                <a:solidFill>
                  <a:schemeClr val="dk2"/>
                </a:solidFill>
                <a:latin typeface="Roboto"/>
                <a:ea typeface="Roboto"/>
                <a:cs typeface="Roboto"/>
                <a:sym typeface="Roboto"/>
              </a:rPr>
              <a:t>: is an object oriented representation of the HTML elements as nodes and objects., which can be modified with javascript</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Most HTML element </a:t>
            </a:r>
            <a:r>
              <a:rPr b="1" lang="en" sz="1000">
                <a:solidFill>
                  <a:schemeClr val="dk2"/>
                </a:solidFill>
                <a:latin typeface="Roboto"/>
                <a:ea typeface="Roboto"/>
                <a:cs typeface="Roboto"/>
                <a:sym typeface="Roboto"/>
              </a:rPr>
              <a:t>attributes</a:t>
            </a:r>
            <a:r>
              <a:rPr lang="en" sz="1000">
                <a:solidFill>
                  <a:schemeClr val="dk2"/>
                </a:solidFill>
                <a:latin typeface="Roboto"/>
                <a:ea typeface="Roboto"/>
                <a:cs typeface="Roboto"/>
                <a:sym typeface="Roboto"/>
              </a:rPr>
              <a:t> have a one to one mapping to </a:t>
            </a:r>
            <a:r>
              <a:rPr b="1" lang="en" sz="1000">
                <a:solidFill>
                  <a:schemeClr val="dk2"/>
                </a:solidFill>
                <a:latin typeface="Roboto"/>
                <a:ea typeface="Roboto"/>
                <a:cs typeface="Roboto"/>
                <a:sym typeface="Roboto"/>
              </a:rPr>
              <a:t>properties</a:t>
            </a:r>
            <a:r>
              <a:rPr lang="en" sz="1000">
                <a:solidFill>
                  <a:schemeClr val="dk2"/>
                </a:solidFill>
                <a:latin typeface="Roboto"/>
                <a:ea typeface="Roboto"/>
                <a:cs typeface="Roboto"/>
                <a:sym typeface="Roboto"/>
              </a:rPr>
              <a:t> of DOM object</a:t>
            </a:r>
            <a:endParaRPr sz="1000">
              <a:solidFill>
                <a:schemeClr val="dk2"/>
              </a:solidFill>
              <a:latin typeface="Roboto"/>
              <a:ea typeface="Roboto"/>
              <a:cs typeface="Roboto"/>
              <a:sym typeface="Roboto"/>
            </a:endParaRPr>
          </a:p>
          <a:p>
            <a:pPr indent="-292100" lvl="2" marL="13716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E,g images src attribute is also a property of the img DOM object.</a:t>
            </a:r>
            <a:endParaRPr sz="1000">
              <a:solidFill>
                <a:schemeClr val="dk2"/>
              </a:solidFill>
              <a:latin typeface="Roboto"/>
              <a:ea typeface="Roboto"/>
              <a:cs typeface="Roboto"/>
              <a:sym typeface="Roboto"/>
            </a:endParaRPr>
          </a:p>
          <a:p>
            <a:pPr indent="-279400" lvl="3" marL="1828800" rtl="0" algn="l">
              <a:lnSpc>
                <a:spcPct val="137500"/>
              </a:lnSpc>
              <a:spcBef>
                <a:spcPts val="0"/>
              </a:spcBef>
              <a:spcAft>
                <a:spcPts val="0"/>
              </a:spcAft>
              <a:buClr>
                <a:schemeClr val="dk2"/>
              </a:buClr>
              <a:buSzPts val="800"/>
              <a:buFont typeface="Roboto"/>
              <a:buChar char="●"/>
            </a:pPr>
            <a:r>
              <a:rPr lang="en" sz="1000">
                <a:solidFill>
                  <a:srgbClr val="994CC3"/>
                </a:solidFill>
                <a:highlight>
                  <a:srgbClr val="FBFBFB"/>
                </a:highlight>
                <a:latin typeface="Courier New"/>
                <a:ea typeface="Courier New"/>
                <a:cs typeface="Courier New"/>
                <a:sym typeface="Courier New"/>
              </a:rPr>
              <a:t>&lt;img </a:t>
            </a:r>
            <a:r>
              <a:rPr i="1" lang="en" sz="1000">
                <a:solidFill>
                  <a:srgbClr val="4876D6"/>
                </a:solidFill>
                <a:highlight>
                  <a:srgbClr val="FBFBFB"/>
                </a:highlight>
                <a:latin typeface="Courier New"/>
                <a:ea typeface="Courier New"/>
                <a:cs typeface="Courier New"/>
                <a:sym typeface="Courier New"/>
              </a:rPr>
              <a:t>src</a:t>
            </a:r>
            <a:r>
              <a:rPr lang="en" sz="1000">
                <a:solidFill>
                  <a:srgbClr val="994CC3"/>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994CC3"/>
                </a:solidFill>
                <a:highlight>
                  <a:srgbClr val="FBFBFB"/>
                </a:highlight>
                <a:latin typeface="Courier New"/>
                <a:ea typeface="Courier New"/>
                <a:cs typeface="Courier New"/>
                <a:sym typeface="Courier New"/>
              </a:rPr>
              <a:t> /&gt;</a:t>
            </a:r>
            <a:endParaRPr sz="1000">
              <a:solidFill>
                <a:srgbClr val="994CC3"/>
              </a:solidFill>
              <a:highlight>
                <a:srgbClr val="FBFBFB"/>
              </a:highlight>
              <a:latin typeface="Courier New"/>
              <a:ea typeface="Courier New"/>
              <a:cs typeface="Courier New"/>
              <a:sym typeface="Courier New"/>
            </a:endParaRPr>
          </a:p>
          <a:p>
            <a:pPr indent="-279400" lvl="1" marL="914400" rtl="0" algn="l">
              <a:lnSpc>
                <a:spcPct val="137500"/>
              </a:lnSpc>
              <a:spcBef>
                <a:spcPts val="0"/>
              </a:spcBef>
              <a:spcAft>
                <a:spcPts val="0"/>
              </a:spcAft>
              <a:buClr>
                <a:schemeClr val="dk2"/>
              </a:buClr>
              <a:buSzPts val="800"/>
              <a:buFont typeface="Roboto"/>
              <a:buChar char="○"/>
            </a:pPr>
            <a:r>
              <a:rPr lang="en" sz="1000">
                <a:solidFill>
                  <a:schemeClr val="dk2"/>
                </a:solidFill>
                <a:latin typeface="Roboto"/>
                <a:ea typeface="Roboto"/>
                <a:cs typeface="Roboto"/>
                <a:sym typeface="Roboto"/>
              </a:rPr>
              <a:t>But there are exceptions </a:t>
            </a:r>
            <a:endParaRPr sz="1000">
              <a:solidFill>
                <a:schemeClr val="dk2"/>
              </a:solidFill>
              <a:latin typeface="Roboto"/>
              <a:ea typeface="Roboto"/>
              <a:cs typeface="Roboto"/>
              <a:sym typeface="Roboto"/>
            </a:endParaRPr>
          </a:p>
          <a:p>
            <a:pPr indent="-279400" lvl="2" marL="1371600" rtl="0" algn="l">
              <a:lnSpc>
                <a:spcPct val="137500"/>
              </a:lnSpc>
              <a:spcBef>
                <a:spcPts val="0"/>
              </a:spcBef>
              <a:spcAft>
                <a:spcPts val="0"/>
              </a:spcAft>
              <a:buClr>
                <a:schemeClr val="dk2"/>
              </a:buClr>
              <a:buSzPts val="800"/>
              <a:buFont typeface="Roboto"/>
              <a:buChar char="■"/>
            </a:pPr>
            <a:r>
              <a:rPr lang="en" sz="1000">
                <a:solidFill>
                  <a:schemeClr val="dk2"/>
                </a:solidFill>
                <a:latin typeface="Roboto"/>
                <a:ea typeface="Roboto"/>
                <a:cs typeface="Roboto"/>
                <a:sym typeface="Roboto"/>
              </a:rPr>
              <a:t>E.g.</a:t>
            </a:r>
            <a:endParaRPr sz="1000">
              <a:solidFill>
                <a:schemeClr val="dk2"/>
              </a:solidFill>
              <a:latin typeface="Roboto"/>
              <a:ea typeface="Roboto"/>
              <a:cs typeface="Roboto"/>
              <a:sym typeface="Roboto"/>
            </a:endParaRPr>
          </a:p>
          <a:p>
            <a:pPr indent="-292100" lvl="3" marL="1828800" rtl="0" algn="l">
              <a:lnSpc>
                <a:spcPct val="137500"/>
              </a:lnSpc>
              <a:spcBef>
                <a:spcPts val="0"/>
              </a:spcBef>
              <a:spcAft>
                <a:spcPts val="0"/>
              </a:spcAft>
              <a:buClr>
                <a:schemeClr val="dk2"/>
              </a:buClr>
              <a:buSzPts val="1000"/>
              <a:buFont typeface="Roboto"/>
              <a:buChar char="●"/>
            </a:pPr>
            <a:r>
              <a:rPr b="1" i="1" lang="en" sz="1000">
                <a:solidFill>
                  <a:schemeClr val="dk2"/>
                </a:solidFill>
                <a:latin typeface="Roboto"/>
                <a:ea typeface="Roboto"/>
                <a:cs typeface="Roboto"/>
                <a:sym typeface="Roboto"/>
              </a:rPr>
              <a:t>colspan</a:t>
            </a:r>
            <a:r>
              <a:rPr lang="en" sz="1000">
                <a:solidFill>
                  <a:schemeClr val="dk2"/>
                </a:solidFill>
                <a:latin typeface="Roboto"/>
                <a:ea typeface="Roboto"/>
                <a:cs typeface="Roboto"/>
                <a:sym typeface="Roboto"/>
              </a:rPr>
              <a:t> attribute of &lt;td&gt; doesn't have a property match in its DOM equivalent</a:t>
            </a:r>
            <a:endParaRPr b="1" sz="1000">
              <a:solidFill>
                <a:schemeClr val="dk2"/>
              </a:solidFill>
              <a:latin typeface="Roboto"/>
              <a:ea typeface="Roboto"/>
              <a:cs typeface="Roboto"/>
              <a:sym typeface="Roboto"/>
            </a:endParaRPr>
          </a:p>
          <a:p>
            <a:pPr indent="-292100" lvl="3" marL="18288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A Property in DOM </a:t>
            </a:r>
            <a:r>
              <a:rPr b="1" lang="en" sz="1000">
                <a:solidFill>
                  <a:schemeClr val="dk2"/>
                </a:solidFill>
                <a:latin typeface="Roboto"/>
                <a:ea typeface="Roboto"/>
                <a:cs typeface="Roboto"/>
                <a:sym typeface="Roboto"/>
              </a:rPr>
              <a:t>textContent </a:t>
            </a:r>
            <a:r>
              <a:rPr lang="en" sz="1000">
                <a:solidFill>
                  <a:schemeClr val="dk2"/>
                </a:solidFill>
                <a:latin typeface="Roboto"/>
                <a:ea typeface="Roboto"/>
                <a:cs typeface="Roboto"/>
                <a:sym typeface="Roboto"/>
              </a:rPr>
              <a:t> doesn’t have representation in HTML elements attributes to.</a:t>
            </a:r>
            <a:endParaRPr sz="1000">
              <a:solidFill>
                <a:schemeClr val="dk2"/>
              </a:solidFill>
              <a:latin typeface="Roboto"/>
              <a:ea typeface="Roboto"/>
              <a:cs typeface="Roboto"/>
              <a:sym typeface="Roboto"/>
            </a:endParaRPr>
          </a:p>
          <a:p>
            <a:pPr indent="0" lvl="0" marL="914400" rtl="0" algn="l">
              <a:lnSpc>
                <a:spcPct val="137500"/>
              </a:lnSpc>
              <a:spcBef>
                <a:spcPts val="0"/>
              </a:spcBef>
              <a:spcAft>
                <a:spcPts val="0"/>
              </a:spcAft>
              <a:buNone/>
            </a:pPr>
            <a:r>
              <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p:txBody>
      </p:sp>
      <p:pic>
        <p:nvPicPr>
          <p:cNvPr id="479" name="Google Shape;479;p72"/>
          <p:cNvPicPr preferRelativeResize="0"/>
          <p:nvPr/>
        </p:nvPicPr>
        <p:blipFill>
          <a:blip r:embed="rId3">
            <a:alphaModFix/>
          </a:blip>
          <a:stretch>
            <a:fillRect/>
          </a:stretch>
        </p:blipFill>
        <p:spPr>
          <a:xfrm>
            <a:off x="664200" y="3428426"/>
            <a:ext cx="1655201" cy="1388400"/>
          </a:xfrm>
          <a:prstGeom prst="rect">
            <a:avLst/>
          </a:prstGeom>
          <a:noFill/>
          <a:ln>
            <a:noFill/>
          </a:ln>
        </p:spPr>
      </p:pic>
      <p:pic>
        <p:nvPicPr>
          <p:cNvPr id="480" name="Google Shape;480;p72"/>
          <p:cNvPicPr preferRelativeResize="0"/>
          <p:nvPr/>
        </p:nvPicPr>
        <p:blipFill>
          <a:blip r:embed="rId4">
            <a:alphaModFix/>
          </a:blip>
          <a:stretch>
            <a:fillRect/>
          </a:stretch>
        </p:blipFill>
        <p:spPr>
          <a:xfrm>
            <a:off x="3054251" y="3501473"/>
            <a:ext cx="1014374" cy="1266975"/>
          </a:xfrm>
          <a:prstGeom prst="rect">
            <a:avLst/>
          </a:prstGeom>
          <a:noFill/>
          <a:ln>
            <a:noFill/>
          </a:ln>
        </p:spPr>
      </p:pic>
      <p:pic>
        <p:nvPicPr>
          <p:cNvPr id="481" name="Google Shape;481;p72"/>
          <p:cNvPicPr preferRelativeResize="0"/>
          <p:nvPr/>
        </p:nvPicPr>
        <p:blipFill>
          <a:blip r:embed="rId5">
            <a:alphaModFix/>
          </a:blip>
          <a:stretch>
            <a:fillRect/>
          </a:stretch>
        </p:blipFill>
        <p:spPr>
          <a:xfrm>
            <a:off x="5806650" y="3656473"/>
            <a:ext cx="2779527" cy="12669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3"/>
          <p:cNvSpPr txBox="1"/>
          <p:nvPr>
            <p:ph type="ctrTitle"/>
          </p:nvPr>
        </p:nvSpPr>
        <p:spPr>
          <a:xfrm>
            <a:off x="266150" y="97025"/>
            <a:ext cx="82737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Binding</a:t>
            </a:r>
            <a:endParaRPr sz="3400">
              <a:solidFill>
                <a:srgbClr val="E06666"/>
              </a:solidFill>
              <a:latin typeface="Raleway"/>
              <a:ea typeface="Raleway"/>
              <a:cs typeface="Raleway"/>
              <a:sym typeface="Raleway"/>
            </a:endParaRPr>
          </a:p>
        </p:txBody>
      </p:sp>
      <p:sp>
        <p:nvSpPr>
          <p:cNvPr id="487" name="Google Shape;487;p73"/>
          <p:cNvSpPr txBox="1"/>
          <p:nvPr/>
        </p:nvSpPr>
        <p:spPr>
          <a:xfrm>
            <a:off x="227750" y="921750"/>
            <a:ext cx="8350500" cy="3760500"/>
          </a:xfrm>
          <a:prstGeom prst="rect">
            <a:avLst/>
          </a:prstGeom>
          <a:noFill/>
          <a:ln>
            <a:noFill/>
          </a:ln>
        </p:spPr>
        <p:txBody>
          <a:bodyPr anchorCtr="0" anchor="t" bIns="91425" lIns="91425" spcFirstLastPara="1" rIns="91425" wrap="square" tIns="91425">
            <a:noAutofit/>
          </a:bodyPr>
          <a:lstStyle/>
          <a:p>
            <a:pPr indent="0" lvl="0" marL="0" rtl="0" algn="l">
              <a:lnSpc>
                <a:spcPct val="137500"/>
              </a:lnSpc>
              <a:spcBef>
                <a:spcPts val="0"/>
              </a:spcBef>
              <a:spcAft>
                <a:spcPts val="0"/>
              </a:spcAft>
              <a:buNone/>
            </a:pPr>
            <a:r>
              <a:t/>
            </a:r>
            <a:endParaRPr sz="1000">
              <a:solidFill>
                <a:srgbClr val="994CC3"/>
              </a:solidFill>
              <a:highlight>
                <a:srgbClr val="FBFBFB"/>
              </a:highlight>
              <a:latin typeface="Courier New"/>
              <a:ea typeface="Courier New"/>
              <a:cs typeface="Courier New"/>
              <a:sym typeface="Courier New"/>
            </a:endParaRPr>
          </a:p>
          <a:p>
            <a:pPr indent="457200" lvl="0" marL="0" rtl="0" algn="l">
              <a:lnSpc>
                <a:spcPct val="137500"/>
              </a:lnSpc>
              <a:spcBef>
                <a:spcPts val="0"/>
              </a:spcBef>
              <a:spcAft>
                <a:spcPts val="0"/>
              </a:spcAft>
              <a:buNone/>
            </a:pPr>
            <a:r>
              <a:t/>
            </a:r>
            <a:endParaRPr sz="10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t/>
            </a:r>
            <a:endParaRPr sz="10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000">
                <a:solidFill>
                  <a:srgbClr val="403F53"/>
                </a:solidFill>
                <a:highlight>
                  <a:srgbClr val="FBFBFB"/>
                </a:highlight>
                <a:latin typeface="Courier New"/>
                <a:ea typeface="Courier New"/>
                <a:cs typeface="Courier New"/>
                <a:sym typeface="Courier New"/>
              </a:rPr>
              <a:t> 	</a:t>
            </a:r>
            <a:endParaRPr sz="10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t/>
            </a:r>
            <a:endParaRPr sz="10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t/>
            </a:r>
            <a:endParaRPr sz="1000">
              <a:solidFill>
                <a:srgbClr val="994CC3"/>
              </a:solidFill>
              <a:highlight>
                <a:srgbClr val="FBFBFB"/>
              </a:highlight>
              <a:latin typeface="Courier New"/>
              <a:ea typeface="Courier New"/>
              <a:cs typeface="Courier New"/>
              <a:sym typeface="Courier New"/>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The target of a data-binding is something in the DOM. Depending on the binding type, the target can be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 a property (element, component, or directive),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an event (element, component, or directive), or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attribute name</a:t>
            </a:r>
            <a:endParaRPr sz="1000">
              <a:solidFill>
                <a:schemeClr val="dk2"/>
              </a:solidFill>
              <a:latin typeface="Roboto"/>
              <a:ea typeface="Roboto"/>
              <a:cs typeface="Roboto"/>
              <a:sym typeface="Roboto"/>
            </a:endParaRPr>
          </a:p>
        </p:txBody>
      </p:sp>
      <p:graphicFrame>
        <p:nvGraphicFramePr>
          <p:cNvPr id="488" name="Google Shape;488;p73"/>
          <p:cNvGraphicFramePr/>
          <p:nvPr/>
        </p:nvGraphicFramePr>
        <p:xfrm>
          <a:off x="449900" y="736875"/>
          <a:ext cx="3000000" cy="3000000"/>
        </p:xfrm>
        <a:graphic>
          <a:graphicData uri="http://schemas.openxmlformats.org/drawingml/2006/table">
            <a:tbl>
              <a:tblPr>
                <a:noFill/>
                <a:tableStyleId>{826806EC-AC13-4210-B332-5FDD42A4F74F}</a:tableStyleId>
              </a:tblPr>
              <a:tblGrid>
                <a:gridCol w="2527025"/>
                <a:gridCol w="2527025"/>
                <a:gridCol w="2527025"/>
              </a:tblGrid>
              <a:tr h="253575">
                <a:tc>
                  <a:txBody>
                    <a:bodyPr/>
                    <a:lstStyle/>
                    <a:p>
                      <a:pPr indent="0" lvl="0" marL="0" rtl="0" algn="l">
                        <a:spcBef>
                          <a:spcPts val="0"/>
                        </a:spcBef>
                        <a:spcAft>
                          <a:spcPts val="0"/>
                        </a:spcAft>
                        <a:buNone/>
                      </a:pPr>
                      <a:r>
                        <a:rPr b="1" lang="en" sz="1000"/>
                        <a:t>Type</a:t>
                      </a:r>
                      <a:endParaRPr b="1" sz="1000"/>
                    </a:p>
                  </a:txBody>
                  <a:tcPr marT="91425" marB="91425" marR="91425" marL="91425">
                    <a:solidFill>
                      <a:srgbClr val="F3F3F3"/>
                    </a:solidFill>
                  </a:tcPr>
                </a:tc>
                <a:tc>
                  <a:txBody>
                    <a:bodyPr/>
                    <a:lstStyle/>
                    <a:p>
                      <a:pPr indent="0" lvl="0" marL="0" rtl="0" algn="l">
                        <a:spcBef>
                          <a:spcPts val="0"/>
                        </a:spcBef>
                        <a:spcAft>
                          <a:spcPts val="0"/>
                        </a:spcAft>
                        <a:buNone/>
                      </a:pPr>
                      <a:r>
                        <a:rPr b="1" lang="en" sz="1000"/>
                        <a:t>Syntax</a:t>
                      </a:r>
                      <a:endParaRPr b="1" sz="1000"/>
                    </a:p>
                  </a:txBody>
                  <a:tcPr marT="91425" marB="91425" marR="91425" marL="91425">
                    <a:solidFill>
                      <a:srgbClr val="F3F3F3"/>
                    </a:solidFill>
                  </a:tcPr>
                </a:tc>
                <a:tc>
                  <a:txBody>
                    <a:bodyPr/>
                    <a:lstStyle/>
                    <a:p>
                      <a:pPr indent="0" lvl="0" marL="0" rtl="0" algn="l">
                        <a:spcBef>
                          <a:spcPts val="0"/>
                        </a:spcBef>
                        <a:spcAft>
                          <a:spcPts val="0"/>
                        </a:spcAft>
                        <a:buNone/>
                      </a:pPr>
                      <a:r>
                        <a:rPr b="1" lang="en" sz="1000"/>
                        <a:t>Category</a:t>
                      </a:r>
                      <a:endParaRPr b="1" sz="1000"/>
                    </a:p>
                  </a:txBody>
                  <a:tcPr marT="91425" marB="91425" marR="91425" marL="91425">
                    <a:solidFill>
                      <a:srgbClr val="F3F3F3"/>
                    </a:solidFill>
                  </a:tcPr>
                </a:tc>
              </a:tr>
              <a:tr h="396200">
                <a:tc>
                  <a:txBody>
                    <a:bodyPr/>
                    <a:lstStyle/>
                    <a:p>
                      <a:pPr indent="0" lvl="0" marL="0" rtl="0" algn="l">
                        <a:spcBef>
                          <a:spcPts val="0"/>
                        </a:spcBef>
                        <a:spcAft>
                          <a:spcPts val="0"/>
                        </a:spcAft>
                        <a:buClr>
                          <a:schemeClr val="dk1"/>
                        </a:buClr>
                        <a:buSzPts val="1100"/>
                        <a:buFont typeface="Arial"/>
                        <a:buNone/>
                      </a:pPr>
                      <a:r>
                        <a:rPr lang="en" sz="950">
                          <a:solidFill>
                            <a:schemeClr val="dk1"/>
                          </a:solidFill>
                          <a:highlight>
                            <a:srgbClr val="FFFFFF"/>
                          </a:highlight>
                          <a:latin typeface="Roboto"/>
                          <a:ea typeface="Roboto"/>
                          <a:cs typeface="Roboto"/>
                          <a:sym typeface="Roboto"/>
                        </a:rPr>
                        <a:t>Interpolation</a:t>
                      </a:r>
                      <a:endParaRPr sz="95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950">
                          <a:solidFill>
                            <a:schemeClr val="dk1"/>
                          </a:solidFill>
                          <a:highlight>
                            <a:srgbClr val="FFFFFF"/>
                          </a:highlight>
                          <a:latin typeface="Roboto"/>
                          <a:ea typeface="Roboto"/>
                          <a:cs typeface="Roboto"/>
                          <a:sym typeface="Roboto"/>
                        </a:rPr>
                        <a:t>Property</a:t>
                      </a:r>
                      <a:endParaRPr sz="95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950">
                          <a:solidFill>
                            <a:schemeClr val="dk1"/>
                          </a:solidFill>
                          <a:highlight>
                            <a:srgbClr val="FFFFFF"/>
                          </a:highlight>
                          <a:latin typeface="Roboto"/>
                          <a:ea typeface="Roboto"/>
                          <a:cs typeface="Roboto"/>
                          <a:sym typeface="Roboto"/>
                        </a:rPr>
                        <a:t>Attribute</a:t>
                      </a:r>
                      <a:endParaRPr sz="95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950">
                          <a:solidFill>
                            <a:schemeClr val="dk1"/>
                          </a:solidFill>
                          <a:highlight>
                            <a:srgbClr val="FFFFFF"/>
                          </a:highlight>
                          <a:latin typeface="Roboto"/>
                          <a:ea typeface="Roboto"/>
                          <a:cs typeface="Roboto"/>
                          <a:sym typeface="Roboto"/>
                        </a:rPr>
                        <a:t>Class</a:t>
                      </a:r>
                      <a:endParaRPr sz="9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 sz="950">
                          <a:solidFill>
                            <a:schemeClr val="dk1"/>
                          </a:solidFill>
                          <a:highlight>
                            <a:srgbClr val="FFFFFF"/>
                          </a:highlight>
                          <a:latin typeface="Roboto"/>
                          <a:ea typeface="Roboto"/>
                          <a:cs typeface="Roboto"/>
                          <a:sym typeface="Roboto"/>
                        </a:rPr>
                        <a:t>Style</a:t>
                      </a:r>
                      <a:endParaRPr sz="1300"/>
                    </a:p>
                  </a:txBody>
                  <a:tcPr marT="91425" marB="91425" marR="91425" marL="91425"/>
                </a:tc>
                <a:tc>
                  <a:txBody>
                    <a:bodyPr/>
                    <a:lstStyle/>
                    <a:p>
                      <a:pPr indent="0" lvl="0" marL="0" rtl="0" algn="l">
                        <a:lnSpc>
                          <a:spcPct val="137500"/>
                        </a:lnSpc>
                        <a:spcBef>
                          <a:spcPts val="0"/>
                        </a:spcBef>
                        <a:spcAft>
                          <a:spcPts val="0"/>
                        </a:spcAft>
                        <a:buClr>
                          <a:schemeClr val="dk1"/>
                        </a:buClr>
                        <a:buSzPts val="1100"/>
                        <a:buFont typeface="Arial"/>
                        <a:buNone/>
                      </a:pPr>
                      <a:r>
                        <a:rPr lang="en" sz="1000">
                          <a:solidFill>
                            <a:srgbClr val="403F53"/>
                          </a:solidFill>
                          <a:highlight>
                            <a:srgbClr val="FBFBFB"/>
                          </a:highlight>
                          <a:latin typeface="Courier New"/>
                          <a:ea typeface="Courier New"/>
                          <a:cs typeface="Courier New"/>
                          <a:sym typeface="Courier New"/>
                        </a:rPr>
                        <a:t>{ { expression } }</a:t>
                      </a:r>
                      <a:endParaRPr sz="10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000">
                          <a:solidFill>
                            <a:srgbClr val="403F53"/>
                          </a:solidFill>
                          <a:highlight>
                            <a:srgbClr val="FBFBFB"/>
                          </a:highlight>
                          <a:latin typeface="Courier New"/>
                          <a:ea typeface="Courier New"/>
                          <a:cs typeface="Courier New"/>
                          <a:sym typeface="Courier New"/>
                        </a:rPr>
                        <a:t>[target] </a:t>
                      </a:r>
                      <a:r>
                        <a:rPr lang="en" sz="1000">
                          <a:solidFill>
                            <a:srgbClr val="994CC3"/>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 </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expression</a:t>
                      </a:r>
                      <a:r>
                        <a:rPr lang="en" sz="1000">
                          <a:solidFill>
                            <a:srgbClr val="111111"/>
                          </a:solidFill>
                          <a:highlight>
                            <a:srgbClr val="FBFBFB"/>
                          </a:highlight>
                          <a:latin typeface="Courier New"/>
                          <a:ea typeface="Courier New"/>
                          <a:cs typeface="Courier New"/>
                          <a:sym typeface="Courier New"/>
                        </a:rPr>
                        <a:t>"</a:t>
                      </a:r>
                      <a:endParaRPr sz="1000">
                        <a:solidFill>
                          <a:srgbClr val="111111"/>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000">
                          <a:solidFill>
                            <a:srgbClr val="403F53"/>
                          </a:solidFill>
                          <a:highlight>
                            <a:srgbClr val="FBFBFB"/>
                          </a:highlight>
                          <a:latin typeface="Courier New"/>
                          <a:ea typeface="Courier New"/>
                          <a:cs typeface="Courier New"/>
                          <a:sym typeface="Courier New"/>
                        </a:rPr>
                        <a:t>bind</a:t>
                      </a:r>
                      <a:r>
                        <a:rPr lang="en" sz="1000">
                          <a:solidFill>
                            <a:srgbClr val="994CC3"/>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target</a:t>
                      </a:r>
                      <a:r>
                        <a:rPr lang="en" sz="1000">
                          <a:solidFill>
                            <a:srgbClr val="994CC3"/>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expression</a:t>
                      </a:r>
                      <a:r>
                        <a:rPr lang="en" sz="1000">
                          <a:solidFill>
                            <a:srgbClr val="111111"/>
                          </a:solidFill>
                          <a:highlight>
                            <a:srgbClr val="FBFBFB"/>
                          </a:highlight>
                          <a:latin typeface="Courier New"/>
                          <a:ea typeface="Courier New"/>
                          <a:cs typeface="Courier New"/>
                          <a:sym typeface="Courier New"/>
                        </a:rPr>
                        <a:t>"</a:t>
                      </a:r>
                      <a:endParaRPr sz="1000">
                        <a:solidFill>
                          <a:srgbClr val="111111"/>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000">
                          <a:solidFill>
                            <a:schemeClr val="dk1"/>
                          </a:solidFill>
                          <a:highlight>
                            <a:srgbClr val="FFFFFF"/>
                          </a:highlight>
                          <a:latin typeface="Roboto"/>
                          <a:ea typeface="Roboto"/>
                          <a:cs typeface="Roboto"/>
                          <a:sym typeface="Roboto"/>
                        </a:rPr>
                        <a:t>One-way</a:t>
                      </a:r>
                      <a:endParaRPr b="1" sz="10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 sz="1000">
                          <a:solidFill>
                            <a:schemeClr val="dk1"/>
                          </a:solidFill>
                          <a:highlight>
                            <a:srgbClr val="FFFFFF"/>
                          </a:highlight>
                          <a:latin typeface="Roboto"/>
                          <a:ea typeface="Roboto"/>
                          <a:cs typeface="Roboto"/>
                          <a:sym typeface="Roboto"/>
                        </a:rPr>
                        <a:t>from data source to view target</a:t>
                      </a:r>
                      <a:endParaRPr sz="1000"/>
                    </a:p>
                  </a:txBody>
                  <a:tcPr marT="91425" marB="91425" marR="91425" marL="91425"/>
                </a:tc>
              </a:tr>
              <a:tr h="396200">
                <a:tc>
                  <a:txBody>
                    <a:bodyPr/>
                    <a:lstStyle/>
                    <a:p>
                      <a:pPr indent="0" lvl="0" marL="0" rtl="0" algn="l">
                        <a:spcBef>
                          <a:spcPts val="0"/>
                        </a:spcBef>
                        <a:spcAft>
                          <a:spcPts val="0"/>
                        </a:spcAft>
                        <a:buNone/>
                      </a:pPr>
                      <a:r>
                        <a:rPr lang="en" sz="1050">
                          <a:solidFill>
                            <a:schemeClr val="dk1"/>
                          </a:solidFill>
                          <a:highlight>
                            <a:srgbClr val="FFFFFF"/>
                          </a:highlight>
                          <a:latin typeface="Roboto"/>
                          <a:ea typeface="Roboto"/>
                          <a:cs typeface="Roboto"/>
                          <a:sym typeface="Roboto"/>
                        </a:rPr>
                        <a:t>Event</a:t>
                      </a:r>
                      <a:endParaRPr sz="950">
                        <a:solidFill>
                          <a:schemeClr val="dk1"/>
                        </a:solidFill>
                        <a:highlight>
                          <a:srgbClr val="FFFFFF"/>
                        </a:highlight>
                        <a:latin typeface="Roboto"/>
                        <a:ea typeface="Roboto"/>
                        <a:cs typeface="Roboto"/>
                        <a:sym typeface="Roboto"/>
                      </a:endParaRPr>
                    </a:p>
                  </a:txBody>
                  <a:tcPr marT="91425" marB="91425" marR="91425" marL="91425"/>
                </a:tc>
                <a:tc>
                  <a:txBody>
                    <a:bodyPr/>
                    <a:lstStyle/>
                    <a:p>
                      <a:pPr indent="0" lvl="0" marL="0" rtl="0" algn="l">
                        <a:lnSpc>
                          <a:spcPct val="137500"/>
                        </a:lnSpc>
                        <a:spcBef>
                          <a:spcPts val="0"/>
                        </a:spcBef>
                        <a:spcAft>
                          <a:spcPts val="0"/>
                        </a:spcAft>
                        <a:buClr>
                          <a:schemeClr val="dk1"/>
                        </a:buClr>
                        <a:buSzPts val="1100"/>
                        <a:buFont typeface="Arial"/>
                        <a:buNone/>
                      </a:pPr>
                      <a:r>
                        <a:rPr lang="en" sz="1000">
                          <a:solidFill>
                            <a:srgbClr val="403F53"/>
                          </a:solidFill>
                          <a:highlight>
                            <a:srgbClr val="FBFBFB"/>
                          </a:highlight>
                          <a:latin typeface="Courier New"/>
                          <a:ea typeface="Courier New"/>
                          <a:cs typeface="Courier New"/>
                          <a:sym typeface="Courier New"/>
                        </a:rPr>
                        <a:t>(target) </a:t>
                      </a:r>
                      <a:r>
                        <a:rPr lang="en" sz="1000">
                          <a:solidFill>
                            <a:srgbClr val="994CC3"/>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 </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statement</a:t>
                      </a:r>
                      <a:r>
                        <a:rPr lang="en" sz="1000">
                          <a:solidFill>
                            <a:srgbClr val="111111"/>
                          </a:solidFill>
                          <a:highlight>
                            <a:srgbClr val="FBFBFB"/>
                          </a:highlight>
                          <a:latin typeface="Courier New"/>
                          <a:ea typeface="Courier New"/>
                          <a:cs typeface="Courier New"/>
                          <a:sym typeface="Courier New"/>
                        </a:rPr>
                        <a:t>"</a:t>
                      </a:r>
                      <a:endParaRPr sz="1000">
                        <a:solidFill>
                          <a:srgbClr val="111111"/>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000">
                          <a:solidFill>
                            <a:srgbClr val="403F53"/>
                          </a:solidFill>
                          <a:highlight>
                            <a:srgbClr val="FBFBFB"/>
                          </a:highlight>
                          <a:latin typeface="Courier New"/>
                          <a:ea typeface="Courier New"/>
                          <a:cs typeface="Courier New"/>
                          <a:sym typeface="Courier New"/>
                        </a:rPr>
                        <a:t>on</a:t>
                      </a:r>
                      <a:r>
                        <a:rPr lang="en" sz="1000">
                          <a:solidFill>
                            <a:srgbClr val="994CC3"/>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target</a:t>
                      </a:r>
                      <a:r>
                        <a:rPr lang="en" sz="1000">
                          <a:solidFill>
                            <a:srgbClr val="994CC3"/>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statement</a:t>
                      </a:r>
                      <a:r>
                        <a:rPr lang="en" sz="1000">
                          <a:solidFill>
                            <a:srgbClr val="111111"/>
                          </a:solidFill>
                          <a:highlight>
                            <a:srgbClr val="FBFBFB"/>
                          </a:highlight>
                          <a:latin typeface="Courier New"/>
                          <a:ea typeface="Courier New"/>
                          <a:cs typeface="Courier New"/>
                          <a:sym typeface="Courier New"/>
                        </a:rPr>
                        <a:t>"</a:t>
                      </a:r>
                      <a:endParaRPr sz="1000">
                        <a:solidFill>
                          <a:srgbClr val="111111"/>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t/>
                      </a:r>
                      <a:endParaRPr sz="1000">
                        <a:solidFill>
                          <a:srgbClr val="403F53"/>
                        </a:solidFill>
                        <a:highlight>
                          <a:srgbClr val="FBFBFB"/>
                        </a:highlight>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050">
                          <a:solidFill>
                            <a:schemeClr val="dk1"/>
                          </a:solidFill>
                          <a:highlight>
                            <a:srgbClr val="FFFFFF"/>
                          </a:highlight>
                          <a:latin typeface="Roboto"/>
                          <a:ea typeface="Roboto"/>
                          <a:cs typeface="Roboto"/>
                          <a:sym typeface="Roboto"/>
                        </a:rPr>
                        <a:t>One-way</a:t>
                      </a:r>
                      <a:endParaRPr b="1"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chemeClr val="dk1"/>
                          </a:solidFill>
                          <a:highlight>
                            <a:srgbClr val="FFFFFF"/>
                          </a:highlight>
                          <a:latin typeface="Roboto"/>
                          <a:ea typeface="Roboto"/>
                          <a:cs typeface="Roboto"/>
                          <a:sym typeface="Roboto"/>
                        </a:rPr>
                        <a:t>from view target to data source</a:t>
                      </a:r>
                      <a:endParaRPr sz="1000">
                        <a:solidFill>
                          <a:schemeClr val="dk1"/>
                        </a:solidFill>
                        <a:highlight>
                          <a:srgbClr val="FFFFFF"/>
                        </a:highlight>
                        <a:latin typeface="Roboto"/>
                        <a:ea typeface="Roboto"/>
                        <a:cs typeface="Roboto"/>
                        <a:sym typeface="Roboto"/>
                      </a:endParaRPr>
                    </a:p>
                  </a:txBody>
                  <a:tcPr marT="91425" marB="91425" marR="91425" marL="91425"/>
                </a:tc>
              </a:tr>
              <a:tr h="396200">
                <a:tc>
                  <a:txBody>
                    <a:bodyPr/>
                    <a:lstStyle/>
                    <a:p>
                      <a:pPr indent="0" lvl="0" marL="0" rtl="0" algn="l">
                        <a:spcBef>
                          <a:spcPts val="0"/>
                        </a:spcBef>
                        <a:spcAft>
                          <a:spcPts val="0"/>
                        </a:spcAft>
                        <a:buNone/>
                      </a:pPr>
                      <a:r>
                        <a:rPr lang="en" sz="1050">
                          <a:solidFill>
                            <a:schemeClr val="dk1"/>
                          </a:solidFill>
                          <a:highlight>
                            <a:srgbClr val="FFFFFF"/>
                          </a:highlight>
                          <a:latin typeface="Roboto"/>
                          <a:ea typeface="Roboto"/>
                          <a:cs typeface="Roboto"/>
                          <a:sym typeface="Roboto"/>
                        </a:rPr>
                        <a:t>Two-way</a:t>
                      </a:r>
                      <a:endParaRPr sz="1050">
                        <a:solidFill>
                          <a:schemeClr val="dk1"/>
                        </a:solidFill>
                        <a:highlight>
                          <a:srgbClr val="FFFFFF"/>
                        </a:highlight>
                        <a:latin typeface="Roboto"/>
                        <a:ea typeface="Roboto"/>
                        <a:cs typeface="Roboto"/>
                        <a:sym typeface="Roboto"/>
                      </a:endParaRPr>
                    </a:p>
                  </a:txBody>
                  <a:tcPr marT="91425" marB="91425" marR="91425" marL="91425"/>
                </a:tc>
                <a:tc>
                  <a:txBody>
                    <a:bodyPr/>
                    <a:lstStyle/>
                    <a:p>
                      <a:pPr indent="0" lvl="0" marL="0" rtl="0" algn="l">
                        <a:lnSpc>
                          <a:spcPct val="137500"/>
                        </a:lnSpc>
                        <a:spcBef>
                          <a:spcPts val="0"/>
                        </a:spcBef>
                        <a:spcAft>
                          <a:spcPts val="0"/>
                        </a:spcAft>
                        <a:buClr>
                          <a:schemeClr val="dk1"/>
                        </a:buClr>
                        <a:buSzPts val="1100"/>
                        <a:buFont typeface="Arial"/>
                        <a:buNone/>
                      </a:pPr>
                      <a:r>
                        <a:rPr lang="en" sz="1000">
                          <a:solidFill>
                            <a:srgbClr val="403F53"/>
                          </a:solidFill>
                          <a:highlight>
                            <a:srgbClr val="FBFBFB"/>
                          </a:highlight>
                          <a:latin typeface="Courier New"/>
                          <a:ea typeface="Courier New"/>
                          <a:cs typeface="Courier New"/>
                          <a:sym typeface="Courier New"/>
                        </a:rPr>
                        <a:t>[(target)] </a:t>
                      </a:r>
                      <a:r>
                        <a:rPr lang="en" sz="1000">
                          <a:solidFill>
                            <a:srgbClr val="994CC3"/>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 </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expression</a:t>
                      </a:r>
                      <a:r>
                        <a:rPr lang="en" sz="1000">
                          <a:solidFill>
                            <a:srgbClr val="111111"/>
                          </a:solidFill>
                          <a:highlight>
                            <a:srgbClr val="FBFBFB"/>
                          </a:highlight>
                          <a:latin typeface="Courier New"/>
                          <a:ea typeface="Courier New"/>
                          <a:cs typeface="Courier New"/>
                          <a:sym typeface="Courier New"/>
                        </a:rPr>
                        <a:t>"</a:t>
                      </a:r>
                      <a:endParaRPr sz="1000">
                        <a:solidFill>
                          <a:srgbClr val="111111"/>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000">
                          <a:solidFill>
                            <a:srgbClr val="403F53"/>
                          </a:solidFill>
                          <a:highlight>
                            <a:srgbClr val="FBFBFB"/>
                          </a:highlight>
                          <a:latin typeface="Courier New"/>
                          <a:ea typeface="Courier New"/>
                          <a:cs typeface="Courier New"/>
                          <a:sym typeface="Courier New"/>
                        </a:rPr>
                        <a:t>bindon</a:t>
                      </a:r>
                      <a:r>
                        <a:rPr lang="en" sz="1000">
                          <a:solidFill>
                            <a:srgbClr val="994CC3"/>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target</a:t>
                      </a:r>
                      <a:r>
                        <a:rPr lang="en" sz="1000">
                          <a:solidFill>
                            <a:srgbClr val="994CC3"/>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expression</a:t>
                      </a:r>
                      <a:r>
                        <a:rPr lang="en" sz="1000">
                          <a:solidFill>
                            <a:srgbClr val="111111"/>
                          </a:solidFill>
                          <a:highlight>
                            <a:srgbClr val="FBFBFB"/>
                          </a:highlight>
                          <a:latin typeface="Courier New"/>
                          <a:ea typeface="Courier New"/>
                          <a:cs typeface="Courier New"/>
                          <a:sym typeface="Courier New"/>
                        </a:rPr>
                        <a:t>"</a:t>
                      </a:r>
                      <a:endParaRPr sz="1000">
                        <a:solidFill>
                          <a:srgbClr val="111111"/>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t/>
                      </a:r>
                      <a:endParaRPr sz="1000">
                        <a:solidFill>
                          <a:srgbClr val="403F53"/>
                        </a:solidFill>
                        <a:highlight>
                          <a:srgbClr val="FBFBFB"/>
                        </a:highlight>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 sz="1050">
                          <a:solidFill>
                            <a:schemeClr val="dk1"/>
                          </a:solidFill>
                          <a:highlight>
                            <a:srgbClr val="FFFFFF"/>
                          </a:highlight>
                          <a:latin typeface="Roboto"/>
                          <a:ea typeface="Roboto"/>
                          <a:cs typeface="Roboto"/>
                          <a:sym typeface="Roboto"/>
                        </a:rPr>
                        <a:t>Two-way</a:t>
                      </a:r>
                      <a:endParaRPr b="1" sz="1050">
                        <a:solidFill>
                          <a:schemeClr val="dk1"/>
                        </a:solidFill>
                        <a:highlight>
                          <a:srgbClr val="FFFFFF"/>
                        </a:highlight>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4"/>
          <p:cNvSpPr txBox="1"/>
          <p:nvPr>
            <p:ph type="ctrTitle"/>
          </p:nvPr>
        </p:nvSpPr>
        <p:spPr>
          <a:xfrm>
            <a:off x="312475" y="456975"/>
            <a:ext cx="82737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Property Binding</a:t>
            </a:r>
            <a:endParaRPr sz="3400">
              <a:solidFill>
                <a:srgbClr val="E06666"/>
              </a:solidFill>
              <a:latin typeface="Raleway"/>
              <a:ea typeface="Raleway"/>
              <a:cs typeface="Raleway"/>
              <a:sym typeface="Raleway"/>
            </a:endParaRPr>
          </a:p>
        </p:txBody>
      </p:sp>
      <p:sp>
        <p:nvSpPr>
          <p:cNvPr id="494" name="Google Shape;494;p74"/>
          <p:cNvSpPr txBox="1"/>
          <p:nvPr/>
        </p:nvSpPr>
        <p:spPr>
          <a:xfrm>
            <a:off x="664200" y="1307650"/>
            <a:ext cx="8350500" cy="37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Helps us set values for properties , attributes of HTML DOM elements or directive.</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AutoNum type="alphaLcPeriod"/>
            </a:pPr>
            <a:r>
              <a:rPr lang="en" sz="1000">
                <a:solidFill>
                  <a:schemeClr val="dk2"/>
                </a:solidFill>
                <a:latin typeface="Roboto"/>
                <a:ea typeface="Roboto"/>
                <a:cs typeface="Roboto"/>
                <a:sym typeface="Roboto"/>
              </a:rPr>
              <a:t>Property binding flows data in one direction </a:t>
            </a:r>
            <a:r>
              <a:rPr b="1" lang="en" sz="1000">
                <a:solidFill>
                  <a:schemeClr val="dk2"/>
                </a:solidFill>
                <a:latin typeface="Roboto"/>
                <a:ea typeface="Roboto"/>
                <a:cs typeface="Roboto"/>
                <a:sym typeface="Roboto"/>
              </a:rPr>
              <a:t>component property -&gt; target element property </a:t>
            </a:r>
            <a:r>
              <a:rPr lang="en" sz="1000">
                <a:solidFill>
                  <a:schemeClr val="dk2"/>
                </a:solidFill>
                <a:latin typeface="Roboto"/>
                <a:ea typeface="Roboto"/>
                <a:cs typeface="Roboto"/>
                <a:sym typeface="Roboto"/>
              </a:rPr>
              <a:t>in the template</a:t>
            </a:r>
            <a:endParaRPr sz="1000">
              <a:solidFill>
                <a:schemeClr val="dk2"/>
              </a:solidFill>
              <a:latin typeface="Roboto"/>
              <a:ea typeface="Roboto"/>
              <a:cs typeface="Roboto"/>
              <a:sym typeface="Roboto"/>
            </a:endParaRPr>
          </a:p>
          <a:p>
            <a:pPr indent="0" lvl="0" marL="914400" rtl="0" algn="l">
              <a:spcBef>
                <a:spcPts val="0"/>
              </a:spcBef>
              <a:spcAft>
                <a:spcPts val="0"/>
              </a:spcAft>
              <a:buNone/>
            </a:pPr>
            <a:r>
              <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AutoNum type="alphaLcPeriod"/>
            </a:pPr>
            <a:r>
              <a:rPr lang="en" sz="1000">
                <a:solidFill>
                  <a:schemeClr val="dk2"/>
                </a:solidFill>
                <a:latin typeface="Roboto"/>
                <a:ea typeface="Roboto"/>
                <a:cs typeface="Roboto"/>
                <a:sym typeface="Roboto"/>
              </a:rPr>
              <a:t>To bind to an elements property we use </a:t>
            </a:r>
            <a:r>
              <a:rPr b="1" lang="en" sz="1000">
                <a:solidFill>
                  <a:schemeClr val="dk2"/>
                </a:solidFill>
                <a:latin typeface="Roboto"/>
                <a:ea typeface="Roboto"/>
                <a:cs typeface="Roboto"/>
                <a:sym typeface="Roboto"/>
              </a:rPr>
              <a:t>[ ]</a:t>
            </a:r>
            <a:r>
              <a:rPr lang="en" sz="1000">
                <a:solidFill>
                  <a:schemeClr val="dk2"/>
                </a:solidFill>
                <a:latin typeface="Roboto"/>
                <a:ea typeface="Roboto"/>
                <a:cs typeface="Roboto"/>
                <a:sym typeface="Roboto"/>
              </a:rPr>
              <a:t>, which identifies the property as a target property. </a:t>
            </a:r>
            <a:r>
              <a:rPr b="1" lang="en" sz="1000">
                <a:solidFill>
                  <a:schemeClr val="dk2"/>
                </a:solidFill>
                <a:latin typeface="Roboto"/>
                <a:ea typeface="Roboto"/>
                <a:cs typeface="Roboto"/>
                <a:sym typeface="Roboto"/>
              </a:rPr>
              <a:t>A target property is the DOM property</a:t>
            </a:r>
            <a:r>
              <a:rPr lang="en" sz="1000">
                <a:solidFill>
                  <a:schemeClr val="dk2"/>
                </a:solidFill>
                <a:latin typeface="Roboto"/>
                <a:ea typeface="Roboto"/>
                <a:cs typeface="Roboto"/>
                <a:sym typeface="Roboto"/>
              </a:rPr>
              <a:t> to which we want to assign a value. </a:t>
            </a:r>
            <a:r>
              <a:rPr lang="en" sz="1050">
                <a:solidFill>
                  <a:srgbClr val="444444"/>
                </a:solidFill>
                <a:highlight>
                  <a:schemeClr val="lt1"/>
                </a:highlight>
                <a:latin typeface="Roboto"/>
                <a:ea typeface="Roboto"/>
                <a:cs typeface="Roboto"/>
                <a:sym typeface="Roboto"/>
              </a:rPr>
              <a:t>The brackets, </a:t>
            </a:r>
            <a:r>
              <a:rPr lang="en" sz="950">
                <a:solidFill>
                  <a:srgbClr val="444444"/>
                </a:solidFill>
                <a:highlight>
                  <a:schemeClr val="lt1"/>
                </a:highlight>
                <a:latin typeface="Courier New"/>
                <a:ea typeface="Courier New"/>
                <a:cs typeface="Courier New"/>
                <a:sym typeface="Courier New"/>
              </a:rPr>
              <a:t>[]</a:t>
            </a:r>
            <a:r>
              <a:rPr lang="en" sz="1050">
                <a:solidFill>
                  <a:srgbClr val="444444"/>
                </a:solidFill>
                <a:highlight>
                  <a:schemeClr val="lt1"/>
                </a:highlight>
                <a:latin typeface="Roboto"/>
                <a:ea typeface="Roboto"/>
                <a:cs typeface="Roboto"/>
                <a:sym typeface="Roboto"/>
              </a:rPr>
              <a:t>, cause Angular to evaluate the right-hand side of the assignment as a </a:t>
            </a:r>
            <a:r>
              <a:rPr b="1" lang="en" sz="1050">
                <a:solidFill>
                  <a:srgbClr val="444444"/>
                </a:solidFill>
                <a:highlight>
                  <a:schemeClr val="lt1"/>
                </a:highlight>
                <a:latin typeface="Roboto"/>
                <a:ea typeface="Roboto"/>
                <a:cs typeface="Roboto"/>
                <a:sym typeface="Roboto"/>
              </a:rPr>
              <a:t>dynamic expression.</a:t>
            </a:r>
            <a:r>
              <a:rPr lang="en" sz="1050">
                <a:solidFill>
                  <a:srgbClr val="444444"/>
                </a:solidFill>
                <a:highlight>
                  <a:schemeClr val="lt1"/>
                </a:highlight>
                <a:latin typeface="Roboto"/>
                <a:ea typeface="Roboto"/>
                <a:cs typeface="Roboto"/>
                <a:sym typeface="Roboto"/>
              </a:rPr>
              <a:t> Without the brackets, Angular treats the the right-hand side as a string literal and sets the property to that static value.</a:t>
            </a:r>
            <a:endParaRPr sz="1050">
              <a:solidFill>
                <a:srgbClr val="444444"/>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457200" lvl="0" marL="0" rtl="0" algn="l">
              <a:lnSpc>
                <a:spcPct val="137500"/>
              </a:lnSpc>
              <a:spcBef>
                <a:spcPts val="0"/>
              </a:spcBef>
              <a:spcAft>
                <a:spcPts val="0"/>
              </a:spcAft>
              <a:buNone/>
            </a:pPr>
            <a:r>
              <a:rPr lang="en" sz="1000">
                <a:solidFill>
                  <a:srgbClr val="994CC3"/>
                </a:solidFill>
                <a:highlight>
                  <a:srgbClr val="FBFBFB"/>
                </a:highlight>
                <a:latin typeface="Courier New"/>
                <a:ea typeface="Courier New"/>
                <a:cs typeface="Courier New"/>
                <a:sym typeface="Courier New"/>
              </a:rPr>
              <a:t>&lt;img </a:t>
            </a:r>
            <a:r>
              <a:rPr i="1" lang="en" sz="1000">
                <a:solidFill>
                  <a:srgbClr val="4876D6"/>
                </a:solidFill>
                <a:highlight>
                  <a:srgbClr val="FBFBFB"/>
                </a:highlight>
                <a:latin typeface="Courier New"/>
                <a:ea typeface="Courier New"/>
                <a:cs typeface="Courier New"/>
                <a:sym typeface="Courier New"/>
              </a:rPr>
              <a:t>class</a:t>
            </a:r>
            <a:r>
              <a:rPr lang="en" sz="1000">
                <a:solidFill>
                  <a:srgbClr val="994CC3"/>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img-thumbnail float-right rounded</a:t>
            </a:r>
            <a:r>
              <a:rPr lang="en" sz="1000">
                <a:solidFill>
                  <a:srgbClr val="111111"/>
                </a:solidFill>
                <a:highlight>
                  <a:srgbClr val="FBFBFB"/>
                </a:highlight>
                <a:latin typeface="Courier New"/>
                <a:ea typeface="Courier New"/>
                <a:cs typeface="Courier New"/>
                <a:sym typeface="Courier New"/>
              </a:rPr>
              <a:t>"</a:t>
            </a:r>
            <a:r>
              <a:rPr lang="en" sz="1000">
                <a:solidFill>
                  <a:srgbClr val="994CC3"/>
                </a:solidFill>
                <a:highlight>
                  <a:srgbClr val="FBFBFB"/>
                </a:highlight>
                <a:latin typeface="Courier New"/>
                <a:ea typeface="Courier New"/>
                <a:cs typeface="Courier New"/>
                <a:sym typeface="Courier New"/>
              </a:rPr>
              <a:t> </a:t>
            </a:r>
            <a:r>
              <a:rPr i="1" lang="en" sz="1000">
                <a:solidFill>
                  <a:srgbClr val="4876D6"/>
                </a:solidFill>
                <a:highlight>
                  <a:srgbClr val="FBFBFB"/>
                </a:highlight>
                <a:latin typeface="Courier New"/>
                <a:ea typeface="Courier New"/>
                <a:cs typeface="Courier New"/>
                <a:sym typeface="Courier New"/>
              </a:rPr>
              <a:t>src</a:t>
            </a:r>
            <a:r>
              <a:rPr lang="en" sz="1000">
                <a:solidFill>
                  <a:srgbClr val="994CC3"/>
                </a:solidFill>
                <a:highlight>
                  <a:srgbClr val="FBFBFB"/>
                </a:highlight>
                <a:latin typeface="Courier New"/>
                <a:ea typeface="Courier New"/>
                <a:cs typeface="Courier New"/>
                <a:sym typeface="Courier New"/>
              </a:rPr>
              <a:t>=</a:t>
            </a:r>
            <a:r>
              <a:rPr lang="en" sz="1000">
                <a:solidFill>
                  <a:srgbClr val="4876D6"/>
                </a:solidFill>
                <a:highlight>
                  <a:srgbClr val="FBFBFB"/>
                </a:highlight>
                <a:latin typeface="Courier New"/>
                <a:ea typeface="Courier New"/>
                <a:cs typeface="Courier New"/>
                <a:sym typeface="Courier New"/>
              </a:rPr>
              <a:t>{{url}}</a:t>
            </a:r>
            <a:r>
              <a:rPr lang="en" sz="1000">
                <a:solidFill>
                  <a:srgbClr val="994CC3"/>
                </a:solidFill>
                <a:highlight>
                  <a:srgbClr val="FBFBFB"/>
                </a:highlight>
                <a:latin typeface="Courier New"/>
                <a:ea typeface="Courier New"/>
                <a:cs typeface="Courier New"/>
                <a:sym typeface="Courier New"/>
              </a:rPr>
              <a:t> /&gt;</a:t>
            </a:r>
            <a:endParaRPr sz="1000">
              <a:solidFill>
                <a:srgbClr val="994CC3"/>
              </a:solidFill>
              <a:highlight>
                <a:srgbClr val="FBFBFB"/>
              </a:highlight>
              <a:latin typeface="Courier New"/>
              <a:ea typeface="Courier New"/>
              <a:cs typeface="Courier New"/>
              <a:sym typeface="Courier New"/>
            </a:endParaRPr>
          </a:p>
          <a:p>
            <a:pPr indent="457200" lvl="0" marL="0" rtl="0" algn="l">
              <a:lnSpc>
                <a:spcPct val="137500"/>
              </a:lnSpc>
              <a:spcBef>
                <a:spcPts val="0"/>
              </a:spcBef>
              <a:spcAft>
                <a:spcPts val="0"/>
              </a:spcAft>
              <a:buNone/>
            </a:pPr>
            <a:r>
              <a:rPr lang="en" sz="1000">
                <a:solidFill>
                  <a:srgbClr val="994CC3"/>
                </a:solidFill>
                <a:highlight>
                  <a:srgbClr val="FBFBFB"/>
                </a:highlight>
                <a:latin typeface="Courier New"/>
                <a:ea typeface="Courier New"/>
                <a:cs typeface="Courier New"/>
                <a:sym typeface="Courier New"/>
              </a:rPr>
              <a:t>&lt;img </a:t>
            </a:r>
            <a:r>
              <a:rPr i="1" lang="en" sz="1000">
                <a:solidFill>
                  <a:srgbClr val="4876D6"/>
                </a:solidFill>
                <a:highlight>
                  <a:srgbClr val="FBFBFB"/>
                </a:highlight>
                <a:latin typeface="Courier New"/>
                <a:ea typeface="Courier New"/>
                <a:cs typeface="Courier New"/>
                <a:sym typeface="Courier New"/>
              </a:rPr>
              <a:t>class</a:t>
            </a:r>
            <a:r>
              <a:rPr lang="en" sz="1000">
                <a:solidFill>
                  <a:srgbClr val="994CC3"/>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img-thumbnail float-right rounded</a:t>
            </a:r>
            <a:r>
              <a:rPr lang="en" sz="1000">
                <a:solidFill>
                  <a:srgbClr val="111111"/>
                </a:solidFill>
                <a:highlight>
                  <a:srgbClr val="FBFBFB"/>
                </a:highlight>
                <a:latin typeface="Courier New"/>
                <a:ea typeface="Courier New"/>
                <a:cs typeface="Courier New"/>
                <a:sym typeface="Courier New"/>
              </a:rPr>
              <a:t>"</a:t>
            </a:r>
            <a:r>
              <a:rPr lang="en" sz="1000">
                <a:solidFill>
                  <a:srgbClr val="994CC3"/>
                </a:solidFill>
                <a:highlight>
                  <a:srgbClr val="FBFBFB"/>
                </a:highlight>
                <a:latin typeface="Courier New"/>
                <a:ea typeface="Courier New"/>
                <a:cs typeface="Courier New"/>
                <a:sym typeface="Courier New"/>
              </a:rPr>
              <a:t> </a:t>
            </a:r>
            <a:r>
              <a:rPr i="1" lang="en" sz="1000">
                <a:solidFill>
                  <a:srgbClr val="4876D6"/>
                </a:solidFill>
                <a:highlight>
                  <a:srgbClr val="FBFBFB"/>
                </a:highlight>
                <a:latin typeface="Courier New"/>
                <a:ea typeface="Courier New"/>
                <a:cs typeface="Courier New"/>
                <a:sym typeface="Courier New"/>
              </a:rPr>
              <a:t>[src]</a:t>
            </a:r>
            <a:r>
              <a:rPr lang="en" sz="1000">
                <a:solidFill>
                  <a:srgbClr val="994CC3"/>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url</a:t>
            </a:r>
            <a:r>
              <a:rPr lang="en" sz="1000">
                <a:solidFill>
                  <a:srgbClr val="111111"/>
                </a:solidFill>
                <a:highlight>
                  <a:srgbClr val="FBFBFB"/>
                </a:highlight>
                <a:latin typeface="Courier New"/>
                <a:ea typeface="Courier New"/>
                <a:cs typeface="Courier New"/>
                <a:sym typeface="Courier New"/>
              </a:rPr>
              <a:t>'</a:t>
            </a:r>
            <a:r>
              <a:rPr lang="en" sz="1000">
                <a:solidFill>
                  <a:srgbClr val="994CC3"/>
                </a:solidFill>
                <a:highlight>
                  <a:srgbClr val="FBFBFB"/>
                </a:highlight>
                <a:latin typeface="Courier New"/>
                <a:ea typeface="Courier New"/>
                <a:cs typeface="Courier New"/>
                <a:sym typeface="Courier New"/>
              </a:rPr>
              <a:t> </a:t>
            </a:r>
            <a:r>
              <a:rPr i="1" lang="en" sz="1000">
                <a:solidFill>
                  <a:srgbClr val="4876D6"/>
                </a:solidFill>
                <a:highlight>
                  <a:srgbClr val="FBFBFB"/>
                </a:highlight>
                <a:latin typeface="Courier New"/>
                <a:ea typeface="Courier New"/>
                <a:cs typeface="Courier New"/>
                <a:sym typeface="Courier New"/>
              </a:rPr>
              <a:t>height</a:t>
            </a:r>
            <a:r>
              <a:rPr lang="en" sz="1000">
                <a:solidFill>
                  <a:srgbClr val="994CC3"/>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200</a:t>
            </a:r>
            <a:r>
              <a:rPr lang="en" sz="1000">
                <a:solidFill>
                  <a:srgbClr val="111111"/>
                </a:solidFill>
                <a:highlight>
                  <a:srgbClr val="FBFBFB"/>
                </a:highlight>
                <a:latin typeface="Courier New"/>
                <a:ea typeface="Courier New"/>
                <a:cs typeface="Courier New"/>
                <a:sym typeface="Courier New"/>
              </a:rPr>
              <a:t>” </a:t>
            </a:r>
            <a:r>
              <a:rPr i="1" lang="en" sz="1000">
                <a:solidFill>
                  <a:srgbClr val="4876D6"/>
                </a:solidFill>
                <a:highlight>
                  <a:srgbClr val="FBFBFB"/>
                </a:highlight>
                <a:latin typeface="Courier New"/>
                <a:ea typeface="Courier New"/>
                <a:cs typeface="Courier New"/>
                <a:sym typeface="Courier New"/>
              </a:rPr>
              <a:t>width</a:t>
            </a:r>
            <a:r>
              <a:rPr lang="en" sz="1000">
                <a:solidFill>
                  <a:srgbClr val="994CC3"/>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200</a:t>
            </a:r>
            <a:r>
              <a:rPr lang="en" sz="1000">
                <a:solidFill>
                  <a:srgbClr val="111111"/>
                </a:solidFill>
                <a:highlight>
                  <a:srgbClr val="FBFBFB"/>
                </a:highlight>
                <a:latin typeface="Courier New"/>
                <a:ea typeface="Courier New"/>
                <a:cs typeface="Courier New"/>
                <a:sym typeface="Courier New"/>
              </a:rPr>
              <a:t>"</a:t>
            </a:r>
            <a:r>
              <a:rPr lang="en" sz="1000">
                <a:solidFill>
                  <a:srgbClr val="994CC3"/>
                </a:solidFill>
                <a:highlight>
                  <a:srgbClr val="FBFBFB"/>
                </a:highlight>
                <a:latin typeface="Courier New"/>
                <a:ea typeface="Courier New"/>
                <a:cs typeface="Courier New"/>
                <a:sym typeface="Courier New"/>
              </a:rPr>
              <a:t> /&gt;</a:t>
            </a:r>
            <a:endParaRPr sz="1000">
              <a:solidFill>
                <a:srgbClr val="994CC3"/>
              </a:solidFill>
              <a:highlight>
                <a:srgbClr val="FBFBFB"/>
              </a:highlight>
              <a:latin typeface="Courier New"/>
              <a:ea typeface="Courier New"/>
              <a:cs typeface="Courier New"/>
              <a:sym typeface="Courier New"/>
            </a:endParaRPr>
          </a:p>
          <a:p>
            <a:pPr indent="457200" lvl="0" marL="0" rtl="0" algn="l">
              <a:lnSpc>
                <a:spcPct val="137500"/>
              </a:lnSpc>
              <a:spcBef>
                <a:spcPts val="0"/>
              </a:spcBef>
              <a:spcAft>
                <a:spcPts val="0"/>
              </a:spcAft>
              <a:buNone/>
            </a:pPr>
            <a:r>
              <a:t/>
            </a:r>
            <a:endParaRPr sz="1000">
              <a:solidFill>
                <a:srgbClr val="994CC3"/>
              </a:solidFill>
              <a:highlight>
                <a:srgbClr val="FBFBFB"/>
              </a:highlight>
              <a:latin typeface="Courier New"/>
              <a:ea typeface="Courier New"/>
              <a:cs typeface="Courier New"/>
              <a:sym typeface="Courier New"/>
            </a:endParaRPr>
          </a:p>
          <a:p>
            <a:pPr indent="457200" lvl="0" marL="0" rtl="0" algn="l">
              <a:lnSpc>
                <a:spcPct val="137500"/>
              </a:lnSpc>
              <a:spcBef>
                <a:spcPts val="0"/>
              </a:spcBef>
              <a:spcAft>
                <a:spcPts val="0"/>
              </a:spcAft>
              <a:buNone/>
            </a:pPr>
            <a:r>
              <a:rPr lang="en" sz="1000">
                <a:solidFill>
                  <a:srgbClr val="994CC3"/>
                </a:solidFill>
                <a:highlight>
                  <a:srgbClr val="FBFBFB"/>
                </a:highlight>
                <a:latin typeface="Courier New"/>
                <a:ea typeface="Courier New"/>
                <a:cs typeface="Courier New"/>
                <a:sym typeface="Courier New"/>
              </a:rPr>
              <a:t>&lt;h2&gt;</a:t>
            </a:r>
            <a:r>
              <a:rPr lang="en" sz="1000">
                <a:solidFill>
                  <a:srgbClr val="403F53"/>
                </a:solidFill>
                <a:highlight>
                  <a:srgbClr val="FBFBFB"/>
                </a:highlight>
                <a:latin typeface="Courier New"/>
                <a:ea typeface="Courier New"/>
                <a:cs typeface="Courier New"/>
                <a:sym typeface="Courier New"/>
              </a:rPr>
              <a:t>{{title}}</a:t>
            </a:r>
            <a:r>
              <a:rPr lang="en" sz="1000">
                <a:solidFill>
                  <a:srgbClr val="994CC3"/>
                </a:solidFill>
                <a:highlight>
                  <a:srgbClr val="FBFBFB"/>
                </a:highlight>
                <a:latin typeface="Courier New"/>
                <a:ea typeface="Courier New"/>
                <a:cs typeface="Courier New"/>
                <a:sym typeface="Courier New"/>
              </a:rPr>
              <a:t>&lt;/h2&gt;</a:t>
            </a:r>
            <a:endParaRPr sz="10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000">
                <a:solidFill>
                  <a:srgbClr val="403F53"/>
                </a:solidFill>
                <a:highlight>
                  <a:srgbClr val="FBFBFB"/>
                </a:highlight>
                <a:latin typeface="Courier New"/>
                <a:ea typeface="Courier New"/>
                <a:cs typeface="Courier New"/>
                <a:sym typeface="Courier New"/>
              </a:rPr>
              <a:t>      </a:t>
            </a:r>
            <a:r>
              <a:rPr lang="en" sz="1000">
                <a:solidFill>
                  <a:srgbClr val="994CC3"/>
                </a:solidFill>
                <a:highlight>
                  <a:srgbClr val="FBFBFB"/>
                </a:highlight>
                <a:latin typeface="Courier New"/>
                <a:ea typeface="Courier New"/>
                <a:cs typeface="Courier New"/>
                <a:sym typeface="Courier New"/>
              </a:rPr>
              <a:t>&lt;h2 </a:t>
            </a:r>
            <a:r>
              <a:rPr i="1" lang="en" sz="1000">
                <a:solidFill>
                  <a:srgbClr val="4876D6"/>
                </a:solidFill>
                <a:highlight>
                  <a:srgbClr val="FBFBFB"/>
                </a:highlight>
                <a:latin typeface="Courier New"/>
                <a:ea typeface="Courier New"/>
                <a:cs typeface="Courier New"/>
                <a:sym typeface="Courier New"/>
              </a:rPr>
              <a:t>[textContent]</a:t>
            </a:r>
            <a:r>
              <a:rPr lang="en" sz="1000">
                <a:solidFill>
                  <a:srgbClr val="994CC3"/>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title</a:t>
            </a:r>
            <a:r>
              <a:rPr lang="en" sz="1000">
                <a:solidFill>
                  <a:srgbClr val="111111"/>
                </a:solidFill>
                <a:highlight>
                  <a:srgbClr val="FBFBFB"/>
                </a:highlight>
                <a:latin typeface="Courier New"/>
                <a:ea typeface="Courier New"/>
                <a:cs typeface="Courier New"/>
                <a:sym typeface="Courier New"/>
              </a:rPr>
              <a:t>"</a:t>
            </a:r>
            <a:r>
              <a:rPr lang="en" sz="1000">
                <a:solidFill>
                  <a:srgbClr val="994CC3"/>
                </a:solidFill>
                <a:highlight>
                  <a:srgbClr val="FBFBFB"/>
                </a:highlight>
                <a:latin typeface="Courier New"/>
                <a:ea typeface="Courier New"/>
                <a:cs typeface="Courier New"/>
                <a:sym typeface="Courier New"/>
              </a:rPr>
              <a:t>&gt;&lt;/h2&gt;</a:t>
            </a:r>
            <a:endParaRPr sz="1000">
              <a:solidFill>
                <a:srgbClr val="994CC3"/>
              </a:solidFill>
              <a:highlight>
                <a:srgbClr val="FBFBFB"/>
              </a:highlight>
              <a:latin typeface="Courier New"/>
              <a:ea typeface="Courier New"/>
              <a:cs typeface="Courier New"/>
              <a:sym typeface="Courier New"/>
            </a:endParaRPr>
          </a:p>
          <a:p>
            <a:pPr indent="457200" lvl="0" marL="0" rtl="0" algn="l">
              <a:lnSpc>
                <a:spcPct val="137500"/>
              </a:lnSpc>
              <a:spcBef>
                <a:spcPts val="0"/>
              </a:spcBef>
              <a:spcAft>
                <a:spcPts val="0"/>
              </a:spcAft>
              <a:buNone/>
            </a:pPr>
            <a:r>
              <a:t/>
            </a:r>
            <a:endParaRPr sz="10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t/>
            </a:r>
            <a:endParaRPr sz="10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000">
                <a:solidFill>
                  <a:srgbClr val="403F53"/>
                </a:solidFill>
                <a:highlight>
                  <a:srgbClr val="FBFBFB"/>
                </a:highlight>
                <a:latin typeface="Courier New"/>
                <a:ea typeface="Courier New"/>
                <a:cs typeface="Courier New"/>
                <a:sym typeface="Courier New"/>
              </a:rPr>
              <a:t> 	</a:t>
            </a:r>
            <a:endParaRPr sz="10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t/>
            </a:r>
            <a:endParaRPr sz="10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t/>
            </a:r>
            <a:endParaRPr sz="1000">
              <a:solidFill>
                <a:srgbClr val="994CC3"/>
              </a:solidFill>
              <a:highlight>
                <a:srgbClr val="FBFBFB"/>
              </a:highlight>
              <a:latin typeface="Courier New"/>
              <a:ea typeface="Courier New"/>
              <a:cs typeface="Courier New"/>
              <a:sym typeface="Courier New"/>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p:txBody>
      </p:sp>
      <p:sp>
        <p:nvSpPr>
          <p:cNvPr id="495" name="Google Shape;495;p74"/>
          <p:cNvSpPr txBox="1"/>
          <p:nvPr/>
        </p:nvSpPr>
        <p:spPr>
          <a:xfrm>
            <a:off x="6782700" y="788525"/>
            <a:ext cx="21198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Roboto"/>
                <a:ea typeface="Roboto"/>
                <a:cs typeface="Roboto"/>
                <a:sym typeface="Roboto"/>
                <a:hlinkClick r:id="rId3"/>
              </a:rPr>
              <a:t>Property Binding Example</a:t>
            </a:r>
            <a:endParaRPr sz="1500">
              <a:solidFill>
                <a:srgbClr val="3D85C6"/>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5"/>
          <p:cNvSpPr txBox="1"/>
          <p:nvPr>
            <p:ph type="ctrTitle"/>
          </p:nvPr>
        </p:nvSpPr>
        <p:spPr>
          <a:xfrm>
            <a:off x="312475" y="456975"/>
            <a:ext cx="82737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Attribute</a:t>
            </a:r>
            <a:r>
              <a:rPr lang="en" sz="3400">
                <a:solidFill>
                  <a:srgbClr val="E06666"/>
                </a:solidFill>
                <a:latin typeface="Raleway"/>
                <a:ea typeface="Raleway"/>
                <a:cs typeface="Raleway"/>
                <a:sym typeface="Raleway"/>
              </a:rPr>
              <a:t> , Class &amp;  Style Binding</a:t>
            </a:r>
            <a:endParaRPr sz="3400">
              <a:solidFill>
                <a:srgbClr val="E06666"/>
              </a:solidFill>
              <a:latin typeface="Raleway"/>
              <a:ea typeface="Raleway"/>
              <a:cs typeface="Raleway"/>
              <a:sym typeface="Raleway"/>
            </a:endParaRPr>
          </a:p>
        </p:txBody>
      </p:sp>
      <p:sp>
        <p:nvSpPr>
          <p:cNvPr id="501" name="Google Shape;501;p75"/>
          <p:cNvSpPr txBox="1"/>
          <p:nvPr/>
        </p:nvSpPr>
        <p:spPr>
          <a:xfrm>
            <a:off x="657425" y="1409300"/>
            <a:ext cx="8350500" cy="35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Attribute</a:t>
            </a:r>
            <a:r>
              <a:rPr b="1" lang="en" sz="1000">
                <a:solidFill>
                  <a:schemeClr val="dk2"/>
                </a:solidFill>
                <a:latin typeface="Roboto"/>
                <a:ea typeface="Roboto"/>
                <a:cs typeface="Roboto"/>
                <a:sym typeface="Roboto"/>
              </a:rPr>
              <a:t> binding syntax :</a:t>
            </a:r>
            <a:endParaRPr b="1"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950">
              <a:solidFill>
                <a:srgbClr val="000088"/>
              </a:solidFill>
              <a:latin typeface="Courier New"/>
              <a:ea typeface="Courier New"/>
              <a:cs typeface="Courier New"/>
              <a:sym typeface="Courier New"/>
            </a:endParaRPr>
          </a:p>
          <a:p>
            <a:pPr indent="457200" lvl="0" marL="457200" rtl="0" algn="l">
              <a:spcBef>
                <a:spcPts val="0"/>
              </a:spcBef>
              <a:spcAft>
                <a:spcPts val="0"/>
              </a:spcAft>
              <a:buNone/>
            </a:pPr>
            <a:r>
              <a:rPr lang="en" sz="950">
                <a:solidFill>
                  <a:srgbClr val="000088"/>
                </a:solidFill>
                <a:latin typeface="Courier New"/>
                <a:ea typeface="Courier New"/>
                <a:cs typeface="Courier New"/>
                <a:sym typeface="Courier New"/>
              </a:rPr>
              <a:t>&lt;p</a:t>
            </a:r>
            <a:r>
              <a:rPr lang="en" sz="950">
                <a:solidFill>
                  <a:schemeClr val="dk1"/>
                </a:solidFill>
                <a:latin typeface="Courier New"/>
                <a:ea typeface="Courier New"/>
                <a:cs typeface="Courier New"/>
                <a:sym typeface="Courier New"/>
              </a:rPr>
              <a:t> [</a:t>
            </a:r>
            <a:r>
              <a:rPr lang="en" sz="950">
                <a:solidFill>
                  <a:srgbClr val="660066"/>
                </a:solidFill>
                <a:latin typeface="Courier New"/>
                <a:ea typeface="Courier New"/>
                <a:cs typeface="Courier New"/>
                <a:sym typeface="Courier New"/>
              </a:rPr>
              <a:t>attr</a:t>
            </a:r>
            <a:r>
              <a:rPr lang="en" sz="950">
                <a:solidFill>
                  <a:schemeClr val="dk1"/>
                </a:solidFill>
                <a:latin typeface="Courier New"/>
                <a:ea typeface="Courier New"/>
                <a:cs typeface="Courier New"/>
                <a:sym typeface="Courier New"/>
              </a:rPr>
              <a:t>.</a:t>
            </a:r>
            <a:r>
              <a:rPr lang="en" sz="950">
                <a:solidFill>
                  <a:srgbClr val="660066"/>
                </a:solidFill>
                <a:latin typeface="Courier New"/>
                <a:ea typeface="Courier New"/>
                <a:cs typeface="Courier New"/>
                <a:sym typeface="Courier New"/>
              </a:rPr>
              <a:t>attribute-you-are-targeting</a:t>
            </a:r>
            <a:r>
              <a:rPr lang="en" sz="950">
                <a:solidFill>
                  <a:schemeClr val="dk1"/>
                </a:solidFill>
                <a:latin typeface="Courier New"/>
                <a:ea typeface="Courier New"/>
                <a:cs typeface="Courier New"/>
                <a:sym typeface="Courier New"/>
              </a:rPr>
              <a:t>]</a:t>
            </a:r>
            <a:r>
              <a:rPr lang="en" sz="950">
                <a:solidFill>
                  <a:srgbClr val="666600"/>
                </a:solidFill>
                <a:latin typeface="Courier New"/>
                <a:ea typeface="Courier New"/>
                <a:cs typeface="Courier New"/>
                <a:sym typeface="Courier New"/>
              </a:rPr>
              <a:t>=</a:t>
            </a:r>
            <a:r>
              <a:rPr lang="en" sz="950">
                <a:solidFill>
                  <a:srgbClr val="880000"/>
                </a:solidFill>
                <a:latin typeface="Courier New"/>
                <a:ea typeface="Courier New"/>
                <a:cs typeface="Courier New"/>
                <a:sym typeface="Courier New"/>
              </a:rPr>
              <a:t>"expression"</a:t>
            </a:r>
            <a:r>
              <a:rPr lang="en" sz="950">
                <a:solidFill>
                  <a:srgbClr val="000088"/>
                </a:solidFill>
                <a:latin typeface="Courier New"/>
                <a:ea typeface="Courier New"/>
                <a:cs typeface="Courier New"/>
                <a:sym typeface="Courier New"/>
              </a:rPr>
              <a:t>&gt;&lt;/p&gt;</a:t>
            </a:r>
            <a:endParaRPr sz="950">
              <a:solidFill>
                <a:srgbClr val="000088"/>
              </a:solidFill>
              <a:latin typeface="Courier New"/>
              <a:ea typeface="Courier New"/>
              <a:cs typeface="Courier New"/>
              <a:sym typeface="Courier New"/>
            </a:endParaRPr>
          </a:p>
          <a:p>
            <a:pPr indent="0" lvl="0" marL="457200" rtl="0" algn="l">
              <a:spcBef>
                <a:spcPts val="0"/>
              </a:spcBef>
              <a:spcAft>
                <a:spcPts val="0"/>
              </a:spcAft>
              <a:buNone/>
            </a:pPr>
            <a:r>
              <a:t/>
            </a:r>
            <a:endParaRPr sz="950">
              <a:solidFill>
                <a:srgbClr val="000088"/>
              </a:solidFill>
              <a:latin typeface="Courier New"/>
              <a:ea typeface="Courier New"/>
              <a:cs typeface="Courier New"/>
              <a:sym typeface="Courier New"/>
            </a:endParaRPr>
          </a:p>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Class binding: </a:t>
            </a:r>
            <a:endParaRPr b="1"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457200" lvl="0" marL="457200" rtl="0" algn="l">
              <a:spcBef>
                <a:spcPts val="0"/>
              </a:spcBef>
              <a:spcAft>
                <a:spcPts val="0"/>
              </a:spcAft>
              <a:buNone/>
            </a:pPr>
            <a:r>
              <a:rPr lang="en" sz="1000">
                <a:solidFill>
                  <a:schemeClr val="dk2"/>
                </a:solidFill>
                <a:latin typeface="Roboto"/>
                <a:ea typeface="Roboto"/>
                <a:cs typeface="Roboto"/>
                <a:sym typeface="Roboto"/>
              </a:rPr>
              <a:t>W</a:t>
            </a:r>
            <a:r>
              <a:rPr lang="en" sz="1000">
                <a:solidFill>
                  <a:schemeClr val="dk2"/>
                </a:solidFill>
                <a:latin typeface="Roboto"/>
                <a:ea typeface="Roboto"/>
                <a:cs typeface="Roboto"/>
                <a:sym typeface="Roboto"/>
              </a:rPr>
              <a:t>e use it to dynamically </a:t>
            </a:r>
            <a:r>
              <a:rPr lang="en" sz="1000">
                <a:solidFill>
                  <a:schemeClr val="dk2"/>
                </a:solidFill>
                <a:latin typeface="Roboto"/>
                <a:ea typeface="Roboto"/>
                <a:cs typeface="Roboto"/>
                <a:sym typeface="Roboto"/>
              </a:rPr>
              <a:t>control</a:t>
            </a:r>
            <a:r>
              <a:rPr lang="en" sz="1000">
                <a:solidFill>
                  <a:schemeClr val="dk2"/>
                </a:solidFill>
                <a:latin typeface="Roboto"/>
                <a:ea typeface="Roboto"/>
                <a:cs typeface="Roboto"/>
                <a:sym typeface="Roboto"/>
              </a:rPr>
              <a:t> the class assigned to an element.</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0" lvl="0" marL="914400" rtl="0" algn="l">
              <a:spcBef>
                <a:spcPts val="0"/>
              </a:spcBef>
              <a:spcAft>
                <a:spcPts val="0"/>
              </a:spcAft>
              <a:buNone/>
            </a:pPr>
            <a:r>
              <a:rPr lang="en" sz="1000">
                <a:solidFill>
                  <a:schemeClr val="dk2"/>
                </a:solidFill>
                <a:latin typeface="Roboto"/>
                <a:ea typeface="Roboto"/>
                <a:cs typeface="Roboto"/>
                <a:sym typeface="Roboto"/>
              </a:rPr>
              <a:t>&lt;tr 	</a:t>
            </a:r>
            <a:r>
              <a:rPr i="1" lang="en" sz="1000">
                <a:solidFill>
                  <a:srgbClr val="4876D6"/>
                </a:solidFill>
                <a:highlight>
                  <a:srgbClr val="FBFBFB"/>
                </a:highlight>
                <a:latin typeface="Courier New"/>
                <a:ea typeface="Courier New"/>
                <a:cs typeface="Courier New"/>
                <a:sym typeface="Courier New"/>
              </a:rPr>
              <a:t>class</a:t>
            </a:r>
            <a:r>
              <a:rPr lang="en" sz="1000">
                <a:solidFill>
                  <a:srgbClr val="994CC3"/>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row</a:t>
            </a:r>
            <a:r>
              <a:rPr lang="en" sz="1000">
                <a:solidFill>
                  <a:srgbClr val="111111"/>
                </a:solidFill>
                <a:highlight>
                  <a:srgbClr val="FBFBFB"/>
                </a:highlight>
                <a:latin typeface="Courier New"/>
                <a:ea typeface="Courier New"/>
                <a:cs typeface="Courier New"/>
                <a:sym typeface="Courier New"/>
              </a:rPr>
              <a:t>” </a:t>
            </a:r>
            <a:endParaRPr sz="1000">
              <a:solidFill>
                <a:srgbClr val="111111"/>
              </a:solidFill>
              <a:highlight>
                <a:srgbClr val="FBFBFB"/>
              </a:highlight>
              <a:latin typeface="Courier New"/>
              <a:ea typeface="Courier New"/>
              <a:cs typeface="Courier New"/>
              <a:sym typeface="Courier New"/>
            </a:endParaRPr>
          </a:p>
          <a:p>
            <a:pPr indent="457200" lvl="0" marL="914400" rtl="0" algn="l">
              <a:spcBef>
                <a:spcPts val="0"/>
              </a:spcBef>
              <a:spcAft>
                <a:spcPts val="0"/>
              </a:spcAft>
              <a:buNone/>
            </a:pPr>
            <a:r>
              <a:rPr i="1" lang="en" sz="1000">
                <a:solidFill>
                  <a:srgbClr val="4876D6"/>
                </a:solidFill>
                <a:highlight>
                  <a:srgbClr val="FBFBFB"/>
                </a:highlight>
                <a:latin typeface="Courier New"/>
                <a:ea typeface="Courier New"/>
                <a:cs typeface="Courier New"/>
                <a:sym typeface="Courier New"/>
              </a:rPr>
              <a:t>[class.tableSuccess]</a:t>
            </a:r>
            <a:r>
              <a:rPr lang="en" sz="1000">
                <a:solidFill>
                  <a:srgbClr val="994CC3"/>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coursesTaken[2].completed</a:t>
            </a:r>
            <a:r>
              <a:rPr lang="en" sz="1000">
                <a:solidFill>
                  <a:srgbClr val="111111"/>
                </a:solidFill>
                <a:highlight>
                  <a:srgbClr val="FBFBFB"/>
                </a:highlight>
                <a:latin typeface="Courier New"/>
                <a:ea typeface="Courier New"/>
                <a:cs typeface="Courier New"/>
                <a:sym typeface="Courier New"/>
              </a:rPr>
              <a:t>" </a:t>
            </a:r>
            <a:endParaRPr sz="1000">
              <a:solidFill>
                <a:srgbClr val="111111"/>
              </a:solidFill>
              <a:highlight>
                <a:srgbClr val="FBFBFB"/>
              </a:highlight>
              <a:latin typeface="Courier New"/>
              <a:ea typeface="Courier New"/>
              <a:cs typeface="Courier New"/>
              <a:sym typeface="Courier New"/>
            </a:endParaRPr>
          </a:p>
          <a:p>
            <a:pPr indent="457200" lvl="0" marL="914400" rtl="0" algn="l">
              <a:spcBef>
                <a:spcPts val="0"/>
              </a:spcBef>
              <a:spcAft>
                <a:spcPts val="0"/>
              </a:spcAft>
              <a:buNone/>
            </a:pPr>
            <a:r>
              <a:rPr i="1" lang="en" sz="1000">
                <a:solidFill>
                  <a:srgbClr val="4876D6"/>
                </a:solidFill>
                <a:highlight>
                  <a:srgbClr val="FBFBFB"/>
                </a:highlight>
                <a:latin typeface="Courier New"/>
                <a:ea typeface="Courier New"/>
                <a:cs typeface="Courier New"/>
                <a:sym typeface="Courier New"/>
              </a:rPr>
              <a:t>[class.rowError]</a:t>
            </a:r>
            <a:r>
              <a:rPr lang="en" sz="1000">
                <a:solidFill>
                  <a:srgbClr val="994CC3"/>
                </a:solidFill>
                <a:highlight>
                  <a:srgbClr val="FBFBFB"/>
                </a:highlight>
                <a:latin typeface="Courier New"/>
                <a:ea typeface="Courier New"/>
                <a:cs typeface="Courier New"/>
                <a:sym typeface="Courier New"/>
              </a:rPr>
              <a:t> = </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coursesTaken[1].error</a:t>
            </a:r>
            <a:r>
              <a:rPr lang="en" sz="1000">
                <a:solidFill>
                  <a:srgbClr val="111111"/>
                </a:solidFill>
                <a:highlight>
                  <a:srgbClr val="FBFBFB"/>
                </a:highlight>
                <a:latin typeface="Courier New"/>
                <a:ea typeface="Courier New"/>
                <a:cs typeface="Courier New"/>
                <a:sym typeface="Courier New"/>
              </a:rPr>
              <a:t>"&gt;</a:t>
            </a:r>
            <a:endParaRPr sz="1000">
              <a:solidFill>
                <a:srgbClr val="111111"/>
              </a:solidFill>
              <a:highlight>
                <a:srgbClr val="FBFBFB"/>
              </a:highlight>
              <a:latin typeface="Courier New"/>
              <a:ea typeface="Courier New"/>
              <a:cs typeface="Courier New"/>
              <a:sym typeface="Courier New"/>
            </a:endParaRPr>
          </a:p>
          <a:p>
            <a:pPr indent="0" lvl="0" marL="914400" rtl="0" algn="l">
              <a:spcBef>
                <a:spcPts val="0"/>
              </a:spcBef>
              <a:spcAft>
                <a:spcPts val="0"/>
              </a:spcAft>
              <a:buNone/>
            </a:pPr>
            <a:r>
              <a:rPr lang="en" sz="1000">
                <a:solidFill>
                  <a:srgbClr val="111111"/>
                </a:solidFill>
                <a:highlight>
                  <a:srgbClr val="FBFBFB"/>
                </a:highlight>
                <a:latin typeface="Courier New"/>
                <a:ea typeface="Courier New"/>
                <a:cs typeface="Courier New"/>
                <a:sym typeface="Courier New"/>
              </a:rPr>
              <a:t>&lt;/tr&gt;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Style Binding:</a:t>
            </a:r>
            <a:endParaRPr b="1" sz="1000">
              <a:solidFill>
                <a:schemeClr val="dk2"/>
              </a:solidFill>
              <a:latin typeface="Roboto"/>
              <a:ea typeface="Roboto"/>
              <a:cs typeface="Roboto"/>
              <a:sym typeface="Roboto"/>
            </a:endParaRPr>
          </a:p>
          <a:p>
            <a:pPr indent="0" lvl="0" marL="914400" rtl="0" algn="l">
              <a:spcBef>
                <a:spcPts val="0"/>
              </a:spcBef>
              <a:spcAft>
                <a:spcPts val="0"/>
              </a:spcAft>
              <a:buNone/>
            </a:pPr>
            <a:r>
              <a:t/>
            </a:r>
            <a:endParaRPr b="1" sz="1000">
              <a:solidFill>
                <a:schemeClr val="dk2"/>
              </a:solidFill>
              <a:latin typeface="Roboto"/>
              <a:ea typeface="Roboto"/>
              <a:cs typeface="Roboto"/>
              <a:sym typeface="Roboto"/>
            </a:endParaRPr>
          </a:p>
          <a:p>
            <a:pPr indent="457200" lvl="0" marL="457200" rtl="0" algn="l">
              <a:spcBef>
                <a:spcPts val="0"/>
              </a:spcBef>
              <a:spcAft>
                <a:spcPts val="0"/>
              </a:spcAft>
              <a:buNone/>
            </a:pPr>
            <a:r>
              <a:rPr lang="en" sz="1000">
                <a:solidFill>
                  <a:schemeClr val="dk2"/>
                </a:solidFill>
                <a:latin typeface="Roboto"/>
                <a:ea typeface="Roboto"/>
                <a:cs typeface="Roboto"/>
                <a:sym typeface="Roboto"/>
              </a:rPr>
              <a:t>We use style binding to dynamically set a style property</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		</a:t>
            </a:r>
            <a:r>
              <a:rPr lang="en" sz="1000">
                <a:solidFill>
                  <a:srgbClr val="994CC3"/>
                </a:solidFill>
                <a:highlight>
                  <a:srgbClr val="FBFBFB"/>
                </a:highlight>
                <a:latin typeface="Courier New"/>
                <a:ea typeface="Courier New"/>
                <a:cs typeface="Courier New"/>
                <a:sym typeface="Courier New"/>
              </a:rPr>
              <a:t>&lt;th </a:t>
            </a:r>
            <a:r>
              <a:rPr i="1" lang="en" sz="1000">
                <a:solidFill>
                  <a:srgbClr val="4876D6"/>
                </a:solidFill>
                <a:highlight>
                  <a:srgbClr val="FBFBFB"/>
                </a:highlight>
                <a:latin typeface="Courier New"/>
                <a:ea typeface="Courier New"/>
                <a:cs typeface="Courier New"/>
                <a:sym typeface="Courier New"/>
              </a:rPr>
              <a:t>[style.display]</a:t>
            </a:r>
            <a:r>
              <a:rPr lang="en" sz="1000">
                <a:solidFill>
                  <a:srgbClr val="994CC3"/>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logoColVisible</a:t>
            </a:r>
            <a:r>
              <a:rPr lang="en" sz="1000">
                <a:solidFill>
                  <a:srgbClr val="111111"/>
                </a:solidFill>
                <a:highlight>
                  <a:srgbClr val="FBFBFB"/>
                </a:highlight>
                <a:latin typeface="Courier New"/>
                <a:ea typeface="Courier New"/>
                <a:cs typeface="Courier New"/>
                <a:sym typeface="Courier New"/>
              </a:rPr>
              <a:t>"</a:t>
            </a:r>
            <a:r>
              <a:rPr lang="en" sz="1000">
                <a:solidFill>
                  <a:srgbClr val="994CC3"/>
                </a:solidFill>
                <a:highlight>
                  <a:srgbClr val="FBFBFB"/>
                </a:highlight>
                <a:latin typeface="Courier New"/>
                <a:ea typeface="Courier New"/>
                <a:cs typeface="Courier New"/>
                <a:sym typeface="Courier New"/>
              </a:rPr>
              <a:t> </a:t>
            </a:r>
            <a:r>
              <a:rPr i="1" lang="en" sz="1000">
                <a:solidFill>
                  <a:srgbClr val="4876D6"/>
                </a:solidFill>
                <a:highlight>
                  <a:srgbClr val="FBFBFB"/>
                </a:highlight>
                <a:latin typeface="Courier New"/>
                <a:ea typeface="Courier New"/>
                <a:cs typeface="Courier New"/>
                <a:sym typeface="Courier New"/>
              </a:rPr>
              <a:t>class</a:t>
            </a:r>
            <a:r>
              <a:rPr lang="en" sz="1000">
                <a:solidFill>
                  <a:srgbClr val="994CC3"/>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float-right</a:t>
            </a:r>
            <a:r>
              <a:rPr lang="en" sz="1000">
                <a:solidFill>
                  <a:srgbClr val="111111"/>
                </a:solidFill>
                <a:highlight>
                  <a:srgbClr val="FBFBFB"/>
                </a:highlight>
                <a:latin typeface="Courier New"/>
                <a:ea typeface="Courier New"/>
                <a:cs typeface="Courier New"/>
                <a:sym typeface="Courier New"/>
              </a:rPr>
              <a:t>"</a:t>
            </a:r>
            <a:r>
              <a:rPr lang="en" sz="1000">
                <a:solidFill>
                  <a:srgbClr val="994CC3"/>
                </a:solidFill>
                <a:highlight>
                  <a:srgbClr val="FBFBFB"/>
                </a:highlight>
                <a:latin typeface="Courier New"/>
                <a:ea typeface="Courier New"/>
                <a:cs typeface="Courier New"/>
                <a:sym typeface="Courier New"/>
              </a:rPr>
              <a:t>&gt;</a:t>
            </a:r>
            <a:r>
              <a:rPr lang="en" sz="1000">
                <a:solidFill>
                  <a:srgbClr val="403F53"/>
                </a:solidFill>
                <a:highlight>
                  <a:srgbClr val="FBFBFB"/>
                </a:highlight>
                <a:latin typeface="Courier New"/>
                <a:ea typeface="Courier New"/>
                <a:cs typeface="Courier New"/>
                <a:sym typeface="Courier New"/>
              </a:rPr>
              <a:t>logo</a:t>
            </a:r>
            <a:r>
              <a:rPr lang="en" sz="1000">
                <a:solidFill>
                  <a:srgbClr val="994CC3"/>
                </a:solidFill>
                <a:highlight>
                  <a:srgbClr val="FBFBFB"/>
                </a:highlight>
                <a:latin typeface="Courier New"/>
                <a:ea typeface="Courier New"/>
                <a:cs typeface="Courier New"/>
                <a:sym typeface="Courier New"/>
              </a:rPr>
              <a:t>&lt;/th&gt;</a:t>
            </a:r>
            <a:endParaRPr sz="1000">
              <a:solidFill>
                <a:srgbClr val="994CC3"/>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914400" rtl="0" algn="l">
              <a:spcBef>
                <a:spcPts val="0"/>
              </a:spcBef>
              <a:spcAft>
                <a:spcPts val="0"/>
              </a:spcAft>
              <a:buNone/>
            </a:pPr>
            <a:r>
              <a:t/>
            </a:r>
            <a:endParaRPr sz="1050">
              <a:solidFill>
                <a:srgbClr val="444444"/>
              </a:solidFill>
              <a:highlight>
                <a:srgbClr val="FFFFFF"/>
              </a:highlight>
              <a:latin typeface="Roboto"/>
              <a:ea typeface="Roboto"/>
              <a:cs typeface="Roboto"/>
              <a:sym typeface="Roboto"/>
            </a:endParaRPr>
          </a:p>
          <a:p>
            <a:pPr indent="0" lvl="0" marL="914400" rtl="0" algn="l">
              <a:spcBef>
                <a:spcPts val="0"/>
              </a:spcBef>
              <a:spcAft>
                <a:spcPts val="0"/>
              </a:spcAft>
              <a:buNone/>
            </a:pPr>
            <a:r>
              <a:t/>
            </a:r>
            <a:endParaRPr b="1" sz="1050">
              <a:solidFill>
                <a:srgbClr val="444444"/>
              </a:solidFill>
              <a:highlight>
                <a:srgbClr val="FFFFFF"/>
              </a:highlight>
              <a:latin typeface="Roboto"/>
              <a:ea typeface="Roboto"/>
              <a:cs typeface="Roboto"/>
              <a:sym typeface="Roboto"/>
            </a:endParaRPr>
          </a:p>
          <a:p>
            <a:pPr indent="0" lvl="0" marL="914400" rtl="0" algn="l">
              <a:spcBef>
                <a:spcPts val="0"/>
              </a:spcBef>
              <a:spcAft>
                <a:spcPts val="0"/>
              </a:spcAft>
              <a:buNone/>
            </a:pPr>
            <a:r>
              <a:t/>
            </a:r>
            <a:endParaRPr b="1" sz="1050">
              <a:solidFill>
                <a:srgbClr val="444444"/>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050">
              <a:solidFill>
                <a:srgbClr val="444444"/>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050">
              <a:solidFill>
                <a:srgbClr val="444444"/>
              </a:solidFill>
              <a:highlight>
                <a:srgbClr val="FFFFFF"/>
              </a:highlight>
              <a:latin typeface="Roboto"/>
              <a:ea typeface="Roboto"/>
              <a:cs typeface="Roboto"/>
              <a:sym typeface="Roboto"/>
            </a:endParaRPr>
          </a:p>
        </p:txBody>
      </p:sp>
      <p:sp>
        <p:nvSpPr>
          <p:cNvPr id="502" name="Google Shape;502;p75"/>
          <p:cNvSpPr txBox="1"/>
          <p:nvPr/>
        </p:nvSpPr>
        <p:spPr>
          <a:xfrm>
            <a:off x="6591550" y="1148475"/>
            <a:ext cx="23421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Roboto"/>
                <a:ea typeface="Roboto"/>
                <a:cs typeface="Roboto"/>
                <a:sym typeface="Roboto"/>
                <a:hlinkClick r:id="rId3"/>
              </a:rPr>
              <a:t>Attribute &amp; Style Binding Example</a:t>
            </a:r>
            <a:endParaRPr sz="1500">
              <a:solidFill>
                <a:srgbClr val="3D85C6"/>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6"/>
          <p:cNvSpPr txBox="1"/>
          <p:nvPr>
            <p:ph type="ctrTitle"/>
          </p:nvPr>
        </p:nvSpPr>
        <p:spPr>
          <a:xfrm>
            <a:off x="312475" y="456975"/>
            <a:ext cx="82737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Event Binding &amp; Filtering</a:t>
            </a:r>
            <a:endParaRPr sz="3400">
              <a:solidFill>
                <a:srgbClr val="E06666"/>
              </a:solidFill>
              <a:latin typeface="Raleway"/>
              <a:ea typeface="Raleway"/>
              <a:cs typeface="Raleway"/>
              <a:sym typeface="Raleway"/>
            </a:endParaRPr>
          </a:p>
        </p:txBody>
      </p:sp>
      <p:sp>
        <p:nvSpPr>
          <p:cNvPr id="508" name="Google Shape;508;p76"/>
          <p:cNvSpPr txBox="1"/>
          <p:nvPr/>
        </p:nvSpPr>
        <p:spPr>
          <a:xfrm>
            <a:off x="657425" y="1409300"/>
            <a:ext cx="8350500" cy="35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b="1"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Event Binding : </a:t>
            </a:r>
            <a:r>
              <a:rPr lang="en" sz="1050">
                <a:solidFill>
                  <a:srgbClr val="444444"/>
                </a:solidFill>
                <a:highlight>
                  <a:schemeClr val="lt1"/>
                </a:highlight>
                <a:latin typeface="Roboto"/>
                <a:ea typeface="Roboto"/>
                <a:cs typeface="Roboto"/>
                <a:sym typeface="Roboto"/>
              </a:rPr>
              <a:t>Event binding allows you to listen for and respond to user actions such as keystrokes, mouse movements, clicks, and touches. To handle to HTML events we use what are called template statements</a:t>
            </a:r>
            <a:endParaRPr sz="1050">
              <a:solidFill>
                <a:srgbClr val="444444"/>
              </a:solidFill>
              <a:highlight>
                <a:schemeClr val="lt1"/>
              </a:highlight>
              <a:latin typeface="Roboto"/>
              <a:ea typeface="Roboto"/>
              <a:cs typeface="Roboto"/>
              <a:sym typeface="Roboto"/>
            </a:endParaRPr>
          </a:p>
          <a:p>
            <a:pPr indent="0" lvl="0" marL="914400" rtl="0" algn="l">
              <a:spcBef>
                <a:spcPts val="0"/>
              </a:spcBef>
              <a:spcAft>
                <a:spcPts val="0"/>
              </a:spcAft>
              <a:buNone/>
            </a:pPr>
            <a:r>
              <a:t/>
            </a:r>
            <a:endParaRPr b="1" sz="1050">
              <a:solidFill>
                <a:srgbClr val="444444"/>
              </a:solidFill>
              <a:highlight>
                <a:schemeClr val="lt1"/>
              </a:highlight>
              <a:latin typeface="Roboto"/>
              <a:ea typeface="Roboto"/>
              <a:cs typeface="Roboto"/>
              <a:sym typeface="Roboto"/>
            </a:endParaRPr>
          </a:p>
          <a:p>
            <a:pPr indent="0" lvl="0" marL="457200" rtl="0" algn="l">
              <a:lnSpc>
                <a:spcPct val="137500"/>
              </a:lnSpc>
              <a:spcBef>
                <a:spcPts val="0"/>
              </a:spcBef>
              <a:spcAft>
                <a:spcPts val="0"/>
              </a:spcAft>
              <a:buNone/>
            </a:pPr>
            <a:r>
              <a:rPr lang="en" sz="1200">
                <a:solidFill>
                  <a:srgbClr val="403F53"/>
                </a:solidFill>
                <a:highlight>
                  <a:srgbClr val="FBFBFB"/>
                </a:highlight>
                <a:latin typeface="Courier New"/>
                <a:ea typeface="Courier New"/>
                <a:cs typeface="Courier New"/>
                <a:sym typeface="Courier New"/>
              </a:rPr>
              <a:t> </a:t>
            </a:r>
            <a:r>
              <a:rPr lang="en" sz="900">
                <a:solidFill>
                  <a:srgbClr val="994CC3"/>
                </a:solidFill>
                <a:highlight>
                  <a:srgbClr val="FBFBFB"/>
                </a:highlight>
                <a:latin typeface="Courier New"/>
                <a:ea typeface="Courier New"/>
                <a:cs typeface="Courier New"/>
                <a:sym typeface="Courier New"/>
              </a:rPr>
              <a:t>&lt;button </a:t>
            </a:r>
            <a:r>
              <a:rPr i="1" lang="en" sz="900">
                <a:solidFill>
                  <a:srgbClr val="4876D6"/>
                </a:solidFill>
                <a:highlight>
                  <a:srgbClr val="FBFBFB"/>
                </a:highlight>
                <a:latin typeface="Courier New"/>
                <a:ea typeface="Courier New"/>
                <a:cs typeface="Courier New"/>
                <a:sym typeface="Courier New"/>
              </a:rPr>
              <a:t>(click)</a:t>
            </a:r>
            <a:r>
              <a:rPr lang="en" sz="900">
                <a:solidFill>
                  <a:srgbClr val="994CC3"/>
                </a:solidFill>
                <a:highlight>
                  <a:srgbClr val="FBFBFB"/>
                </a:highlight>
                <a:latin typeface="Courier New"/>
                <a:ea typeface="Courier New"/>
                <a:cs typeface="Courier New"/>
                <a:sym typeface="Courier New"/>
              </a:rPr>
              <a:t>=</a:t>
            </a:r>
            <a:r>
              <a:rPr lang="en" sz="900">
                <a:solidFill>
                  <a:srgbClr val="111111"/>
                </a:solidFill>
                <a:highlight>
                  <a:srgbClr val="FBFBFB"/>
                </a:highlight>
                <a:latin typeface="Courier New"/>
                <a:ea typeface="Courier New"/>
                <a:cs typeface="Courier New"/>
                <a:sym typeface="Courier New"/>
              </a:rPr>
              <a:t>"</a:t>
            </a:r>
            <a:r>
              <a:rPr lang="en" sz="900">
                <a:solidFill>
                  <a:srgbClr val="C96765"/>
                </a:solidFill>
                <a:highlight>
                  <a:srgbClr val="FFE599"/>
                </a:highlight>
                <a:latin typeface="Courier New"/>
                <a:ea typeface="Courier New"/>
                <a:cs typeface="Courier New"/>
                <a:sym typeface="Courier New"/>
              </a:rPr>
              <a:t>toggleFavoriteForCourse</a:t>
            </a:r>
            <a:r>
              <a:rPr lang="en" sz="900">
                <a:solidFill>
                  <a:srgbClr val="C96765"/>
                </a:solidFill>
                <a:highlight>
                  <a:srgbClr val="FBFBFB"/>
                </a:highlight>
                <a:latin typeface="Courier New"/>
                <a:ea typeface="Courier New"/>
                <a:cs typeface="Courier New"/>
                <a:sym typeface="Courier New"/>
              </a:rPr>
              <a:t>(coursesTaken[0])”</a:t>
            </a:r>
            <a:r>
              <a:rPr lang="en" sz="900">
                <a:solidFill>
                  <a:srgbClr val="994CC3"/>
                </a:solidFill>
                <a:highlight>
                  <a:srgbClr val="FBFBFB"/>
                </a:highlight>
                <a:latin typeface="Courier New"/>
                <a:ea typeface="Courier New"/>
                <a:cs typeface="Courier New"/>
                <a:sym typeface="Courier New"/>
              </a:rPr>
              <a:t>&gt;&lt;/button&gt;</a:t>
            </a:r>
            <a:endParaRPr sz="900">
              <a:solidFill>
                <a:srgbClr val="994CC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None/>
            </a:pPr>
            <a:r>
              <a:t/>
            </a:r>
            <a:endParaRPr sz="900">
              <a:solidFill>
                <a:srgbClr val="994CC3"/>
              </a:solidFill>
              <a:highlight>
                <a:srgbClr val="FBFBFB"/>
              </a:highlight>
              <a:latin typeface="Courier New"/>
              <a:ea typeface="Courier New"/>
              <a:cs typeface="Courier New"/>
              <a:sym typeface="Courier New"/>
            </a:endParaRPr>
          </a:p>
          <a:p>
            <a:pPr indent="-292100" lvl="1" marL="914400" rtl="0" algn="l">
              <a:spcBef>
                <a:spcPts val="0"/>
              </a:spcBef>
              <a:spcAft>
                <a:spcPts val="0"/>
              </a:spcAft>
              <a:buClr>
                <a:schemeClr val="dk2"/>
              </a:buClr>
              <a:buSzPts val="1000"/>
              <a:buFont typeface="Roboto"/>
              <a:buChar char="○"/>
            </a:pPr>
            <a:r>
              <a:rPr lang="en" sz="1050">
                <a:solidFill>
                  <a:srgbClr val="444444"/>
                </a:solidFill>
                <a:highlight>
                  <a:schemeClr val="lt1"/>
                </a:highlight>
                <a:latin typeface="Roboto"/>
                <a:ea typeface="Roboto"/>
                <a:cs typeface="Roboto"/>
                <a:sym typeface="Roboto"/>
              </a:rPr>
              <a:t>Event Bubbling : </a:t>
            </a:r>
            <a:endParaRPr sz="1050">
              <a:solidFill>
                <a:srgbClr val="444444"/>
              </a:solidFill>
              <a:highlight>
                <a:schemeClr val="lt1"/>
              </a:highlight>
              <a:latin typeface="Roboto"/>
              <a:ea typeface="Roboto"/>
              <a:cs typeface="Roboto"/>
              <a:sym typeface="Roboto"/>
            </a:endParaRPr>
          </a:p>
          <a:p>
            <a:pPr indent="-292100" lvl="2" marL="1371600" rtl="0" algn="l">
              <a:spcBef>
                <a:spcPts val="0"/>
              </a:spcBef>
              <a:spcAft>
                <a:spcPts val="0"/>
              </a:spcAft>
              <a:buClr>
                <a:schemeClr val="dk2"/>
              </a:buClr>
              <a:buSzPts val="1000"/>
              <a:buFont typeface="Roboto"/>
              <a:buChar char="■"/>
            </a:pPr>
            <a:r>
              <a:rPr lang="en" sz="1050">
                <a:solidFill>
                  <a:srgbClr val="444444"/>
                </a:solidFill>
                <a:highlight>
                  <a:schemeClr val="lt1"/>
                </a:highlight>
                <a:latin typeface="Roboto"/>
                <a:ea typeface="Roboto"/>
                <a:cs typeface="Roboto"/>
                <a:sym typeface="Roboto"/>
              </a:rPr>
              <a:t>All dom events bubble </a:t>
            </a:r>
            <a:r>
              <a:rPr b="1" lang="en" sz="1050">
                <a:solidFill>
                  <a:srgbClr val="444444"/>
                </a:solidFill>
                <a:highlight>
                  <a:schemeClr val="lt1"/>
                </a:highlight>
                <a:latin typeface="Roboto"/>
                <a:ea typeface="Roboto"/>
                <a:cs typeface="Roboto"/>
                <a:sym typeface="Roboto"/>
              </a:rPr>
              <a:t>up </a:t>
            </a:r>
            <a:r>
              <a:rPr lang="en" sz="1050">
                <a:solidFill>
                  <a:srgbClr val="444444"/>
                </a:solidFill>
                <a:highlight>
                  <a:schemeClr val="lt1"/>
                </a:highlight>
                <a:latin typeface="Roboto"/>
                <a:ea typeface="Roboto"/>
                <a:cs typeface="Roboto"/>
                <a:sym typeface="Roboto"/>
              </a:rPr>
              <a:t> the DOM tree unless a handler prevents further bubbling , which is a standard event propagation mechanism in DOM.</a:t>
            </a:r>
            <a:endParaRPr sz="1050">
              <a:solidFill>
                <a:srgbClr val="444444"/>
              </a:solidFill>
              <a:highlight>
                <a:schemeClr val="lt1"/>
              </a:highlight>
              <a:latin typeface="Roboto"/>
              <a:ea typeface="Roboto"/>
              <a:cs typeface="Roboto"/>
              <a:sym typeface="Roboto"/>
            </a:endParaRPr>
          </a:p>
          <a:p>
            <a:pPr indent="-295275" lvl="2" marL="1371600" rtl="0" algn="l">
              <a:spcBef>
                <a:spcPts val="0"/>
              </a:spcBef>
              <a:spcAft>
                <a:spcPts val="0"/>
              </a:spcAft>
              <a:buClr>
                <a:srgbClr val="444444"/>
              </a:buClr>
              <a:buSzPts val="1050"/>
              <a:buFont typeface="Roboto"/>
              <a:buChar char="■"/>
            </a:pPr>
            <a:r>
              <a:rPr lang="en" sz="1050">
                <a:solidFill>
                  <a:srgbClr val="444444"/>
                </a:solidFill>
                <a:highlight>
                  <a:schemeClr val="lt1"/>
                </a:highlight>
                <a:latin typeface="Roboto"/>
                <a:ea typeface="Roboto"/>
                <a:cs typeface="Roboto"/>
                <a:sym typeface="Roboto"/>
              </a:rPr>
              <a:t>To stop event bubbling we can use  </a:t>
            </a:r>
            <a:r>
              <a:rPr lang="en" sz="1000">
                <a:solidFill>
                  <a:srgbClr val="403F53"/>
                </a:solidFill>
                <a:highlight>
                  <a:srgbClr val="FBFBFB"/>
                </a:highlight>
                <a:latin typeface="Courier New"/>
                <a:ea typeface="Courier New"/>
                <a:cs typeface="Courier New"/>
                <a:sym typeface="Courier New"/>
              </a:rPr>
              <a:t>$event</a:t>
            </a:r>
            <a:r>
              <a:rPr i="1" lang="en" sz="1000">
                <a:solidFill>
                  <a:srgbClr val="994CC3"/>
                </a:solidFill>
                <a:highlight>
                  <a:srgbClr val="FBFBFB"/>
                </a:highlight>
                <a:latin typeface="Courier New"/>
                <a:ea typeface="Courier New"/>
                <a:cs typeface="Courier New"/>
                <a:sym typeface="Courier New"/>
              </a:rPr>
              <a:t>.</a:t>
            </a:r>
            <a:r>
              <a:rPr i="1" lang="en" sz="1000">
                <a:solidFill>
                  <a:srgbClr val="4876D6"/>
                </a:solidFill>
                <a:highlight>
                  <a:srgbClr val="FBFBFB"/>
                </a:highlight>
                <a:latin typeface="Courier New"/>
                <a:ea typeface="Courier New"/>
                <a:cs typeface="Courier New"/>
                <a:sym typeface="Courier New"/>
              </a:rPr>
              <a:t>stopPropagation</a:t>
            </a:r>
            <a:r>
              <a:rPr lang="en" sz="1000">
                <a:solidFill>
                  <a:srgbClr val="403F53"/>
                </a:solidFill>
                <a:highlight>
                  <a:srgbClr val="FBFBFB"/>
                </a:highlight>
                <a:latin typeface="Courier New"/>
                <a:ea typeface="Courier New"/>
                <a:cs typeface="Courier New"/>
                <a:sym typeface="Courier New"/>
              </a:rPr>
              <a:t>()</a:t>
            </a:r>
            <a:endParaRPr sz="1000">
              <a:solidFill>
                <a:srgbClr val="403F53"/>
              </a:solidFill>
              <a:highlight>
                <a:srgbClr val="FBFBFB"/>
              </a:highlight>
              <a:latin typeface="Courier New"/>
              <a:ea typeface="Courier New"/>
              <a:cs typeface="Courier New"/>
              <a:sym typeface="Courier New"/>
            </a:endParaRPr>
          </a:p>
          <a:p>
            <a:pPr indent="-295275" lvl="2" marL="1371600" rtl="0" algn="l">
              <a:spcBef>
                <a:spcPts val="0"/>
              </a:spcBef>
              <a:spcAft>
                <a:spcPts val="0"/>
              </a:spcAft>
              <a:buClr>
                <a:srgbClr val="444444"/>
              </a:buClr>
              <a:buSzPts val="1050"/>
              <a:buFont typeface="Roboto"/>
              <a:buChar char="■"/>
            </a:pPr>
            <a:r>
              <a:t/>
            </a:r>
            <a:endParaRPr sz="1050">
              <a:solidFill>
                <a:srgbClr val="444444"/>
              </a:solidFill>
              <a:highlight>
                <a:schemeClr val="lt1"/>
              </a:highlight>
              <a:latin typeface="Roboto"/>
              <a:ea typeface="Roboto"/>
              <a:cs typeface="Roboto"/>
              <a:sym typeface="Roboto"/>
            </a:endParaRPr>
          </a:p>
          <a:p>
            <a:pPr indent="0" lvl="0" marL="457200" rtl="0" algn="l">
              <a:lnSpc>
                <a:spcPct val="137500"/>
              </a:lnSpc>
              <a:spcBef>
                <a:spcPts val="0"/>
              </a:spcBef>
              <a:spcAft>
                <a:spcPts val="0"/>
              </a:spcAft>
              <a:buNone/>
            </a:pPr>
            <a:r>
              <a:t/>
            </a:r>
            <a:endParaRPr sz="900">
              <a:solidFill>
                <a:srgbClr val="994CC3"/>
              </a:solidFill>
              <a:highlight>
                <a:srgbClr val="FBFBFB"/>
              </a:highlight>
              <a:latin typeface="Courier New"/>
              <a:ea typeface="Courier New"/>
              <a:cs typeface="Courier New"/>
              <a:sym typeface="Courier New"/>
            </a:endParaRPr>
          </a:p>
          <a:p>
            <a:pPr indent="0" lvl="0" marL="914400" rtl="0" algn="l">
              <a:spcBef>
                <a:spcPts val="0"/>
              </a:spcBef>
              <a:spcAft>
                <a:spcPts val="0"/>
              </a:spcAft>
              <a:buNone/>
            </a:pPr>
            <a:r>
              <a:t/>
            </a:r>
            <a:endParaRPr b="1" sz="1050">
              <a:solidFill>
                <a:srgbClr val="444444"/>
              </a:solidFill>
              <a:highlight>
                <a:schemeClr val="lt1"/>
              </a:highlight>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Event Filtering : </a:t>
            </a:r>
            <a:r>
              <a:rPr lang="en" sz="1000">
                <a:solidFill>
                  <a:schemeClr val="dk2"/>
                </a:solidFill>
                <a:latin typeface="Roboto"/>
                <a:ea typeface="Roboto"/>
                <a:cs typeface="Roboto"/>
                <a:sym typeface="Roboto"/>
              </a:rPr>
              <a:t> a type of event handling where we filter the event we want.</a:t>
            </a:r>
            <a:endParaRPr sz="1000">
              <a:solidFill>
                <a:schemeClr val="dk2"/>
              </a:solidFill>
              <a:latin typeface="Roboto"/>
              <a:ea typeface="Roboto"/>
              <a:cs typeface="Roboto"/>
              <a:sym typeface="Roboto"/>
            </a:endParaRPr>
          </a:p>
          <a:p>
            <a:pPr indent="0" lvl="0" marL="914400" rtl="0" algn="l">
              <a:spcBef>
                <a:spcPts val="0"/>
              </a:spcBef>
              <a:spcAft>
                <a:spcPts val="0"/>
              </a:spcAft>
              <a:buNone/>
            </a:pPr>
            <a:r>
              <a:rPr lang="en" sz="1000">
                <a:solidFill>
                  <a:schemeClr val="dk2"/>
                </a:solidFill>
                <a:latin typeface="Roboto"/>
                <a:ea typeface="Roboto"/>
                <a:cs typeface="Roboto"/>
                <a:sym typeface="Roboto"/>
              </a:rPr>
              <a:t>Keyup : </a:t>
            </a:r>
            <a:endParaRPr sz="1000">
              <a:solidFill>
                <a:srgbClr val="994CC3"/>
              </a:solidFill>
              <a:highlight>
                <a:srgbClr val="FBFBFB"/>
              </a:highlight>
              <a:latin typeface="Courier New"/>
              <a:ea typeface="Courier New"/>
              <a:cs typeface="Courier New"/>
              <a:sym typeface="Courier New"/>
            </a:endParaRPr>
          </a:p>
          <a:p>
            <a:pPr indent="0" lvl="0" marL="914400" rtl="0" algn="l">
              <a:spcBef>
                <a:spcPts val="0"/>
              </a:spcBef>
              <a:spcAft>
                <a:spcPts val="0"/>
              </a:spcAft>
              <a:buNone/>
            </a:pPr>
            <a:r>
              <a:rPr lang="en" sz="950">
                <a:solidFill>
                  <a:srgbClr val="880000"/>
                </a:solidFill>
                <a:latin typeface="Courier New"/>
                <a:ea typeface="Courier New"/>
                <a:cs typeface="Courier New"/>
                <a:sym typeface="Courier New"/>
              </a:rPr>
              <a:t>&lt;input #box</a:t>
            </a:r>
            <a:endParaRPr sz="950">
              <a:solidFill>
                <a:srgbClr val="880000"/>
              </a:solidFill>
              <a:latin typeface="Courier New"/>
              <a:ea typeface="Courier New"/>
              <a:cs typeface="Courier New"/>
              <a:sym typeface="Courier New"/>
            </a:endParaRPr>
          </a:p>
          <a:p>
            <a:pPr indent="0" lvl="0" marL="914400" rtl="0" algn="l">
              <a:spcBef>
                <a:spcPts val="0"/>
              </a:spcBef>
              <a:spcAft>
                <a:spcPts val="0"/>
              </a:spcAft>
              <a:buNone/>
            </a:pPr>
            <a:r>
              <a:rPr lang="en" sz="950">
                <a:solidFill>
                  <a:srgbClr val="880000"/>
                </a:solidFill>
                <a:latin typeface="Courier New"/>
                <a:ea typeface="Courier New"/>
                <a:cs typeface="Courier New"/>
                <a:sym typeface="Courier New"/>
              </a:rPr>
              <a:t>      (keyup.enter)="update(box.value)"</a:t>
            </a:r>
            <a:endParaRPr sz="950">
              <a:solidFill>
                <a:srgbClr val="880000"/>
              </a:solidFill>
              <a:latin typeface="Courier New"/>
              <a:ea typeface="Courier New"/>
              <a:cs typeface="Courier New"/>
              <a:sym typeface="Courier New"/>
            </a:endParaRPr>
          </a:p>
          <a:p>
            <a:pPr indent="0" lvl="0" marL="914400" rtl="0" algn="l">
              <a:spcBef>
                <a:spcPts val="0"/>
              </a:spcBef>
              <a:spcAft>
                <a:spcPts val="0"/>
              </a:spcAft>
              <a:buNone/>
            </a:pPr>
            <a:r>
              <a:rPr lang="en" sz="950">
                <a:solidFill>
                  <a:srgbClr val="880000"/>
                </a:solidFill>
                <a:latin typeface="Courier New"/>
                <a:ea typeface="Courier New"/>
                <a:cs typeface="Courier New"/>
                <a:sym typeface="Courier New"/>
              </a:rPr>
              <a:t>      (blur)="update(box.value)" /&gt;</a:t>
            </a:r>
            <a:endParaRPr sz="1000">
              <a:solidFill>
                <a:srgbClr val="994CC3"/>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b="1" sz="1000">
              <a:solidFill>
                <a:schemeClr val="dk2"/>
              </a:solidFill>
              <a:latin typeface="Roboto"/>
              <a:ea typeface="Roboto"/>
              <a:cs typeface="Roboto"/>
              <a:sym typeface="Roboto"/>
            </a:endParaRPr>
          </a:p>
          <a:p>
            <a:pPr indent="0" lvl="0" marL="914400" rtl="0" algn="l">
              <a:spcBef>
                <a:spcPts val="0"/>
              </a:spcBef>
              <a:spcAft>
                <a:spcPts val="0"/>
              </a:spcAft>
              <a:buNone/>
            </a:pPr>
            <a:r>
              <a:t/>
            </a:r>
            <a:endParaRPr sz="1050">
              <a:solidFill>
                <a:srgbClr val="444444"/>
              </a:solidFill>
              <a:highlight>
                <a:srgbClr val="FFFFFF"/>
              </a:highlight>
              <a:latin typeface="Roboto"/>
              <a:ea typeface="Roboto"/>
              <a:cs typeface="Roboto"/>
              <a:sym typeface="Roboto"/>
            </a:endParaRPr>
          </a:p>
          <a:p>
            <a:pPr indent="0" lvl="0" marL="914400" rtl="0" algn="l">
              <a:spcBef>
                <a:spcPts val="0"/>
              </a:spcBef>
              <a:spcAft>
                <a:spcPts val="0"/>
              </a:spcAft>
              <a:buNone/>
            </a:pPr>
            <a:r>
              <a:t/>
            </a:r>
            <a:endParaRPr b="1" sz="1050">
              <a:solidFill>
                <a:srgbClr val="444444"/>
              </a:solidFill>
              <a:highlight>
                <a:srgbClr val="FFFFFF"/>
              </a:highlight>
              <a:latin typeface="Roboto"/>
              <a:ea typeface="Roboto"/>
              <a:cs typeface="Roboto"/>
              <a:sym typeface="Roboto"/>
            </a:endParaRPr>
          </a:p>
          <a:p>
            <a:pPr indent="0" lvl="0" marL="914400" rtl="0" algn="l">
              <a:spcBef>
                <a:spcPts val="0"/>
              </a:spcBef>
              <a:spcAft>
                <a:spcPts val="0"/>
              </a:spcAft>
              <a:buNone/>
            </a:pPr>
            <a:r>
              <a:t/>
            </a:r>
            <a:endParaRPr b="1" sz="1050">
              <a:solidFill>
                <a:srgbClr val="444444"/>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050">
              <a:solidFill>
                <a:srgbClr val="444444"/>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050">
              <a:solidFill>
                <a:srgbClr val="444444"/>
              </a:solidFill>
              <a:highlight>
                <a:srgbClr val="FFFFFF"/>
              </a:highlight>
              <a:latin typeface="Roboto"/>
              <a:ea typeface="Roboto"/>
              <a:cs typeface="Roboto"/>
              <a:sym typeface="Roboto"/>
            </a:endParaRPr>
          </a:p>
        </p:txBody>
      </p:sp>
      <p:sp>
        <p:nvSpPr>
          <p:cNvPr id="509" name="Google Shape;509;p76"/>
          <p:cNvSpPr txBox="1"/>
          <p:nvPr/>
        </p:nvSpPr>
        <p:spPr>
          <a:xfrm>
            <a:off x="7257675" y="950700"/>
            <a:ext cx="16101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Roboto"/>
                <a:ea typeface="Roboto"/>
                <a:cs typeface="Roboto"/>
                <a:sym typeface="Roboto"/>
                <a:hlinkClick r:id="rId3"/>
              </a:rPr>
              <a:t>Event Binding Example</a:t>
            </a:r>
            <a:endParaRPr sz="1500">
              <a:solidFill>
                <a:srgbClr val="3D85C6"/>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7"/>
          <p:cNvSpPr txBox="1"/>
          <p:nvPr>
            <p:ph type="ctrTitle"/>
          </p:nvPr>
        </p:nvSpPr>
        <p:spPr>
          <a:xfrm>
            <a:off x="312475" y="456975"/>
            <a:ext cx="82737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Two-way Data Binding</a:t>
            </a:r>
            <a:endParaRPr sz="3400">
              <a:solidFill>
                <a:srgbClr val="E06666"/>
              </a:solidFill>
              <a:latin typeface="Raleway"/>
              <a:ea typeface="Raleway"/>
              <a:cs typeface="Raleway"/>
              <a:sym typeface="Raleway"/>
            </a:endParaRPr>
          </a:p>
        </p:txBody>
      </p:sp>
      <p:sp>
        <p:nvSpPr>
          <p:cNvPr id="515" name="Google Shape;515;p77"/>
          <p:cNvSpPr txBox="1"/>
          <p:nvPr/>
        </p:nvSpPr>
        <p:spPr>
          <a:xfrm>
            <a:off x="657425" y="1409300"/>
            <a:ext cx="8350500" cy="35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Two Data Binding: </a:t>
            </a:r>
            <a:endParaRPr b="1" sz="1000">
              <a:solidFill>
                <a:schemeClr val="dk2"/>
              </a:solidFill>
              <a:latin typeface="Roboto"/>
              <a:ea typeface="Roboto"/>
              <a:cs typeface="Roboto"/>
              <a:sym typeface="Roboto"/>
            </a:endParaRPr>
          </a:p>
          <a:p>
            <a:pPr indent="457200" lvl="0" marL="457200" rtl="0" algn="l">
              <a:spcBef>
                <a:spcPts val="0"/>
              </a:spcBef>
              <a:spcAft>
                <a:spcPts val="0"/>
              </a:spcAft>
              <a:buNone/>
            </a:pPr>
            <a:r>
              <a:t/>
            </a:r>
            <a:endParaRPr sz="1000">
              <a:solidFill>
                <a:schemeClr val="dk2"/>
              </a:solidFill>
              <a:latin typeface="Roboto"/>
              <a:ea typeface="Roboto"/>
              <a:cs typeface="Roboto"/>
              <a:sym typeface="Roboto"/>
            </a:endParaRPr>
          </a:p>
          <a:p>
            <a:pPr indent="-292100" lvl="0" marL="9144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Object oriented way of doing things instead of template variables</a:t>
            </a:r>
            <a:endParaRPr sz="1000">
              <a:solidFill>
                <a:schemeClr val="dk2"/>
              </a:solidFill>
              <a:latin typeface="Roboto"/>
              <a:ea typeface="Roboto"/>
              <a:cs typeface="Roboto"/>
              <a:sym typeface="Roboto"/>
            </a:endParaRPr>
          </a:p>
          <a:p>
            <a:pPr indent="0" lvl="0" marL="1371600" rtl="0" algn="l">
              <a:spcBef>
                <a:spcPts val="0"/>
              </a:spcBef>
              <a:spcAft>
                <a:spcPts val="0"/>
              </a:spcAft>
              <a:buNone/>
            </a:pPr>
            <a:r>
              <a:t/>
            </a:r>
            <a:endParaRPr sz="1000">
              <a:solidFill>
                <a:schemeClr val="dk2"/>
              </a:solidFill>
              <a:latin typeface="Roboto"/>
              <a:ea typeface="Roboto"/>
              <a:cs typeface="Roboto"/>
              <a:sym typeface="Roboto"/>
            </a:endParaRPr>
          </a:p>
          <a:p>
            <a:pPr indent="-292100" lvl="0" marL="9144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Propagates changes from our templates to our component</a:t>
            </a:r>
            <a:endParaRPr sz="1000">
              <a:solidFill>
                <a:schemeClr val="dk2"/>
              </a:solidFill>
              <a:latin typeface="Roboto"/>
              <a:ea typeface="Roboto"/>
              <a:cs typeface="Roboto"/>
              <a:sym typeface="Roboto"/>
            </a:endParaRPr>
          </a:p>
          <a:p>
            <a:pPr indent="0" lvl="0" marL="1371600" rtl="0" algn="l">
              <a:spcBef>
                <a:spcPts val="0"/>
              </a:spcBef>
              <a:spcAft>
                <a:spcPts val="0"/>
              </a:spcAft>
              <a:buNone/>
            </a:pPr>
            <a:r>
              <a:t/>
            </a:r>
            <a:endParaRPr sz="1000">
              <a:solidFill>
                <a:schemeClr val="dk2"/>
              </a:solidFill>
              <a:latin typeface="Roboto"/>
              <a:ea typeface="Roboto"/>
              <a:cs typeface="Roboto"/>
              <a:sym typeface="Roboto"/>
            </a:endParaRPr>
          </a:p>
          <a:p>
            <a:pPr indent="-292100" lvl="0" marL="9144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Uses banana-in-a-box syntax [()] </a:t>
            </a:r>
            <a:endParaRPr sz="1000">
              <a:solidFill>
                <a:schemeClr val="dk2"/>
              </a:solidFill>
              <a:latin typeface="Roboto"/>
              <a:ea typeface="Roboto"/>
              <a:cs typeface="Roboto"/>
              <a:sym typeface="Roboto"/>
            </a:endParaRPr>
          </a:p>
          <a:p>
            <a:pPr indent="0" lvl="0" marL="1371600" rtl="0" algn="l">
              <a:spcBef>
                <a:spcPts val="0"/>
              </a:spcBef>
              <a:spcAft>
                <a:spcPts val="0"/>
              </a:spcAft>
              <a:buNone/>
            </a:pPr>
            <a:r>
              <a:t/>
            </a:r>
            <a:endParaRPr sz="1000">
              <a:solidFill>
                <a:schemeClr val="dk2"/>
              </a:solidFill>
              <a:latin typeface="Roboto"/>
              <a:ea typeface="Roboto"/>
              <a:cs typeface="Roboto"/>
              <a:sym typeface="Roboto"/>
            </a:endParaRPr>
          </a:p>
          <a:p>
            <a:pPr indent="-292100" lvl="0" marL="9144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Uses [(ngModel)] which is a directive we use to manipulate the DOM.  it is not an element property</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457200" rtl="0" algn="l">
              <a:lnSpc>
                <a:spcPct val="137500"/>
              </a:lnSpc>
              <a:spcBef>
                <a:spcPts val="0"/>
              </a:spcBef>
              <a:spcAft>
                <a:spcPts val="0"/>
              </a:spcAft>
              <a:buClr>
                <a:schemeClr val="dk1"/>
              </a:buClr>
              <a:buSzPts val="1100"/>
              <a:buFont typeface="Arial"/>
              <a:buNone/>
            </a:pPr>
            <a:r>
              <a:rPr lang="en" sz="900">
                <a:solidFill>
                  <a:srgbClr val="994CC3"/>
                </a:solidFill>
                <a:highlight>
                  <a:srgbClr val="FBFBFB"/>
                </a:highlight>
                <a:latin typeface="Courier New"/>
                <a:ea typeface="Courier New"/>
                <a:cs typeface="Courier New"/>
                <a:sym typeface="Courier New"/>
              </a:rPr>
              <a:t>&lt;input </a:t>
            </a:r>
            <a:r>
              <a:rPr i="1" lang="en" sz="900">
                <a:solidFill>
                  <a:srgbClr val="4876D6"/>
                </a:solidFill>
                <a:highlight>
                  <a:srgbClr val="FBFBFB"/>
                </a:highlight>
                <a:latin typeface="Courier New"/>
                <a:ea typeface="Courier New"/>
                <a:cs typeface="Courier New"/>
                <a:sym typeface="Courier New"/>
              </a:rPr>
              <a:t>[value]</a:t>
            </a:r>
            <a:r>
              <a:rPr lang="en" sz="900">
                <a:solidFill>
                  <a:srgbClr val="994CC3"/>
                </a:solidFill>
                <a:highlight>
                  <a:srgbClr val="FBFBFB"/>
                </a:highlight>
                <a:latin typeface="Courier New"/>
                <a:ea typeface="Courier New"/>
                <a:cs typeface="Courier New"/>
                <a:sym typeface="Courier New"/>
              </a:rPr>
              <a:t>=</a:t>
            </a:r>
            <a:r>
              <a:rPr lang="en" sz="900">
                <a:solidFill>
                  <a:srgbClr val="111111"/>
                </a:solidFill>
                <a:highlight>
                  <a:srgbClr val="FBFBFB"/>
                </a:highlight>
                <a:latin typeface="Courier New"/>
                <a:ea typeface="Courier New"/>
                <a:cs typeface="Courier New"/>
                <a:sym typeface="Courier New"/>
              </a:rPr>
              <a:t>"</a:t>
            </a:r>
            <a:r>
              <a:rPr lang="en" sz="900">
                <a:solidFill>
                  <a:srgbClr val="C96765"/>
                </a:solidFill>
                <a:highlight>
                  <a:srgbClr val="FBFBFB"/>
                </a:highlight>
                <a:latin typeface="Courier New"/>
                <a:ea typeface="Courier New"/>
                <a:cs typeface="Courier New"/>
                <a:sym typeface="Courier New"/>
              </a:rPr>
              <a:t>email</a:t>
            </a:r>
            <a:r>
              <a:rPr lang="en" sz="900">
                <a:solidFill>
                  <a:srgbClr val="111111"/>
                </a:solidFill>
                <a:highlight>
                  <a:srgbClr val="FBFBFB"/>
                </a:highlight>
                <a:latin typeface="Courier New"/>
                <a:ea typeface="Courier New"/>
                <a:cs typeface="Courier New"/>
                <a:sym typeface="Courier New"/>
              </a:rPr>
              <a:t>"</a:t>
            </a:r>
            <a:r>
              <a:rPr lang="en" sz="900">
                <a:solidFill>
                  <a:srgbClr val="994CC3"/>
                </a:solidFill>
                <a:highlight>
                  <a:srgbClr val="FBFBFB"/>
                </a:highlight>
                <a:latin typeface="Courier New"/>
                <a:ea typeface="Courier New"/>
                <a:cs typeface="Courier New"/>
                <a:sym typeface="Courier New"/>
              </a:rPr>
              <a:t> </a:t>
            </a:r>
            <a:r>
              <a:rPr i="1" lang="en" sz="900">
                <a:solidFill>
                  <a:srgbClr val="4876D6"/>
                </a:solidFill>
                <a:highlight>
                  <a:srgbClr val="FBFBFB"/>
                </a:highlight>
                <a:latin typeface="Courier New"/>
                <a:ea typeface="Courier New"/>
                <a:cs typeface="Courier New"/>
                <a:sym typeface="Courier New"/>
              </a:rPr>
              <a:t>(keyup.enter)</a:t>
            </a:r>
            <a:r>
              <a:rPr lang="en" sz="900">
                <a:solidFill>
                  <a:srgbClr val="994CC3"/>
                </a:solidFill>
                <a:highlight>
                  <a:srgbClr val="FBFBFB"/>
                </a:highlight>
                <a:latin typeface="Courier New"/>
                <a:ea typeface="Courier New"/>
                <a:cs typeface="Courier New"/>
                <a:sym typeface="Courier New"/>
              </a:rPr>
              <a:t>=</a:t>
            </a:r>
            <a:r>
              <a:rPr lang="en" sz="900">
                <a:solidFill>
                  <a:srgbClr val="111111"/>
                </a:solidFill>
                <a:highlight>
                  <a:srgbClr val="FBFBFB"/>
                </a:highlight>
                <a:latin typeface="Courier New"/>
                <a:ea typeface="Courier New"/>
                <a:cs typeface="Courier New"/>
                <a:sym typeface="Courier New"/>
              </a:rPr>
              <a:t>"</a:t>
            </a:r>
            <a:r>
              <a:rPr lang="en" sz="900">
                <a:solidFill>
                  <a:srgbClr val="C96765"/>
                </a:solidFill>
                <a:highlight>
                  <a:srgbClr val="FBFBFB"/>
                </a:highlight>
                <a:latin typeface="Courier New"/>
                <a:ea typeface="Courier New"/>
                <a:cs typeface="Courier New"/>
                <a:sym typeface="Courier New"/>
              </a:rPr>
              <a:t>email = $event.target.value; onKeyUp()</a:t>
            </a:r>
            <a:r>
              <a:rPr lang="en" sz="900">
                <a:solidFill>
                  <a:srgbClr val="111111"/>
                </a:solidFill>
                <a:highlight>
                  <a:srgbClr val="FBFBFB"/>
                </a:highlight>
                <a:latin typeface="Courier New"/>
                <a:ea typeface="Courier New"/>
                <a:cs typeface="Courier New"/>
                <a:sym typeface="Courier New"/>
              </a:rPr>
              <a:t>"</a:t>
            </a:r>
            <a:r>
              <a:rPr lang="en" sz="900">
                <a:solidFill>
                  <a:srgbClr val="994CC3"/>
                </a:solidFill>
                <a:highlight>
                  <a:srgbClr val="FBFBFB"/>
                </a:highlight>
                <a:latin typeface="Courier New"/>
                <a:ea typeface="Courier New"/>
                <a:cs typeface="Courier New"/>
                <a:sym typeface="Courier New"/>
              </a:rPr>
              <a:t>/&gt;</a:t>
            </a:r>
            <a:endParaRPr sz="9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None/>
            </a:pPr>
            <a:r>
              <a:rPr lang="en" sz="900">
                <a:solidFill>
                  <a:srgbClr val="994CC3"/>
                </a:solidFill>
                <a:highlight>
                  <a:srgbClr val="FBFBFB"/>
                </a:highlight>
                <a:latin typeface="Courier New"/>
                <a:ea typeface="Courier New"/>
                <a:cs typeface="Courier New"/>
                <a:sym typeface="Courier New"/>
              </a:rPr>
              <a:t>&lt;input </a:t>
            </a:r>
            <a:r>
              <a:rPr i="1" lang="en" sz="900">
                <a:solidFill>
                  <a:srgbClr val="4876D6"/>
                </a:solidFill>
                <a:highlight>
                  <a:srgbClr val="FBFBFB"/>
                </a:highlight>
                <a:latin typeface="Courier New"/>
                <a:ea typeface="Courier New"/>
                <a:cs typeface="Courier New"/>
                <a:sym typeface="Courier New"/>
              </a:rPr>
              <a:t>[(ngModel)]</a:t>
            </a:r>
            <a:r>
              <a:rPr lang="en" sz="900">
                <a:solidFill>
                  <a:srgbClr val="994CC3"/>
                </a:solidFill>
                <a:highlight>
                  <a:srgbClr val="FBFBFB"/>
                </a:highlight>
                <a:latin typeface="Courier New"/>
                <a:ea typeface="Courier New"/>
                <a:cs typeface="Courier New"/>
                <a:sym typeface="Courier New"/>
              </a:rPr>
              <a:t> = </a:t>
            </a:r>
            <a:r>
              <a:rPr lang="en" sz="900">
                <a:solidFill>
                  <a:srgbClr val="111111"/>
                </a:solidFill>
                <a:highlight>
                  <a:srgbClr val="FBFBFB"/>
                </a:highlight>
                <a:latin typeface="Courier New"/>
                <a:ea typeface="Courier New"/>
                <a:cs typeface="Courier New"/>
                <a:sym typeface="Courier New"/>
              </a:rPr>
              <a:t>"</a:t>
            </a:r>
            <a:r>
              <a:rPr lang="en" sz="900">
                <a:solidFill>
                  <a:srgbClr val="C96765"/>
                </a:solidFill>
                <a:highlight>
                  <a:srgbClr val="FBFBFB"/>
                </a:highlight>
                <a:latin typeface="Courier New"/>
                <a:ea typeface="Courier New"/>
                <a:cs typeface="Courier New"/>
                <a:sym typeface="Courier New"/>
              </a:rPr>
              <a:t>email</a:t>
            </a:r>
            <a:r>
              <a:rPr lang="en" sz="900">
                <a:solidFill>
                  <a:srgbClr val="111111"/>
                </a:solidFill>
                <a:highlight>
                  <a:srgbClr val="FBFBFB"/>
                </a:highlight>
                <a:latin typeface="Courier New"/>
                <a:ea typeface="Courier New"/>
                <a:cs typeface="Courier New"/>
                <a:sym typeface="Courier New"/>
              </a:rPr>
              <a:t>"</a:t>
            </a:r>
            <a:r>
              <a:rPr lang="en" sz="900">
                <a:solidFill>
                  <a:srgbClr val="994CC3"/>
                </a:solidFill>
                <a:highlight>
                  <a:srgbClr val="FBFBFB"/>
                </a:highlight>
                <a:latin typeface="Courier New"/>
                <a:ea typeface="Courier New"/>
                <a:cs typeface="Courier New"/>
                <a:sym typeface="Courier New"/>
              </a:rPr>
              <a:t> /&gt;</a:t>
            </a:r>
            <a:endParaRPr sz="1050">
              <a:solidFill>
                <a:srgbClr val="444444"/>
              </a:solidFill>
              <a:highlight>
                <a:srgbClr val="FFFFFF"/>
              </a:highlight>
              <a:latin typeface="Roboto"/>
              <a:ea typeface="Roboto"/>
              <a:cs typeface="Roboto"/>
              <a:sym typeface="Roboto"/>
            </a:endParaRPr>
          </a:p>
          <a:p>
            <a:pPr indent="-292100" lvl="0" marL="457200" rtl="0" algn="l">
              <a:spcBef>
                <a:spcPts val="0"/>
              </a:spcBef>
              <a:spcAft>
                <a:spcPts val="0"/>
              </a:spcAft>
              <a:buClr>
                <a:srgbClr val="444444"/>
              </a:buClr>
              <a:buSzPts val="1000"/>
              <a:buFont typeface="Roboto"/>
              <a:buChar char="●"/>
            </a:pPr>
            <a:r>
              <a:rPr lang="en" sz="1000">
                <a:solidFill>
                  <a:srgbClr val="444444"/>
                </a:solidFill>
                <a:highlight>
                  <a:srgbClr val="FFFFFF"/>
                </a:highlight>
                <a:latin typeface="Roboto"/>
                <a:ea typeface="Roboto"/>
                <a:cs typeface="Roboto"/>
                <a:sym typeface="Roboto"/>
              </a:rPr>
              <a:t>To use ngModel make sure to import FormsModule from @angular/forms in app.module.ts</a:t>
            </a:r>
            <a:endParaRPr sz="1000">
              <a:solidFill>
                <a:srgbClr val="444444"/>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000">
              <a:solidFill>
                <a:srgbClr val="444444"/>
              </a:solidFill>
              <a:highlight>
                <a:srgbClr val="FFFFFF"/>
              </a:highlight>
              <a:latin typeface="Roboto"/>
              <a:ea typeface="Roboto"/>
              <a:cs typeface="Roboto"/>
              <a:sym typeface="Roboto"/>
            </a:endParaRPr>
          </a:p>
          <a:p>
            <a:pPr indent="0" lvl="0" marL="457200" rtl="0" algn="l">
              <a:spcBef>
                <a:spcPts val="0"/>
              </a:spcBef>
              <a:spcAft>
                <a:spcPts val="0"/>
              </a:spcAft>
              <a:buNone/>
            </a:pPr>
            <a:r>
              <a:rPr lang="en" sz="1000">
                <a:solidFill>
                  <a:srgbClr val="444444"/>
                </a:solidFill>
                <a:highlight>
                  <a:srgbClr val="FFFFFF"/>
                </a:highlight>
                <a:latin typeface="Roboto"/>
                <a:ea typeface="Roboto"/>
                <a:cs typeface="Roboto"/>
                <a:sym typeface="Roboto"/>
              </a:rPr>
              <a:t>	</a:t>
            </a:r>
            <a:r>
              <a:rPr i="1" lang="en" sz="1000">
                <a:solidFill>
                  <a:srgbClr val="994CC3"/>
                </a:solidFill>
                <a:highlight>
                  <a:srgbClr val="FBFBFB"/>
                </a:highlight>
                <a:latin typeface="Courier New"/>
                <a:ea typeface="Courier New"/>
                <a:cs typeface="Courier New"/>
                <a:sym typeface="Courier New"/>
              </a:rPr>
              <a:t>import</a:t>
            </a:r>
            <a:r>
              <a:rPr lang="en" sz="1000">
                <a:solidFill>
                  <a:srgbClr val="403F53"/>
                </a:solidFill>
                <a:highlight>
                  <a:srgbClr val="FBFBFB"/>
                </a:highlight>
                <a:latin typeface="Courier New"/>
                <a:ea typeface="Courier New"/>
                <a:cs typeface="Courier New"/>
                <a:sym typeface="Courier New"/>
              </a:rPr>
              <a:t> { FormsModule } </a:t>
            </a:r>
            <a:r>
              <a:rPr i="1" lang="en" sz="1000">
                <a:solidFill>
                  <a:srgbClr val="994CC3"/>
                </a:solidFill>
                <a:highlight>
                  <a:srgbClr val="FBFBFB"/>
                </a:highlight>
                <a:latin typeface="Courier New"/>
                <a:ea typeface="Courier New"/>
                <a:cs typeface="Courier New"/>
                <a:sym typeface="Courier New"/>
              </a:rPr>
              <a:t>from</a:t>
            </a:r>
            <a:r>
              <a:rPr lang="en" sz="1000">
                <a:solidFill>
                  <a:srgbClr val="403F53"/>
                </a:solidFill>
                <a:highlight>
                  <a:srgbClr val="FBFBFB"/>
                </a:highlight>
                <a:latin typeface="Courier New"/>
                <a:ea typeface="Courier New"/>
                <a:cs typeface="Courier New"/>
                <a:sym typeface="Courier New"/>
              </a:rPr>
              <a:t> </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@angular/forms</a:t>
            </a:r>
            <a:r>
              <a:rPr lang="en" sz="1000">
                <a:solidFill>
                  <a:srgbClr val="111111"/>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a:t>
            </a:r>
            <a:endParaRPr sz="1000">
              <a:solidFill>
                <a:srgbClr val="403F53"/>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403F53"/>
              </a:solidFill>
              <a:highlight>
                <a:srgbClr val="FBFBFB"/>
              </a:highlight>
              <a:latin typeface="Courier New"/>
              <a:ea typeface="Courier New"/>
              <a:cs typeface="Courier New"/>
              <a:sym typeface="Courier New"/>
            </a:endParaRPr>
          </a:p>
          <a:p>
            <a:pPr indent="0" lvl="0" marL="914400" rtl="0" algn="l">
              <a:lnSpc>
                <a:spcPct val="137500"/>
              </a:lnSpc>
              <a:spcBef>
                <a:spcPts val="0"/>
              </a:spcBef>
              <a:spcAft>
                <a:spcPts val="0"/>
              </a:spcAft>
              <a:buClr>
                <a:schemeClr val="dk1"/>
              </a:buClr>
              <a:buSzPts val="1100"/>
              <a:buFont typeface="Arial"/>
              <a:buNone/>
            </a:pPr>
            <a:r>
              <a:rPr lang="en" sz="1000">
                <a:solidFill>
                  <a:srgbClr val="403F53"/>
                </a:solidFill>
                <a:highlight>
                  <a:srgbClr val="FBFBFB"/>
                </a:highlight>
                <a:latin typeface="Courier New"/>
                <a:ea typeface="Courier New"/>
                <a:cs typeface="Courier New"/>
                <a:sym typeface="Courier New"/>
              </a:rPr>
              <a:t>imports: [</a:t>
            </a:r>
            <a:endParaRPr sz="1000">
              <a:solidFill>
                <a:srgbClr val="403F53"/>
              </a:solidFill>
              <a:highlight>
                <a:srgbClr val="FBFBFB"/>
              </a:highlight>
              <a:latin typeface="Courier New"/>
              <a:ea typeface="Courier New"/>
              <a:cs typeface="Courier New"/>
              <a:sym typeface="Courier New"/>
            </a:endParaRPr>
          </a:p>
          <a:p>
            <a:pPr indent="0" lvl="0" marL="914400" rtl="0" algn="l">
              <a:lnSpc>
                <a:spcPct val="137500"/>
              </a:lnSpc>
              <a:spcBef>
                <a:spcPts val="0"/>
              </a:spcBef>
              <a:spcAft>
                <a:spcPts val="0"/>
              </a:spcAft>
              <a:buClr>
                <a:schemeClr val="dk1"/>
              </a:buClr>
              <a:buSzPts val="1100"/>
              <a:buFont typeface="Arial"/>
              <a:buNone/>
            </a:pPr>
            <a:r>
              <a:rPr lang="en" sz="1000">
                <a:solidFill>
                  <a:srgbClr val="403F53"/>
                </a:solidFill>
                <a:highlight>
                  <a:srgbClr val="FBFBFB"/>
                </a:highlight>
                <a:latin typeface="Courier New"/>
                <a:ea typeface="Courier New"/>
                <a:cs typeface="Courier New"/>
                <a:sym typeface="Courier New"/>
              </a:rPr>
              <a:t>   BrowserModule,</a:t>
            </a:r>
            <a:endParaRPr sz="1000">
              <a:solidFill>
                <a:srgbClr val="403F53"/>
              </a:solidFill>
              <a:highlight>
                <a:srgbClr val="FBFBFB"/>
              </a:highlight>
              <a:latin typeface="Courier New"/>
              <a:ea typeface="Courier New"/>
              <a:cs typeface="Courier New"/>
              <a:sym typeface="Courier New"/>
            </a:endParaRPr>
          </a:p>
          <a:p>
            <a:pPr indent="0" lvl="0" marL="914400" rtl="0" algn="l">
              <a:lnSpc>
                <a:spcPct val="137500"/>
              </a:lnSpc>
              <a:spcBef>
                <a:spcPts val="0"/>
              </a:spcBef>
              <a:spcAft>
                <a:spcPts val="0"/>
              </a:spcAft>
              <a:buClr>
                <a:schemeClr val="dk1"/>
              </a:buClr>
              <a:buSzPts val="1100"/>
              <a:buFont typeface="Arial"/>
              <a:buNone/>
            </a:pPr>
            <a:r>
              <a:rPr lang="en" sz="1000">
                <a:solidFill>
                  <a:srgbClr val="403F53"/>
                </a:solidFill>
                <a:highlight>
                  <a:srgbClr val="FBFBFB"/>
                </a:highlight>
                <a:latin typeface="Courier New"/>
                <a:ea typeface="Courier New"/>
                <a:cs typeface="Courier New"/>
                <a:sym typeface="Courier New"/>
              </a:rPr>
              <a:t>   FormsModule</a:t>
            </a:r>
            <a:endParaRPr sz="1000">
              <a:solidFill>
                <a:srgbClr val="403F53"/>
              </a:solidFill>
              <a:highlight>
                <a:srgbClr val="FBFBFB"/>
              </a:highlight>
              <a:latin typeface="Courier New"/>
              <a:ea typeface="Courier New"/>
              <a:cs typeface="Courier New"/>
              <a:sym typeface="Courier New"/>
            </a:endParaRPr>
          </a:p>
          <a:p>
            <a:pPr indent="0" lvl="0" marL="914400" rtl="0" algn="l">
              <a:lnSpc>
                <a:spcPct val="137500"/>
              </a:lnSpc>
              <a:spcBef>
                <a:spcPts val="0"/>
              </a:spcBef>
              <a:spcAft>
                <a:spcPts val="0"/>
              </a:spcAft>
              <a:buClr>
                <a:schemeClr val="dk1"/>
              </a:buClr>
              <a:buSzPts val="1100"/>
              <a:buFont typeface="Arial"/>
              <a:buNone/>
            </a:pPr>
            <a:r>
              <a:rPr lang="en" sz="1000">
                <a:solidFill>
                  <a:srgbClr val="403F53"/>
                </a:solidFill>
                <a:highlight>
                  <a:srgbClr val="FBFBFB"/>
                </a:highlight>
                <a:latin typeface="Courier New"/>
                <a:ea typeface="Courier New"/>
                <a:cs typeface="Courier New"/>
                <a:sym typeface="Courier New"/>
              </a:rPr>
              <a:t> ],</a:t>
            </a:r>
            <a:endParaRPr sz="1000">
              <a:solidFill>
                <a:srgbClr val="403F53"/>
              </a:solidFill>
              <a:highlight>
                <a:srgbClr val="FBFBFB"/>
              </a:highlight>
              <a:latin typeface="Courier New"/>
              <a:ea typeface="Courier New"/>
              <a:cs typeface="Courier New"/>
              <a:sym typeface="Courier New"/>
            </a:endParaRPr>
          </a:p>
          <a:p>
            <a:pPr indent="0" lvl="0" marL="457200" rtl="0" algn="l">
              <a:spcBef>
                <a:spcPts val="0"/>
              </a:spcBef>
              <a:spcAft>
                <a:spcPts val="0"/>
              </a:spcAft>
              <a:buNone/>
            </a:pPr>
            <a:r>
              <a:t/>
            </a:r>
            <a:endParaRPr sz="1000">
              <a:solidFill>
                <a:srgbClr val="403F53"/>
              </a:solidFill>
              <a:highlight>
                <a:srgbClr val="FBFBFB"/>
              </a:highlight>
              <a:latin typeface="Courier New"/>
              <a:ea typeface="Courier New"/>
              <a:cs typeface="Courier New"/>
              <a:sym typeface="Courier New"/>
            </a:endParaRPr>
          </a:p>
          <a:p>
            <a:pPr indent="0" lvl="0" marL="457200" rtl="0" algn="l">
              <a:spcBef>
                <a:spcPts val="0"/>
              </a:spcBef>
              <a:spcAft>
                <a:spcPts val="0"/>
              </a:spcAft>
              <a:buNone/>
            </a:pPr>
            <a:r>
              <a:t/>
            </a:r>
            <a:endParaRPr sz="1050">
              <a:solidFill>
                <a:srgbClr val="444444"/>
              </a:solidFill>
              <a:highlight>
                <a:srgbClr val="FFFFFF"/>
              </a:highlight>
              <a:latin typeface="Roboto"/>
              <a:ea typeface="Roboto"/>
              <a:cs typeface="Roboto"/>
              <a:sym typeface="Roboto"/>
            </a:endParaRPr>
          </a:p>
          <a:p>
            <a:pPr indent="0" lvl="0" marL="914400" rtl="0" algn="l">
              <a:spcBef>
                <a:spcPts val="0"/>
              </a:spcBef>
              <a:spcAft>
                <a:spcPts val="0"/>
              </a:spcAft>
              <a:buNone/>
            </a:pPr>
            <a:r>
              <a:t/>
            </a:r>
            <a:endParaRPr b="1" sz="1050">
              <a:solidFill>
                <a:srgbClr val="444444"/>
              </a:solidFill>
              <a:highlight>
                <a:srgbClr val="FFFFFF"/>
              </a:highlight>
              <a:latin typeface="Roboto"/>
              <a:ea typeface="Roboto"/>
              <a:cs typeface="Roboto"/>
              <a:sym typeface="Roboto"/>
            </a:endParaRPr>
          </a:p>
          <a:p>
            <a:pPr indent="0" lvl="0" marL="914400" rtl="0" algn="l">
              <a:spcBef>
                <a:spcPts val="0"/>
              </a:spcBef>
              <a:spcAft>
                <a:spcPts val="0"/>
              </a:spcAft>
              <a:buNone/>
            </a:pPr>
            <a:r>
              <a:t/>
            </a:r>
            <a:endParaRPr b="1" sz="1050">
              <a:solidFill>
                <a:srgbClr val="444444"/>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050">
              <a:solidFill>
                <a:srgbClr val="444444"/>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050">
              <a:solidFill>
                <a:srgbClr val="444444"/>
              </a:solidFill>
              <a:highlight>
                <a:srgbClr val="FFFFFF"/>
              </a:highlight>
              <a:latin typeface="Roboto"/>
              <a:ea typeface="Roboto"/>
              <a:cs typeface="Roboto"/>
              <a:sym typeface="Roboto"/>
            </a:endParaRPr>
          </a:p>
        </p:txBody>
      </p:sp>
      <p:sp>
        <p:nvSpPr>
          <p:cNvPr id="516" name="Google Shape;516;p77"/>
          <p:cNvSpPr txBox="1"/>
          <p:nvPr/>
        </p:nvSpPr>
        <p:spPr>
          <a:xfrm>
            <a:off x="7193975" y="950700"/>
            <a:ext cx="1905600" cy="3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Roboto"/>
                <a:ea typeface="Roboto"/>
                <a:cs typeface="Roboto"/>
                <a:sym typeface="Roboto"/>
                <a:hlinkClick r:id="rId3"/>
              </a:rPr>
              <a:t>Two-Way Binding Example</a:t>
            </a:r>
            <a:endParaRPr sz="1500">
              <a:solidFill>
                <a:srgbClr val="3D85C6"/>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8"/>
          <p:cNvSpPr txBox="1"/>
          <p:nvPr>
            <p:ph type="ctrTitle"/>
          </p:nvPr>
        </p:nvSpPr>
        <p:spPr>
          <a:xfrm>
            <a:off x="289300" y="167375"/>
            <a:ext cx="44835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Binding Summary</a:t>
            </a:r>
            <a:endParaRPr sz="3400">
              <a:solidFill>
                <a:srgbClr val="E06666"/>
              </a:solidFill>
              <a:latin typeface="Raleway"/>
              <a:ea typeface="Raleway"/>
              <a:cs typeface="Raleway"/>
              <a:sym typeface="Raleway"/>
            </a:endParaRPr>
          </a:p>
        </p:txBody>
      </p:sp>
      <p:sp>
        <p:nvSpPr>
          <p:cNvPr id="522" name="Google Shape;522;p78"/>
          <p:cNvSpPr txBox="1"/>
          <p:nvPr/>
        </p:nvSpPr>
        <p:spPr>
          <a:xfrm>
            <a:off x="576325" y="969100"/>
            <a:ext cx="8350500" cy="3563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050">
              <a:solidFill>
                <a:srgbClr val="444444"/>
              </a:solidFill>
              <a:highlight>
                <a:srgbClr val="FFFFFF"/>
              </a:highlight>
              <a:latin typeface="Roboto"/>
              <a:ea typeface="Roboto"/>
              <a:cs typeface="Roboto"/>
              <a:sym typeface="Roboto"/>
            </a:endParaRPr>
          </a:p>
        </p:txBody>
      </p:sp>
      <p:graphicFrame>
        <p:nvGraphicFramePr>
          <p:cNvPr id="523" name="Google Shape;523;p78"/>
          <p:cNvGraphicFramePr/>
          <p:nvPr/>
        </p:nvGraphicFramePr>
        <p:xfrm>
          <a:off x="523875" y="884275"/>
          <a:ext cx="3000000" cy="3000000"/>
        </p:xfrm>
        <a:graphic>
          <a:graphicData uri="http://schemas.openxmlformats.org/drawingml/2006/table">
            <a:tbl>
              <a:tblPr>
                <a:noFill/>
                <a:tableStyleId>{826806EC-AC13-4210-B332-5FDD42A4F74F}</a:tableStyleId>
              </a:tblPr>
              <a:tblGrid>
                <a:gridCol w="1098150"/>
                <a:gridCol w="1816425"/>
                <a:gridCol w="5164300"/>
              </a:tblGrid>
              <a:tr h="299900">
                <a:tc>
                  <a:txBody>
                    <a:bodyPr/>
                    <a:lstStyle/>
                    <a:p>
                      <a:pPr indent="0" lvl="0" marL="0" rtl="0" algn="l">
                        <a:spcBef>
                          <a:spcPts val="0"/>
                        </a:spcBef>
                        <a:spcAft>
                          <a:spcPts val="0"/>
                        </a:spcAft>
                        <a:buNone/>
                      </a:pPr>
                      <a:r>
                        <a:rPr lang="en" sz="1000"/>
                        <a:t>Type</a:t>
                      </a:r>
                      <a:endParaRPr sz="1000"/>
                    </a:p>
                  </a:txBody>
                  <a:tcPr marT="91425" marB="91425" marR="91425" marL="91425"/>
                </a:tc>
                <a:tc>
                  <a:txBody>
                    <a:bodyPr/>
                    <a:lstStyle/>
                    <a:p>
                      <a:pPr indent="0" lvl="0" marL="0" rtl="0" algn="l">
                        <a:spcBef>
                          <a:spcPts val="0"/>
                        </a:spcBef>
                        <a:spcAft>
                          <a:spcPts val="0"/>
                        </a:spcAft>
                        <a:buNone/>
                      </a:pPr>
                      <a:r>
                        <a:rPr lang="en" sz="1000"/>
                        <a:t>Target</a:t>
                      </a:r>
                      <a:endParaRPr sz="1000"/>
                    </a:p>
                  </a:txBody>
                  <a:tcPr marT="91425" marB="91425" marR="91425" marL="91425"/>
                </a:tc>
                <a:tc>
                  <a:txBody>
                    <a:bodyPr/>
                    <a:lstStyle/>
                    <a:p>
                      <a:pPr indent="0" lvl="0" marL="0" rtl="0" algn="l">
                        <a:spcBef>
                          <a:spcPts val="0"/>
                        </a:spcBef>
                        <a:spcAft>
                          <a:spcPts val="0"/>
                        </a:spcAft>
                        <a:buNone/>
                      </a:pPr>
                      <a:r>
                        <a:rPr lang="en" sz="1000"/>
                        <a:t>Eg.</a:t>
                      </a:r>
                      <a:endParaRPr sz="1000"/>
                    </a:p>
                  </a:txBody>
                  <a:tcPr marT="91425" marB="91425" marR="91425" marL="91425"/>
                </a:tc>
              </a:tr>
              <a:tr h="381000">
                <a:tc>
                  <a:txBody>
                    <a:bodyPr/>
                    <a:lstStyle/>
                    <a:p>
                      <a:pPr indent="0" lvl="0" marL="0" rtl="0" algn="l">
                        <a:spcBef>
                          <a:spcPts val="0"/>
                        </a:spcBef>
                        <a:spcAft>
                          <a:spcPts val="0"/>
                        </a:spcAft>
                        <a:buNone/>
                      </a:pPr>
                      <a:r>
                        <a:rPr lang="en" sz="950">
                          <a:solidFill>
                            <a:schemeClr val="dk1"/>
                          </a:solidFill>
                          <a:highlight>
                            <a:srgbClr val="FFFFFF"/>
                          </a:highlight>
                          <a:latin typeface="Roboto"/>
                          <a:ea typeface="Roboto"/>
                          <a:cs typeface="Roboto"/>
                          <a:sym typeface="Roboto"/>
                        </a:rPr>
                        <a:t>Property</a:t>
                      </a:r>
                      <a:endParaRPr sz="95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950"/>
                        <a:t>Element property</a:t>
                      </a:r>
                      <a:endParaRPr sz="950"/>
                    </a:p>
                    <a:p>
                      <a:pPr indent="0" lvl="0" marL="0" rtl="0" algn="l">
                        <a:spcBef>
                          <a:spcPts val="0"/>
                        </a:spcBef>
                        <a:spcAft>
                          <a:spcPts val="0"/>
                        </a:spcAft>
                        <a:buClr>
                          <a:schemeClr val="dk1"/>
                        </a:buClr>
                        <a:buSzPts val="1100"/>
                        <a:buFont typeface="Arial"/>
                        <a:buNone/>
                      </a:pPr>
                      <a:r>
                        <a:rPr lang="en" sz="950"/>
                        <a:t>Component property</a:t>
                      </a:r>
                      <a:endParaRPr sz="950"/>
                    </a:p>
                    <a:p>
                      <a:pPr indent="0" lvl="0" marL="0" rtl="0" algn="l">
                        <a:spcBef>
                          <a:spcPts val="0"/>
                        </a:spcBef>
                        <a:spcAft>
                          <a:spcPts val="0"/>
                        </a:spcAft>
                        <a:buClr>
                          <a:schemeClr val="dk1"/>
                        </a:buClr>
                        <a:buSzPts val="1100"/>
                        <a:buFont typeface="Arial"/>
                        <a:buNone/>
                      </a:pPr>
                      <a:r>
                        <a:rPr lang="en" sz="950"/>
                        <a:t>Directive property</a:t>
                      </a:r>
                      <a:endParaRPr sz="950"/>
                    </a:p>
                    <a:p>
                      <a:pPr indent="0" lvl="0" marL="0" rtl="0" algn="l">
                        <a:spcBef>
                          <a:spcPts val="0"/>
                        </a:spcBef>
                        <a:spcAft>
                          <a:spcPts val="0"/>
                        </a:spcAft>
                        <a:buNone/>
                      </a:pPr>
                      <a:r>
                        <a:t/>
                      </a:r>
                      <a:endParaRPr sz="950"/>
                    </a:p>
                  </a:txBody>
                  <a:tcPr marT="91425" marB="91425" marR="91425" marL="91425"/>
                </a:tc>
                <a:tc>
                  <a:txBody>
                    <a:bodyPr/>
                    <a:lstStyle/>
                    <a:p>
                      <a:pPr indent="0" lvl="0" marL="0" rtl="0" algn="l">
                        <a:spcBef>
                          <a:spcPts val="0"/>
                        </a:spcBef>
                        <a:spcAft>
                          <a:spcPts val="0"/>
                        </a:spcAft>
                        <a:buNone/>
                      </a:pPr>
                      <a:r>
                        <a:rPr lang="en" sz="950">
                          <a:solidFill>
                            <a:srgbClr val="444444"/>
                          </a:solidFill>
                          <a:highlight>
                            <a:srgbClr val="FFFFFF"/>
                          </a:highlight>
                          <a:latin typeface="Courier New"/>
                          <a:ea typeface="Courier New"/>
                          <a:cs typeface="Courier New"/>
                          <a:sym typeface="Courier New"/>
                        </a:rPr>
                        <a:t>src</a:t>
                      </a:r>
                      <a:r>
                        <a:rPr lang="en" sz="950">
                          <a:solidFill>
                            <a:schemeClr val="dk1"/>
                          </a:solidFill>
                          <a:highlight>
                            <a:srgbClr val="FFFFFF"/>
                          </a:highlight>
                          <a:latin typeface="Roboto"/>
                          <a:ea typeface="Roboto"/>
                          <a:cs typeface="Roboto"/>
                          <a:sym typeface="Roboto"/>
                        </a:rPr>
                        <a:t>, </a:t>
                      </a:r>
                      <a:r>
                        <a:rPr lang="en" sz="950">
                          <a:solidFill>
                            <a:srgbClr val="444444"/>
                          </a:solidFill>
                          <a:highlight>
                            <a:srgbClr val="FFFFFF"/>
                          </a:highlight>
                          <a:latin typeface="Courier New"/>
                          <a:ea typeface="Courier New"/>
                          <a:cs typeface="Courier New"/>
                          <a:sym typeface="Courier New"/>
                        </a:rPr>
                        <a:t>hero</a:t>
                      </a:r>
                      <a:r>
                        <a:rPr lang="en" sz="950">
                          <a:solidFill>
                            <a:schemeClr val="dk1"/>
                          </a:solidFill>
                          <a:highlight>
                            <a:srgbClr val="FFFFFF"/>
                          </a:highlight>
                          <a:latin typeface="Roboto"/>
                          <a:ea typeface="Roboto"/>
                          <a:cs typeface="Roboto"/>
                          <a:sym typeface="Roboto"/>
                        </a:rPr>
                        <a:t>, and </a:t>
                      </a:r>
                      <a:r>
                        <a:rPr lang="en" sz="950">
                          <a:solidFill>
                            <a:schemeClr val="hlink"/>
                          </a:solidFill>
                          <a:highlight>
                            <a:srgbClr val="FFFFFF"/>
                          </a:highlight>
                          <a:uFill>
                            <a:noFill/>
                          </a:uFill>
                          <a:latin typeface="Courier New"/>
                          <a:ea typeface="Courier New"/>
                          <a:cs typeface="Courier New"/>
                          <a:sym typeface="Courier New"/>
                          <a:hlinkClick r:id="rId3"/>
                        </a:rPr>
                        <a:t>ngClass</a:t>
                      </a:r>
                      <a:r>
                        <a:rPr lang="en" sz="950">
                          <a:solidFill>
                            <a:schemeClr val="dk1"/>
                          </a:solidFill>
                          <a:highlight>
                            <a:srgbClr val="FFFFFF"/>
                          </a:highlight>
                          <a:latin typeface="Roboto"/>
                          <a:ea typeface="Roboto"/>
                          <a:cs typeface="Roboto"/>
                          <a:sym typeface="Roboto"/>
                        </a:rPr>
                        <a:t> in the following:</a:t>
                      </a:r>
                      <a:endParaRPr sz="9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 sz="950">
                          <a:solidFill>
                            <a:srgbClr val="000088"/>
                          </a:solidFill>
                          <a:latin typeface="Courier New"/>
                          <a:ea typeface="Courier New"/>
                          <a:cs typeface="Courier New"/>
                          <a:sym typeface="Courier New"/>
                        </a:rPr>
                        <a:t>&lt;img</a:t>
                      </a:r>
                      <a:r>
                        <a:rPr lang="en" sz="950">
                          <a:solidFill>
                            <a:schemeClr val="dk1"/>
                          </a:solidFill>
                          <a:latin typeface="Courier New"/>
                          <a:ea typeface="Courier New"/>
                          <a:cs typeface="Courier New"/>
                          <a:sym typeface="Courier New"/>
                        </a:rPr>
                        <a:t> [</a:t>
                      </a:r>
                      <a:r>
                        <a:rPr lang="en" sz="950">
                          <a:solidFill>
                            <a:srgbClr val="660066"/>
                          </a:solidFill>
                          <a:latin typeface="Courier New"/>
                          <a:ea typeface="Courier New"/>
                          <a:cs typeface="Courier New"/>
                          <a:sym typeface="Courier New"/>
                        </a:rPr>
                        <a:t>src</a:t>
                      </a:r>
                      <a:r>
                        <a:rPr lang="en" sz="950">
                          <a:solidFill>
                            <a:schemeClr val="dk1"/>
                          </a:solidFill>
                          <a:latin typeface="Courier New"/>
                          <a:ea typeface="Courier New"/>
                          <a:cs typeface="Courier New"/>
                          <a:sym typeface="Courier New"/>
                        </a:rPr>
                        <a:t>]</a:t>
                      </a:r>
                      <a:r>
                        <a:rPr lang="en" sz="950">
                          <a:solidFill>
                            <a:srgbClr val="666600"/>
                          </a:solidFill>
                          <a:latin typeface="Courier New"/>
                          <a:ea typeface="Courier New"/>
                          <a:cs typeface="Courier New"/>
                          <a:sym typeface="Courier New"/>
                        </a:rPr>
                        <a:t>=</a:t>
                      </a:r>
                      <a:r>
                        <a:rPr lang="en" sz="950">
                          <a:solidFill>
                            <a:srgbClr val="880000"/>
                          </a:solidFill>
                          <a:latin typeface="Courier New"/>
                          <a:ea typeface="Courier New"/>
                          <a:cs typeface="Courier New"/>
                          <a:sym typeface="Courier New"/>
                        </a:rPr>
                        <a:t>"heroImageUrl"</a:t>
                      </a:r>
                      <a:r>
                        <a:rPr lang="en" sz="950">
                          <a:solidFill>
                            <a:srgbClr val="000088"/>
                          </a:solidFill>
                          <a:latin typeface="Courier New"/>
                          <a:ea typeface="Courier New"/>
                          <a:cs typeface="Courier New"/>
                          <a:sym typeface="Courier New"/>
                        </a:rPr>
                        <a:t>&gt;</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000088"/>
                          </a:solidFill>
                          <a:latin typeface="Courier New"/>
                          <a:ea typeface="Courier New"/>
                          <a:cs typeface="Courier New"/>
                          <a:sym typeface="Courier New"/>
                        </a:rPr>
                        <a:t>&lt;app-hero-detail</a:t>
                      </a:r>
                      <a:r>
                        <a:rPr lang="en" sz="950">
                          <a:solidFill>
                            <a:schemeClr val="dk1"/>
                          </a:solidFill>
                          <a:latin typeface="Courier New"/>
                          <a:ea typeface="Courier New"/>
                          <a:cs typeface="Courier New"/>
                          <a:sym typeface="Courier New"/>
                        </a:rPr>
                        <a:t> [</a:t>
                      </a:r>
                      <a:r>
                        <a:rPr lang="en" sz="950">
                          <a:solidFill>
                            <a:srgbClr val="660066"/>
                          </a:solidFill>
                          <a:latin typeface="Courier New"/>
                          <a:ea typeface="Courier New"/>
                          <a:cs typeface="Courier New"/>
                          <a:sym typeface="Courier New"/>
                        </a:rPr>
                        <a:t>hero</a:t>
                      </a:r>
                      <a:r>
                        <a:rPr lang="en" sz="950">
                          <a:solidFill>
                            <a:schemeClr val="dk1"/>
                          </a:solidFill>
                          <a:latin typeface="Courier New"/>
                          <a:ea typeface="Courier New"/>
                          <a:cs typeface="Courier New"/>
                          <a:sym typeface="Courier New"/>
                        </a:rPr>
                        <a:t>]</a:t>
                      </a:r>
                      <a:r>
                        <a:rPr lang="en" sz="950">
                          <a:solidFill>
                            <a:srgbClr val="666600"/>
                          </a:solidFill>
                          <a:latin typeface="Courier New"/>
                          <a:ea typeface="Courier New"/>
                          <a:cs typeface="Courier New"/>
                          <a:sym typeface="Courier New"/>
                        </a:rPr>
                        <a:t>=</a:t>
                      </a:r>
                      <a:r>
                        <a:rPr lang="en" sz="950">
                          <a:solidFill>
                            <a:srgbClr val="880000"/>
                          </a:solidFill>
                          <a:latin typeface="Courier New"/>
                          <a:ea typeface="Courier New"/>
                          <a:cs typeface="Courier New"/>
                          <a:sym typeface="Courier New"/>
                        </a:rPr>
                        <a:t>"currentHero"</a:t>
                      </a:r>
                      <a:r>
                        <a:rPr lang="en" sz="950">
                          <a:solidFill>
                            <a:srgbClr val="000088"/>
                          </a:solidFill>
                          <a:latin typeface="Courier New"/>
                          <a:ea typeface="Courier New"/>
                          <a:cs typeface="Courier New"/>
                          <a:sym typeface="Courier New"/>
                        </a:rPr>
                        <a:t>&gt;&lt;/app-hero-detail&gt;</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000088"/>
                          </a:solidFill>
                          <a:latin typeface="Courier New"/>
                          <a:ea typeface="Courier New"/>
                          <a:cs typeface="Courier New"/>
                          <a:sym typeface="Courier New"/>
                        </a:rPr>
                        <a:t>&lt;div</a:t>
                      </a:r>
                      <a:r>
                        <a:rPr lang="en" sz="950">
                          <a:solidFill>
                            <a:schemeClr val="dk1"/>
                          </a:solidFill>
                          <a:latin typeface="Courier New"/>
                          <a:ea typeface="Courier New"/>
                          <a:cs typeface="Courier New"/>
                          <a:sym typeface="Courier New"/>
                        </a:rPr>
                        <a:t> [</a:t>
                      </a:r>
                      <a:r>
                        <a:rPr lang="en" sz="950">
                          <a:solidFill>
                            <a:srgbClr val="660066"/>
                          </a:solidFill>
                          <a:uFill>
                            <a:noFill/>
                          </a:uFill>
                          <a:latin typeface="Courier New"/>
                          <a:ea typeface="Courier New"/>
                          <a:cs typeface="Courier New"/>
                          <a:sym typeface="Courier New"/>
                          <a:hlinkClick r:id="rId4">
                            <a:extLst>
                              <a:ext uri="{A12FA001-AC4F-418D-AE19-62706E023703}">
                                <ahyp:hlinkClr val="tx"/>
                              </a:ext>
                            </a:extLst>
                          </a:hlinkClick>
                        </a:rPr>
                        <a:t>ngClass</a:t>
                      </a:r>
                      <a:r>
                        <a:rPr lang="en" sz="950">
                          <a:solidFill>
                            <a:schemeClr val="dk1"/>
                          </a:solidFill>
                          <a:latin typeface="Courier New"/>
                          <a:ea typeface="Courier New"/>
                          <a:cs typeface="Courier New"/>
                          <a:sym typeface="Courier New"/>
                        </a:rPr>
                        <a:t>]</a:t>
                      </a:r>
                      <a:r>
                        <a:rPr lang="en" sz="950">
                          <a:solidFill>
                            <a:srgbClr val="666600"/>
                          </a:solidFill>
                          <a:latin typeface="Courier New"/>
                          <a:ea typeface="Courier New"/>
                          <a:cs typeface="Courier New"/>
                          <a:sym typeface="Courier New"/>
                        </a:rPr>
                        <a:t>=</a:t>
                      </a:r>
                      <a:r>
                        <a:rPr lang="en" sz="950">
                          <a:solidFill>
                            <a:srgbClr val="880000"/>
                          </a:solidFill>
                          <a:latin typeface="Courier New"/>
                          <a:ea typeface="Courier New"/>
                          <a:cs typeface="Courier New"/>
                          <a:sym typeface="Courier New"/>
                        </a:rPr>
                        <a:t>"{'special': isSpecial}"</a:t>
                      </a:r>
                      <a:r>
                        <a:rPr lang="en" sz="950">
                          <a:solidFill>
                            <a:srgbClr val="000088"/>
                          </a:solidFill>
                          <a:latin typeface="Courier New"/>
                          <a:ea typeface="Courier New"/>
                          <a:cs typeface="Courier New"/>
                          <a:sym typeface="Courier New"/>
                        </a:rPr>
                        <a:t>&gt;&lt;/div&gt;</a:t>
                      </a:r>
                      <a:endParaRPr sz="950">
                        <a:solidFill>
                          <a:schemeClr val="dk1"/>
                        </a:solidFill>
                        <a:highlight>
                          <a:srgbClr val="FFFFFF"/>
                        </a:highlight>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 sz="1000"/>
                        <a:t>Event</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t>Element event</a:t>
                      </a:r>
                      <a:endParaRPr sz="1000"/>
                    </a:p>
                    <a:p>
                      <a:pPr indent="0" lvl="0" marL="0" rtl="0" algn="l">
                        <a:spcBef>
                          <a:spcPts val="0"/>
                        </a:spcBef>
                        <a:spcAft>
                          <a:spcPts val="0"/>
                        </a:spcAft>
                        <a:buClr>
                          <a:schemeClr val="dk1"/>
                        </a:buClr>
                        <a:buSzPts val="1100"/>
                        <a:buFont typeface="Arial"/>
                        <a:buNone/>
                      </a:pPr>
                      <a:r>
                        <a:rPr lang="en" sz="1000"/>
                        <a:t>Component event</a:t>
                      </a:r>
                      <a:endParaRPr sz="1000"/>
                    </a:p>
                    <a:p>
                      <a:pPr indent="0" lvl="0" marL="0" rtl="0" algn="l">
                        <a:spcBef>
                          <a:spcPts val="0"/>
                        </a:spcBef>
                        <a:spcAft>
                          <a:spcPts val="0"/>
                        </a:spcAft>
                        <a:buClr>
                          <a:schemeClr val="dk1"/>
                        </a:buClr>
                        <a:buSzPts val="1100"/>
                        <a:buFont typeface="Arial"/>
                        <a:buNone/>
                      </a:pPr>
                      <a:r>
                        <a:rPr lang="en" sz="1000"/>
                        <a:t>Directive event</a:t>
                      </a:r>
                      <a:endParaRPr sz="1000"/>
                    </a:p>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950">
                          <a:solidFill>
                            <a:srgbClr val="444444"/>
                          </a:solidFill>
                          <a:highlight>
                            <a:srgbClr val="FFFFFF"/>
                          </a:highlight>
                          <a:latin typeface="Courier New"/>
                          <a:ea typeface="Courier New"/>
                          <a:cs typeface="Courier New"/>
                          <a:sym typeface="Courier New"/>
                        </a:rPr>
                        <a:t>click</a:t>
                      </a:r>
                      <a:r>
                        <a:rPr lang="en" sz="1050">
                          <a:solidFill>
                            <a:schemeClr val="dk1"/>
                          </a:solidFill>
                          <a:highlight>
                            <a:srgbClr val="FFFFFF"/>
                          </a:highlight>
                          <a:latin typeface="Roboto"/>
                          <a:ea typeface="Roboto"/>
                          <a:cs typeface="Roboto"/>
                          <a:sym typeface="Roboto"/>
                        </a:rPr>
                        <a:t>, </a:t>
                      </a:r>
                      <a:r>
                        <a:rPr lang="en" sz="950">
                          <a:solidFill>
                            <a:srgbClr val="444444"/>
                          </a:solidFill>
                          <a:highlight>
                            <a:srgbClr val="FFFFFF"/>
                          </a:highlight>
                          <a:latin typeface="Courier New"/>
                          <a:ea typeface="Courier New"/>
                          <a:cs typeface="Courier New"/>
                          <a:sym typeface="Courier New"/>
                        </a:rPr>
                        <a:t>deleteRequest</a:t>
                      </a:r>
                      <a:r>
                        <a:rPr lang="en" sz="1050">
                          <a:solidFill>
                            <a:schemeClr val="dk1"/>
                          </a:solidFill>
                          <a:highlight>
                            <a:srgbClr val="FFFFFF"/>
                          </a:highlight>
                          <a:latin typeface="Roboto"/>
                          <a:ea typeface="Roboto"/>
                          <a:cs typeface="Roboto"/>
                          <a:sym typeface="Roboto"/>
                        </a:rPr>
                        <a:t>, and </a:t>
                      </a:r>
                      <a:r>
                        <a:rPr lang="en" sz="950">
                          <a:solidFill>
                            <a:srgbClr val="444444"/>
                          </a:solidFill>
                          <a:highlight>
                            <a:srgbClr val="FFFFFF"/>
                          </a:highlight>
                          <a:latin typeface="Courier New"/>
                          <a:ea typeface="Courier New"/>
                          <a:cs typeface="Courier New"/>
                          <a:sym typeface="Courier New"/>
                        </a:rPr>
                        <a:t>myClick</a:t>
                      </a:r>
                      <a:r>
                        <a:rPr lang="en" sz="1050">
                          <a:solidFill>
                            <a:schemeClr val="dk1"/>
                          </a:solidFill>
                          <a:highlight>
                            <a:srgbClr val="FFFFFF"/>
                          </a:highlight>
                          <a:latin typeface="Roboto"/>
                          <a:ea typeface="Roboto"/>
                          <a:cs typeface="Roboto"/>
                          <a:sym typeface="Roboto"/>
                        </a:rPr>
                        <a:t> in the following:</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 sz="950">
                          <a:solidFill>
                            <a:srgbClr val="000088"/>
                          </a:solidFill>
                          <a:latin typeface="Courier New"/>
                          <a:ea typeface="Courier New"/>
                          <a:cs typeface="Courier New"/>
                          <a:sym typeface="Courier New"/>
                        </a:rPr>
                        <a:t>&lt;button</a:t>
                      </a:r>
                      <a:r>
                        <a:rPr lang="en" sz="950">
                          <a:solidFill>
                            <a:schemeClr val="dk1"/>
                          </a:solidFill>
                          <a:latin typeface="Courier New"/>
                          <a:ea typeface="Courier New"/>
                          <a:cs typeface="Courier New"/>
                          <a:sym typeface="Courier New"/>
                        </a:rPr>
                        <a:t> (</a:t>
                      </a:r>
                      <a:r>
                        <a:rPr lang="en" sz="950">
                          <a:solidFill>
                            <a:srgbClr val="660066"/>
                          </a:solidFill>
                          <a:latin typeface="Courier New"/>
                          <a:ea typeface="Courier New"/>
                          <a:cs typeface="Courier New"/>
                          <a:sym typeface="Courier New"/>
                        </a:rPr>
                        <a:t>click</a:t>
                      </a:r>
                      <a:r>
                        <a:rPr lang="en" sz="950">
                          <a:solidFill>
                            <a:schemeClr val="dk1"/>
                          </a:solidFill>
                          <a:latin typeface="Courier New"/>
                          <a:ea typeface="Courier New"/>
                          <a:cs typeface="Courier New"/>
                          <a:sym typeface="Courier New"/>
                        </a:rPr>
                        <a:t>)</a:t>
                      </a:r>
                      <a:r>
                        <a:rPr lang="en" sz="950">
                          <a:solidFill>
                            <a:srgbClr val="666600"/>
                          </a:solidFill>
                          <a:latin typeface="Courier New"/>
                          <a:ea typeface="Courier New"/>
                          <a:cs typeface="Courier New"/>
                          <a:sym typeface="Courier New"/>
                        </a:rPr>
                        <a:t>=</a:t>
                      </a:r>
                      <a:r>
                        <a:rPr lang="en" sz="950">
                          <a:solidFill>
                            <a:srgbClr val="880000"/>
                          </a:solidFill>
                          <a:latin typeface="Courier New"/>
                          <a:ea typeface="Courier New"/>
                          <a:cs typeface="Courier New"/>
                          <a:sym typeface="Courier New"/>
                        </a:rPr>
                        <a:t>"onSave()"</a:t>
                      </a:r>
                      <a:r>
                        <a:rPr lang="en" sz="950">
                          <a:solidFill>
                            <a:srgbClr val="000088"/>
                          </a:solidFill>
                          <a:latin typeface="Courier New"/>
                          <a:ea typeface="Courier New"/>
                          <a:cs typeface="Courier New"/>
                          <a:sym typeface="Courier New"/>
                        </a:rPr>
                        <a:t>&gt;</a:t>
                      </a:r>
                      <a:r>
                        <a:rPr lang="en" sz="950">
                          <a:solidFill>
                            <a:schemeClr val="dk1"/>
                          </a:solidFill>
                          <a:latin typeface="Courier New"/>
                          <a:ea typeface="Courier New"/>
                          <a:cs typeface="Courier New"/>
                          <a:sym typeface="Courier New"/>
                        </a:rPr>
                        <a:t>Save</a:t>
                      </a:r>
                      <a:r>
                        <a:rPr lang="en" sz="950">
                          <a:solidFill>
                            <a:srgbClr val="000088"/>
                          </a:solidFill>
                          <a:latin typeface="Courier New"/>
                          <a:ea typeface="Courier New"/>
                          <a:cs typeface="Courier New"/>
                          <a:sym typeface="Courier New"/>
                        </a:rPr>
                        <a:t>&lt;/button&gt;</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000088"/>
                          </a:solidFill>
                          <a:latin typeface="Courier New"/>
                          <a:ea typeface="Courier New"/>
                          <a:cs typeface="Courier New"/>
                          <a:sym typeface="Courier New"/>
                        </a:rPr>
                        <a:t>&lt;app-hero-detail </a:t>
                      </a:r>
                      <a:r>
                        <a:rPr lang="en" sz="950">
                          <a:solidFill>
                            <a:schemeClr val="dk1"/>
                          </a:solidFill>
                          <a:latin typeface="Courier New"/>
                          <a:ea typeface="Courier New"/>
                          <a:cs typeface="Courier New"/>
                          <a:sym typeface="Courier New"/>
                        </a:rPr>
                        <a:t>(</a:t>
                      </a:r>
                      <a:r>
                        <a:rPr lang="en" sz="950">
                          <a:solidFill>
                            <a:srgbClr val="660066"/>
                          </a:solidFill>
                          <a:latin typeface="Courier New"/>
                          <a:ea typeface="Courier New"/>
                          <a:cs typeface="Courier New"/>
                          <a:sym typeface="Courier New"/>
                        </a:rPr>
                        <a:t>deleteRequest</a:t>
                      </a:r>
                      <a:r>
                        <a:rPr lang="en" sz="950">
                          <a:solidFill>
                            <a:schemeClr val="dk1"/>
                          </a:solidFill>
                          <a:latin typeface="Courier New"/>
                          <a:ea typeface="Courier New"/>
                          <a:cs typeface="Courier New"/>
                          <a:sym typeface="Courier New"/>
                        </a:rPr>
                        <a:t>)</a:t>
                      </a:r>
                      <a:r>
                        <a:rPr lang="en" sz="950">
                          <a:solidFill>
                            <a:srgbClr val="666600"/>
                          </a:solidFill>
                          <a:latin typeface="Courier New"/>
                          <a:ea typeface="Courier New"/>
                          <a:cs typeface="Courier New"/>
                          <a:sym typeface="Courier New"/>
                        </a:rPr>
                        <a:t>=</a:t>
                      </a:r>
                      <a:r>
                        <a:rPr lang="en" sz="950">
                          <a:solidFill>
                            <a:srgbClr val="880000"/>
                          </a:solidFill>
                          <a:latin typeface="Courier New"/>
                          <a:ea typeface="Courier New"/>
                          <a:cs typeface="Courier New"/>
                          <a:sym typeface="Courier New"/>
                        </a:rPr>
                        <a:t>"deleteHero()"</a:t>
                      </a:r>
                      <a:r>
                        <a:rPr lang="en" sz="950">
                          <a:solidFill>
                            <a:srgbClr val="000088"/>
                          </a:solidFill>
                          <a:latin typeface="Courier New"/>
                          <a:ea typeface="Courier New"/>
                          <a:cs typeface="Courier New"/>
                          <a:sym typeface="Courier New"/>
                        </a:rPr>
                        <a:t>&gt;&lt;/app-hero-detail&gt;</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000088"/>
                          </a:solidFill>
                          <a:latin typeface="Courier New"/>
                          <a:ea typeface="Courier New"/>
                          <a:cs typeface="Courier New"/>
                          <a:sym typeface="Courier New"/>
                        </a:rPr>
                        <a:t>&lt;div</a:t>
                      </a:r>
                      <a:r>
                        <a:rPr lang="en" sz="950">
                          <a:solidFill>
                            <a:schemeClr val="dk1"/>
                          </a:solidFill>
                          <a:latin typeface="Courier New"/>
                          <a:ea typeface="Courier New"/>
                          <a:cs typeface="Courier New"/>
                          <a:sym typeface="Courier New"/>
                        </a:rPr>
                        <a:t> (</a:t>
                      </a:r>
                      <a:r>
                        <a:rPr lang="en" sz="950">
                          <a:solidFill>
                            <a:srgbClr val="660066"/>
                          </a:solidFill>
                          <a:latin typeface="Courier New"/>
                          <a:ea typeface="Courier New"/>
                          <a:cs typeface="Courier New"/>
                          <a:sym typeface="Courier New"/>
                        </a:rPr>
                        <a:t>myClick</a:t>
                      </a:r>
                      <a:r>
                        <a:rPr lang="en" sz="950">
                          <a:solidFill>
                            <a:schemeClr val="dk1"/>
                          </a:solidFill>
                          <a:latin typeface="Courier New"/>
                          <a:ea typeface="Courier New"/>
                          <a:cs typeface="Courier New"/>
                          <a:sym typeface="Courier New"/>
                        </a:rPr>
                        <a:t>)</a:t>
                      </a:r>
                      <a:r>
                        <a:rPr lang="en" sz="950">
                          <a:solidFill>
                            <a:srgbClr val="666600"/>
                          </a:solidFill>
                          <a:latin typeface="Courier New"/>
                          <a:ea typeface="Courier New"/>
                          <a:cs typeface="Courier New"/>
                          <a:sym typeface="Courier New"/>
                        </a:rPr>
                        <a:t>=</a:t>
                      </a:r>
                      <a:r>
                        <a:rPr lang="en" sz="950">
                          <a:solidFill>
                            <a:srgbClr val="880000"/>
                          </a:solidFill>
                          <a:latin typeface="Courier New"/>
                          <a:ea typeface="Courier New"/>
                          <a:cs typeface="Courier New"/>
                          <a:sym typeface="Courier New"/>
                        </a:rPr>
                        <a:t>"clicked=$event"</a:t>
                      </a:r>
                      <a:r>
                        <a:rPr lang="en" sz="950">
                          <a:solidFill>
                            <a:schemeClr val="dk1"/>
                          </a:solidFill>
                          <a:latin typeface="Courier New"/>
                          <a:ea typeface="Courier New"/>
                          <a:cs typeface="Courier New"/>
                          <a:sym typeface="Courier New"/>
                        </a:rPr>
                        <a:t> </a:t>
                      </a:r>
                      <a:r>
                        <a:rPr lang="en" sz="950">
                          <a:solidFill>
                            <a:srgbClr val="660066"/>
                          </a:solidFill>
                          <a:latin typeface="Courier New"/>
                          <a:ea typeface="Courier New"/>
                          <a:cs typeface="Courier New"/>
                          <a:sym typeface="Courier New"/>
                        </a:rPr>
                        <a:t>clickable</a:t>
                      </a:r>
                      <a:r>
                        <a:rPr lang="en" sz="950">
                          <a:solidFill>
                            <a:srgbClr val="000088"/>
                          </a:solidFill>
                          <a:latin typeface="Courier New"/>
                          <a:ea typeface="Courier New"/>
                          <a:cs typeface="Courier New"/>
                          <a:sym typeface="Courier New"/>
                        </a:rPr>
                        <a:t>&gt;</a:t>
                      </a:r>
                      <a:r>
                        <a:rPr lang="en" sz="950">
                          <a:solidFill>
                            <a:schemeClr val="dk1"/>
                          </a:solidFill>
                          <a:latin typeface="Courier New"/>
                          <a:ea typeface="Courier New"/>
                          <a:cs typeface="Courier New"/>
                          <a:sym typeface="Courier New"/>
                        </a:rPr>
                        <a:t>click me</a:t>
                      </a:r>
                      <a:r>
                        <a:rPr lang="en" sz="950">
                          <a:solidFill>
                            <a:srgbClr val="000088"/>
                          </a:solidFill>
                          <a:latin typeface="Courier New"/>
                          <a:ea typeface="Courier New"/>
                          <a:cs typeface="Courier New"/>
                          <a:sym typeface="Courier New"/>
                        </a:rPr>
                        <a:t>&lt;/div&gt;</a:t>
                      </a:r>
                      <a:endParaRPr sz="1050">
                        <a:solidFill>
                          <a:schemeClr val="dk1"/>
                        </a:solidFill>
                        <a:highlight>
                          <a:srgbClr val="FFFFFF"/>
                        </a:highlight>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 sz="1000"/>
                        <a:t>Two-way</a:t>
                      </a:r>
                      <a:endParaRPr sz="1000"/>
                    </a:p>
                  </a:txBody>
                  <a:tcPr marT="91425" marB="91425" marR="91425" marL="91425"/>
                </a:tc>
                <a:tc>
                  <a:txBody>
                    <a:bodyPr/>
                    <a:lstStyle/>
                    <a:p>
                      <a:pPr indent="0" lvl="0" marL="0" rtl="0" algn="l">
                        <a:spcBef>
                          <a:spcPts val="0"/>
                        </a:spcBef>
                        <a:spcAft>
                          <a:spcPts val="0"/>
                        </a:spcAft>
                        <a:buNone/>
                      </a:pPr>
                      <a:r>
                        <a:rPr lang="en" sz="1000"/>
                        <a:t>Event and property</a:t>
                      </a:r>
                      <a:endParaRPr sz="1000"/>
                    </a:p>
                  </a:txBody>
                  <a:tcPr marT="91425" marB="91425" marR="91425" marL="91425"/>
                </a:tc>
                <a:tc>
                  <a:txBody>
                    <a:bodyPr/>
                    <a:lstStyle/>
                    <a:p>
                      <a:pPr indent="0" lvl="0" marL="0" rtl="0" algn="l">
                        <a:spcBef>
                          <a:spcPts val="0"/>
                        </a:spcBef>
                        <a:spcAft>
                          <a:spcPts val="0"/>
                        </a:spcAft>
                        <a:buNone/>
                      </a:pPr>
                      <a:r>
                        <a:rPr lang="en" sz="950">
                          <a:solidFill>
                            <a:srgbClr val="000088"/>
                          </a:solidFill>
                          <a:latin typeface="Courier New"/>
                          <a:ea typeface="Courier New"/>
                          <a:cs typeface="Courier New"/>
                          <a:sym typeface="Courier New"/>
                        </a:rPr>
                        <a:t>&lt;input</a:t>
                      </a:r>
                      <a:r>
                        <a:rPr lang="en" sz="950">
                          <a:solidFill>
                            <a:schemeClr val="dk1"/>
                          </a:solidFill>
                          <a:latin typeface="Courier New"/>
                          <a:ea typeface="Courier New"/>
                          <a:cs typeface="Courier New"/>
                          <a:sym typeface="Courier New"/>
                        </a:rPr>
                        <a:t> [(</a:t>
                      </a:r>
                      <a:r>
                        <a:rPr lang="en" sz="950">
                          <a:solidFill>
                            <a:srgbClr val="660066"/>
                          </a:solidFill>
                          <a:uFill>
                            <a:noFill/>
                          </a:uFill>
                          <a:latin typeface="Courier New"/>
                          <a:ea typeface="Courier New"/>
                          <a:cs typeface="Courier New"/>
                          <a:sym typeface="Courier New"/>
                          <a:hlinkClick r:id="rId5">
                            <a:extLst>
                              <a:ext uri="{A12FA001-AC4F-418D-AE19-62706E023703}">
                                <ahyp:hlinkClr val="tx"/>
                              </a:ext>
                            </a:extLst>
                          </a:hlinkClick>
                        </a:rPr>
                        <a:t>ngModel</a:t>
                      </a:r>
                      <a:r>
                        <a:rPr lang="en" sz="950">
                          <a:solidFill>
                            <a:schemeClr val="dk1"/>
                          </a:solidFill>
                          <a:latin typeface="Courier New"/>
                          <a:ea typeface="Courier New"/>
                          <a:cs typeface="Courier New"/>
                          <a:sym typeface="Courier New"/>
                        </a:rPr>
                        <a:t>)]</a:t>
                      </a:r>
                      <a:r>
                        <a:rPr lang="en" sz="950">
                          <a:solidFill>
                            <a:srgbClr val="666600"/>
                          </a:solidFill>
                          <a:latin typeface="Courier New"/>
                          <a:ea typeface="Courier New"/>
                          <a:cs typeface="Courier New"/>
                          <a:sym typeface="Courier New"/>
                        </a:rPr>
                        <a:t>=</a:t>
                      </a:r>
                      <a:r>
                        <a:rPr lang="en" sz="950">
                          <a:solidFill>
                            <a:srgbClr val="880000"/>
                          </a:solidFill>
                          <a:latin typeface="Courier New"/>
                          <a:ea typeface="Courier New"/>
                          <a:cs typeface="Courier New"/>
                          <a:sym typeface="Courier New"/>
                        </a:rPr>
                        <a:t>"name"</a:t>
                      </a:r>
                      <a:r>
                        <a:rPr lang="en" sz="950">
                          <a:solidFill>
                            <a:srgbClr val="000088"/>
                          </a:solidFill>
                          <a:latin typeface="Courier New"/>
                          <a:ea typeface="Courier New"/>
                          <a:cs typeface="Courier New"/>
                          <a:sym typeface="Courier New"/>
                        </a:rPr>
                        <a:t>&gt;</a:t>
                      </a:r>
                      <a:endParaRPr sz="1000"/>
                    </a:p>
                  </a:txBody>
                  <a:tcPr marT="91425" marB="91425" marR="91425" marL="91425"/>
                </a:tc>
              </a:tr>
              <a:tr h="381000">
                <a:tc>
                  <a:txBody>
                    <a:bodyPr/>
                    <a:lstStyle/>
                    <a:p>
                      <a:pPr indent="0" lvl="0" marL="0" rtl="0" algn="l">
                        <a:spcBef>
                          <a:spcPts val="0"/>
                        </a:spcBef>
                        <a:spcAft>
                          <a:spcPts val="0"/>
                        </a:spcAft>
                        <a:buNone/>
                      </a:pPr>
                      <a:r>
                        <a:rPr lang="en" sz="1000"/>
                        <a:t>Attribute</a:t>
                      </a:r>
                      <a:endParaRPr sz="1000"/>
                    </a:p>
                  </a:txBody>
                  <a:tcPr marT="91425" marB="91425" marR="91425" marL="91425"/>
                </a:tc>
                <a:tc>
                  <a:txBody>
                    <a:bodyPr/>
                    <a:lstStyle/>
                    <a:p>
                      <a:pPr indent="0" lvl="0" marL="0" rtl="0" algn="l">
                        <a:spcBef>
                          <a:spcPts val="0"/>
                        </a:spcBef>
                        <a:spcAft>
                          <a:spcPts val="0"/>
                        </a:spcAft>
                        <a:buNone/>
                      </a:pPr>
                      <a:r>
                        <a:rPr lang="en" sz="1000"/>
                        <a:t>Attribute</a:t>
                      </a:r>
                      <a:endParaRPr sz="1000"/>
                    </a:p>
                  </a:txBody>
                  <a:tcPr marT="91425" marB="91425" marR="91425" marL="91425"/>
                </a:tc>
                <a:tc>
                  <a:txBody>
                    <a:bodyPr/>
                    <a:lstStyle/>
                    <a:p>
                      <a:pPr indent="0" lvl="0" marL="0" rtl="0" algn="l">
                        <a:spcBef>
                          <a:spcPts val="0"/>
                        </a:spcBef>
                        <a:spcAft>
                          <a:spcPts val="0"/>
                        </a:spcAft>
                        <a:buNone/>
                      </a:pPr>
                      <a:r>
                        <a:rPr lang="en" sz="950">
                          <a:solidFill>
                            <a:srgbClr val="000088"/>
                          </a:solidFill>
                          <a:latin typeface="Courier New"/>
                          <a:ea typeface="Courier New"/>
                          <a:cs typeface="Courier New"/>
                          <a:sym typeface="Courier New"/>
                        </a:rPr>
                        <a:t>&lt;button</a:t>
                      </a:r>
                      <a:r>
                        <a:rPr lang="en" sz="950">
                          <a:solidFill>
                            <a:schemeClr val="dk1"/>
                          </a:solidFill>
                          <a:latin typeface="Courier New"/>
                          <a:ea typeface="Courier New"/>
                          <a:cs typeface="Courier New"/>
                          <a:sym typeface="Courier New"/>
                        </a:rPr>
                        <a:t> [</a:t>
                      </a:r>
                      <a:r>
                        <a:rPr lang="en" sz="950">
                          <a:solidFill>
                            <a:srgbClr val="660066"/>
                          </a:solidFill>
                          <a:latin typeface="Courier New"/>
                          <a:ea typeface="Courier New"/>
                          <a:cs typeface="Courier New"/>
                          <a:sym typeface="Courier New"/>
                        </a:rPr>
                        <a:t>attr</a:t>
                      </a:r>
                      <a:r>
                        <a:rPr lang="en" sz="950">
                          <a:solidFill>
                            <a:schemeClr val="dk1"/>
                          </a:solidFill>
                          <a:latin typeface="Courier New"/>
                          <a:ea typeface="Courier New"/>
                          <a:cs typeface="Courier New"/>
                          <a:sym typeface="Courier New"/>
                        </a:rPr>
                        <a:t>.</a:t>
                      </a:r>
                      <a:r>
                        <a:rPr lang="en" sz="950">
                          <a:solidFill>
                            <a:srgbClr val="660066"/>
                          </a:solidFill>
                          <a:latin typeface="Courier New"/>
                          <a:ea typeface="Courier New"/>
                          <a:cs typeface="Courier New"/>
                          <a:sym typeface="Courier New"/>
                        </a:rPr>
                        <a:t>aria-label</a:t>
                      </a:r>
                      <a:r>
                        <a:rPr lang="en" sz="950">
                          <a:solidFill>
                            <a:schemeClr val="dk1"/>
                          </a:solidFill>
                          <a:latin typeface="Courier New"/>
                          <a:ea typeface="Courier New"/>
                          <a:cs typeface="Courier New"/>
                          <a:sym typeface="Courier New"/>
                        </a:rPr>
                        <a:t>]</a:t>
                      </a:r>
                      <a:r>
                        <a:rPr lang="en" sz="950">
                          <a:solidFill>
                            <a:srgbClr val="666600"/>
                          </a:solidFill>
                          <a:latin typeface="Courier New"/>
                          <a:ea typeface="Courier New"/>
                          <a:cs typeface="Courier New"/>
                          <a:sym typeface="Courier New"/>
                        </a:rPr>
                        <a:t>=</a:t>
                      </a:r>
                      <a:r>
                        <a:rPr lang="en" sz="950">
                          <a:solidFill>
                            <a:srgbClr val="880000"/>
                          </a:solidFill>
                          <a:latin typeface="Courier New"/>
                          <a:ea typeface="Courier New"/>
                          <a:cs typeface="Courier New"/>
                          <a:sym typeface="Courier New"/>
                        </a:rPr>
                        <a:t>"help"</a:t>
                      </a:r>
                      <a:r>
                        <a:rPr lang="en" sz="950">
                          <a:solidFill>
                            <a:srgbClr val="000088"/>
                          </a:solidFill>
                          <a:latin typeface="Courier New"/>
                          <a:ea typeface="Courier New"/>
                          <a:cs typeface="Courier New"/>
                          <a:sym typeface="Courier New"/>
                        </a:rPr>
                        <a:t>&gt;</a:t>
                      </a:r>
                      <a:r>
                        <a:rPr lang="en" sz="950">
                          <a:solidFill>
                            <a:schemeClr val="dk1"/>
                          </a:solidFill>
                          <a:latin typeface="Courier New"/>
                          <a:ea typeface="Courier New"/>
                          <a:cs typeface="Courier New"/>
                          <a:sym typeface="Courier New"/>
                        </a:rPr>
                        <a:t>help</a:t>
                      </a:r>
                      <a:r>
                        <a:rPr lang="en" sz="950">
                          <a:solidFill>
                            <a:srgbClr val="000088"/>
                          </a:solidFill>
                          <a:latin typeface="Courier New"/>
                          <a:ea typeface="Courier New"/>
                          <a:cs typeface="Courier New"/>
                          <a:sym typeface="Courier New"/>
                        </a:rPr>
                        <a:t>&lt;/button&gt;</a:t>
                      </a:r>
                      <a:endParaRPr sz="1000"/>
                    </a:p>
                  </a:txBody>
                  <a:tcPr marT="91425" marB="91425" marR="91425" marL="91425"/>
                </a:tc>
              </a:tr>
              <a:tr h="381000">
                <a:tc>
                  <a:txBody>
                    <a:bodyPr/>
                    <a:lstStyle/>
                    <a:p>
                      <a:pPr indent="0" lvl="0" marL="0" rtl="0" algn="l">
                        <a:spcBef>
                          <a:spcPts val="0"/>
                        </a:spcBef>
                        <a:spcAft>
                          <a:spcPts val="0"/>
                        </a:spcAft>
                        <a:buNone/>
                      </a:pPr>
                      <a:r>
                        <a:rPr lang="en" sz="1000"/>
                        <a:t>Class</a:t>
                      </a:r>
                      <a:endParaRPr sz="1000"/>
                    </a:p>
                  </a:txBody>
                  <a:tcPr marT="91425" marB="91425" marR="91425" marL="91425"/>
                </a:tc>
                <a:tc>
                  <a:txBody>
                    <a:bodyPr/>
                    <a:lstStyle/>
                    <a:p>
                      <a:pPr indent="0" lvl="0" marL="0" rtl="0" algn="l">
                        <a:spcBef>
                          <a:spcPts val="0"/>
                        </a:spcBef>
                        <a:spcAft>
                          <a:spcPts val="0"/>
                        </a:spcAft>
                        <a:buNone/>
                      </a:pPr>
                      <a:r>
                        <a:rPr lang="en" sz="1000"/>
                        <a:t>class property</a:t>
                      </a:r>
                      <a:endParaRPr sz="1000"/>
                    </a:p>
                  </a:txBody>
                  <a:tcPr marT="91425" marB="91425" marR="91425" marL="91425"/>
                </a:tc>
                <a:tc>
                  <a:txBody>
                    <a:bodyPr/>
                    <a:lstStyle/>
                    <a:p>
                      <a:pPr indent="0" lvl="0" marL="0" rtl="0" algn="l">
                        <a:spcBef>
                          <a:spcPts val="0"/>
                        </a:spcBef>
                        <a:spcAft>
                          <a:spcPts val="0"/>
                        </a:spcAft>
                        <a:buNone/>
                      </a:pPr>
                      <a:r>
                        <a:rPr lang="en" sz="950">
                          <a:solidFill>
                            <a:srgbClr val="000088"/>
                          </a:solidFill>
                          <a:latin typeface="Courier New"/>
                          <a:ea typeface="Courier New"/>
                          <a:cs typeface="Courier New"/>
                          <a:sym typeface="Courier New"/>
                        </a:rPr>
                        <a:t>&lt;div</a:t>
                      </a:r>
                      <a:r>
                        <a:rPr lang="en" sz="950">
                          <a:solidFill>
                            <a:schemeClr val="dk1"/>
                          </a:solidFill>
                          <a:latin typeface="Courier New"/>
                          <a:ea typeface="Courier New"/>
                          <a:cs typeface="Courier New"/>
                          <a:sym typeface="Courier New"/>
                        </a:rPr>
                        <a:t> [</a:t>
                      </a:r>
                      <a:r>
                        <a:rPr lang="en" sz="950">
                          <a:solidFill>
                            <a:srgbClr val="660066"/>
                          </a:solidFill>
                          <a:latin typeface="Courier New"/>
                          <a:ea typeface="Courier New"/>
                          <a:cs typeface="Courier New"/>
                          <a:sym typeface="Courier New"/>
                        </a:rPr>
                        <a:t>class</a:t>
                      </a:r>
                      <a:r>
                        <a:rPr lang="en" sz="950">
                          <a:solidFill>
                            <a:schemeClr val="dk1"/>
                          </a:solidFill>
                          <a:latin typeface="Courier New"/>
                          <a:ea typeface="Courier New"/>
                          <a:cs typeface="Courier New"/>
                          <a:sym typeface="Courier New"/>
                        </a:rPr>
                        <a:t>.</a:t>
                      </a:r>
                      <a:r>
                        <a:rPr lang="en" sz="950">
                          <a:solidFill>
                            <a:srgbClr val="660066"/>
                          </a:solidFill>
                          <a:latin typeface="Courier New"/>
                          <a:ea typeface="Courier New"/>
                          <a:cs typeface="Courier New"/>
                          <a:sym typeface="Courier New"/>
                        </a:rPr>
                        <a:t>special</a:t>
                      </a:r>
                      <a:r>
                        <a:rPr lang="en" sz="950">
                          <a:solidFill>
                            <a:schemeClr val="dk1"/>
                          </a:solidFill>
                          <a:latin typeface="Courier New"/>
                          <a:ea typeface="Courier New"/>
                          <a:cs typeface="Courier New"/>
                          <a:sym typeface="Courier New"/>
                        </a:rPr>
                        <a:t>]</a:t>
                      </a:r>
                      <a:r>
                        <a:rPr lang="en" sz="950">
                          <a:solidFill>
                            <a:srgbClr val="666600"/>
                          </a:solidFill>
                          <a:latin typeface="Courier New"/>
                          <a:ea typeface="Courier New"/>
                          <a:cs typeface="Courier New"/>
                          <a:sym typeface="Courier New"/>
                        </a:rPr>
                        <a:t>=</a:t>
                      </a:r>
                      <a:r>
                        <a:rPr lang="en" sz="950">
                          <a:solidFill>
                            <a:srgbClr val="880000"/>
                          </a:solidFill>
                          <a:latin typeface="Courier New"/>
                          <a:ea typeface="Courier New"/>
                          <a:cs typeface="Courier New"/>
                          <a:sym typeface="Courier New"/>
                        </a:rPr>
                        <a:t>"isSpecial"</a:t>
                      </a:r>
                      <a:r>
                        <a:rPr lang="en" sz="950">
                          <a:solidFill>
                            <a:srgbClr val="000088"/>
                          </a:solidFill>
                          <a:latin typeface="Courier New"/>
                          <a:ea typeface="Courier New"/>
                          <a:cs typeface="Courier New"/>
                          <a:sym typeface="Courier New"/>
                        </a:rPr>
                        <a:t>&gt;</a:t>
                      </a:r>
                      <a:r>
                        <a:rPr lang="en" sz="950">
                          <a:solidFill>
                            <a:schemeClr val="dk1"/>
                          </a:solidFill>
                          <a:latin typeface="Courier New"/>
                          <a:ea typeface="Courier New"/>
                          <a:cs typeface="Courier New"/>
                          <a:sym typeface="Courier New"/>
                        </a:rPr>
                        <a:t>Special</a:t>
                      </a:r>
                      <a:r>
                        <a:rPr lang="en" sz="950">
                          <a:solidFill>
                            <a:srgbClr val="000088"/>
                          </a:solidFill>
                          <a:latin typeface="Courier New"/>
                          <a:ea typeface="Courier New"/>
                          <a:cs typeface="Courier New"/>
                          <a:sym typeface="Courier New"/>
                        </a:rPr>
                        <a:t>&lt;/div&gt;</a:t>
                      </a:r>
                      <a:endParaRPr sz="1000"/>
                    </a:p>
                  </a:txBody>
                  <a:tcPr marT="91425" marB="91425" marR="91425" marL="91425"/>
                </a:tc>
              </a:tr>
              <a:tr h="381000">
                <a:tc>
                  <a:txBody>
                    <a:bodyPr/>
                    <a:lstStyle/>
                    <a:p>
                      <a:pPr indent="0" lvl="0" marL="0" rtl="0" algn="l">
                        <a:spcBef>
                          <a:spcPts val="0"/>
                        </a:spcBef>
                        <a:spcAft>
                          <a:spcPts val="0"/>
                        </a:spcAft>
                        <a:buNone/>
                      </a:pPr>
                      <a:r>
                        <a:rPr lang="en" sz="1000"/>
                        <a:t>Style</a:t>
                      </a:r>
                      <a:endParaRPr sz="1000"/>
                    </a:p>
                  </a:txBody>
                  <a:tcPr marT="91425" marB="91425" marR="91425" marL="91425"/>
                </a:tc>
                <a:tc>
                  <a:txBody>
                    <a:bodyPr/>
                    <a:lstStyle/>
                    <a:p>
                      <a:pPr indent="0" lvl="0" marL="0" rtl="0" algn="l">
                        <a:spcBef>
                          <a:spcPts val="0"/>
                        </a:spcBef>
                        <a:spcAft>
                          <a:spcPts val="0"/>
                        </a:spcAft>
                        <a:buNone/>
                      </a:pPr>
                      <a:r>
                        <a:rPr lang="en" sz="1000"/>
                        <a:t>Style property</a:t>
                      </a:r>
                      <a:endParaRPr sz="1000"/>
                    </a:p>
                  </a:txBody>
                  <a:tcPr marT="91425" marB="91425" marR="91425" marL="91425"/>
                </a:tc>
                <a:tc>
                  <a:txBody>
                    <a:bodyPr/>
                    <a:lstStyle/>
                    <a:p>
                      <a:pPr indent="0" lvl="0" marL="0" rtl="0" algn="l">
                        <a:spcBef>
                          <a:spcPts val="0"/>
                        </a:spcBef>
                        <a:spcAft>
                          <a:spcPts val="0"/>
                        </a:spcAft>
                        <a:buNone/>
                      </a:pPr>
                      <a:r>
                        <a:rPr lang="en" sz="950">
                          <a:solidFill>
                            <a:srgbClr val="000088"/>
                          </a:solidFill>
                          <a:latin typeface="Courier New"/>
                          <a:ea typeface="Courier New"/>
                          <a:cs typeface="Courier New"/>
                          <a:sym typeface="Courier New"/>
                        </a:rPr>
                        <a:t>button</a:t>
                      </a:r>
                      <a:r>
                        <a:rPr lang="en" sz="950">
                          <a:solidFill>
                            <a:schemeClr val="dk1"/>
                          </a:solidFill>
                          <a:latin typeface="Courier New"/>
                          <a:ea typeface="Courier New"/>
                          <a:cs typeface="Courier New"/>
                          <a:sym typeface="Courier New"/>
                        </a:rPr>
                        <a:t> [</a:t>
                      </a:r>
                      <a:r>
                        <a:rPr lang="en" sz="950">
                          <a:solidFill>
                            <a:srgbClr val="660066"/>
                          </a:solidFill>
                          <a:latin typeface="Courier New"/>
                          <a:ea typeface="Courier New"/>
                          <a:cs typeface="Courier New"/>
                          <a:sym typeface="Courier New"/>
                        </a:rPr>
                        <a:t>style</a:t>
                      </a:r>
                      <a:r>
                        <a:rPr lang="en" sz="950">
                          <a:solidFill>
                            <a:schemeClr val="dk1"/>
                          </a:solidFill>
                          <a:latin typeface="Courier New"/>
                          <a:ea typeface="Courier New"/>
                          <a:cs typeface="Courier New"/>
                          <a:sym typeface="Courier New"/>
                        </a:rPr>
                        <a:t>.</a:t>
                      </a:r>
                      <a:r>
                        <a:rPr lang="en" sz="950">
                          <a:solidFill>
                            <a:srgbClr val="660066"/>
                          </a:solidFill>
                          <a:latin typeface="Courier New"/>
                          <a:ea typeface="Courier New"/>
                          <a:cs typeface="Courier New"/>
                          <a:sym typeface="Courier New"/>
                        </a:rPr>
                        <a:t>color</a:t>
                      </a:r>
                      <a:r>
                        <a:rPr lang="en" sz="950">
                          <a:solidFill>
                            <a:schemeClr val="dk1"/>
                          </a:solidFill>
                          <a:latin typeface="Courier New"/>
                          <a:ea typeface="Courier New"/>
                          <a:cs typeface="Courier New"/>
                          <a:sym typeface="Courier New"/>
                        </a:rPr>
                        <a:t>]</a:t>
                      </a:r>
                      <a:r>
                        <a:rPr lang="en" sz="950">
                          <a:solidFill>
                            <a:srgbClr val="666600"/>
                          </a:solidFill>
                          <a:latin typeface="Courier New"/>
                          <a:ea typeface="Courier New"/>
                          <a:cs typeface="Courier New"/>
                          <a:sym typeface="Courier New"/>
                        </a:rPr>
                        <a:t>=</a:t>
                      </a:r>
                      <a:r>
                        <a:rPr lang="en" sz="950">
                          <a:solidFill>
                            <a:srgbClr val="880000"/>
                          </a:solidFill>
                          <a:latin typeface="Courier New"/>
                          <a:ea typeface="Courier New"/>
                          <a:cs typeface="Courier New"/>
                          <a:sym typeface="Courier New"/>
                        </a:rPr>
                        <a:t>"isSpecial ? 'red' : 'green'"</a:t>
                      </a:r>
                      <a:r>
                        <a:rPr lang="en" sz="950">
                          <a:solidFill>
                            <a:srgbClr val="000088"/>
                          </a:solidFill>
                          <a:latin typeface="Courier New"/>
                          <a:ea typeface="Courier New"/>
                          <a:cs typeface="Courier New"/>
                          <a:sym typeface="Courier New"/>
                        </a:rPr>
                        <a:t>&gt;</a:t>
                      </a:r>
                      <a:endParaRPr sz="950">
                        <a:solidFill>
                          <a:srgbClr val="000088"/>
                        </a:solidFill>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9"/>
          <p:cNvSpPr txBox="1"/>
          <p:nvPr>
            <p:ph type="ctrTitle"/>
          </p:nvPr>
        </p:nvSpPr>
        <p:spPr>
          <a:xfrm>
            <a:off x="312475" y="456975"/>
            <a:ext cx="82737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Template variables</a:t>
            </a:r>
            <a:endParaRPr sz="3400">
              <a:solidFill>
                <a:srgbClr val="E06666"/>
              </a:solidFill>
              <a:latin typeface="Raleway"/>
              <a:ea typeface="Raleway"/>
              <a:cs typeface="Raleway"/>
              <a:sym typeface="Raleway"/>
            </a:endParaRPr>
          </a:p>
        </p:txBody>
      </p:sp>
      <p:sp>
        <p:nvSpPr>
          <p:cNvPr id="529" name="Google Shape;529;p79"/>
          <p:cNvSpPr txBox="1"/>
          <p:nvPr/>
        </p:nvSpPr>
        <p:spPr>
          <a:xfrm>
            <a:off x="477850" y="1276100"/>
            <a:ext cx="8350500" cy="35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Template</a:t>
            </a:r>
            <a:r>
              <a:rPr lang="en" sz="1000">
                <a:solidFill>
                  <a:schemeClr val="dk2"/>
                </a:solidFill>
                <a:latin typeface="Roboto"/>
                <a:ea typeface="Roboto"/>
                <a:cs typeface="Roboto"/>
                <a:sym typeface="Roboto"/>
              </a:rPr>
              <a:t> variables are a way to </a:t>
            </a:r>
            <a:r>
              <a:rPr b="1" lang="en" sz="1000">
                <a:solidFill>
                  <a:schemeClr val="dk2"/>
                </a:solidFill>
                <a:latin typeface="Roboto"/>
                <a:ea typeface="Roboto"/>
                <a:cs typeface="Roboto"/>
                <a:sym typeface="Roboto"/>
              </a:rPr>
              <a:t>reference</a:t>
            </a:r>
            <a:r>
              <a:rPr lang="en" sz="1000">
                <a:solidFill>
                  <a:schemeClr val="dk2"/>
                </a:solidFill>
                <a:latin typeface="Roboto"/>
                <a:ea typeface="Roboto"/>
                <a:cs typeface="Roboto"/>
                <a:sym typeface="Roboto"/>
              </a:rPr>
              <a:t> to our elements in our template.</a:t>
            </a:r>
            <a:endParaRPr sz="1000">
              <a:solidFill>
                <a:schemeClr val="dk2"/>
              </a:solidFill>
              <a:latin typeface="Roboto"/>
              <a:ea typeface="Roboto"/>
              <a:cs typeface="Roboto"/>
              <a:sym typeface="Roboto"/>
            </a:endParaRPr>
          </a:p>
          <a:p>
            <a:pPr indent="457200" lvl="0" marL="0" rtl="0" algn="l">
              <a:spcBef>
                <a:spcPts val="0"/>
              </a:spcBef>
              <a:spcAft>
                <a:spcPts val="0"/>
              </a:spcAft>
              <a:buNone/>
            </a:pPr>
            <a:r>
              <a:rPr lang="en" sz="1100">
                <a:solidFill>
                  <a:srgbClr val="444444"/>
                </a:solidFill>
              </a:rPr>
              <a:t>A template variable can refer to the following:</a:t>
            </a:r>
            <a:endParaRPr sz="1100">
              <a:solidFill>
                <a:srgbClr val="444444"/>
              </a:solidFill>
            </a:endParaRPr>
          </a:p>
          <a:p>
            <a:pPr indent="-295275" lvl="0" marL="914400" rtl="0" algn="l">
              <a:lnSpc>
                <a:spcPct val="115000"/>
              </a:lnSpc>
              <a:spcBef>
                <a:spcPts val="300"/>
              </a:spcBef>
              <a:spcAft>
                <a:spcPts val="0"/>
              </a:spcAft>
              <a:buClr>
                <a:srgbClr val="444444"/>
              </a:buClr>
              <a:buSzPts val="1050"/>
              <a:buFont typeface="Roboto"/>
              <a:buChar char="●"/>
            </a:pPr>
            <a:r>
              <a:rPr lang="en" sz="1050">
                <a:solidFill>
                  <a:srgbClr val="444444"/>
                </a:solidFill>
                <a:highlight>
                  <a:srgbClr val="FFFFFF"/>
                </a:highlight>
                <a:latin typeface="Roboto"/>
                <a:ea typeface="Roboto"/>
                <a:cs typeface="Roboto"/>
                <a:sym typeface="Roboto"/>
              </a:rPr>
              <a:t>a DOM element within a template</a:t>
            </a:r>
            <a:endParaRPr sz="1050">
              <a:solidFill>
                <a:srgbClr val="444444"/>
              </a:solidFill>
              <a:highlight>
                <a:srgbClr val="FFFFFF"/>
              </a:highlight>
              <a:latin typeface="Roboto"/>
              <a:ea typeface="Roboto"/>
              <a:cs typeface="Roboto"/>
              <a:sym typeface="Roboto"/>
            </a:endParaRPr>
          </a:p>
          <a:p>
            <a:pPr indent="-295275" lvl="0" marL="914400" rtl="0" algn="l">
              <a:lnSpc>
                <a:spcPct val="115000"/>
              </a:lnSpc>
              <a:spcBef>
                <a:spcPts val="0"/>
              </a:spcBef>
              <a:spcAft>
                <a:spcPts val="0"/>
              </a:spcAft>
              <a:buClr>
                <a:srgbClr val="444444"/>
              </a:buClr>
              <a:buSzPts val="1050"/>
              <a:buFont typeface="Roboto"/>
              <a:buChar char="●"/>
            </a:pPr>
            <a:r>
              <a:rPr lang="en" sz="1050">
                <a:solidFill>
                  <a:srgbClr val="444444"/>
                </a:solidFill>
                <a:highlight>
                  <a:srgbClr val="FFFFFF"/>
                </a:highlight>
                <a:latin typeface="Roboto"/>
                <a:ea typeface="Roboto"/>
                <a:cs typeface="Roboto"/>
                <a:sym typeface="Roboto"/>
              </a:rPr>
              <a:t>a directive</a:t>
            </a:r>
            <a:endParaRPr sz="1050">
              <a:solidFill>
                <a:srgbClr val="444444"/>
              </a:solidFill>
              <a:highlight>
                <a:srgbClr val="FFFFFF"/>
              </a:highlight>
              <a:latin typeface="Roboto"/>
              <a:ea typeface="Roboto"/>
              <a:cs typeface="Roboto"/>
              <a:sym typeface="Roboto"/>
            </a:endParaRPr>
          </a:p>
          <a:p>
            <a:pPr indent="-295275" lvl="0" marL="914400" rtl="0" algn="l">
              <a:lnSpc>
                <a:spcPct val="115000"/>
              </a:lnSpc>
              <a:spcBef>
                <a:spcPts val="0"/>
              </a:spcBef>
              <a:spcAft>
                <a:spcPts val="0"/>
              </a:spcAft>
              <a:buClr>
                <a:srgbClr val="444444"/>
              </a:buClr>
              <a:buSzPts val="1050"/>
              <a:buFont typeface="Roboto"/>
              <a:buChar char="●"/>
            </a:pPr>
            <a:r>
              <a:rPr lang="en" sz="1050">
                <a:solidFill>
                  <a:srgbClr val="444444"/>
                </a:solidFill>
                <a:highlight>
                  <a:srgbClr val="FFFFFF"/>
                </a:highlight>
                <a:latin typeface="Roboto"/>
                <a:ea typeface="Roboto"/>
                <a:cs typeface="Roboto"/>
                <a:sym typeface="Roboto"/>
              </a:rPr>
              <a:t>an element</a:t>
            </a:r>
            <a:endParaRPr sz="1050">
              <a:solidFill>
                <a:srgbClr val="444444"/>
              </a:solidFill>
              <a:highlight>
                <a:srgbClr val="FFFFFF"/>
              </a:highlight>
              <a:latin typeface="Roboto"/>
              <a:ea typeface="Roboto"/>
              <a:cs typeface="Roboto"/>
              <a:sym typeface="Roboto"/>
            </a:endParaRPr>
          </a:p>
          <a:p>
            <a:pPr indent="-295275" lvl="0" marL="914400" rtl="0" algn="l">
              <a:lnSpc>
                <a:spcPct val="115000"/>
              </a:lnSpc>
              <a:spcBef>
                <a:spcPts val="0"/>
              </a:spcBef>
              <a:spcAft>
                <a:spcPts val="0"/>
              </a:spcAft>
              <a:buClr>
                <a:srgbClr val="444444"/>
              </a:buClr>
              <a:buSzPts val="1050"/>
              <a:buFont typeface="Roboto"/>
              <a:buChar char="●"/>
            </a:pPr>
            <a:r>
              <a:rPr lang="en" sz="1050">
                <a:solidFill>
                  <a:srgbClr val="1976D2"/>
                </a:solidFill>
                <a:highlight>
                  <a:srgbClr val="FFFFFF"/>
                </a:highlight>
                <a:uFill>
                  <a:noFill/>
                </a:uFill>
                <a:latin typeface="Roboto"/>
                <a:ea typeface="Roboto"/>
                <a:cs typeface="Roboto"/>
                <a:sym typeface="Roboto"/>
                <a:hlinkClick r:id="rId3">
                  <a:extLst>
                    <a:ext uri="{A12FA001-AC4F-418D-AE19-62706E023703}">
                      <ahyp:hlinkClr val="tx"/>
                    </a:ext>
                  </a:extLst>
                </a:hlinkClick>
              </a:rPr>
              <a:t>TemplateRef</a:t>
            </a:r>
            <a:endParaRPr sz="1050">
              <a:solidFill>
                <a:srgbClr val="1976D2"/>
              </a:solidFill>
              <a:highlight>
                <a:srgbClr val="FFFFFF"/>
              </a:highlight>
              <a:latin typeface="Roboto"/>
              <a:ea typeface="Roboto"/>
              <a:cs typeface="Roboto"/>
              <a:sym typeface="Roboto"/>
            </a:endParaRPr>
          </a:p>
          <a:p>
            <a:pPr indent="-295275" lvl="0" marL="914400" rtl="0" algn="l">
              <a:lnSpc>
                <a:spcPct val="115000"/>
              </a:lnSpc>
              <a:spcBef>
                <a:spcPts val="0"/>
              </a:spcBef>
              <a:spcAft>
                <a:spcPts val="0"/>
              </a:spcAft>
              <a:buClr>
                <a:srgbClr val="444444"/>
              </a:buClr>
              <a:buSzPts val="1050"/>
              <a:buFont typeface="Roboto"/>
              <a:buChar char="●"/>
            </a:pPr>
            <a:r>
              <a:rPr lang="en" sz="1100">
                <a:solidFill>
                  <a:srgbClr val="444444"/>
                </a:solidFill>
              </a:rPr>
              <a:t>A web component</a:t>
            </a:r>
            <a:endParaRPr sz="1100">
              <a:solidFill>
                <a:srgbClr val="444444"/>
              </a:solidFill>
            </a:endParaRPr>
          </a:p>
          <a:p>
            <a:pPr indent="0" lvl="0" marL="0" rtl="0" algn="l">
              <a:lnSpc>
                <a:spcPct val="115000"/>
              </a:lnSpc>
              <a:spcBef>
                <a:spcPts val="1700"/>
              </a:spcBef>
              <a:spcAft>
                <a:spcPts val="0"/>
              </a:spcAft>
              <a:buNone/>
            </a:pPr>
            <a:r>
              <a:rPr lang="en" sz="1050">
                <a:solidFill>
                  <a:srgbClr val="444444"/>
                </a:solidFill>
                <a:latin typeface="Roboto"/>
                <a:ea typeface="Roboto"/>
                <a:cs typeface="Roboto"/>
                <a:sym typeface="Roboto"/>
              </a:rPr>
              <a:t>Angular assigns a template variable a value based on where you declare the variable:</a:t>
            </a:r>
            <a:endParaRPr sz="1050">
              <a:solidFill>
                <a:srgbClr val="444444"/>
              </a:solidFill>
              <a:latin typeface="Roboto"/>
              <a:ea typeface="Roboto"/>
              <a:cs typeface="Roboto"/>
              <a:sym typeface="Roboto"/>
            </a:endParaRPr>
          </a:p>
          <a:p>
            <a:pPr indent="-295275" lvl="0" marL="457200" rtl="0" algn="l">
              <a:lnSpc>
                <a:spcPct val="115000"/>
              </a:lnSpc>
              <a:spcBef>
                <a:spcPts val="300"/>
              </a:spcBef>
              <a:spcAft>
                <a:spcPts val="0"/>
              </a:spcAft>
              <a:buClr>
                <a:srgbClr val="444444"/>
              </a:buClr>
              <a:buSzPts val="1050"/>
              <a:buFont typeface="Roboto"/>
              <a:buChar char="●"/>
            </a:pPr>
            <a:r>
              <a:rPr lang="en" sz="1050">
                <a:solidFill>
                  <a:srgbClr val="444444"/>
                </a:solidFill>
                <a:latin typeface="Roboto"/>
                <a:ea typeface="Roboto"/>
                <a:cs typeface="Roboto"/>
                <a:sym typeface="Roboto"/>
              </a:rPr>
              <a:t>If you declare the variable on a component, the variable refers to the component instance.</a:t>
            </a:r>
            <a:endParaRPr sz="1050">
              <a:solidFill>
                <a:srgbClr val="444444"/>
              </a:solidFill>
              <a:latin typeface="Roboto"/>
              <a:ea typeface="Roboto"/>
              <a:cs typeface="Roboto"/>
              <a:sym typeface="Roboto"/>
            </a:endParaRPr>
          </a:p>
          <a:p>
            <a:pPr indent="-295275" lvl="0" marL="457200" rtl="0" algn="l">
              <a:lnSpc>
                <a:spcPct val="115000"/>
              </a:lnSpc>
              <a:spcBef>
                <a:spcPts val="0"/>
              </a:spcBef>
              <a:spcAft>
                <a:spcPts val="0"/>
              </a:spcAft>
              <a:buClr>
                <a:srgbClr val="444444"/>
              </a:buClr>
              <a:buSzPts val="1050"/>
              <a:buFont typeface="Roboto"/>
              <a:buChar char="●"/>
            </a:pPr>
            <a:r>
              <a:rPr lang="en" sz="1050">
                <a:solidFill>
                  <a:srgbClr val="444444"/>
                </a:solidFill>
                <a:latin typeface="Roboto"/>
                <a:ea typeface="Roboto"/>
                <a:cs typeface="Roboto"/>
                <a:sym typeface="Roboto"/>
              </a:rPr>
              <a:t>If you declare the variable on a standard HTML tag, the variable refers to the element.</a:t>
            </a:r>
            <a:endParaRPr sz="1050">
              <a:solidFill>
                <a:srgbClr val="444444"/>
              </a:solidFill>
              <a:latin typeface="Roboto"/>
              <a:ea typeface="Roboto"/>
              <a:cs typeface="Roboto"/>
              <a:sym typeface="Roboto"/>
            </a:endParaRPr>
          </a:p>
          <a:p>
            <a:pPr indent="-295275" lvl="0" marL="457200" rtl="0" algn="l">
              <a:lnSpc>
                <a:spcPct val="115000"/>
              </a:lnSpc>
              <a:spcBef>
                <a:spcPts val="0"/>
              </a:spcBef>
              <a:spcAft>
                <a:spcPts val="0"/>
              </a:spcAft>
              <a:buClr>
                <a:srgbClr val="444444"/>
              </a:buClr>
              <a:buSzPts val="1050"/>
              <a:buFont typeface="Roboto"/>
              <a:buChar char="●"/>
            </a:pPr>
            <a:r>
              <a:rPr lang="en" sz="1050">
                <a:solidFill>
                  <a:srgbClr val="444444"/>
                </a:solidFill>
                <a:latin typeface="Roboto"/>
                <a:ea typeface="Roboto"/>
                <a:cs typeface="Roboto"/>
                <a:sym typeface="Roboto"/>
              </a:rPr>
              <a:t>If you declare the variable on an </a:t>
            </a:r>
            <a:r>
              <a:rPr lang="en" sz="950">
                <a:solidFill>
                  <a:srgbClr val="444444"/>
                </a:solidFill>
                <a:latin typeface="Courier New"/>
                <a:ea typeface="Courier New"/>
                <a:cs typeface="Courier New"/>
                <a:sym typeface="Courier New"/>
              </a:rPr>
              <a:t>&lt;ng-template&gt;</a:t>
            </a:r>
            <a:r>
              <a:rPr lang="en" sz="1050">
                <a:solidFill>
                  <a:srgbClr val="444444"/>
                </a:solidFill>
                <a:latin typeface="Roboto"/>
                <a:ea typeface="Roboto"/>
                <a:cs typeface="Roboto"/>
                <a:sym typeface="Roboto"/>
              </a:rPr>
              <a:t> element, the variable refers to a </a:t>
            </a:r>
            <a:r>
              <a:rPr lang="en" sz="950">
                <a:solidFill>
                  <a:schemeClr val="hlink"/>
                </a:solidFill>
                <a:uFill>
                  <a:noFill/>
                </a:uFill>
                <a:latin typeface="Courier New"/>
                <a:ea typeface="Courier New"/>
                <a:cs typeface="Courier New"/>
                <a:sym typeface="Courier New"/>
                <a:hlinkClick r:id="rId4"/>
              </a:rPr>
              <a:t>TemplateRef</a:t>
            </a:r>
            <a:r>
              <a:rPr lang="en" sz="1050">
                <a:solidFill>
                  <a:srgbClr val="444444"/>
                </a:solidFill>
                <a:latin typeface="Roboto"/>
                <a:ea typeface="Roboto"/>
                <a:cs typeface="Roboto"/>
                <a:sym typeface="Roboto"/>
              </a:rPr>
              <a:t> instance, which represents the template.</a:t>
            </a:r>
            <a:endParaRPr sz="1050">
              <a:solidFill>
                <a:srgbClr val="444444"/>
              </a:solidFill>
              <a:latin typeface="Roboto"/>
              <a:ea typeface="Roboto"/>
              <a:cs typeface="Roboto"/>
              <a:sym typeface="Roboto"/>
            </a:endParaRPr>
          </a:p>
          <a:p>
            <a:pPr indent="-295275" lvl="0" marL="457200" rtl="0" algn="l">
              <a:lnSpc>
                <a:spcPct val="115000"/>
              </a:lnSpc>
              <a:spcBef>
                <a:spcPts val="0"/>
              </a:spcBef>
              <a:spcAft>
                <a:spcPts val="0"/>
              </a:spcAft>
              <a:buClr>
                <a:srgbClr val="444444"/>
              </a:buClr>
              <a:buSzPts val="1050"/>
              <a:buFont typeface="Roboto"/>
              <a:buChar char="●"/>
            </a:pPr>
            <a:r>
              <a:rPr lang="en" sz="1050">
                <a:solidFill>
                  <a:srgbClr val="444444"/>
                </a:solidFill>
                <a:latin typeface="Roboto"/>
                <a:ea typeface="Roboto"/>
                <a:cs typeface="Roboto"/>
                <a:sym typeface="Roboto"/>
              </a:rPr>
              <a:t>If the variable specifies a name on the right-hand side, such as </a:t>
            </a:r>
            <a:r>
              <a:rPr lang="en" sz="950">
                <a:solidFill>
                  <a:srgbClr val="444444"/>
                </a:solidFill>
                <a:latin typeface="Courier New"/>
                <a:ea typeface="Courier New"/>
                <a:cs typeface="Courier New"/>
                <a:sym typeface="Courier New"/>
              </a:rPr>
              <a:t>#var="</a:t>
            </a:r>
            <a:r>
              <a:rPr lang="en" sz="950">
                <a:solidFill>
                  <a:schemeClr val="hlink"/>
                </a:solidFill>
                <a:uFill>
                  <a:noFill/>
                </a:uFill>
                <a:latin typeface="Courier New"/>
                <a:ea typeface="Courier New"/>
                <a:cs typeface="Courier New"/>
                <a:sym typeface="Courier New"/>
                <a:hlinkClick r:id="rId5"/>
              </a:rPr>
              <a:t>ngModel</a:t>
            </a:r>
            <a:r>
              <a:rPr lang="en" sz="950">
                <a:solidFill>
                  <a:srgbClr val="444444"/>
                </a:solidFill>
                <a:latin typeface="Courier New"/>
                <a:ea typeface="Courier New"/>
                <a:cs typeface="Courier New"/>
                <a:sym typeface="Courier New"/>
              </a:rPr>
              <a:t>"</a:t>
            </a:r>
            <a:r>
              <a:rPr lang="en" sz="1050">
                <a:solidFill>
                  <a:srgbClr val="444444"/>
                </a:solidFill>
                <a:latin typeface="Roboto"/>
                <a:ea typeface="Roboto"/>
                <a:cs typeface="Roboto"/>
                <a:sym typeface="Roboto"/>
              </a:rPr>
              <a:t>, the variable refers to the directive or component on the element with a matching </a:t>
            </a:r>
            <a:r>
              <a:rPr lang="en" sz="950">
                <a:solidFill>
                  <a:srgbClr val="444444"/>
                </a:solidFill>
                <a:latin typeface="Courier New"/>
                <a:ea typeface="Courier New"/>
                <a:cs typeface="Courier New"/>
                <a:sym typeface="Courier New"/>
              </a:rPr>
              <a:t>exportAs</a:t>
            </a:r>
            <a:r>
              <a:rPr lang="en" sz="1050">
                <a:solidFill>
                  <a:srgbClr val="444444"/>
                </a:solidFill>
                <a:latin typeface="Roboto"/>
                <a:ea typeface="Roboto"/>
                <a:cs typeface="Roboto"/>
                <a:sym typeface="Roboto"/>
              </a:rPr>
              <a:t> name.</a:t>
            </a:r>
            <a:endParaRPr sz="1050">
              <a:solidFill>
                <a:srgbClr val="444444"/>
              </a:solidFill>
              <a:latin typeface="Roboto"/>
              <a:ea typeface="Roboto"/>
              <a:cs typeface="Roboto"/>
              <a:sym typeface="Roboto"/>
            </a:endParaRPr>
          </a:p>
          <a:p>
            <a:pPr indent="0" lvl="0" marL="0" rtl="0" algn="l">
              <a:lnSpc>
                <a:spcPct val="115000"/>
              </a:lnSpc>
              <a:spcBef>
                <a:spcPts val="1100"/>
              </a:spcBef>
              <a:spcAft>
                <a:spcPts val="0"/>
              </a:spcAft>
              <a:buNone/>
            </a:pPr>
            <a:r>
              <a:t/>
            </a:r>
            <a:endParaRPr sz="1100">
              <a:solidFill>
                <a:srgbClr val="444444"/>
              </a:solidFill>
            </a:endParaRPr>
          </a:p>
          <a:p>
            <a:pPr indent="0" lvl="0" marL="0" rtl="0" algn="l">
              <a:spcBef>
                <a:spcPts val="170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p:txBody>
      </p:sp>
      <p:sp>
        <p:nvSpPr>
          <p:cNvPr id="530" name="Google Shape;530;p79"/>
          <p:cNvSpPr txBox="1"/>
          <p:nvPr/>
        </p:nvSpPr>
        <p:spPr>
          <a:xfrm>
            <a:off x="6941250" y="574200"/>
            <a:ext cx="15975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u="sng">
                <a:solidFill>
                  <a:schemeClr val="hlink"/>
                </a:solidFill>
                <a:latin typeface="Roboto"/>
                <a:ea typeface="Roboto"/>
                <a:cs typeface="Roboto"/>
                <a:sym typeface="Roboto"/>
                <a:hlinkClick r:id="rId6"/>
              </a:rPr>
              <a:t>template variables example</a:t>
            </a:r>
            <a:endParaRPr sz="1300">
              <a:solidFill>
                <a:srgbClr val="3D85C6"/>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0"/>
          <p:cNvSpPr txBox="1"/>
          <p:nvPr>
            <p:ph type="ctrTitle"/>
          </p:nvPr>
        </p:nvSpPr>
        <p:spPr>
          <a:xfrm>
            <a:off x="312475" y="456975"/>
            <a:ext cx="82737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Passing data and event between our Components &amp; Template</a:t>
            </a:r>
            <a:endParaRPr sz="3400">
              <a:solidFill>
                <a:srgbClr val="E06666"/>
              </a:solidFill>
              <a:latin typeface="Raleway"/>
              <a:ea typeface="Raleway"/>
              <a:cs typeface="Raleway"/>
              <a:sym typeface="Raleway"/>
            </a:endParaRPr>
          </a:p>
        </p:txBody>
      </p:sp>
      <p:sp>
        <p:nvSpPr>
          <p:cNvPr id="536" name="Google Shape;536;p80"/>
          <p:cNvSpPr txBox="1"/>
          <p:nvPr/>
        </p:nvSpPr>
        <p:spPr>
          <a:xfrm>
            <a:off x="657425" y="1409300"/>
            <a:ext cx="8350500" cy="3563400"/>
          </a:xfrm>
          <a:prstGeom prst="rect">
            <a:avLst/>
          </a:prstGeom>
          <a:noFill/>
          <a:ln>
            <a:noFill/>
          </a:ln>
        </p:spPr>
        <p:txBody>
          <a:bodyPr anchorCtr="0" anchor="t" bIns="91425" lIns="91425" spcFirstLastPara="1" rIns="91425" wrap="square" tIns="91425">
            <a:noAutofit/>
          </a:bodyPr>
          <a:lstStyle/>
          <a:p>
            <a:pPr indent="-295275" lvl="0" marL="457200" rtl="0" algn="l">
              <a:lnSpc>
                <a:spcPct val="115000"/>
              </a:lnSpc>
              <a:spcBef>
                <a:spcPts val="300"/>
              </a:spcBef>
              <a:spcAft>
                <a:spcPts val="0"/>
              </a:spcAft>
              <a:buClr>
                <a:srgbClr val="444444"/>
              </a:buClr>
              <a:buSzPts val="1050"/>
              <a:buFont typeface="Roboto"/>
              <a:buChar char="●"/>
            </a:pPr>
            <a:r>
              <a:rPr b="1" lang="en" sz="1050">
                <a:solidFill>
                  <a:srgbClr val="444444"/>
                </a:solidFill>
                <a:highlight>
                  <a:srgbClr val="FFFFFF"/>
                </a:highlight>
                <a:latin typeface="Roboto"/>
                <a:ea typeface="Roboto"/>
                <a:cs typeface="Roboto"/>
                <a:sym typeface="Roboto"/>
              </a:rPr>
              <a:t>Scope:</a:t>
            </a:r>
            <a:r>
              <a:rPr lang="en" sz="1050">
                <a:solidFill>
                  <a:srgbClr val="444444"/>
                </a:solidFill>
                <a:highlight>
                  <a:srgbClr val="FFFFFF"/>
                </a:highlight>
                <a:latin typeface="Roboto"/>
                <a:ea typeface="Roboto"/>
                <a:cs typeface="Roboto"/>
                <a:sym typeface="Roboto"/>
              </a:rPr>
              <a:t> </a:t>
            </a:r>
            <a:endParaRPr sz="1050">
              <a:solidFill>
                <a:srgbClr val="444444"/>
              </a:solidFill>
              <a:highlight>
                <a:srgbClr val="FFFFFF"/>
              </a:highlight>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AutoNum type="alphaLcPeriod"/>
            </a:pPr>
            <a:r>
              <a:rPr lang="en" sz="1050">
                <a:solidFill>
                  <a:srgbClr val="444444"/>
                </a:solidFill>
                <a:highlight>
                  <a:srgbClr val="FFFFFF"/>
                </a:highlight>
                <a:latin typeface="Roboto"/>
                <a:ea typeface="Roboto"/>
                <a:cs typeface="Roboto"/>
                <a:sym typeface="Roboto"/>
              </a:rPr>
              <a:t>You can refer to a template variable anywhere within its surrounding template. </a:t>
            </a:r>
            <a:r>
              <a:rPr lang="en" sz="1050">
                <a:solidFill>
                  <a:srgbClr val="1976D2"/>
                </a:solidFill>
                <a:highlight>
                  <a:srgbClr val="FFFFFF"/>
                </a:highlight>
                <a:uFill>
                  <a:noFill/>
                </a:uFill>
                <a:latin typeface="Roboto"/>
                <a:ea typeface="Roboto"/>
                <a:cs typeface="Roboto"/>
                <a:sym typeface="Roboto"/>
                <a:hlinkClick r:id="rId3">
                  <a:extLst>
                    <a:ext uri="{A12FA001-AC4F-418D-AE19-62706E023703}">
                      <ahyp:hlinkClr val="tx"/>
                    </a:ext>
                  </a:extLst>
                </a:hlinkClick>
              </a:rPr>
              <a:t>Structural directives</a:t>
            </a:r>
            <a:r>
              <a:rPr lang="en" sz="1050">
                <a:solidFill>
                  <a:srgbClr val="444444"/>
                </a:solidFill>
                <a:highlight>
                  <a:srgbClr val="FFFFFF"/>
                </a:highlight>
                <a:latin typeface="Roboto"/>
                <a:ea typeface="Roboto"/>
                <a:cs typeface="Roboto"/>
                <a:sym typeface="Roboto"/>
              </a:rPr>
              <a:t>, such as </a:t>
            </a:r>
            <a:r>
              <a:rPr lang="en" sz="950">
                <a:solidFill>
                  <a:srgbClr val="444444"/>
                </a:solidFill>
                <a:highlight>
                  <a:srgbClr val="FFFFFF"/>
                </a:highlight>
                <a:latin typeface="Courier New"/>
                <a:ea typeface="Courier New"/>
                <a:cs typeface="Courier New"/>
                <a:sym typeface="Courier New"/>
              </a:rPr>
              <a:t>*</a:t>
            </a:r>
            <a:r>
              <a:rPr lang="en" sz="950">
                <a:solidFill>
                  <a:schemeClr val="hlink"/>
                </a:solidFill>
                <a:highlight>
                  <a:srgbClr val="FFFFFF"/>
                </a:highlight>
                <a:uFill>
                  <a:noFill/>
                </a:uFill>
                <a:latin typeface="Courier New"/>
                <a:ea typeface="Courier New"/>
                <a:cs typeface="Courier New"/>
                <a:sym typeface="Courier New"/>
                <a:hlinkClick r:id="rId4"/>
              </a:rPr>
              <a:t>ngIf</a:t>
            </a:r>
            <a:r>
              <a:rPr lang="en" sz="1050">
                <a:solidFill>
                  <a:srgbClr val="444444"/>
                </a:solidFill>
                <a:highlight>
                  <a:srgbClr val="FFFFFF"/>
                </a:highlight>
                <a:latin typeface="Roboto"/>
                <a:ea typeface="Roboto"/>
                <a:cs typeface="Roboto"/>
                <a:sym typeface="Roboto"/>
              </a:rPr>
              <a:t> and </a:t>
            </a:r>
            <a:r>
              <a:rPr lang="en" sz="950">
                <a:solidFill>
                  <a:srgbClr val="444444"/>
                </a:solidFill>
                <a:highlight>
                  <a:srgbClr val="FFFFFF"/>
                </a:highlight>
                <a:latin typeface="Courier New"/>
                <a:ea typeface="Courier New"/>
                <a:cs typeface="Courier New"/>
                <a:sym typeface="Courier New"/>
              </a:rPr>
              <a:t>*</a:t>
            </a:r>
            <a:r>
              <a:rPr lang="en" sz="950">
                <a:solidFill>
                  <a:schemeClr val="hlink"/>
                </a:solidFill>
                <a:highlight>
                  <a:srgbClr val="FFFFFF"/>
                </a:highlight>
                <a:uFill>
                  <a:noFill/>
                </a:uFill>
                <a:latin typeface="Courier New"/>
                <a:ea typeface="Courier New"/>
                <a:cs typeface="Courier New"/>
                <a:sym typeface="Courier New"/>
                <a:hlinkClick r:id="rId5"/>
              </a:rPr>
              <a:t>ngFor</a:t>
            </a:r>
            <a:r>
              <a:rPr lang="en" sz="1050">
                <a:solidFill>
                  <a:srgbClr val="444444"/>
                </a:solidFill>
                <a:highlight>
                  <a:srgbClr val="FFFFFF"/>
                </a:highlight>
                <a:latin typeface="Roboto"/>
                <a:ea typeface="Roboto"/>
                <a:cs typeface="Roboto"/>
                <a:sym typeface="Roboto"/>
              </a:rPr>
              <a:t>, or </a:t>
            </a:r>
            <a:r>
              <a:rPr lang="en" sz="950">
                <a:solidFill>
                  <a:srgbClr val="444444"/>
                </a:solidFill>
                <a:highlight>
                  <a:srgbClr val="FFFFFF"/>
                </a:highlight>
                <a:latin typeface="Courier New"/>
                <a:ea typeface="Courier New"/>
                <a:cs typeface="Courier New"/>
                <a:sym typeface="Courier New"/>
              </a:rPr>
              <a:t>&lt;ng-template&gt;</a:t>
            </a:r>
            <a:r>
              <a:rPr lang="en" sz="1050">
                <a:solidFill>
                  <a:srgbClr val="444444"/>
                </a:solidFill>
                <a:highlight>
                  <a:srgbClr val="FFFFFF"/>
                </a:highlight>
                <a:latin typeface="Roboto"/>
                <a:ea typeface="Roboto"/>
                <a:cs typeface="Roboto"/>
                <a:sym typeface="Roboto"/>
              </a:rPr>
              <a:t> act as a template boundary. You cannot access template variables outside of these boundaries.</a:t>
            </a:r>
            <a:endParaRPr sz="1050">
              <a:solidFill>
                <a:srgbClr val="444444"/>
              </a:solidFill>
              <a:highlight>
                <a:srgbClr val="FFFFFF"/>
              </a:highlight>
              <a:latin typeface="Roboto"/>
              <a:ea typeface="Roboto"/>
              <a:cs typeface="Roboto"/>
              <a:sym typeface="Roboto"/>
            </a:endParaRPr>
          </a:p>
          <a:p>
            <a:pPr indent="-295275" lvl="1" marL="914400" rtl="0" algn="l">
              <a:lnSpc>
                <a:spcPct val="115000"/>
              </a:lnSpc>
              <a:spcBef>
                <a:spcPts val="0"/>
              </a:spcBef>
              <a:spcAft>
                <a:spcPts val="0"/>
              </a:spcAft>
              <a:buClr>
                <a:srgbClr val="444444"/>
              </a:buClr>
              <a:buSzPts val="1050"/>
              <a:buFont typeface="Roboto"/>
              <a:buAutoNum type="alphaLcPeriod"/>
            </a:pPr>
            <a:r>
              <a:rPr lang="en" sz="1050">
                <a:solidFill>
                  <a:srgbClr val="444444"/>
                </a:solidFill>
                <a:highlight>
                  <a:srgbClr val="FFFFFF"/>
                </a:highlight>
                <a:latin typeface="Roboto"/>
                <a:ea typeface="Roboto"/>
                <a:cs typeface="Roboto"/>
                <a:sym typeface="Roboto"/>
              </a:rPr>
              <a:t>An inner template can access template variables that the outer template defines.</a:t>
            </a:r>
            <a:endParaRPr sz="1050">
              <a:solidFill>
                <a:srgbClr val="444444"/>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t/>
            </a:r>
            <a:endParaRPr sz="1100">
              <a:solidFill>
                <a:srgbClr val="444444"/>
              </a:solidFill>
            </a:endParaRPr>
          </a:p>
          <a:p>
            <a:pPr indent="0" lvl="0" marL="0" rtl="0" algn="l">
              <a:spcBef>
                <a:spcPts val="170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p:txBody>
      </p:sp>
      <p:sp>
        <p:nvSpPr>
          <p:cNvPr id="537" name="Google Shape;537;p80"/>
          <p:cNvSpPr txBox="1"/>
          <p:nvPr/>
        </p:nvSpPr>
        <p:spPr>
          <a:xfrm>
            <a:off x="7410425" y="516275"/>
            <a:ext cx="15975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hlink"/>
                </a:solidFill>
                <a:latin typeface="Roboto"/>
                <a:ea typeface="Roboto"/>
                <a:cs typeface="Roboto"/>
                <a:sym typeface="Roboto"/>
                <a:hlinkClick r:id="rId6"/>
              </a:rPr>
              <a:t>template variables example</a:t>
            </a:r>
            <a:endParaRPr sz="1300">
              <a:solidFill>
                <a:srgbClr val="3D85C6"/>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81"/>
          <p:cNvSpPr txBox="1"/>
          <p:nvPr>
            <p:ph type="ctrTitle"/>
          </p:nvPr>
        </p:nvSpPr>
        <p:spPr>
          <a:xfrm>
            <a:off x="312475" y="456975"/>
            <a:ext cx="82737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Template expression Operators</a:t>
            </a:r>
            <a:endParaRPr sz="3400">
              <a:solidFill>
                <a:srgbClr val="E06666"/>
              </a:solidFill>
              <a:latin typeface="Raleway"/>
              <a:ea typeface="Raleway"/>
              <a:cs typeface="Raleway"/>
              <a:sym typeface="Raleway"/>
            </a:endParaRPr>
          </a:p>
        </p:txBody>
      </p:sp>
      <p:sp>
        <p:nvSpPr>
          <p:cNvPr id="543" name="Google Shape;543;p81"/>
          <p:cNvSpPr txBox="1"/>
          <p:nvPr/>
        </p:nvSpPr>
        <p:spPr>
          <a:xfrm>
            <a:off x="477850" y="1276100"/>
            <a:ext cx="8350500" cy="35634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Pipe (|): </a:t>
            </a:r>
            <a:endParaRPr b="1"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the result of an expression might require some transformation before you’re ready to use it in a binding</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Simple functions that accept an input value and return a transformed value</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Safe </a:t>
            </a:r>
            <a:r>
              <a:rPr b="1" lang="en" sz="1000">
                <a:solidFill>
                  <a:schemeClr val="dk2"/>
                </a:solidFill>
                <a:latin typeface="Roboto"/>
                <a:ea typeface="Roboto"/>
                <a:cs typeface="Roboto"/>
                <a:sym typeface="Roboto"/>
              </a:rPr>
              <a:t>navigation</a:t>
            </a:r>
            <a:r>
              <a:rPr b="1" lang="en" sz="1000">
                <a:solidFill>
                  <a:schemeClr val="dk2"/>
                </a:solidFill>
                <a:latin typeface="Roboto"/>
                <a:ea typeface="Roboto"/>
                <a:cs typeface="Roboto"/>
                <a:sym typeface="Roboto"/>
              </a:rPr>
              <a:t> Operator (?) :</a:t>
            </a:r>
            <a:endParaRPr b="1"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 </a:t>
            </a:r>
            <a:r>
              <a:rPr lang="en" sz="1000">
                <a:solidFill>
                  <a:schemeClr val="dk2"/>
                </a:solidFill>
                <a:latin typeface="Roboto"/>
                <a:ea typeface="Roboto"/>
                <a:cs typeface="Roboto"/>
                <a:sym typeface="Roboto"/>
              </a:rPr>
              <a:t>guards against null and undefined values in property paths</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lang="en" sz="950">
                <a:solidFill>
                  <a:srgbClr val="000088"/>
                </a:solidFill>
                <a:latin typeface="Courier New"/>
                <a:ea typeface="Courier New"/>
                <a:cs typeface="Courier New"/>
                <a:sym typeface="Courier New"/>
              </a:rPr>
              <a:t>&lt;p&gt;</a:t>
            </a:r>
            <a:r>
              <a:rPr lang="en" sz="950">
                <a:solidFill>
                  <a:schemeClr val="dk1"/>
                </a:solidFill>
                <a:latin typeface="Courier New"/>
                <a:ea typeface="Courier New"/>
                <a:cs typeface="Courier New"/>
                <a:sym typeface="Courier New"/>
              </a:rPr>
              <a:t>The item name is: {{item?.name}}</a:t>
            </a:r>
            <a:r>
              <a:rPr lang="en" sz="950">
                <a:solidFill>
                  <a:srgbClr val="000088"/>
                </a:solidFill>
                <a:latin typeface="Courier New"/>
                <a:ea typeface="Courier New"/>
                <a:cs typeface="Courier New"/>
                <a:sym typeface="Courier New"/>
              </a:rPr>
              <a:t>&lt;/p&gt;</a:t>
            </a:r>
            <a:endParaRPr sz="950">
              <a:solidFill>
                <a:srgbClr val="000088"/>
              </a:solidFill>
              <a:latin typeface="Courier New"/>
              <a:ea typeface="Courier New"/>
              <a:cs typeface="Courier New"/>
              <a:sym typeface="Courier New"/>
            </a:endParaRPr>
          </a:p>
          <a:p>
            <a:pPr indent="-288925" lvl="0" marL="457200" rtl="0" algn="l">
              <a:spcBef>
                <a:spcPts val="0"/>
              </a:spcBef>
              <a:spcAft>
                <a:spcPts val="0"/>
              </a:spcAft>
              <a:buClr>
                <a:srgbClr val="000088"/>
              </a:buClr>
              <a:buSzPts val="950"/>
              <a:buFont typeface="Courier New"/>
              <a:buChar char="●"/>
            </a:pPr>
            <a:r>
              <a:rPr b="1" lang="en" sz="1000">
                <a:solidFill>
                  <a:schemeClr val="dk2"/>
                </a:solidFill>
                <a:latin typeface="Roboto"/>
                <a:ea typeface="Roboto"/>
                <a:cs typeface="Roboto"/>
                <a:sym typeface="Roboto"/>
              </a:rPr>
              <a:t>Non-null assertion Operator (!) :</a:t>
            </a:r>
            <a:endParaRPr b="1"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Enforces strict null checking, so that no variable is </a:t>
            </a:r>
            <a:r>
              <a:rPr lang="en" sz="1050">
                <a:solidFill>
                  <a:srgbClr val="444444"/>
                </a:solidFill>
                <a:highlight>
                  <a:srgbClr val="FFFFFF"/>
                </a:highlight>
                <a:latin typeface="Roboto"/>
                <a:ea typeface="Roboto"/>
                <a:cs typeface="Roboto"/>
                <a:sym typeface="Roboto"/>
              </a:rPr>
              <a:t>unintentionally null or undefined.</a:t>
            </a:r>
            <a:endParaRPr sz="1050">
              <a:solidFill>
                <a:srgbClr val="444444"/>
              </a:solidFill>
              <a:highlight>
                <a:srgbClr val="FFFFFF"/>
              </a:highlight>
              <a:latin typeface="Roboto"/>
              <a:ea typeface="Roboto"/>
              <a:cs typeface="Roboto"/>
              <a:sym typeface="Roboto"/>
            </a:endParaRPr>
          </a:p>
          <a:p>
            <a:pPr indent="-295275" lvl="1" marL="914400" rtl="0" algn="l">
              <a:spcBef>
                <a:spcPts val="0"/>
              </a:spcBef>
              <a:spcAft>
                <a:spcPts val="0"/>
              </a:spcAft>
              <a:buClr>
                <a:srgbClr val="444444"/>
              </a:buClr>
              <a:buSzPts val="1050"/>
              <a:buFont typeface="Roboto"/>
              <a:buChar char="○"/>
            </a:pPr>
            <a:r>
              <a:rPr lang="en" sz="950">
                <a:solidFill>
                  <a:srgbClr val="006600"/>
                </a:solidFill>
                <a:latin typeface="Courier New"/>
                <a:ea typeface="Courier New"/>
                <a:cs typeface="Courier New"/>
                <a:sym typeface="Courier New"/>
              </a:rPr>
              <a:t>&lt;!-- Assert color is defined, even if according to the `Item` type it could be undefined. --&gt;</a:t>
            </a:r>
            <a:endParaRPr sz="950">
              <a:solidFill>
                <a:schemeClr val="dk1"/>
              </a:solidFill>
              <a:latin typeface="Courier New"/>
              <a:ea typeface="Courier New"/>
              <a:cs typeface="Courier New"/>
              <a:sym typeface="Courier New"/>
            </a:endParaRPr>
          </a:p>
          <a:p>
            <a:pPr indent="-295275" lvl="1" marL="914400" rtl="0" algn="l">
              <a:spcBef>
                <a:spcPts val="0"/>
              </a:spcBef>
              <a:spcAft>
                <a:spcPts val="0"/>
              </a:spcAft>
              <a:buClr>
                <a:srgbClr val="444444"/>
              </a:buClr>
              <a:buSzPts val="1050"/>
              <a:buFont typeface="Roboto"/>
              <a:buChar char="○"/>
            </a:pPr>
            <a:r>
              <a:rPr lang="en" sz="950">
                <a:solidFill>
                  <a:srgbClr val="000088"/>
                </a:solidFill>
                <a:latin typeface="Courier New"/>
                <a:ea typeface="Courier New"/>
                <a:cs typeface="Courier New"/>
                <a:sym typeface="Courier New"/>
              </a:rPr>
              <a:t>&lt;p&gt;</a:t>
            </a:r>
            <a:r>
              <a:rPr lang="en" sz="950">
                <a:solidFill>
                  <a:schemeClr val="dk1"/>
                </a:solidFill>
                <a:latin typeface="Courier New"/>
                <a:ea typeface="Courier New"/>
                <a:cs typeface="Courier New"/>
                <a:sym typeface="Courier New"/>
              </a:rPr>
              <a:t>The item's color is: {{item.color!.toUpperCase()}}</a:t>
            </a:r>
            <a:r>
              <a:rPr lang="en" sz="950">
                <a:solidFill>
                  <a:srgbClr val="000088"/>
                </a:solidFill>
                <a:latin typeface="Courier New"/>
                <a:ea typeface="Courier New"/>
                <a:cs typeface="Courier New"/>
                <a:sym typeface="Courier New"/>
              </a:rPr>
              <a:t>&lt;/p&gt;</a:t>
            </a:r>
            <a:endParaRPr sz="950">
              <a:solidFill>
                <a:srgbClr val="000088"/>
              </a:solidFill>
              <a:latin typeface="Courier New"/>
              <a:ea typeface="Courier New"/>
              <a:cs typeface="Courier New"/>
              <a:sym typeface="Courier New"/>
            </a:endParaRPr>
          </a:p>
          <a:p>
            <a:pPr indent="-288925" lvl="0" marL="457200" rtl="0" algn="l">
              <a:spcBef>
                <a:spcPts val="0"/>
              </a:spcBef>
              <a:spcAft>
                <a:spcPts val="0"/>
              </a:spcAft>
              <a:buClr>
                <a:srgbClr val="000088"/>
              </a:buClr>
              <a:buSzPts val="950"/>
              <a:buFont typeface="Courier New"/>
              <a:buChar char="●"/>
            </a:pPr>
            <a:r>
              <a:rPr b="1" lang="en" sz="1000">
                <a:solidFill>
                  <a:schemeClr val="dk2"/>
                </a:solidFill>
                <a:latin typeface="Roboto"/>
                <a:ea typeface="Roboto"/>
                <a:cs typeface="Roboto"/>
                <a:sym typeface="Roboto"/>
              </a:rPr>
              <a:t>The </a:t>
            </a:r>
            <a:r>
              <a:rPr lang="en" sz="1000">
                <a:solidFill>
                  <a:schemeClr val="dk2"/>
                </a:solidFill>
                <a:latin typeface="Roboto"/>
                <a:ea typeface="Roboto"/>
                <a:cs typeface="Roboto"/>
                <a:sym typeface="Roboto"/>
              </a:rPr>
              <a:t>$any()</a:t>
            </a:r>
            <a:r>
              <a:rPr b="1" lang="en" sz="1000">
                <a:solidFill>
                  <a:schemeClr val="dk2"/>
                </a:solidFill>
                <a:latin typeface="Roboto"/>
                <a:ea typeface="Roboto"/>
                <a:cs typeface="Roboto"/>
                <a:sym typeface="Roboto"/>
              </a:rPr>
              <a:t> type cast function :</a:t>
            </a:r>
            <a:endParaRPr b="1"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Sometimes a binding expression triggers a type error during AOT compilation and it is not possible or difficult to fully specify the type. To silence the error, you can use the $any() cast function to cast the expression to the any type as in the following example:</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457200" lvl="0" marL="0" rtl="0" algn="l">
              <a:spcBef>
                <a:spcPts val="0"/>
              </a:spcBef>
              <a:spcAft>
                <a:spcPts val="0"/>
              </a:spcAft>
              <a:buNone/>
            </a:pPr>
            <a:r>
              <a:rPr lang="en" sz="950">
                <a:solidFill>
                  <a:srgbClr val="000088"/>
                </a:solidFill>
                <a:latin typeface="Courier New"/>
                <a:ea typeface="Courier New"/>
                <a:cs typeface="Courier New"/>
                <a:sym typeface="Courier New"/>
              </a:rPr>
              <a:t>&lt;p&gt;</a:t>
            </a:r>
            <a:r>
              <a:rPr lang="en" sz="950">
                <a:solidFill>
                  <a:schemeClr val="dk1"/>
                </a:solidFill>
                <a:latin typeface="Courier New"/>
                <a:ea typeface="Courier New"/>
                <a:cs typeface="Courier New"/>
                <a:sym typeface="Courier New"/>
              </a:rPr>
              <a:t>The item's undeclared best by date is: {{$any(item).bestByDate}}</a:t>
            </a:r>
            <a:r>
              <a:rPr lang="en" sz="950">
                <a:solidFill>
                  <a:srgbClr val="000088"/>
                </a:solidFill>
                <a:latin typeface="Courier New"/>
                <a:ea typeface="Courier New"/>
                <a:cs typeface="Courier New"/>
                <a:sym typeface="Courier New"/>
              </a:rPr>
              <a:t>&lt;/p&gt;</a:t>
            </a:r>
            <a:endParaRPr sz="1000">
              <a:solidFill>
                <a:schemeClr val="dk2"/>
              </a:solidFill>
              <a:latin typeface="Roboto"/>
              <a:ea typeface="Roboto"/>
              <a:cs typeface="Roboto"/>
              <a:sym typeface="Roboto"/>
            </a:endParaRPr>
          </a:p>
        </p:txBody>
      </p:sp>
      <p:sp>
        <p:nvSpPr>
          <p:cNvPr id="544" name="Google Shape;544;p81"/>
          <p:cNvSpPr txBox="1"/>
          <p:nvPr/>
        </p:nvSpPr>
        <p:spPr>
          <a:xfrm>
            <a:off x="6865950" y="887000"/>
            <a:ext cx="20829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hlink"/>
                </a:solidFill>
                <a:latin typeface="Roboto"/>
                <a:ea typeface="Roboto"/>
                <a:cs typeface="Roboto"/>
                <a:sym typeface="Roboto"/>
                <a:hlinkClick r:id="rId3"/>
              </a:rPr>
              <a:t>template expression Operators example</a:t>
            </a:r>
            <a:endParaRPr sz="1300">
              <a:solidFill>
                <a:srgbClr val="3D85C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ctrTitle"/>
          </p:nvPr>
        </p:nvSpPr>
        <p:spPr>
          <a:xfrm>
            <a:off x="159925" y="448750"/>
            <a:ext cx="6223800" cy="6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OO Programming &amp;</a:t>
            </a:r>
            <a:r>
              <a:rPr lang="en" sz="3400">
                <a:solidFill>
                  <a:srgbClr val="E06666"/>
                </a:solidFill>
                <a:latin typeface="Raleway"/>
                <a:ea typeface="Raleway"/>
                <a:cs typeface="Raleway"/>
                <a:sym typeface="Raleway"/>
              </a:rPr>
              <a:t> Typescript</a:t>
            </a:r>
            <a:endParaRPr sz="3400">
              <a:solidFill>
                <a:srgbClr val="E06666"/>
              </a:solidFill>
              <a:latin typeface="Raleway"/>
              <a:ea typeface="Raleway"/>
              <a:cs typeface="Raleway"/>
              <a:sym typeface="Raleway"/>
            </a:endParaRPr>
          </a:p>
        </p:txBody>
      </p:sp>
      <p:sp>
        <p:nvSpPr>
          <p:cNvPr id="102" name="Google Shape;102;p19"/>
          <p:cNvSpPr txBox="1"/>
          <p:nvPr>
            <p:ph idx="1" type="subTitle"/>
          </p:nvPr>
        </p:nvSpPr>
        <p:spPr>
          <a:xfrm>
            <a:off x="242400" y="1136350"/>
            <a:ext cx="6591600" cy="36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We mentioned Object oriented features as benefits of typescript. </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To Support OOP, Typescript gives us the concepts of </a:t>
            </a:r>
            <a:r>
              <a:rPr b="1" lang="en" sz="1000">
                <a:latin typeface="Roboto"/>
                <a:ea typeface="Roboto"/>
                <a:cs typeface="Roboto"/>
                <a:sym typeface="Roboto"/>
              </a:rPr>
              <a:t>Interfaces </a:t>
            </a:r>
            <a:r>
              <a:rPr lang="en" sz="1000">
                <a:latin typeface="Roboto"/>
                <a:ea typeface="Roboto"/>
                <a:cs typeface="Roboto"/>
                <a:sym typeface="Roboto"/>
              </a:rPr>
              <a:t> and </a:t>
            </a:r>
            <a:r>
              <a:rPr b="1" lang="en" sz="1000">
                <a:latin typeface="Roboto"/>
                <a:ea typeface="Roboto"/>
                <a:cs typeface="Roboto"/>
                <a:sym typeface="Roboto"/>
              </a:rPr>
              <a:t>Classes , </a:t>
            </a:r>
            <a:r>
              <a:rPr lang="en" sz="1000">
                <a:latin typeface="Roboto"/>
                <a:ea typeface="Roboto"/>
                <a:cs typeface="Roboto"/>
                <a:sym typeface="Roboto"/>
              </a:rPr>
              <a:t> </a:t>
            </a:r>
            <a:r>
              <a:rPr b="1" lang="en" sz="1000">
                <a:latin typeface="Roboto"/>
                <a:ea typeface="Roboto"/>
                <a:cs typeface="Roboto"/>
                <a:sym typeface="Roboto"/>
              </a:rPr>
              <a:t>Accessors</a:t>
            </a:r>
            <a:r>
              <a:rPr lang="en" sz="1000">
                <a:latin typeface="Roboto"/>
                <a:ea typeface="Roboto"/>
                <a:cs typeface="Roboto"/>
                <a:sym typeface="Roboto"/>
              </a:rPr>
              <a:t> among others to build our code in OO fashion.</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OO Principles:</a:t>
            </a:r>
            <a:endParaRPr b="1" sz="1000">
              <a:latin typeface="Roboto"/>
              <a:ea typeface="Roboto"/>
              <a:cs typeface="Roboto"/>
              <a:sym typeface="Roboto"/>
            </a:endParaRPr>
          </a:p>
          <a:p>
            <a:pPr indent="0" lvl="0" marL="0" rtl="0" algn="l">
              <a:spcBef>
                <a:spcPts val="0"/>
              </a:spcBef>
              <a:spcAft>
                <a:spcPts val="0"/>
              </a:spcAft>
              <a:buNone/>
            </a:pPr>
            <a:r>
              <a:t/>
            </a:r>
            <a:endParaRPr b="1"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Classes are </a:t>
            </a:r>
            <a:r>
              <a:rPr lang="en" sz="1000">
                <a:latin typeface="Roboto"/>
                <a:ea typeface="Roboto"/>
                <a:cs typeface="Roboto"/>
                <a:sym typeface="Roboto"/>
              </a:rPr>
              <a:t>blueprints</a:t>
            </a:r>
            <a:r>
              <a:rPr lang="en" sz="1000">
                <a:latin typeface="Roboto"/>
                <a:ea typeface="Roboto"/>
                <a:cs typeface="Roboto"/>
                <a:sym typeface="Roboto"/>
              </a:rPr>
              <a:t> of objects that define the structure and behaviour of our objects.</a:t>
            </a:r>
            <a:endParaRPr sz="1000">
              <a:latin typeface="Roboto"/>
              <a:ea typeface="Roboto"/>
              <a:cs typeface="Roboto"/>
              <a:sym typeface="Roboto"/>
            </a:endParaRPr>
          </a:p>
          <a:p>
            <a:pPr indent="0" lvl="0" marL="91440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Objects are instances of classes</a:t>
            </a:r>
            <a:endParaRPr sz="1000">
              <a:latin typeface="Roboto"/>
              <a:ea typeface="Roboto"/>
              <a:cs typeface="Roboto"/>
              <a:sym typeface="Roboto"/>
            </a:endParaRPr>
          </a:p>
          <a:p>
            <a:pPr indent="0" lvl="0" marL="91440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Class hierarchies:</a:t>
            </a:r>
            <a:endParaRPr sz="1000">
              <a:latin typeface="Roboto"/>
              <a:ea typeface="Roboto"/>
              <a:cs typeface="Roboto"/>
              <a:sym typeface="Roboto"/>
            </a:endParaRPr>
          </a:p>
          <a:p>
            <a:pPr indent="0" lvl="0" marL="914400" rtl="0" algn="l">
              <a:spcBef>
                <a:spcPts val="0"/>
              </a:spcBef>
              <a:spcAft>
                <a:spcPts val="0"/>
              </a:spcAft>
              <a:buNone/>
            </a:pPr>
            <a:r>
              <a:t/>
            </a:r>
            <a:endParaRPr sz="1000">
              <a:latin typeface="Roboto"/>
              <a:ea typeface="Roboto"/>
              <a:cs typeface="Roboto"/>
              <a:sym typeface="Roboto"/>
            </a:endParaRPr>
          </a:p>
          <a:p>
            <a:pPr indent="-292100" lvl="0" marL="914400" rtl="0" algn="l">
              <a:spcBef>
                <a:spcPts val="0"/>
              </a:spcBef>
              <a:spcAft>
                <a:spcPts val="0"/>
              </a:spcAft>
              <a:buSzPts val="1000"/>
              <a:buFont typeface="Roboto"/>
              <a:buChar char="●"/>
            </a:pPr>
            <a:r>
              <a:rPr lang="en" sz="1000">
                <a:latin typeface="Roboto"/>
                <a:ea typeface="Roboto"/>
                <a:cs typeface="Roboto"/>
                <a:sym typeface="Roboto"/>
              </a:rPr>
              <a:t>Super Class (parent class): </a:t>
            </a:r>
            <a:endParaRPr sz="1000">
              <a:latin typeface="Roboto"/>
              <a:ea typeface="Roboto"/>
              <a:cs typeface="Roboto"/>
              <a:sym typeface="Roboto"/>
            </a:endParaRPr>
          </a:p>
          <a:p>
            <a:pPr indent="-292100" lvl="0" marL="914400" rtl="0" algn="l">
              <a:spcBef>
                <a:spcPts val="0"/>
              </a:spcBef>
              <a:spcAft>
                <a:spcPts val="0"/>
              </a:spcAft>
              <a:buSzPts val="1000"/>
              <a:buFont typeface="Roboto"/>
              <a:buChar char="●"/>
            </a:pPr>
            <a:r>
              <a:rPr lang="en" sz="1000">
                <a:latin typeface="Roboto"/>
                <a:ea typeface="Roboto"/>
                <a:cs typeface="Roboto"/>
                <a:sym typeface="Roboto"/>
              </a:rPr>
              <a:t>Sub Class : Inherits State and behavior from parent class, defining only attributes and behaviours that  differ. </a:t>
            </a:r>
            <a:r>
              <a:rPr lang="en" sz="1000">
                <a:latin typeface="Roboto"/>
                <a:ea typeface="Roboto"/>
                <a:cs typeface="Roboto"/>
                <a:sym typeface="Roboto"/>
              </a:rPr>
              <a:t>Subclasses</a:t>
            </a:r>
            <a:r>
              <a:rPr lang="en" sz="1000">
                <a:latin typeface="Roboto"/>
                <a:ea typeface="Roboto"/>
                <a:cs typeface="Roboto"/>
                <a:sym typeface="Roboto"/>
              </a:rPr>
              <a:t> can </a:t>
            </a:r>
            <a:r>
              <a:rPr lang="en" sz="1000">
                <a:latin typeface="Roboto"/>
                <a:ea typeface="Roboto"/>
                <a:cs typeface="Roboto"/>
                <a:sym typeface="Roboto"/>
              </a:rPr>
              <a:t>override</a:t>
            </a:r>
            <a:r>
              <a:rPr lang="en" sz="1000">
                <a:latin typeface="Roboto"/>
                <a:ea typeface="Roboto"/>
                <a:cs typeface="Roboto"/>
                <a:sym typeface="Roboto"/>
              </a:rPr>
              <a:t> the behavior they inherit from parent classes.</a:t>
            </a:r>
            <a:endParaRPr sz="10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p:txBody>
      </p:sp>
      <p:pic>
        <p:nvPicPr>
          <p:cNvPr id="103" name="Google Shape;103;p19"/>
          <p:cNvPicPr preferRelativeResize="0"/>
          <p:nvPr/>
        </p:nvPicPr>
        <p:blipFill rotWithShape="1">
          <a:blip r:embed="rId3">
            <a:alphaModFix/>
          </a:blip>
          <a:srcRect b="0" l="-10910" r="10909" t="0"/>
          <a:stretch/>
        </p:blipFill>
        <p:spPr>
          <a:xfrm>
            <a:off x="5552125" y="101650"/>
            <a:ext cx="2670274" cy="1843750"/>
          </a:xfrm>
          <a:prstGeom prst="rect">
            <a:avLst/>
          </a:prstGeom>
          <a:noFill/>
          <a:ln>
            <a:noFill/>
          </a:ln>
        </p:spPr>
      </p:pic>
      <p:pic>
        <p:nvPicPr>
          <p:cNvPr id="104" name="Google Shape;104;p19"/>
          <p:cNvPicPr preferRelativeResize="0"/>
          <p:nvPr/>
        </p:nvPicPr>
        <p:blipFill>
          <a:blip r:embed="rId4">
            <a:alphaModFix/>
          </a:blip>
          <a:stretch>
            <a:fillRect/>
          </a:stretch>
        </p:blipFill>
        <p:spPr>
          <a:xfrm>
            <a:off x="7291350" y="2294325"/>
            <a:ext cx="1720574" cy="1802506"/>
          </a:xfrm>
          <a:prstGeom prst="rect">
            <a:avLst/>
          </a:prstGeom>
          <a:noFill/>
          <a:ln>
            <a:noFill/>
          </a:ln>
        </p:spPr>
      </p:pic>
      <p:pic>
        <p:nvPicPr>
          <p:cNvPr id="105" name="Google Shape;105;p19"/>
          <p:cNvPicPr preferRelativeResize="0"/>
          <p:nvPr/>
        </p:nvPicPr>
        <p:blipFill>
          <a:blip r:embed="rId5">
            <a:alphaModFix/>
          </a:blip>
          <a:stretch>
            <a:fillRect/>
          </a:stretch>
        </p:blipFill>
        <p:spPr>
          <a:xfrm>
            <a:off x="2422463" y="3802200"/>
            <a:ext cx="2231475" cy="1206200"/>
          </a:xfrm>
          <a:prstGeom prst="rect">
            <a:avLst/>
          </a:prstGeom>
          <a:noFill/>
          <a:ln>
            <a:noFill/>
          </a:ln>
        </p:spPr>
      </p:pic>
      <p:pic>
        <p:nvPicPr>
          <p:cNvPr id="106" name="Google Shape;106;p19"/>
          <p:cNvPicPr preferRelativeResize="0"/>
          <p:nvPr/>
        </p:nvPicPr>
        <p:blipFill>
          <a:blip r:embed="rId6">
            <a:alphaModFix/>
          </a:blip>
          <a:stretch>
            <a:fillRect/>
          </a:stretch>
        </p:blipFill>
        <p:spPr>
          <a:xfrm>
            <a:off x="242400" y="3760245"/>
            <a:ext cx="1097826" cy="866725"/>
          </a:xfrm>
          <a:prstGeom prst="rect">
            <a:avLst/>
          </a:prstGeom>
          <a:noFill/>
          <a:ln>
            <a:noFill/>
          </a:ln>
        </p:spPr>
      </p:pic>
      <p:cxnSp>
        <p:nvCxnSpPr>
          <p:cNvPr id="107" name="Google Shape;107;p19"/>
          <p:cNvCxnSpPr/>
          <p:nvPr/>
        </p:nvCxnSpPr>
        <p:spPr>
          <a:xfrm flipH="1" rot="10800000">
            <a:off x="1436900" y="4044525"/>
            <a:ext cx="888900" cy="135900"/>
          </a:xfrm>
          <a:prstGeom prst="straightConnector1">
            <a:avLst/>
          </a:prstGeom>
          <a:noFill/>
          <a:ln cap="flat" cmpd="sng" w="9525">
            <a:solidFill>
              <a:schemeClr val="dk2"/>
            </a:solidFill>
            <a:prstDash val="dot"/>
            <a:round/>
            <a:headEnd len="med" w="med" type="none"/>
            <a:tailEnd len="med" w="med" type="triangle"/>
          </a:ln>
        </p:spPr>
      </p:cxn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82"/>
          <p:cNvSpPr txBox="1"/>
          <p:nvPr>
            <p:ph type="ctrTitle"/>
          </p:nvPr>
        </p:nvSpPr>
        <p:spPr>
          <a:xfrm>
            <a:off x="264725" y="87025"/>
            <a:ext cx="25038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Directives</a:t>
            </a:r>
            <a:endParaRPr sz="3400">
              <a:solidFill>
                <a:srgbClr val="E06666"/>
              </a:solidFill>
              <a:latin typeface="Raleway"/>
              <a:ea typeface="Raleway"/>
              <a:cs typeface="Raleway"/>
              <a:sym typeface="Raleway"/>
            </a:endParaRPr>
          </a:p>
        </p:txBody>
      </p:sp>
      <p:sp>
        <p:nvSpPr>
          <p:cNvPr id="550" name="Google Shape;550;p82"/>
          <p:cNvSpPr txBox="1"/>
          <p:nvPr/>
        </p:nvSpPr>
        <p:spPr>
          <a:xfrm>
            <a:off x="396750" y="790050"/>
            <a:ext cx="8136000" cy="41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50">
              <a:solidFill>
                <a:srgbClr val="444444"/>
              </a:solidFill>
              <a:highlight>
                <a:schemeClr val="lt1"/>
              </a:highlight>
              <a:latin typeface="Roboto"/>
              <a:ea typeface="Roboto"/>
              <a:cs typeface="Roboto"/>
              <a:sym typeface="Roboto"/>
            </a:endParaRPr>
          </a:p>
          <a:p>
            <a:pPr indent="-295275" lvl="0" marL="457200" rtl="0" algn="l">
              <a:spcBef>
                <a:spcPts val="0"/>
              </a:spcBef>
              <a:spcAft>
                <a:spcPts val="0"/>
              </a:spcAft>
              <a:buClr>
                <a:srgbClr val="444444"/>
              </a:buClr>
              <a:buSzPts val="1050"/>
              <a:buFont typeface="Roboto"/>
              <a:buChar char="●"/>
            </a:pPr>
            <a:r>
              <a:rPr b="1" lang="en" sz="1050">
                <a:solidFill>
                  <a:srgbClr val="444444"/>
                </a:solidFill>
                <a:highlight>
                  <a:schemeClr val="lt1"/>
                </a:highlight>
                <a:latin typeface="Roboto"/>
                <a:ea typeface="Roboto"/>
                <a:cs typeface="Roboto"/>
                <a:sym typeface="Roboto"/>
              </a:rPr>
              <a:t>Directives</a:t>
            </a:r>
            <a:endParaRPr b="1" sz="1050">
              <a:solidFill>
                <a:srgbClr val="444444"/>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b="1" sz="1050">
              <a:solidFill>
                <a:srgbClr val="444444"/>
              </a:solidFill>
              <a:highlight>
                <a:schemeClr val="lt1"/>
              </a:highlight>
              <a:latin typeface="Roboto"/>
              <a:ea typeface="Roboto"/>
              <a:cs typeface="Roboto"/>
              <a:sym typeface="Roboto"/>
            </a:endParaRPr>
          </a:p>
          <a:p>
            <a:pPr indent="-295275" lvl="1" marL="914400" rtl="0" algn="l">
              <a:spcBef>
                <a:spcPts val="0"/>
              </a:spcBef>
              <a:spcAft>
                <a:spcPts val="0"/>
              </a:spcAft>
              <a:buClr>
                <a:srgbClr val="444444"/>
              </a:buClr>
              <a:buSzPts val="1050"/>
              <a:buFont typeface="Roboto"/>
              <a:buChar char="○"/>
            </a:pPr>
            <a:r>
              <a:rPr lang="en" sz="1050">
                <a:solidFill>
                  <a:srgbClr val="444444"/>
                </a:solidFill>
                <a:highlight>
                  <a:srgbClr val="FFFF00"/>
                </a:highlight>
                <a:latin typeface="Roboto"/>
                <a:ea typeface="Roboto"/>
                <a:cs typeface="Roboto"/>
                <a:sym typeface="Roboto"/>
              </a:rPr>
              <a:t>Built in Directives</a:t>
            </a:r>
            <a:endParaRPr sz="1050">
              <a:solidFill>
                <a:srgbClr val="444444"/>
              </a:solidFill>
              <a:highlight>
                <a:srgbClr val="FFFF00"/>
              </a:highlight>
              <a:latin typeface="Roboto"/>
              <a:ea typeface="Roboto"/>
              <a:cs typeface="Roboto"/>
              <a:sym typeface="Roboto"/>
            </a:endParaRPr>
          </a:p>
          <a:p>
            <a:pPr indent="0" lvl="0" marL="914400" rtl="0" algn="l">
              <a:spcBef>
                <a:spcPts val="0"/>
              </a:spcBef>
              <a:spcAft>
                <a:spcPts val="0"/>
              </a:spcAft>
              <a:buNone/>
            </a:pPr>
            <a:r>
              <a:t/>
            </a:r>
            <a:endParaRPr sz="1050">
              <a:solidFill>
                <a:srgbClr val="444444"/>
              </a:solidFill>
              <a:highlight>
                <a:schemeClr val="lt1"/>
              </a:highlight>
              <a:latin typeface="Roboto"/>
              <a:ea typeface="Roboto"/>
              <a:cs typeface="Roboto"/>
              <a:sym typeface="Roboto"/>
            </a:endParaRPr>
          </a:p>
          <a:p>
            <a:pPr indent="-295275" lvl="2" marL="1371600" rtl="0" algn="l">
              <a:spcBef>
                <a:spcPts val="0"/>
              </a:spcBef>
              <a:spcAft>
                <a:spcPts val="0"/>
              </a:spcAft>
              <a:buClr>
                <a:srgbClr val="444444"/>
              </a:buClr>
              <a:buSzPts val="1050"/>
              <a:buFont typeface="Roboto"/>
              <a:buChar char="■"/>
            </a:pPr>
            <a:r>
              <a:rPr b="1" lang="en" sz="1050">
                <a:solidFill>
                  <a:srgbClr val="444444"/>
                </a:solidFill>
                <a:highlight>
                  <a:schemeClr val="lt1"/>
                </a:highlight>
                <a:latin typeface="Roboto"/>
                <a:ea typeface="Roboto"/>
                <a:cs typeface="Roboto"/>
                <a:sym typeface="Roboto"/>
              </a:rPr>
              <a:t>Structural Directive :</a:t>
            </a:r>
            <a:r>
              <a:rPr lang="en" sz="1050">
                <a:solidFill>
                  <a:srgbClr val="444444"/>
                </a:solidFill>
                <a:highlight>
                  <a:schemeClr val="lt1"/>
                </a:highlight>
                <a:latin typeface="Roboto"/>
                <a:ea typeface="Roboto"/>
                <a:cs typeface="Roboto"/>
                <a:sym typeface="Roboto"/>
              </a:rPr>
              <a:t> Modify DOM elements, by adding, removing and manipulating the host elements.</a:t>
            </a:r>
            <a:endParaRPr sz="1050">
              <a:solidFill>
                <a:srgbClr val="444444"/>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050">
              <a:solidFill>
                <a:srgbClr val="444444"/>
              </a:solidFill>
              <a:highlight>
                <a:schemeClr val="lt1"/>
              </a:highlight>
              <a:latin typeface="Roboto"/>
              <a:ea typeface="Roboto"/>
              <a:cs typeface="Roboto"/>
              <a:sym typeface="Roboto"/>
            </a:endParaRPr>
          </a:p>
          <a:p>
            <a:pPr indent="-295275" lvl="3" marL="1828800" rtl="0" algn="l">
              <a:spcBef>
                <a:spcPts val="0"/>
              </a:spcBef>
              <a:spcAft>
                <a:spcPts val="0"/>
              </a:spcAft>
              <a:buClr>
                <a:srgbClr val="444444"/>
              </a:buClr>
              <a:buSzPts val="1050"/>
              <a:buFont typeface="Roboto"/>
              <a:buChar char="●"/>
            </a:pPr>
            <a:r>
              <a:rPr lang="en" sz="1050">
                <a:solidFill>
                  <a:srgbClr val="444444"/>
                </a:solidFill>
                <a:highlight>
                  <a:schemeClr val="lt1"/>
                </a:highlight>
                <a:latin typeface="Roboto"/>
                <a:ea typeface="Roboto"/>
                <a:cs typeface="Roboto"/>
                <a:sym typeface="Roboto"/>
              </a:rPr>
              <a:t>We use * when using structural directives e.g. </a:t>
            </a:r>
            <a:endParaRPr sz="1050">
              <a:solidFill>
                <a:srgbClr val="444444"/>
              </a:solidFill>
              <a:highlight>
                <a:schemeClr val="lt1"/>
              </a:highlight>
              <a:latin typeface="Roboto"/>
              <a:ea typeface="Roboto"/>
              <a:cs typeface="Roboto"/>
              <a:sym typeface="Roboto"/>
            </a:endParaRPr>
          </a:p>
          <a:p>
            <a:pPr indent="-295275" lvl="4" marL="2286000" rtl="0" algn="l">
              <a:spcBef>
                <a:spcPts val="0"/>
              </a:spcBef>
              <a:spcAft>
                <a:spcPts val="0"/>
              </a:spcAft>
              <a:buClr>
                <a:srgbClr val="444444"/>
              </a:buClr>
              <a:buSzPts val="1050"/>
              <a:buFont typeface="Roboto"/>
              <a:buChar char="○"/>
            </a:pPr>
            <a:r>
              <a:rPr lang="en" sz="1050">
                <a:solidFill>
                  <a:srgbClr val="444444"/>
                </a:solidFill>
                <a:highlight>
                  <a:schemeClr val="lt1"/>
                </a:highlight>
                <a:latin typeface="Roboto"/>
                <a:ea typeface="Roboto"/>
                <a:cs typeface="Roboto"/>
                <a:sym typeface="Roboto"/>
              </a:rPr>
              <a:t>*ngif :  </a:t>
            </a:r>
            <a:r>
              <a:rPr lang="en" sz="1050">
                <a:solidFill>
                  <a:srgbClr val="444444"/>
                </a:solidFill>
                <a:highlight>
                  <a:srgbClr val="FFFFFF"/>
                </a:highlight>
                <a:latin typeface="Roboto"/>
                <a:ea typeface="Roboto"/>
                <a:cs typeface="Roboto"/>
                <a:sym typeface="Roboto"/>
              </a:rPr>
              <a:t>conditionally creates or destroys subviews from the template.</a:t>
            </a:r>
            <a:endParaRPr sz="1050">
              <a:solidFill>
                <a:srgbClr val="444444"/>
              </a:solidFill>
              <a:highlight>
                <a:schemeClr val="lt1"/>
              </a:highlight>
              <a:latin typeface="Roboto"/>
              <a:ea typeface="Roboto"/>
              <a:cs typeface="Roboto"/>
              <a:sym typeface="Roboto"/>
            </a:endParaRPr>
          </a:p>
          <a:p>
            <a:pPr indent="-295275" lvl="4" marL="2286000" rtl="0" algn="l">
              <a:spcBef>
                <a:spcPts val="0"/>
              </a:spcBef>
              <a:spcAft>
                <a:spcPts val="0"/>
              </a:spcAft>
              <a:buClr>
                <a:srgbClr val="444444"/>
              </a:buClr>
              <a:buSzPts val="1050"/>
              <a:buFont typeface="Roboto"/>
              <a:buChar char="○"/>
            </a:pPr>
            <a:r>
              <a:rPr lang="en" sz="1050">
                <a:solidFill>
                  <a:srgbClr val="444444"/>
                </a:solidFill>
                <a:highlight>
                  <a:schemeClr val="lt1"/>
                </a:highlight>
                <a:latin typeface="Roboto"/>
                <a:ea typeface="Roboto"/>
                <a:cs typeface="Roboto"/>
                <a:sym typeface="Roboto"/>
              </a:rPr>
              <a:t> *ngfor: </a:t>
            </a:r>
            <a:r>
              <a:rPr lang="en" sz="1050">
                <a:solidFill>
                  <a:srgbClr val="444444"/>
                </a:solidFill>
                <a:highlight>
                  <a:srgbClr val="FFFFFF"/>
                </a:highlight>
                <a:latin typeface="Roboto"/>
                <a:ea typeface="Roboto"/>
                <a:cs typeface="Roboto"/>
                <a:sym typeface="Roboto"/>
              </a:rPr>
              <a:t>repeat a node for each item in a list.</a:t>
            </a:r>
            <a:endParaRPr sz="1050">
              <a:solidFill>
                <a:srgbClr val="444444"/>
              </a:solidFill>
              <a:highlight>
                <a:schemeClr val="lt1"/>
              </a:highlight>
              <a:latin typeface="Roboto"/>
              <a:ea typeface="Roboto"/>
              <a:cs typeface="Roboto"/>
              <a:sym typeface="Roboto"/>
            </a:endParaRPr>
          </a:p>
          <a:p>
            <a:pPr indent="-295275" lvl="4" marL="2286000" rtl="0" algn="l">
              <a:spcBef>
                <a:spcPts val="0"/>
              </a:spcBef>
              <a:spcAft>
                <a:spcPts val="0"/>
              </a:spcAft>
              <a:buClr>
                <a:srgbClr val="444444"/>
              </a:buClr>
              <a:buSzPts val="1050"/>
              <a:buFont typeface="Roboto"/>
              <a:buChar char="○"/>
            </a:pPr>
            <a:r>
              <a:rPr lang="en" sz="1050">
                <a:solidFill>
                  <a:srgbClr val="444444"/>
                </a:solidFill>
                <a:highlight>
                  <a:schemeClr val="lt1"/>
                </a:highlight>
                <a:latin typeface="Roboto"/>
                <a:ea typeface="Roboto"/>
                <a:cs typeface="Roboto"/>
                <a:sym typeface="Roboto"/>
              </a:rPr>
              <a:t> *ngSwithCase: </a:t>
            </a:r>
            <a:r>
              <a:rPr lang="en" sz="1050">
                <a:solidFill>
                  <a:srgbClr val="444444"/>
                </a:solidFill>
                <a:highlight>
                  <a:srgbClr val="FFFFFF"/>
                </a:highlight>
                <a:latin typeface="Roboto"/>
                <a:ea typeface="Roboto"/>
                <a:cs typeface="Roboto"/>
                <a:sym typeface="Roboto"/>
              </a:rPr>
              <a:t>a set of directives that switch among alternative views.</a:t>
            </a:r>
            <a:endParaRPr sz="1050">
              <a:solidFill>
                <a:srgbClr val="444444"/>
              </a:solidFill>
              <a:highlight>
                <a:schemeClr val="lt1"/>
              </a:highlight>
              <a:latin typeface="Roboto"/>
              <a:ea typeface="Roboto"/>
              <a:cs typeface="Roboto"/>
              <a:sym typeface="Roboto"/>
            </a:endParaRPr>
          </a:p>
          <a:p>
            <a:pPr indent="-295275" lvl="2" marL="1371600" rtl="0" algn="l">
              <a:spcBef>
                <a:spcPts val="0"/>
              </a:spcBef>
              <a:spcAft>
                <a:spcPts val="0"/>
              </a:spcAft>
              <a:buClr>
                <a:srgbClr val="444444"/>
              </a:buClr>
              <a:buSzPts val="1050"/>
              <a:buFont typeface="Roboto"/>
              <a:buChar char="■"/>
            </a:pPr>
            <a:r>
              <a:rPr b="1" lang="en" sz="1050">
                <a:solidFill>
                  <a:srgbClr val="444444"/>
                </a:solidFill>
                <a:highlight>
                  <a:schemeClr val="lt1"/>
                </a:highlight>
                <a:latin typeface="Roboto"/>
                <a:ea typeface="Roboto"/>
                <a:cs typeface="Roboto"/>
                <a:sym typeface="Roboto"/>
              </a:rPr>
              <a:t>Attribute Directive : </a:t>
            </a:r>
            <a:r>
              <a:rPr lang="en" sz="1050">
                <a:solidFill>
                  <a:srgbClr val="444444"/>
                </a:solidFill>
                <a:highlight>
                  <a:schemeClr val="lt1"/>
                </a:highlight>
                <a:latin typeface="Roboto"/>
                <a:ea typeface="Roboto"/>
                <a:cs typeface="Roboto"/>
                <a:sym typeface="Roboto"/>
              </a:rPr>
              <a:t>Modify attributes of existing DOM elements and changes the appearance or behavior of a DOM element.</a:t>
            </a:r>
            <a:endParaRPr sz="1050">
              <a:solidFill>
                <a:srgbClr val="444444"/>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050">
              <a:solidFill>
                <a:srgbClr val="444444"/>
              </a:solidFill>
              <a:highlight>
                <a:schemeClr val="lt1"/>
              </a:highlight>
              <a:latin typeface="Roboto"/>
              <a:ea typeface="Roboto"/>
              <a:cs typeface="Roboto"/>
              <a:sym typeface="Roboto"/>
            </a:endParaRPr>
          </a:p>
          <a:p>
            <a:pPr indent="-295275" lvl="3" marL="1828800" rtl="0" algn="l">
              <a:spcBef>
                <a:spcPts val="0"/>
              </a:spcBef>
              <a:spcAft>
                <a:spcPts val="0"/>
              </a:spcAft>
              <a:buClr>
                <a:srgbClr val="444444"/>
              </a:buClr>
              <a:buSzPts val="1050"/>
              <a:buFont typeface="Roboto"/>
              <a:buChar char="●"/>
            </a:pPr>
            <a:r>
              <a:rPr lang="en" sz="1050">
                <a:solidFill>
                  <a:srgbClr val="444444"/>
                </a:solidFill>
                <a:highlight>
                  <a:schemeClr val="lt1"/>
                </a:highlight>
                <a:latin typeface="Roboto"/>
                <a:ea typeface="Roboto"/>
                <a:cs typeface="Roboto"/>
                <a:sym typeface="Roboto"/>
              </a:rPr>
              <a:t>ngClass : </a:t>
            </a:r>
            <a:r>
              <a:rPr lang="en" sz="1050">
                <a:solidFill>
                  <a:srgbClr val="444444"/>
                </a:solidFill>
                <a:highlight>
                  <a:srgbClr val="FFFFFF"/>
                </a:highlight>
                <a:latin typeface="Roboto"/>
                <a:ea typeface="Roboto"/>
                <a:cs typeface="Roboto"/>
                <a:sym typeface="Roboto"/>
              </a:rPr>
              <a:t>adds and removes a set of CSS classes.</a:t>
            </a:r>
            <a:endParaRPr sz="1050">
              <a:solidFill>
                <a:srgbClr val="444444"/>
              </a:solidFill>
              <a:highlight>
                <a:schemeClr val="lt1"/>
              </a:highlight>
              <a:latin typeface="Roboto"/>
              <a:ea typeface="Roboto"/>
              <a:cs typeface="Roboto"/>
              <a:sym typeface="Roboto"/>
            </a:endParaRPr>
          </a:p>
          <a:p>
            <a:pPr indent="-295275" lvl="3" marL="1828800" rtl="0" algn="l">
              <a:spcBef>
                <a:spcPts val="0"/>
              </a:spcBef>
              <a:spcAft>
                <a:spcPts val="0"/>
              </a:spcAft>
              <a:buClr>
                <a:srgbClr val="444444"/>
              </a:buClr>
              <a:buSzPts val="1050"/>
              <a:buFont typeface="Roboto"/>
              <a:buChar char="●"/>
            </a:pPr>
            <a:r>
              <a:rPr lang="en" sz="1050">
                <a:solidFill>
                  <a:srgbClr val="444444"/>
                </a:solidFill>
                <a:highlight>
                  <a:schemeClr val="lt1"/>
                </a:highlight>
                <a:latin typeface="Roboto"/>
                <a:ea typeface="Roboto"/>
                <a:cs typeface="Roboto"/>
                <a:sym typeface="Roboto"/>
              </a:rPr>
              <a:t>ngStyle : </a:t>
            </a:r>
            <a:r>
              <a:rPr lang="en" sz="1050">
                <a:solidFill>
                  <a:srgbClr val="444444"/>
                </a:solidFill>
                <a:highlight>
                  <a:srgbClr val="FFFFFF"/>
                </a:highlight>
                <a:latin typeface="Roboto"/>
                <a:ea typeface="Roboto"/>
                <a:cs typeface="Roboto"/>
                <a:sym typeface="Roboto"/>
              </a:rPr>
              <a:t>adds and removes a set of HTML styles.</a:t>
            </a:r>
            <a:endParaRPr sz="1050">
              <a:solidFill>
                <a:srgbClr val="444444"/>
              </a:solidFill>
              <a:highlight>
                <a:schemeClr val="lt1"/>
              </a:highlight>
              <a:latin typeface="Roboto"/>
              <a:ea typeface="Roboto"/>
              <a:cs typeface="Roboto"/>
              <a:sym typeface="Roboto"/>
            </a:endParaRPr>
          </a:p>
          <a:p>
            <a:pPr indent="-295275" lvl="3" marL="1828800" rtl="0" algn="l">
              <a:spcBef>
                <a:spcPts val="0"/>
              </a:spcBef>
              <a:spcAft>
                <a:spcPts val="0"/>
              </a:spcAft>
              <a:buClr>
                <a:srgbClr val="444444"/>
              </a:buClr>
              <a:buSzPts val="1050"/>
              <a:buFont typeface="Roboto"/>
              <a:buChar char="●"/>
            </a:pPr>
            <a:r>
              <a:rPr lang="en" sz="1050">
                <a:solidFill>
                  <a:srgbClr val="444444"/>
                </a:solidFill>
                <a:highlight>
                  <a:schemeClr val="lt1"/>
                </a:highlight>
                <a:latin typeface="Roboto"/>
                <a:ea typeface="Roboto"/>
                <a:cs typeface="Roboto"/>
                <a:sym typeface="Roboto"/>
              </a:rPr>
              <a:t>ngModel : </a:t>
            </a:r>
            <a:r>
              <a:rPr lang="en" sz="1050">
                <a:solidFill>
                  <a:srgbClr val="444444"/>
                </a:solidFill>
                <a:highlight>
                  <a:srgbClr val="FFFFFF"/>
                </a:highlight>
                <a:latin typeface="Roboto"/>
                <a:ea typeface="Roboto"/>
                <a:cs typeface="Roboto"/>
                <a:sym typeface="Roboto"/>
              </a:rPr>
              <a:t>adds two-way data binding to an HTML form element</a:t>
            </a:r>
            <a:endParaRPr sz="1050">
              <a:solidFill>
                <a:srgbClr val="444444"/>
              </a:solidFill>
              <a:highlight>
                <a:schemeClr val="lt1"/>
              </a:highlight>
              <a:latin typeface="Roboto"/>
              <a:ea typeface="Roboto"/>
              <a:cs typeface="Roboto"/>
              <a:sym typeface="Roboto"/>
            </a:endParaRPr>
          </a:p>
          <a:p>
            <a:pPr indent="0" lvl="0" marL="914400" rtl="0" algn="l">
              <a:spcBef>
                <a:spcPts val="0"/>
              </a:spcBef>
              <a:spcAft>
                <a:spcPts val="0"/>
              </a:spcAft>
              <a:buNone/>
            </a:pPr>
            <a:r>
              <a:t/>
            </a:r>
            <a:endParaRPr sz="1050">
              <a:solidFill>
                <a:srgbClr val="444444"/>
              </a:solidFill>
              <a:highlight>
                <a:schemeClr val="lt1"/>
              </a:highlight>
              <a:latin typeface="Roboto"/>
              <a:ea typeface="Roboto"/>
              <a:cs typeface="Roboto"/>
              <a:sym typeface="Roboto"/>
            </a:endParaRPr>
          </a:p>
          <a:p>
            <a:pPr indent="-295275" lvl="1" marL="914400" rtl="0" algn="l">
              <a:spcBef>
                <a:spcPts val="0"/>
              </a:spcBef>
              <a:spcAft>
                <a:spcPts val="0"/>
              </a:spcAft>
              <a:buClr>
                <a:srgbClr val="444444"/>
              </a:buClr>
              <a:buSzPts val="1050"/>
              <a:buFont typeface="Roboto"/>
              <a:buChar char="○"/>
            </a:pPr>
            <a:r>
              <a:rPr lang="en" sz="1050">
                <a:solidFill>
                  <a:srgbClr val="444444"/>
                </a:solidFill>
                <a:highlight>
                  <a:srgbClr val="FFFF00"/>
                </a:highlight>
                <a:latin typeface="Roboto"/>
                <a:ea typeface="Roboto"/>
                <a:cs typeface="Roboto"/>
                <a:sym typeface="Roboto"/>
              </a:rPr>
              <a:t>Custom Directives</a:t>
            </a:r>
            <a:endParaRPr sz="1050">
              <a:solidFill>
                <a:srgbClr val="444444"/>
              </a:solidFill>
              <a:highlight>
                <a:srgbClr val="FFFF00"/>
              </a:highlight>
              <a:latin typeface="Roboto"/>
              <a:ea typeface="Roboto"/>
              <a:cs typeface="Roboto"/>
              <a:sym typeface="Roboto"/>
            </a:endParaRPr>
          </a:p>
          <a:p>
            <a:pPr indent="0" lvl="0" marL="914400" rtl="0" algn="l">
              <a:spcBef>
                <a:spcPts val="0"/>
              </a:spcBef>
              <a:spcAft>
                <a:spcPts val="0"/>
              </a:spcAft>
              <a:buNone/>
            </a:pPr>
            <a:r>
              <a:t/>
            </a:r>
            <a:endParaRPr sz="1050">
              <a:solidFill>
                <a:srgbClr val="444444"/>
              </a:solidFill>
              <a:highlight>
                <a:schemeClr val="lt1"/>
              </a:highlight>
              <a:latin typeface="Roboto"/>
              <a:ea typeface="Roboto"/>
              <a:cs typeface="Roboto"/>
              <a:sym typeface="Roboto"/>
            </a:endParaRPr>
          </a:p>
          <a:p>
            <a:pPr indent="-295275" lvl="2" marL="1371600" rtl="0" algn="l">
              <a:spcBef>
                <a:spcPts val="0"/>
              </a:spcBef>
              <a:spcAft>
                <a:spcPts val="0"/>
              </a:spcAft>
              <a:buClr>
                <a:srgbClr val="444444"/>
              </a:buClr>
              <a:buSzPts val="1050"/>
              <a:buFont typeface="Roboto"/>
              <a:buChar char="■"/>
            </a:pPr>
            <a:r>
              <a:rPr lang="en" sz="1050">
                <a:solidFill>
                  <a:srgbClr val="444444"/>
                </a:solidFill>
                <a:highlight>
                  <a:schemeClr val="lt1"/>
                </a:highlight>
                <a:latin typeface="Roboto"/>
                <a:ea typeface="Roboto"/>
                <a:cs typeface="Roboto"/>
                <a:sym typeface="Roboto"/>
              </a:rPr>
              <a:t>Structural Directive</a:t>
            </a:r>
            <a:endParaRPr sz="1050">
              <a:solidFill>
                <a:srgbClr val="444444"/>
              </a:solidFill>
              <a:highlight>
                <a:schemeClr val="lt1"/>
              </a:highlight>
              <a:latin typeface="Roboto"/>
              <a:ea typeface="Roboto"/>
              <a:cs typeface="Roboto"/>
              <a:sym typeface="Roboto"/>
            </a:endParaRPr>
          </a:p>
          <a:p>
            <a:pPr indent="-295275" lvl="2" marL="1371600" rtl="0" algn="l">
              <a:spcBef>
                <a:spcPts val="0"/>
              </a:spcBef>
              <a:spcAft>
                <a:spcPts val="0"/>
              </a:spcAft>
              <a:buClr>
                <a:srgbClr val="444444"/>
              </a:buClr>
              <a:buSzPts val="1050"/>
              <a:buFont typeface="Roboto"/>
              <a:buChar char="■"/>
            </a:pPr>
            <a:r>
              <a:rPr lang="en" sz="1050">
                <a:solidFill>
                  <a:srgbClr val="444444"/>
                </a:solidFill>
                <a:highlight>
                  <a:schemeClr val="lt1"/>
                </a:highlight>
                <a:latin typeface="Roboto"/>
                <a:ea typeface="Roboto"/>
                <a:cs typeface="Roboto"/>
                <a:sym typeface="Roboto"/>
              </a:rPr>
              <a:t>Attribute Directive</a:t>
            </a:r>
            <a:endParaRPr sz="1050">
              <a:solidFill>
                <a:srgbClr val="444444"/>
              </a:solidFill>
              <a:highlight>
                <a:schemeClr val="lt1"/>
              </a:highlight>
              <a:latin typeface="Roboto"/>
              <a:ea typeface="Roboto"/>
              <a:cs typeface="Roboto"/>
              <a:sym typeface="Roboto"/>
            </a:endParaRPr>
          </a:p>
          <a:p>
            <a:pPr indent="-295275" lvl="2" marL="1371600" rtl="0" algn="l">
              <a:spcBef>
                <a:spcPts val="0"/>
              </a:spcBef>
              <a:spcAft>
                <a:spcPts val="0"/>
              </a:spcAft>
              <a:buClr>
                <a:srgbClr val="444444"/>
              </a:buClr>
              <a:buSzPts val="1050"/>
              <a:buFont typeface="Roboto"/>
              <a:buChar char="■"/>
            </a:pPr>
            <a:r>
              <a:rPr lang="en" sz="1050">
                <a:solidFill>
                  <a:srgbClr val="444444"/>
                </a:solidFill>
                <a:highlight>
                  <a:schemeClr val="lt1"/>
                </a:highlight>
                <a:latin typeface="Roboto"/>
                <a:ea typeface="Roboto"/>
                <a:cs typeface="Roboto"/>
                <a:sym typeface="Roboto"/>
              </a:rPr>
              <a:t>Components : directives with templates</a:t>
            </a:r>
            <a:endParaRPr sz="1050">
              <a:solidFill>
                <a:srgbClr val="444444"/>
              </a:solidFill>
              <a:highlight>
                <a:schemeClr val="lt1"/>
              </a:highlight>
              <a:latin typeface="Roboto"/>
              <a:ea typeface="Roboto"/>
              <a:cs typeface="Roboto"/>
              <a:sym typeface="Roboto"/>
            </a:endParaRPr>
          </a:p>
          <a:p>
            <a:pPr indent="0" lvl="0" marL="914400" rtl="0" algn="l">
              <a:spcBef>
                <a:spcPts val="0"/>
              </a:spcBef>
              <a:spcAft>
                <a:spcPts val="0"/>
              </a:spcAft>
              <a:buNone/>
            </a:pPr>
            <a:r>
              <a:t/>
            </a:r>
            <a:endParaRPr sz="1050">
              <a:solidFill>
                <a:srgbClr val="444444"/>
              </a:solidFill>
              <a:highlight>
                <a:schemeClr val="lt1"/>
              </a:highlight>
              <a:latin typeface="Roboto"/>
              <a:ea typeface="Roboto"/>
              <a:cs typeface="Roboto"/>
              <a:sym typeface="Roboto"/>
            </a:endParaRPr>
          </a:p>
          <a:p>
            <a:pPr indent="0" lvl="0" marL="914400" rtl="0" algn="l">
              <a:spcBef>
                <a:spcPts val="0"/>
              </a:spcBef>
              <a:spcAft>
                <a:spcPts val="0"/>
              </a:spcAft>
              <a:buNone/>
            </a:pPr>
            <a:r>
              <a:t/>
            </a:r>
            <a:endParaRPr sz="1050">
              <a:solidFill>
                <a:srgbClr val="444444"/>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050">
              <a:solidFill>
                <a:srgbClr val="444444"/>
              </a:solidFill>
              <a:highlight>
                <a:schemeClr val="lt1"/>
              </a:highlight>
              <a:latin typeface="Roboto"/>
              <a:ea typeface="Roboto"/>
              <a:cs typeface="Roboto"/>
              <a:sym typeface="Roboto"/>
            </a:endParaRPr>
          </a:p>
          <a:p>
            <a:pPr indent="0" lvl="0" marL="914400" rtl="0" algn="l">
              <a:spcBef>
                <a:spcPts val="0"/>
              </a:spcBef>
              <a:spcAft>
                <a:spcPts val="0"/>
              </a:spcAft>
              <a:buClr>
                <a:schemeClr val="dk1"/>
              </a:buClr>
              <a:buSzPts val="1100"/>
              <a:buFont typeface="Arial"/>
              <a:buNone/>
            </a:pPr>
            <a:r>
              <a:t/>
            </a:r>
            <a:endParaRPr b="1" sz="1050">
              <a:solidFill>
                <a:srgbClr val="444444"/>
              </a:solidFill>
              <a:highlight>
                <a:schemeClr val="lt1"/>
              </a:highlight>
              <a:latin typeface="Roboto"/>
              <a:ea typeface="Roboto"/>
              <a:cs typeface="Roboto"/>
              <a:sym typeface="Roboto"/>
            </a:endParaRPr>
          </a:p>
          <a:p>
            <a:pPr indent="0" lvl="0" marL="914400" rtl="0" algn="l">
              <a:spcBef>
                <a:spcPts val="0"/>
              </a:spcBef>
              <a:spcAft>
                <a:spcPts val="0"/>
              </a:spcAft>
              <a:buClr>
                <a:schemeClr val="dk1"/>
              </a:buClr>
              <a:buSzPts val="1100"/>
              <a:buFont typeface="Arial"/>
              <a:buNone/>
            </a:pPr>
            <a:r>
              <a:t/>
            </a:r>
            <a:endParaRPr b="1" sz="1050">
              <a:solidFill>
                <a:srgbClr val="444444"/>
              </a:solidFill>
              <a:highlight>
                <a:schemeClr val="lt1"/>
              </a:highlight>
              <a:latin typeface="Roboto"/>
              <a:ea typeface="Roboto"/>
              <a:cs typeface="Roboto"/>
              <a:sym typeface="Roboto"/>
            </a:endParaRPr>
          </a:p>
          <a:p>
            <a:pPr indent="0" lvl="0" marL="914400" rtl="0" algn="l">
              <a:spcBef>
                <a:spcPts val="0"/>
              </a:spcBef>
              <a:spcAft>
                <a:spcPts val="0"/>
              </a:spcAft>
              <a:buClr>
                <a:schemeClr val="dk1"/>
              </a:buClr>
              <a:buSzPts val="1100"/>
              <a:buFont typeface="Arial"/>
              <a:buNone/>
            </a:pPr>
            <a:r>
              <a:t/>
            </a:r>
            <a:endParaRPr b="1" sz="1050">
              <a:solidFill>
                <a:srgbClr val="444444"/>
              </a:solidFill>
              <a:highlight>
                <a:schemeClr val="lt1"/>
              </a:highlight>
              <a:latin typeface="Roboto"/>
              <a:ea typeface="Roboto"/>
              <a:cs typeface="Roboto"/>
              <a:sym typeface="Roboto"/>
            </a:endParaRPr>
          </a:p>
          <a:p>
            <a:pPr indent="0" lvl="0" marL="914400" rtl="0" algn="l">
              <a:spcBef>
                <a:spcPts val="0"/>
              </a:spcBef>
              <a:spcAft>
                <a:spcPts val="0"/>
              </a:spcAft>
              <a:buClr>
                <a:schemeClr val="dk1"/>
              </a:buClr>
              <a:buSzPts val="1100"/>
              <a:buFont typeface="Arial"/>
              <a:buNone/>
            </a:pPr>
            <a:r>
              <a:t/>
            </a:r>
            <a:endParaRPr b="1" sz="1050">
              <a:solidFill>
                <a:srgbClr val="444444"/>
              </a:solidFill>
              <a:highlight>
                <a:schemeClr val="lt1"/>
              </a:highlight>
              <a:latin typeface="Roboto"/>
              <a:ea typeface="Roboto"/>
              <a:cs typeface="Roboto"/>
              <a:sym typeface="Roboto"/>
            </a:endParaRPr>
          </a:p>
          <a:p>
            <a:pPr indent="0" lvl="0" marL="914400" rtl="0" algn="l">
              <a:spcBef>
                <a:spcPts val="0"/>
              </a:spcBef>
              <a:spcAft>
                <a:spcPts val="0"/>
              </a:spcAft>
              <a:buClr>
                <a:schemeClr val="dk1"/>
              </a:buClr>
              <a:buSzPts val="1100"/>
              <a:buFont typeface="Arial"/>
              <a:buNone/>
            </a:pPr>
            <a:r>
              <a:t/>
            </a:r>
            <a:endParaRPr b="1" sz="1050">
              <a:solidFill>
                <a:srgbClr val="444444"/>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050">
              <a:solidFill>
                <a:srgbClr val="444444"/>
              </a:solidFill>
              <a:highlight>
                <a:schemeClr val="lt1"/>
              </a:highlight>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t/>
            </a:r>
            <a:endParaRPr sz="1050">
              <a:solidFill>
                <a:srgbClr val="444444"/>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sz="1050">
              <a:solidFill>
                <a:srgbClr val="444444"/>
              </a:solidFill>
              <a:highlight>
                <a:srgbClr val="FFFFFF"/>
              </a:highlight>
              <a:latin typeface="Roboto"/>
              <a:ea typeface="Roboto"/>
              <a:cs typeface="Roboto"/>
              <a:sym typeface="Roboto"/>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83"/>
          <p:cNvSpPr txBox="1"/>
          <p:nvPr>
            <p:ph type="ctrTitle"/>
          </p:nvPr>
        </p:nvSpPr>
        <p:spPr>
          <a:xfrm>
            <a:off x="264725" y="87025"/>
            <a:ext cx="47514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Built In Directives</a:t>
            </a:r>
            <a:endParaRPr sz="3400">
              <a:solidFill>
                <a:srgbClr val="E06666"/>
              </a:solidFill>
              <a:latin typeface="Raleway"/>
              <a:ea typeface="Raleway"/>
              <a:cs typeface="Raleway"/>
              <a:sym typeface="Raleway"/>
            </a:endParaRPr>
          </a:p>
        </p:txBody>
      </p:sp>
      <p:sp>
        <p:nvSpPr>
          <p:cNvPr id="556" name="Google Shape;556;p83"/>
          <p:cNvSpPr txBox="1"/>
          <p:nvPr/>
        </p:nvSpPr>
        <p:spPr>
          <a:xfrm>
            <a:off x="396750" y="790050"/>
            <a:ext cx="8136000" cy="6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444444"/>
              </a:solidFill>
              <a:highlight>
                <a:srgbClr val="FFFFFF"/>
              </a:highlight>
              <a:latin typeface="Roboto"/>
              <a:ea typeface="Roboto"/>
              <a:cs typeface="Roboto"/>
              <a:sym typeface="Roboto"/>
            </a:endParaRPr>
          </a:p>
          <a:p>
            <a:pPr indent="-295275" lvl="0" marL="457200" rtl="0" algn="l">
              <a:spcBef>
                <a:spcPts val="0"/>
              </a:spcBef>
              <a:spcAft>
                <a:spcPts val="0"/>
              </a:spcAft>
              <a:buClr>
                <a:srgbClr val="444444"/>
              </a:buClr>
              <a:buSzPts val="1050"/>
              <a:buFont typeface="Roboto"/>
              <a:buChar char="●"/>
            </a:pPr>
            <a:r>
              <a:rPr b="1" lang="en" sz="1050">
                <a:solidFill>
                  <a:srgbClr val="444444"/>
                </a:solidFill>
                <a:highlight>
                  <a:schemeClr val="lt1"/>
                </a:highlight>
                <a:latin typeface="Roboto"/>
                <a:ea typeface="Roboto"/>
                <a:cs typeface="Roboto"/>
                <a:sym typeface="Roboto"/>
              </a:rPr>
              <a:t>*ngIf</a:t>
            </a:r>
            <a:r>
              <a:rPr lang="en" sz="1050">
                <a:solidFill>
                  <a:srgbClr val="444444"/>
                </a:solidFill>
                <a:highlight>
                  <a:schemeClr val="lt1"/>
                </a:highlight>
                <a:latin typeface="Roboto"/>
                <a:ea typeface="Roboto"/>
                <a:cs typeface="Roboto"/>
                <a:sym typeface="Roboto"/>
              </a:rPr>
              <a:t>   : show or hide a component based on the if case (Truthy or Falsy Condition)</a:t>
            </a:r>
            <a:endParaRPr sz="1050">
              <a:solidFill>
                <a:srgbClr val="444444"/>
              </a:solidFill>
              <a:highlight>
                <a:schemeClr val="lt1"/>
              </a:highlight>
              <a:latin typeface="Roboto"/>
              <a:ea typeface="Roboto"/>
              <a:cs typeface="Roboto"/>
              <a:sym typeface="Roboto"/>
            </a:endParaRPr>
          </a:p>
          <a:p>
            <a:pPr indent="0" lvl="0" marL="0" rtl="0" algn="l">
              <a:spcBef>
                <a:spcPts val="0"/>
              </a:spcBef>
              <a:spcAft>
                <a:spcPts val="0"/>
              </a:spcAft>
              <a:buNone/>
            </a:pPr>
            <a:r>
              <a:t/>
            </a:r>
            <a:endParaRPr b="1" sz="1050">
              <a:solidFill>
                <a:srgbClr val="444444"/>
              </a:solidFill>
              <a:highlight>
                <a:schemeClr val="lt1"/>
              </a:highlight>
              <a:latin typeface="Roboto"/>
              <a:ea typeface="Roboto"/>
              <a:cs typeface="Roboto"/>
              <a:sym typeface="Roboto"/>
            </a:endParaRPr>
          </a:p>
          <a:p>
            <a:pPr indent="0" lvl="0" marL="914400" rtl="0" algn="l">
              <a:spcBef>
                <a:spcPts val="0"/>
              </a:spcBef>
              <a:spcAft>
                <a:spcPts val="0"/>
              </a:spcAft>
              <a:buNone/>
            </a:pPr>
            <a:r>
              <a:t/>
            </a:r>
            <a:endParaRPr b="1" sz="1050">
              <a:solidFill>
                <a:srgbClr val="444444"/>
              </a:solidFill>
              <a:highlight>
                <a:schemeClr val="lt1"/>
              </a:highlight>
              <a:latin typeface="Roboto"/>
              <a:ea typeface="Roboto"/>
              <a:cs typeface="Roboto"/>
              <a:sym typeface="Roboto"/>
            </a:endParaRPr>
          </a:p>
          <a:p>
            <a:pPr indent="0" lvl="0" marL="914400" rtl="0" algn="l">
              <a:spcBef>
                <a:spcPts val="0"/>
              </a:spcBef>
              <a:spcAft>
                <a:spcPts val="0"/>
              </a:spcAft>
              <a:buNone/>
            </a:pPr>
            <a:r>
              <a:t/>
            </a:r>
            <a:endParaRPr b="1" sz="1050">
              <a:solidFill>
                <a:srgbClr val="444444"/>
              </a:solidFill>
              <a:highlight>
                <a:schemeClr val="lt1"/>
              </a:highlight>
              <a:latin typeface="Roboto"/>
              <a:ea typeface="Roboto"/>
              <a:cs typeface="Roboto"/>
              <a:sym typeface="Roboto"/>
            </a:endParaRPr>
          </a:p>
          <a:p>
            <a:pPr indent="0" lvl="0" marL="914400" rtl="0" algn="l">
              <a:spcBef>
                <a:spcPts val="0"/>
              </a:spcBef>
              <a:spcAft>
                <a:spcPts val="0"/>
              </a:spcAft>
              <a:buNone/>
            </a:pPr>
            <a:r>
              <a:t/>
            </a:r>
            <a:endParaRPr b="1" sz="1050">
              <a:solidFill>
                <a:srgbClr val="444444"/>
              </a:solidFill>
              <a:highlight>
                <a:schemeClr val="lt1"/>
              </a:highlight>
              <a:latin typeface="Roboto"/>
              <a:ea typeface="Roboto"/>
              <a:cs typeface="Roboto"/>
              <a:sym typeface="Roboto"/>
            </a:endParaRPr>
          </a:p>
          <a:p>
            <a:pPr indent="0" lvl="0" marL="914400" rtl="0" algn="l">
              <a:spcBef>
                <a:spcPts val="0"/>
              </a:spcBef>
              <a:spcAft>
                <a:spcPts val="0"/>
              </a:spcAft>
              <a:buNone/>
            </a:pPr>
            <a:r>
              <a:t/>
            </a:r>
            <a:endParaRPr b="1" sz="1050">
              <a:solidFill>
                <a:srgbClr val="444444"/>
              </a:solidFill>
              <a:highlight>
                <a:schemeClr val="lt1"/>
              </a:highlight>
              <a:latin typeface="Roboto"/>
              <a:ea typeface="Roboto"/>
              <a:cs typeface="Roboto"/>
              <a:sym typeface="Roboto"/>
            </a:endParaRPr>
          </a:p>
          <a:p>
            <a:pPr indent="0" lvl="0" marL="914400" rtl="0" algn="l">
              <a:spcBef>
                <a:spcPts val="0"/>
              </a:spcBef>
              <a:spcAft>
                <a:spcPts val="0"/>
              </a:spcAft>
              <a:buNone/>
            </a:pPr>
            <a:r>
              <a:t/>
            </a:r>
            <a:endParaRPr b="1" sz="1050">
              <a:solidFill>
                <a:srgbClr val="444444"/>
              </a:solidFill>
              <a:highlight>
                <a:schemeClr val="lt1"/>
              </a:highlight>
              <a:latin typeface="Roboto"/>
              <a:ea typeface="Roboto"/>
              <a:cs typeface="Roboto"/>
              <a:sym typeface="Roboto"/>
            </a:endParaRPr>
          </a:p>
          <a:p>
            <a:pPr indent="0" lvl="0" marL="914400" rtl="0" algn="l">
              <a:spcBef>
                <a:spcPts val="0"/>
              </a:spcBef>
              <a:spcAft>
                <a:spcPts val="0"/>
              </a:spcAft>
              <a:buNone/>
            </a:pPr>
            <a:r>
              <a:t/>
            </a:r>
            <a:endParaRPr b="1" sz="1050">
              <a:solidFill>
                <a:srgbClr val="444444"/>
              </a:solidFill>
              <a:highlight>
                <a:schemeClr val="lt1"/>
              </a:highlight>
              <a:latin typeface="Roboto"/>
              <a:ea typeface="Roboto"/>
              <a:cs typeface="Roboto"/>
              <a:sym typeface="Roboto"/>
            </a:endParaRPr>
          </a:p>
          <a:p>
            <a:pPr indent="0" lvl="0" marL="914400" rtl="0" algn="l">
              <a:spcBef>
                <a:spcPts val="0"/>
              </a:spcBef>
              <a:spcAft>
                <a:spcPts val="0"/>
              </a:spcAft>
              <a:buNone/>
            </a:pPr>
            <a:r>
              <a:t/>
            </a:r>
            <a:endParaRPr b="1" sz="1050">
              <a:solidFill>
                <a:srgbClr val="444444"/>
              </a:solidFill>
              <a:highlight>
                <a:schemeClr val="lt1"/>
              </a:highlight>
              <a:latin typeface="Roboto"/>
              <a:ea typeface="Roboto"/>
              <a:cs typeface="Roboto"/>
              <a:sym typeface="Roboto"/>
            </a:endParaRPr>
          </a:p>
          <a:p>
            <a:pPr indent="0" lvl="0" marL="914400" rtl="0" algn="l">
              <a:spcBef>
                <a:spcPts val="0"/>
              </a:spcBef>
              <a:spcAft>
                <a:spcPts val="0"/>
              </a:spcAft>
              <a:buNone/>
            </a:pPr>
            <a:r>
              <a:t/>
            </a:r>
            <a:endParaRPr b="1" sz="1050">
              <a:solidFill>
                <a:srgbClr val="444444"/>
              </a:solidFill>
              <a:highlight>
                <a:schemeClr val="lt1"/>
              </a:highlight>
              <a:latin typeface="Roboto"/>
              <a:ea typeface="Roboto"/>
              <a:cs typeface="Roboto"/>
              <a:sym typeface="Roboto"/>
            </a:endParaRPr>
          </a:p>
          <a:p>
            <a:pPr indent="-295275" lvl="0" marL="457200" rtl="0" algn="l">
              <a:spcBef>
                <a:spcPts val="0"/>
              </a:spcBef>
              <a:spcAft>
                <a:spcPts val="0"/>
              </a:spcAft>
              <a:buClr>
                <a:srgbClr val="444444"/>
              </a:buClr>
              <a:buSzPts val="1050"/>
              <a:buFont typeface="Roboto"/>
              <a:buChar char="●"/>
            </a:pPr>
            <a:r>
              <a:t/>
            </a:r>
            <a:endParaRPr b="1" sz="1050">
              <a:solidFill>
                <a:srgbClr val="444444"/>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050">
              <a:solidFill>
                <a:srgbClr val="444444"/>
              </a:solidFill>
              <a:highlight>
                <a:srgbClr val="FFFFFF"/>
              </a:highlight>
              <a:latin typeface="Roboto"/>
              <a:ea typeface="Roboto"/>
              <a:cs typeface="Roboto"/>
              <a:sym typeface="Roboto"/>
            </a:endParaRPr>
          </a:p>
        </p:txBody>
      </p:sp>
      <p:graphicFrame>
        <p:nvGraphicFramePr>
          <p:cNvPr id="557" name="Google Shape;557;p83"/>
          <p:cNvGraphicFramePr/>
          <p:nvPr/>
        </p:nvGraphicFramePr>
        <p:xfrm>
          <a:off x="845250" y="1493075"/>
          <a:ext cx="3000000" cy="3000000"/>
        </p:xfrm>
        <a:graphic>
          <a:graphicData uri="http://schemas.openxmlformats.org/drawingml/2006/table">
            <a:tbl>
              <a:tblPr>
                <a:noFill/>
                <a:tableStyleId>{826806EC-AC13-4210-B332-5FDD42A4F74F}</a:tableStyleId>
              </a:tblPr>
              <a:tblGrid>
                <a:gridCol w="2413000"/>
                <a:gridCol w="2413000"/>
                <a:gridCol w="2413000"/>
              </a:tblGrid>
              <a:tr h="237800">
                <a:tc>
                  <a:txBody>
                    <a:bodyPr/>
                    <a:lstStyle/>
                    <a:p>
                      <a:pPr indent="0" lvl="0" marL="0" rtl="0" algn="l">
                        <a:lnSpc>
                          <a:spcPct val="137500"/>
                        </a:lnSpc>
                        <a:spcBef>
                          <a:spcPts val="0"/>
                        </a:spcBef>
                        <a:spcAft>
                          <a:spcPts val="0"/>
                        </a:spcAft>
                        <a:buNone/>
                      </a:pPr>
                      <a:r>
                        <a:rPr lang="en" sz="1000">
                          <a:solidFill>
                            <a:srgbClr val="989FB1"/>
                          </a:solidFill>
                          <a:highlight>
                            <a:srgbClr val="FBFBFB"/>
                          </a:highlight>
                          <a:latin typeface="Courier New"/>
                          <a:ea typeface="Courier New"/>
                          <a:cs typeface="Courier New"/>
                          <a:sym typeface="Courier New"/>
                        </a:rPr>
                        <a:t>&lt;!--</a:t>
                      </a:r>
                      <a:r>
                        <a:rPr i="1" lang="en" sz="1000">
                          <a:solidFill>
                            <a:srgbClr val="989FB1"/>
                          </a:solidFill>
                          <a:highlight>
                            <a:srgbClr val="FBFBFB"/>
                          </a:highlight>
                          <a:latin typeface="Courier New"/>
                          <a:ea typeface="Courier New"/>
                          <a:cs typeface="Courier New"/>
                          <a:sym typeface="Courier New"/>
                        </a:rPr>
                        <a:t> option 1 </a:t>
                      </a:r>
                      <a:r>
                        <a:rPr lang="en" sz="1000">
                          <a:solidFill>
                            <a:srgbClr val="989FB1"/>
                          </a:solidFill>
                          <a:highlight>
                            <a:srgbClr val="FBFBFB"/>
                          </a:highlight>
                          <a:latin typeface="Courier New"/>
                          <a:ea typeface="Courier New"/>
                          <a:cs typeface="Courier New"/>
                          <a:sym typeface="Courier New"/>
                        </a:rPr>
                        <a:t>--&gt;</a:t>
                      </a:r>
                      <a:endParaRPr sz="1000">
                        <a:solidFill>
                          <a:srgbClr val="989FB1"/>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000">
                          <a:solidFill>
                            <a:srgbClr val="994CC3"/>
                          </a:solidFill>
                          <a:highlight>
                            <a:srgbClr val="FBFBFB"/>
                          </a:highlight>
                          <a:latin typeface="Courier New"/>
                          <a:ea typeface="Courier New"/>
                          <a:cs typeface="Courier New"/>
                          <a:sym typeface="Courier New"/>
                        </a:rPr>
                        <a:t>&lt;div </a:t>
                      </a:r>
                      <a:r>
                        <a:rPr i="1" lang="en" sz="1000">
                          <a:solidFill>
                            <a:srgbClr val="4876D6"/>
                          </a:solidFill>
                          <a:highlight>
                            <a:srgbClr val="FBFBFB"/>
                          </a:highlight>
                          <a:latin typeface="Courier New"/>
                          <a:ea typeface="Courier New"/>
                          <a:cs typeface="Courier New"/>
                          <a:sym typeface="Courier New"/>
                        </a:rPr>
                        <a:t>*ngIf</a:t>
                      </a:r>
                      <a:r>
                        <a:rPr lang="en" sz="1000">
                          <a:solidFill>
                            <a:srgbClr val="994CC3"/>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courses.length &gt; 0</a:t>
                      </a:r>
                      <a:r>
                        <a:rPr lang="en" sz="1000">
                          <a:solidFill>
                            <a:srgbClr val="111111"/>
                          </a:solidFill>
                          <a:highlight>
                            <a:srgbClr val="FBFBFB"/>
                          </a:highlight>
                          <a:latin typeface="Courier New"/>
                          <a:ea typeface="Courier New"/>
                          <a:cs typeface="Courier New"/>
                          <a:sym typeface="Courier New"/>
                        </a:rPr>
                        <a:t>"</a:t>
                      </a:r>
                      <a:r>
                        <a:rPr lang="en" sz="1000">
                          <a:solidFill>
                            <a:srgbClr val="994CC3"/>
                          </a:solidFill>
                          <a:highlight>
                            <a:srgbClr val="FBFBFB"/>
                          </a:highlight>
                          <a:latin typeface="Courier New"/>
                          <a:ea typeface="Courier New"/>
                          <a:cs typeface="Courier New"/>
                          <a:sym typeface="Courier New"/>
                        </a:rPr>
                        <a:t>&gt;</a:t>
                      </a:r>
                      <a:endParaRPr sz="10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000">
                          <a:solidFill>
                            <a:srgbClr val="403F53"/>
                          </a:solidFill>
                          <a:highlight>
                            <a:srgbClr val="FBFBFB"/>
                          </a:highlight>
                          <a:latin typeface="Courier New"/>
                          <a:ea typeface="Courier New"/>
                          <a:cs typeface="Courier New"/>
                          <a:sym typeface="Courier New"/>
                        </a:rPr>
                        <a:t>       Courses List</a:t>
                      </a:r>
                      <a:endParaRPr sz="10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000">
                          <a:solidFill>
                            <a:srgbClr val="994CC3"/>
                          </a:solidFill>
                          <a:highlight>
                            <a:srgbClr val="FBFBFB"/>
                          </a:highlight>
                          <a:latin typeface="Courier New"/>
                          <a:ea typeface="Courier New"/>
                          <a:cs typeface="Courier New"/>
                          <a:sym typeface="Courier New"/>
                        </a:rPr>
                        <a:t>&lt;/div&gt;</a:t>
                      </a:r>
                      <a:endParaRPr sz="10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000">
                          <a:solidFill>
                            <a:srgbClr val="994CC3"/>
                          </a:solidFill>
                          <a:highlight>
                            <a:srgbClr val="FBFBFB"/>
                          </a:highlight>
                          <a:latin typeface="Courier New"/>
                          <a:ea typeface="Courier New"/>
                          <a:cs typeface="Courier New"/>
                          <a:sym typeface="Courier New"/>
                        </a:rPr>
                        <a:t>&lt;div </a:t>
                      </a:r>
                      <a:r>
                        <a:rPr i="1" lang="en" sz="1000">
                          <a:solidFill>
                            <a:srgbClr val="4876D6"/>
                          </a:solidFill>
                          <a:highlight>
                            <a:srgbClr val="FBFBFB"/>
                          </a:highlight>
                          <a:latin typeface="Courier New"/>
                          <a:ea typeface="Courier New"/>
                          <a:cs typeface="Courier New"/>
                          <a:sym typeface="Courier New"/>
                        </a:rPr>
                        <a:t>ngIf</a:t>
                      </a:r>
                      <a:r>
                        <a:rPr lang="en" sz="1000">
                          <a:solidFill>
                            <a:srgbClr val="994CC3"/>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courses.length == 0</a:t>
                      </a:r>
                      <a:r>
                        <a:rPr lang="en" sz="1000">
                          <a:solidFill>
                            <a:srgbClr val="111111"/>
                          </a:solidFill>
                          <a:highlight>
                            <a:srgbClr val="FBFBFB"/>
                          </a:highlight>
                          <a:latin typeface="Courier New"/>
                          <a:ea typeface="Courier New"/>
                          <a:cs typeface="Courier New"/>
                          <a:sym typeface="Courier New"/>
                        </a:rPr>
                        <a:t>"</a:t>
                      </a:r>
                      <a:r>
                        <a:rPr lang="en" sz="1000">
                          <a:solidFill>
                            <a:srgbClr val="994CC3"/>
                          </a:solidFill>
                          <a:highlight>
                            <a:srgbClr val="FBFBFB"/>
                          </a:highlight>
                          <a:latin typeface="Courier New"/>
                          <a:ea typeface="Courier New"/>
                          <a:cs typeface="Courier New"/>
                          <a:sym typeface="Courier New"/>
                        </a:rPr>
                        <a:t>&gt;</a:t>
                      </a:r>
                      <a:endParaRPr sz="10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000">
                          <a:solidFill>
                            <a:srgbClr val="403F53"/>
                          </a:solidFill>
                          <a:highlight>
                            <a:srgbClr val="FBFBFB"/>
                          </a:highlight>
                          <a:latin typeface="Courier New"/>
                          <a:ea typeface="Courier New"/>
                          <a:cs typeface="Courier New"/>
                          <a:sym typeface="Courier New"/>
                        </a:rPr>
                        <a:t>   No Courses Yet</a:t>
                      </a:r>
                      <a:endParaRPr sz="10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000">
                          <a:solidFill>
                            <a:srgbClr val="994CC3"/>
                          </a:solidFill>
                          <a:highlight>
                            <a:srgbClr val="FBFBFB"/>
                          </a:highlight>
                          <a:latin typeface="Courier New"/>
                          <a:ea typeface="Courier New"/>
                          <a:cs typeface="Courier New"/>
                          <a:sym typeface="Courier New"/>
                        </a:rPr>
                        <a:t>&lt;/div&gt;</a:t>
                      </a:r>
                      <a:endParaRPr sz="10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t/>
                      </a:r>
                      <a:endParaRPr sz="1100">
                        <a:solidFill>
                          <a:srgbClr val="403F53"/>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sz="1300"/>
                    </a:p>
                  </a:txBody>
                  <a:tcPr marT="91425" marB="91425" marR="91425" marL="91425"/>
                </a:tc>
                <a:tc>
                  <a:txBody>
                    <a:bodyPr/>
                    <a:lstStyle/>
                    <a:p>
                      <a:pPr indent="0" lvl="0" marL="0" rtl="0" algn="l">
                        <a:lnSpc>
                          <a:spcPct val="137500"/>
                        </a:lnSpc>
                        <a:spcBef>
                          <a:spcPts val="0"/>
                        </a:spcBef>
                        <a:spcAft>
                          <a:spcPts val="0"/>
                        </a:spcAft>
                        <a:buNone/>
                      </a:pPr>
                      <a:r>
                        <a:rPr lang="en" sz="1200">
                          <a:solidFill>
                            <a:srgbClr val="989FB1"/>
                          </a:solidFill>
                          <a:highlight>
                            <a:srgbClr val="FBFBFB"/>
                          </a:highlight>
                          <a:latin typeface="Courier New"/>
                          <a:ea typeface="Courier New"/>
                          <a:cs typeface="Courier New"/>
                          <a:sym typeface="Courier New"/>
                        </a:rPr>
                        <a:t>&lt;!--</a:t>
                      </a:r>
                      <a:r>
                        <a:rPr i="1" lang="en" sz="1200">
                          <a:solidFill>
                            <a:srgbClr val="989FB1"/>
                          </a:solidFill>
                          <a:highlight>
                            <a:srgbClr val="FBFBFB"/>
                          </a:highlight>
                          <a:latin typeface="Courier New"/>
                          <a:ea typeface="Courier New"/>
                          <a:cs typeface="Courier New"/>
                          <a:sym typeface="Courier New"/>
                        </a:rPr>
                        <a:t> Option 2 </a:t>
                      </a:r>
                      <a:r>
                        <a:rPr lang="en" sz="1200">
                          <a:solidFill>
                            <a:srgbClr val="989FB1"/>
                          </a:solidFill>
                          <a:highlight>
                            <a:srgbClr val="FBFBFB"/>
                          </a:highlight>
                          <a:latin typeface="Courier New"/>
                          <a:ea typeface="Courier New"/>
                          <a:cs typeface="Courier New"/>
                          <a:sym typeface="Courier New"/>
                        </a:rPr>
                        <a:t>--&gt;</a:t>
                      </a:r>
                      <a:endParaRPr sz="1200">
                        <a:solidFill>
                          <a:srgbClr val="989FB1"/>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rgbClr val="994CC3"/>
                          </a:solidFill>
                          <a:highlight>
                            <a:srgbClr val="FBFBFB"/>
                          </a:highlight>
                          <a:latin typeface="Courier New"/>
                          <a:ea typeface="Courier New"/>
                          <a:cs typeface="Courier New"/>
                          <a:sym typeface="Courier New"/>
                        </a:rPr>
                        <a:t>&lt;div </a:t>
                      </a:r>
                      <a:r>
                        <a:rPr i="1" lang="en" sz="1200">
                          <a:solidFill>
                            <a:srgbClr val="4876D6"/>
                          </a:solidFill>
                          <a:highlight>
                            <a:srgbClr val="FBFBFB"/>
                          </a:highlight>
                          <a:latin typeface="Courier New"/>
                          <a:ea typeface="Courier New"/>
                          <a:cs typeface="Courier New"/>
                          <a:sym typeface="Courier New"/>
                        </a:rPr>
                        <a:t>*ngIf</a:t>
                      </a:r>
                      <a:r>
                        <a:rPr lang="en" sz="1200">
                          <a:solidFill>
                            <a:srgbClr val="994CC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C96765"/>
                          </a:solidFill>
                          <a:highlight>
                            <a:srgbClr val="FBFBFB"/>
                          </a:highlight>
                          <a:latin typeface="Courier New"/>
                          <a:ea typeface="Courier New"/>
                          <a:cs typeface="Courier New"/>
                          <a:sym typeface="Courier New"/>
                        </a:rPr>
                        <a:t>courses.length &gt; 0; noCourses</a:t>
                      </a:r>
                      <a:r>
                        <a:rPr lang="en" sz="1200">
                          <a:solidFill>
                            <a:srgbClr val="111111"/>
                          </a:solidFill>
                          <a:highlight>
                            <a:srgbClr val="FBFBFB"/>
                          </a:highlight>
                          <a:latin typeface="Courier New"/>
                          <a:ea typeface="Courier New"/>
                          <a:cs typeface="Courier New"/>
                          <a:sym typeface="Courier New"/>
                        </a:rPr>
                        <a:t>"</a:t>
                      </a:r>
                      <a:r>
                        <a:rPr lang="en" sz="1200">
                          <a:solidFill>
                            <a:srgbClr val="994CC3"/>
                          </a:solidFill>
                          <a:highlight>
                            <a:srgbClr val="FBFBFB"/>
                          </a:highlight>
                          <a:latin typeface="Courier New"/>
                          <a:ea typeface="Courier New"/>
                          <a:cs typeface="Courier New"/>
                          <a:sym typeface="Courier New"/>
                        </a:rPr>
                        <a:t>&gt;</a:t>
                      </a:r>
                      <a:endParaRPr sz="12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rgbClr val="994CC3"/>
                          </a:solidFill>
                          <a:highlight>
                            <a:srgbClr val="FBFBFB"/>
                          </a:highlight>
                          <a:latin typeface="Courier New"/>
                          <a:ea typeface="Courier New"/>
                          <a:cs typeface="Courier New"/>
                          <a:sym typeface="Courier New"/>
                        </a:rPr>
                        <a:t>&lt;/div&gt;</a:t>
                      </a:r>
                      <a:endParaRPr sz="12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rgbClr val="994CC3"/>
                          </a:solidFill>
                          <a:highlight>
                            <a:srgbClr val="FBFBFB"/>
                          </a:highlight>
                          <a:latin typeface="Courier New"/>
                          <a:ea typeface="Courier New"/>
                          <a:cs typeface="Courier New"/>
                          <a:sym typeface="Courier New"/>
                        </a:rPr>
                        <a:t>&lt;ng-template </a:t>
                      </a:r>
                      <a:r>
                        <a:rPr i="1" lang="en" sz="1200">
                          <a:solidFill>
                            <a:srgbClr val="4876D6"/>
                          </a:solidFill>
                          <a:highlight>
                            <a:srgbClr val="FBFBFB"/>
                          </a:highlight>
                          <a:latin typeface="Courier New"/>
                          <a:ea typeface="Courier New"/>
                          <a:cs typeface="Courier New"/>
                          <a:sym typeface="Courier New"/>
                        </a:rPr>
                        <a:t>#noCourses</a:t>
                      </a:r>
                      <a:r>
                        <a:rPr lang="en" sz="1200">
                          <a:solidFill>
                            <a:srgbClr val="994CC3"/>
                          </a:solidFill>
                          <a:highlight>
                            <a:srgbClr val="FBFBFB"/>
                          </a:highlight>
                          <a:latin typeface="Courier New"/>
                          <a:ea typeface="Courier New"/>
                          <a:cs typeface="Courier New"/>
                          <a:sym typeface="Courier New"/>
                        </a:rPr>
                        <a:t>&gt;</a:t>
                      </a:r>
                      <a:endParaRPr sz="12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rgbClr val="403F53"/>
                          </a:solidFill>
                          <a:highlight>
                            <a:srgbClr val="FBFBFB"/>
                          </a:highlight>
                          <a:latin typeface="Courier New"/>
                          <a:ea typeface="Courier New"/>
                          <a:cs typeface="Courier New"/>
                          <a:sym typeface="Courier New"/>
                        </a:rPr>
                        <a:t>   No courses yet</a:t>
                      </a:r>
                      <a:endParaRPr sz="12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rgbClr val="994CC3"/>
                          </a:solidFill>
                          <a:highlight>
                            <a:srgbClr val="FBFBFB"/>
                          </a:highlight>
                          <a:latin typeface="Courier New"/>
                          <a:ea typeface="Courier New"/>
                          <a:cs typeface="Courier New"/>
                          <a:sym typeface="Courier New"/>
                        </a:rPr>
                        <a:t>&lt;/ng-template&gt;</a:t>
                      </a:r>
                      <a:endParaRPr sz="1200">
                        <a:solidFill>
                          <a:srgbClr val="994CC3"/>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37500"/>
                        </a:lnSpc>
                        <a:spcBef>
                          <a:spcPts val="0"/>
                        </a:spcBef>
                        <a:spcAft>
                          <a:spcPts val="0"/>
                        </a:spcAft>
                        <a:buNone/>
                      </a:pPr>
                      <a:r>
                        <a:rPr lang="en" sz="1200">
                          <a:solidFill>
                            <a:srgbClr val="989FB1"/>
                          </a:solidFill>
                          <a:highlight>
                            <a:srgbClr val="FBFBFB"/>
                          </a:highlight>
                          <a:latin typeface="Courier New"/>
                          <a:ea typeface="Courier New"/>
                          <a:cs typeface="Courier New"/>
                          <a:sym typeface="Courier New"/>
                        </a:rPr>
                        <a:t>&lt;!--</a:t>
                      </a:r>
                      <a:r>
                        <a:rPr i="1" lang="en" sz="1200">
                          <a:solidFill>
                            <a:srgbClr val="989FB1"/>
                          </a:solidFill>
                          <a:highlight>
                            <a:srgbClr val="FBFBFB"/>
                          </a:highlight>
                          <a:latin typeface="Courier New"/>
                          <a:ea typeface="Courier New"/>
                          <a:cs typeface="Courier New"/>
                          <a:sym typeface="Courier New"/>
                        </a:rPr>
                        <a:t> Option 3 </a:t>
                      </a:r>
                      <a:r>
                        <a:rPr lang="en" sz="1200">
                          <a:solidFill>
                            <a:srgbClr val="989FB1"/>
                          </a:solidFill>
                          <a:highlight>
                            <a:srgbClr val="FBFBFB"/>
                          </a:highlight>
                          <a:latin typeface="Courier New"/>
                          <a:ea typeface="Courier New"/>
                          <a:cs typeface="Courier New"/>
                          <a:sym typeface="Courier New"/>
                        </a:rPr>
                        <a:t>--&gt;</a:t>
                      </a:r>
                      <a:endParaRPr sz="1200">
                        <a:solidFill>
                          <a:srgbClr val="989FB1"/>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rgbClr val="994CC3"/>
                          </a:solidFill>
                          <a:highlight>
                            <a:srgbClr val="FBFBFB"/>
                          </a:highlight>
                          <a:latin typeface="Courier New"/>
                          <a:ea typeface="Courier New"/>
                          <a:cs typeface="Courier New"/>
                          <a:sym typeface="Courier New"/>
                        </a:rPr>
                        <a:t>&lt;div </a:t>
                      </a:r>
                      <a:r>
                        <a:rPr i="1" lang="en" sz="1200">
                          <a:solidFill>
                            <a:srgbClr val="4876D6"/>
                          </a:solidFill>
                          <a:highlight>
                            <a:srgbClr val="FBFBFB"/>
                          </a:highlight>
                          <a:latin typeface="Courier New"/>
                          <a:ea typeface="Courier New"/>
                          <a:cs typeface="Courier New"/>
                          <a:sym typeface="Courier New"/>
                        </a:rPr>
                        <a:t>*ngIf</a:t>
                      </a:r>
                      <a:r>
                        <a:rPr lang="en" sz="1200">
                          <a:solidFill>
                            <a:srgbClr val="994CC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C96765"/>
                          </a:solidFill>
                          <a:highlight>
                            <a:srgbClr val="FBFBFB"/>
                          </a:highlight>
                          <a:latin typeface="Courier New"/>
                          <a:ea typeface="Courier New"/>
                          <a:cs typeface="Courier New"/>
                          <a:sym typeface="Courier New"/>
                        </a:rPr>
                        <a:t>courses.length &gt; 0; then coursesList else noCourseList</a:t>
                      </a:r>
                      <a:r>
                        <a:rPr lang="en" sz="1200">
                          <a:solidFill>
                            <a:srgbClr val="111111"/>
                          </a:solidFill>
                          <a:highlight>
                            <a:srgbClr val="FBFBFB"/>
                          </a:highlight>
                          <a:latin typeface="Courier New"/>
                          <a:ea typeface="Courier New"/>
                          <a:cs typeface="Courier New"/>
                          <a:sym typeface="Courier New"/>
                        </a:rPr>
                        <a:t>"</a:t>
                      </a:r>
                      <a:r>
                        <a:rPr lang="en" sz="1200">
                          <a:solidFill>
                            <a:srgbClr val="994CC3"/>
                          </a:solidFill>
                          <a:highlight>
                            <a:srgbClr val="FBFBFB"/>
                          </a:highlight>
                          <a:latin typeface="Courier New"/>
                          <a:ea typeface="Courier New"/>
                          <a:cs typeface="Courier New"/>
                          <a:sym typeface="Courier New"/>
                        </a:rPr>
                        <a:t>&gt;&lt;/div&gt;</a:t>
                      </a:r>
                      <a:endParaRPr sz="12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rgbClr val="994CC3"/>
                          </a:solidFill>
                          <a:highlight>
                            <a:srgbClr val="FBFBFB"/>
                          </a:highlight>
                          <a:latin typeface="Courier New"/>
                          <a:ea typeface="Courier New"/>
                          <a:cs typeface="Courier New"/>
                          <a:sym typeface="Courier New"/>
                        </a:rPr>
                        <a:t>&lt;ng-template </a:t>
                      </a:r>
                      <a:r>
                        <a:rPr i="1" lang="en" sz="1200">
                          <a:solidFill>
                            <a:srgbClr val="4876D6"/>
                          </a:solidFill>
                          <a:highlight>
                            <a:srgbClr val="FBFBFB"/>
                          </a:highlight>
                          <a:latin typeface="Courier New"/>
                          <a:ea typeface="Courier New"/>
                          <a:cs typeface="Courier New"/>
                          <a:sym typeface="Courier New"/>
                        </a:rPr>
                        <a:t>#coursesList</a:t>
                      </a:r>
                      <a:r>
                        <a:rPr lang="en" sz="1200">
                          <a:solidFill>
                            <a:srgbClr val="994CC3"/>
                          </a:solidFill>
                          <a:highlight>
                            <a:srgbClr val="FBFBFB"/>
                          </a:highlight>
                          <a:latin typeface="Courier New"/>
                          <a:ea typeface="Courier New"/>
                          <a:cs typeface="Courier New"/>
                          <a:sym typeface="Courier New"/>
                        </a:rPr>
                        <a:t>&gt;</a:t>
                      </a:r>
                      <a:endParaRPr sz="12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rgbClr val="403F53"/>
                          </a:solidFill>
                          <a:highlight>
                            <a:srgbClr val="FBFBFB"/>
                          </a:highlight>
                          <a:latin typeface="Courier New"/>
                          <a:ea typeface="Courier New"/>
                          <a:cs typeface="Courier New"/>
                          <a:sym typeface="Courier New"/>
                        </a:rPr>
                        <a:t>       Courses List</a:t>
                      </a:r>
                      <a:endParaRPr sz="12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rgbClr val="994CC3"/>
                          </a:solidFill>
                          <a:highlight>
                            <a:srgbClr val="FBFBFB"/>
                          </a:highlight>
                          <a:latin typeface="Courier New"/>
                          <a:ea typeface="Courier New"/>
                          <a:cs typeface="Courier New"/>
                          <a:sym typeface="Courier New"/>
                        </a:rPr>
                        <a:t>&lt;/ng-template&gt;</a:t>
                      </a:r>
                      <a:endParaRPr sz="12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rgbClr val="994CC3"/>
                          </a:solidFill>
                          <a:highlight>
                            <a:srgbClr val="FBFBFB"/>
                          </a:highlight>
                          <a:latin typeface="Courier New"/>
                          <a:ea typeface="Courier New"/>
                          <a:cs typeface="Courier New"/>
                          <a:sym typeface="Courier New"/>
                        </a:rPr>
                        <a:t>&lt;ng-template </a:t>
                      </a:r>
                      <a:r>
                        <a:rPr i="1" lang="en" sz="1200">
                          <a:solidFill>
                            <a:srgbClr val="4876D6"/>
                          </a:solidFill>
                          <a:highlight>
                            <a:srgbClr val="FBFBFB"/>
                          </a:highlight>
                          <a:latin typeface="Courier New"/>
                          <a:ea typeface="Courier New"/>
                          <a:cs typeface="Courier New"/>
                          <a:sym typeface="Courier New"/>
                        </a:rPr>
                        <a:t>#noCourseList</a:t>
                      </a:r>
                      <a:r>
                        <a:rPr lang="en" sz="1200">
                          <a:solidFill>
                            <a:srgbClr val="994CC3"/>
                          </a:solidFill>
                          <a:highlight>
                            <a:srgbClr val="FBFBFB"/>
                          </a:highlight>
                          <a:latin typeface="Courier New"/>
                          <a:ea typeface="Courier New"/>
                          <a:cs typeface="Courier New"/>
                          <a:sym typeface="Courier New"/>
                        </a:rPr>
                        <a:t>&gt;</a:t>
                      </a:r>
                      <a:endParaRPr sz="12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rgbClr val="403F53"/>
                          </a:solidFill>
                          <a:highlight>
                            <a:srgbClr val="FBFBFB"/>
                          </a:highlight>
                          <a:latin typeface="Courier New"/>
                          <a:ea typeface="Courier New"/>
                          <a:cs typeface="Courier New"/>
                          <a:sym typeface="Courier New"/>
                        </a:rPr>
                        <a:t>   No Courses Yet</a:t>
                      </a:r>
                      <a:endParaRPr sz="12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rgbClr val="994CC3"/>
                          </a:solidFill>
                          <a:highlight>
                            <a:srgbClr val="FBFBFB"/>
                          </a:highlight>
                          <a:latin typeface="Courier New"/>
                          <a:ea typeface="Courier New"/>
                          <a:cs typeface="Courier New"/>
                          <a:sym typeface="Courier New"/>
                        </a:rPr>
                        <a:t>&lt;/ng-template&gt;</a:t>
                      </a:r>
                      <a:endParaRPr sz="1200">
                        <a:solidFill>
                          <a:srgbClr val="994CC3"/>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a:p>
                  </a:txBody>
                  <a:tcPr marT="91425" marB="91425" marR="91425" marL="91425"/>
                </a:tc>
              </a:tr>
            </a:tbl>
          </a:graphicData>
        </a:graphic>
      </p:graphicFrame>
      <p:sp>
        <p:nvSpPr>
          <p:cNvPr id="558" name="Google Shape;558;p83"/>
          <p:cNvSpPr txBox="1"/>
          <p:nvPr/>
        </p:nvSpPr>
        <p:spPr>
          <a:xfrm>
            <a:off x="6671975" y="238225"/>
            <a:ext cx="20829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hlink"/>
                </a:solidFill>
                <a:latin typeface="Roboto"/>
                <a:ea typeface="Roboto"/>
                <a:cs typeface="Roboto"/>
                <a:sym typeface="Roboto"/>
                <a:hlinkClick r:id="rId3"/>
              </a:rPr>
              <a:t>Built in Directives example</a:t>
            </a:r>
            <a:endParaRPr sz="1300">
              <a:solidFill>
                <a:srgbClr val="3D85C6"/>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84"/>
          <p:cNvSpPr txBox="1"/>
          <p:nvPr>
            <p:ph type="ctrTitle"/>
          </p:nvPr>
        </p:nvSpPr>
        <p:spPr>
          <a:xfrm>
            <a:off x="347150" y="121800"/>
            <a:ext cx="82737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Built In Directives</a:t>
            </a:r>
            <a:endParaRPr sz="3400">
              <a:solidFill>
                <a:srgbClr val="E06666"/>
              </a:solidFill>
              <a:latin typeface="Raleway"/>
              <a:ea typeface="Raleway"/>
              <a:cs typeface="Raleway"/>
              <a:sym typeface="Raleway"/>
            </a:endParaRPr>
          </a:p>
        </p:txBody>
      </p:sp>
      <p:sp>
        <p:nvSpPr>
          <p:cNvPr id="564" name="Google Shape;564;p84"/>
          <p:cNvSpPr txBox="1"/>
          <p:nvPr/>
        </p:nvSpPr>
        <p:spPr>
          <a:xfrm>
            <a:off x="605425" y="842950"/>
            <a:ext cx="8350500" cy="35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444444"/>
              </a:solidFill>
              <a:highlight>
                <a:srgbClr val="FFFFFF"/>
              </a:highlight>
              <a:latin typeface="Roboto"/>
              <a:ea typeface="Roboto"/>
              <a:cs typeface="Roboto"/>
              <a:sym typeface="Roboto"/>
            </a:endParaRPr>
          </a:p>
          <a:p>
            <a:pPr indent="-295275" lvl="0" marL="457200" rtl="0" algn="l">
              <a:spcBef>
                <a:spcPts val="0"/>
              </a:spcBef>
              <a:spcAft>
                <a:spcPts val="0"/>
              </a:spcAft>
              <a:buClr>
                <a:srgbClr val="444444"/>
              </a:buClr>
              <a:buSzPts val="1050"/>
              <a:buFont typeface="Roboto"/>
              <a:buChar char="●"/>
            </a:pPr>
            <a:r>
              <a:rPr b="1" lang="en" sz="1050">
                <a:solidFill>
                  <a:srgbClr val="444444"/>
                </a:solidFill>
                <a:highlight>
                  <a:schemeClr val="lt1"/>
                </a:highlight>
                <a:latin typeface="Roboto"/>
                <a:ea typeface="Roboto"/>
                <a:cs typeface="Roboto"/>
                <a:sym typeface="Roboto"/>
              </a:rPr>
              <a:t>*ngSwithCase: </a:t>
            </a:r>
            <a:r>
              <a:rPr lang="en" sz="1050">
                <a:solidFill>
                  <a:srgbClr val="444444"/>
                </a:solidFill>
                <a:highlight>
                  <a:schemeClr val="lt1"/>
                </a:highlight>
                <a:latin typeface="Roboto"/>
                <a:ea typeface="Roboto"/>
                <a:cs typeface="Roboto"/>
                <a:sym typeface="Roboto"/>
              </a:rPr>
              <a:t> just like switch case </a:t>
            </a:r>
            <a:r>
              <a:rPr lang="en" sz="1050">
                <a:solidFill>
                  <a:srgbClr val="444444"/>
                </a:solidFill>
                <a:highlight>
                  <a:schemeClr val="lt1"/>
                </a:highlight>
                <a:latin typeface="Roboto"/>
                <a:ea typeface="Roboto"/>
                <a:cs typeface="Roboto"/>
                <a:sym typeface="Roboto"/>
              </a:rPr>
              <a:t>statements</a:t>
            </a:r>
            <a:r>
              <a:rPr lang="en" sz="1050">
                <a:solidFill>
                  <a:srgbClr val="444444"/>
                </a:solidFill>
                <a:highlight>
                  <a:schemeClr val="lt1"/>
                </a:highlight>
                <a:latin typeface="Roboto"/>
                <a:ea typeface="Roboto"/>
                <a:cs typeface="Roboto"/>
                <a:sym typeface="Roboto"/>
              </a:rPr>
              <a:t> ; used when we have multiple cases.</a:t>
            </a:r>
            <a:endParaRPr sz="1050">
              <a:solidFill>
                <a:srgbClr val="444444"/>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050">
              <a:solidFill>
                <a:srgbClr val="444444"/>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050">
              <a:solidFill>
                <a:srgbClr val="444444"/>
              </a:solidFill>
              <a:highlight>
                <a:schemeClr val="lt1"/>
              </a:highlight>
              <a:latin typeface="Roboto"/>
              <a:ea typeface="Roboto"/>
              <a:cs typeface="Roboto"/>
              <a:sym typeface="Roboto"/>
            </a:endParaRPr>
          </a:p>
          <a:p>
            <a:pPr indent="0" lvl="0" marL="0" rtl="0" algn="l">
              <a:spcBef>
                <a:spcPts val="0"/>
              </a:spcBef>
              <a:spcAft>
                <a:spcPts val="0"/>
              </a:spcAft>
              <a:buNone/>
            </a:pPr>
            <a:r>
              <a:rPr lang="en" sz="1050">
                <a:solidFill>
                  <a:srgbClr val="444444"/>
                </a:solidFill>
                <a:highlight>
                  <a:schemeClr val="lt1"/>
                </a:highlight>
                <a:latin typeface="Roboto"/>
                <a:ea typeface="Roboto"/>
                <a:cs typeface="Roboto"/>
                <a:sym typeface="Roboto"/>
              </a:rPr>
              <a:t>	</a:t>
            </a:r>
            <a:r>
              <a:rPr lang="en" sz="1200">
                <a:solidFill>
                  <a:srgbClr val="994CC3"/>
                </a:solidFill>
                <a:highlight>
                  <a:srgbClr val="FBFBFB"/>
                </a:highlight>
                <a:latin typeface="Courier New"/>
                <a:ea typeface="Courier New"/>
                <a:cs typeface="Courier New"/>
                <a:sym typeface="Courier New"/>
              </a:rPr>
              <a:t>&lt;div </a:t>
            </a:r>
            <a:r>
              <a:rPr i="1" lang="en" sz="1200">
                <a:solidFill>
                  <a:srgbClr val="4876D6"/>
                </a:solidFill>
                <a:highlight>
                  <a:srgbClr val="FBFBFB"/>
                </a:highlight>
                <a:latin typeface="Courier New"/>
                <a:ea typeface="Courier New"/>
                <a:cs typeface="Courier New"/>
                <a:sym typeface="Courier New"/>
              </a:rPr>
              <a:t>[ngSwitch]</a:t>
            </a:r>
            <a:r>
              <a:rPr lang="en" sz="1200">
                <a:solidFill>
                  <a:srgbClr val="994CC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C96765"/>
                </a:solidFill>
                <a:highlight>
                  <a:srgbClr val="FBFBFB"/>
                </a:highlight>
                <a:latin typeface="Courier New"/>
                <a:ea typeface="Courier New"/>
                <a:cs typeface="Courier New"/>
                <a:sym typeface="Courier New"/>
              </a:rPr>
              <a:t>viewMode</a:t>
            </a:r>
            <a:r>
              <a:rPr lang="en" sz="1200">
                <a:solidFill>
                  <a:srgbClr val="111111"/>
                </a:solidFill>
                <a:highlight>
                  <a:srgbClr val="FBFBFB"/>
                </a:highlight>
                <a:latin typeface="Courier New"/>
                <a:ea typeface="Courier New"/>
                <a:cs typeface="Courier New"/>
                <a:sym typeface="Courier New"/>
              </a:rPr>
              <a:t>"</a:t>
            </a:r>
            <a:r>
              <a:rPr lang="en" sz="1200">
                <a:solidFill>
                  <a:srgbClr val="994CC3"/>
                </a:solidFill>
                <a:highlight>
                  <a:srgbClr val="FBFBFB"/>
                </a:highlight>
                <a:latin typeface="Courier New"/>
                <a:ea typeface="Courier New"/>
                <a:cs typeface="Courier New"/>
                <a:sym typeface="Courier New"/>
              </a:rPr>
              <a:t>&gt;</a:t>
            </a:r>
            <a:endParaRPr sz="1200">
              <a:solidFill>
                <a:srgbClr val="994CC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Clr>
                <a:schemeClr val="dk1"/>
              </a:buClr>
              <a:buSzPts val="1100"/>
              <a:buFont typeface="Arial"/>
              <a:buNone/>
            </a:pPr>
            <a:r>
              <a:rPr lang="en" sz="1200">
                <a:solidFill>
                  <a:srgbClr val="403F53"/>
                </a:solidFill>
                <a:highlight>
                  <a:srgbClr val="FBFBFB"/>
                </a:highlight>
                <a:latin typeface="Courier New"/>
                <a:ea typeface="Courier New"/>
                <a:cs typeface="Courier New"/>
                <a:sym typeface="Courier New"/>
              </a:rPr>
              <a:t>   </a:t>
            </a:r>
            <a:r>
              <a:rPr lang="en" sz="1200">
                <a:solidFill>
                  <a:srgbClr val="994CC3"/>
                </a:solidFill>
                <a:highlight>
                  <a:srgbClr val="FBFBFB"/>
                </a:highlight>
                <a:latin typeface="Courier New"/>
                <a:ea typeface="Courier New"/>
                <a:cs typeface="Courier New"/>
                <a:sym typeface="Courier New"/>
              </a:rPr>
              <a:t>&lt;div </a:t>
            </a:r>
            <a:r>
              <a:rPr i="1" lang="en" sz="1200">
                <a:solidFill>
                  <a:srgbClr val="4876D6"/>
                </a:solidFill>
                <a:highlight>
                  <a:srgbClr val="FBFBFB"/>
                </a:highlight>
                <a:latin typeface="Courier New"/>
                <a:ea typeface="Courier New"/>
                <a:cs typeface="Courier New"/>
                <a:sym typeface="Courier New"/>
              </a:rPr>
              <a:t>*ngSwitchCase</a:t>
            </a:r>
            <a:r>
              <a:rPr lang="en" sz="1200">
                <a:solidFill>
                  <a:srgbClr val="994CC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C96765"/>
                </a:solidFill>
                <a:highlight>
                  <a:srgbClr val="FBFBFB"/>
                </a:highlight>
                <a:latin typeface="Courier New"/>
                <a:ea typeface="Courier New"/>
                <a:cs typeface="Courier New"/>
                <a:sym typeface="Courier New"/>
              </a:rPr>
              <a:t>'list'</a:t>
            </a:r>
            <a:r>
              <a:rPr lang="en" sz="1200">
                <a:solidFill>
                  <a:srgbClr val="111111"/>
                </a:solidFill>
                <a:highlight>
                  <a:srgbClr val="FBFBFB"/>
                </a:highlight>
                <a:latin typeface="Courier New"/>
                <a:ea typeface="Courier New"/>
                <a:cs typeface="Courier New"/>
                <a:sym typeface="Courier New"/>
              </a:rPr>
              <a:t>"</a:t>
            </a:r>
            <a:r>
              <a:rPr lang="en" sz="1200">
                <a:solidFill>
                  <a:srgbClr val="994CC3"/>
                </a:solidFill>
                <a:highlight>
                  <a:srgbClr val="FBFBFB"/>
                </a:highlight>
                <a:latin typeface="Courier New"/>
                <a:ea typeface="Courier New"/>
                <a:cs typeface="Courier New"/>
                <a:sym typeface="Courier New"/>
              </a:rPr>
              <a:t>&gt;</a:t>
            </a:r>
            <a:r>
              <a:rPr lang="en" sz="1200">
                <a:solidFill>
                  <a:srgbClr val="403F53"/>
                </a:solidFill>
                <a:highlight>
                  <a:srgbClr val="FBFBFB"/>
                </a:highlight>
                <a:latin typeface="Courier New"/>
                <a:ea typeface="Courier New"/>
                <a:cs typeface="Courier New"/>
                <a:sym typeface="Courier New"/>
              </a:rPr>
              <a:t>list view</a:t>
            </a:r>
            <a:r>
              <a:rPr lang="en" sz="1200">
                <a:solidFill>
                  <a:srgbClr val="994CC3"/>
                </a:solidFill>
                <a:highlight>
                  <a:srgbClr val="FBFBFB"/>
                </a:highlight>
                <a:latin typeface="Courier New"/>
                <a:ea typeface="Courier New"/>
                <a:cs typeface="Courier New"/>
                <a:sym typeface="Courier New"/>
              </a:rPr>
              <a:t>&lt;/div&gt;</a:t>
            </a:r>
            <a:endParaRPr sz="1200">
              <a:solidFill>
                <a:srgbClr val="994CC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Clr>
                <a:schemeClr val="dk1"/>
              </a:buClr>
              <a:buSzPts val="1100"/>
              <a:buFont typeface="Arial"/>
              <a:buNone/>
            </a:pPr>
            <a:r>
              <a:rPr lang="en" sz="1200">
                <a:solidFill>
                  <a:srgbClr val="403F53"/>
                </a:solidFill>
                <a:highlight>
                  <a:srgbClr val="FBFBFB"/>
                </a:highlight>
                <a:latin typeface="Courier New"/>
                <a:ea typeface="Courier New"/>
                <a:cs typeface="Courier New"/>
                <a:sym typeface="Courier New"/>
              </a:rPr>
              <a:t>   </a:t>
            </a:r>
            <a:r>
              <a:rPr lang="en" sz="1200">
                <a:solidFill>
                  <a:srgbClr val="994CC3"/>
                </a:solidFill>
                <a:highlight>
                  <a:srgbClr val="FBFBFB"/>
                </a:highlight>
                <a:latin typeface="Courier New"/>
                <a:ea typeface="Courier New"/>
                <a:cs typeface="Courier New"/>
                <a:sym typeface="Courier New"/>
              </a:rPr>
              <a:t>&lt;div </a:t>
            </a:r>
            <a:r>
              <a:rPr i="1" lang="en" sz="1200">
                <a:solidFill>
                  <a:srgbClr val="4876D6"/>
                </a:solidFill>
                <a:highlight>
                  <a:srgbClr val="FBFBFB"/>
                </a:highlight>
                <a:latin typeface="Courier New"/>
                <a:ea typeface="Courier New"/>
                <a:cs typeface="Courier New"/>
                <a:sym typeface="Courier New"/>
              </a:rPr>
              <a:t>*ngSwitchCase</a:t>
            </a:r>
            <a:r>
              <a:rPr lang="en" sz="1200">
                <a:solidFill>
                  <a:srgbClr val="994CC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C96765"/>
                </a:solidFill>
                <a:highlight>
                  <a:srgbClr val="FBFBFB"/>
                </a:highlight>
                <a:latin typeface="Courier New"/>
                <a:ea typeface="Courier New"/>
                <a:cs typeface="Courier New"/>
                <a:sym typeface="Courier New"/>
              </a:rPr>
              <a:t>'grid'</a:t>
            </a:r>
            <a:r>
              <a:rPr lang="en" sz="1200">
                <a:solidFill>
                  <a:srgbClr val="111111"/>
                </a:solidFill>
                <a:highlight>
                  <a:srgbClr val="FBFBFB"/>
                </a:highlight>
                <a:latin typeface="Courier New"/>
                <a:ea typeface="Courier New"/>
                <a:cs typeface="Courier New"/>
                <a:sym typeface="Courier New"/>
              </a:rPr>
              <a:t>"</a:t>
            </a:r>
            <a:r>
              <a:rPr lang="en" sz="1200">
                <a:solidFill>
                  <a:srgbClr val="994CC3"/>
                </a:solidFill>
                <a:highlight>
                  <a:srgbClr val="FBFBFB"/>
                </a:highlight>
                <a:latin typeface="Courier New"/>
                <a:ea typeface="Courier New"/>
                <a:cs typeface="Courier New"/>
                <a:sym typeface="Courier New"/>
              </a:rPr>
              <a:t>&gt;</a:t>
            </a:r>
            <a:r>
              <a:rPr lang="en" sz="1200">
                <a:solidFill>
                  <a:srgbClr val="403F53"/>
                </a:solidFill>
                <a:highlight>
                  <a:srgbClr val="FBFBFB"/>
                </a:highlight>
                <a:latin typeface="Courier New"/>
                <a:ea typeface="Courier New"/>
                <a:cs typeface="Courier New"/>
                <a:sym typeface="Courier New"/>
              </a:rPr>
              <a:t>grid view</a:t>
            </a:r>
            <a:r>
              <a:rPr lang="en" sz="1200">
                <a:solidFill>
                  <a:srgbClr val="994CC3"/>
                </a:solidFill>
                <a:highlight>
                  <a:srgbClr val="FBFBFB"/>
                </a:highlight>
                <a:latin typeface="Courier New"/>
                <a:ea typeface="Courier New"/>
                <a:cs typeface="Courier New"/>
                <a:sym typeface="Courier New"/>
              </a:rPr>
              <a:t>&lt;/div&gt;</a:t>
            </a:r>
            <a:endParaRPr sz="1200">
              <a:solidFill>
                <a:srgbClr val="994CC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Clr>
                <a:schemeClr val="dk1"/>
              </a:buClr>
              <a:buSzPts val="1100"/>
              <a:buFont typeface="Arial"/>
              <a:buNone/>
            </a:pPr>
            <a:r>
              <a:rPr lang="en" sz="1200">
                <a:solidFill>
                  <a:srgbClr val="403F53"/>
                </a:solidFill>
                <a:highlight>
                  <a:srgbClr val="FBFBFB"/>
                </a:highlight>
                <a:latin typeface="Courier New"/>
                <a:ea typeface="Courier New"/>
                <a:cs typeface="Courier New"/>
                <a:sym typeface="Courier New"/>
              </a:rPr>
              <a:t>   </a:t>
            </a:r>
            <a:r>
              <a:rPr lang="en" sz="1200">
                <a:solidFill>
                  <a:srgbClr val="994CC3"/>
                </a:solidFill>
                <a:highlight>
                  <a:srgbClr val="FBFBFB"/>
                </a:highlight>
                <a:latin typeface="Courier New"/>
                <a:ea typeface="Courier New"/>
                <a:cs typeface="Courier New"/>
                <a:sym typeface="Courier New"/>
              </a:rPr>
              <a:t>&lt;div </a:t>
            </a:r>
            <a:r>
              <a:rPr i="1" lang="en" sz="1200">
                <a:solidFill>
                  <a:srgbClr val="4876D6"/>
                </a:solidFill>
                <a:highlight>
                  <a:srgbClr val="FBFBFB"/>
                </a:highlight>
                <a:latin typeface="Courier New"/>
                <a:ea typeface="Courier New"/>
                <a:cs typeface="Courier New"/>
                <a:sym typeface="Courier New"/>
              </a:rPr>
              <a:t>*ngSwitchDefault</a:t>
            </a:r>
            <a:r>
              <a:rPr lang="en" sz="1200">
                <a:solidFill>
                  <a:srgbClr val="994CC3"/>
                </a:solidFill>
                <a:highlight>
                  <a:srgbClr val="FBFBFB"/>
                </a:highlight>
                <a:latin typeface="Courier New"/>
                <a:ea typeface="Courier New"/>
                <a:cs typeface="Courier New"/>
                <a:sym typeface="Courier New"/>
              </a:rPr>
              <a:t>&gt;&lt;/div&gt;</a:t>
            </a:r>
            <a:endParaRPr sz="1200">
              <a:solidFill>
                <a:srgbClr val="994CC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Clr>
                <a:schemeClr val="dk1"/>
              </a:buClr>
              <a:buSzPts val="1100"/>
              <a:buFont typeface="Arial"/>
              <a:buNone/>
            </a:pPr>
            <a:r>
              <a:rPr lang="en" sz="1200">
                <a:solidFill>
                  <a:srgbClr val="994CC3"/>
                </a:solidFill>
                <a:highlight>
                  <a:srgbClr val="FBFBFB"/>
                </a:highlight>
                <a:latin typeface="Courier New"/>
                <a:ea typeface="Courier New"/>
                <a:cs typeface="Courier New"/>
                <a:sym typeface="Courier New"/>
              </a:rPr>
              <a:t>&lt;/div&gt;</a:t>
            </a:r>
            <a:endParaRPr sz="1200">
              <a:solidFill>
                <a:srgbClr val="994CC3"/>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444444"/>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sz="1050">
              <a:solidFill>
                <a:srgbClr val="444444"/>
              </a:solidFill>
              <a:highlight>
                <a:srgbClr val="FFFFFF"/>
              </a:highlight>
              <a:latin typeface="Roboto"/>
              <a:ea typeface="Roboto"/>
              <a:cs typeface="Roboto"/>
              <a:sym typeface="Roboto"/>
            </a:endParaRPr>
          </a:p>
        </p:txBody>
      </p:sp>
      <p:sp>
        <p:nvSpPr>
          <p:cNvPr id="565" name="Google Shape;565;p84"/>
          <p:cNvSpPr txBox="1"/>
          <p:nvPr/>
        </p:nvSpPr>
        <p:spPr>
          <a:xfrm>
            <a:off x="7355725" y="231950"/>
            <a:ext cx="16002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hlink"/>
                </a:solidFill>
                <a:latin typeface="Roboto"/>
                <a:ea typeface="Roboto"/>
                <a:cs typeface="Roboto"/>
                <a:sym typeface="Roboto"/>
                <a:hlinkClick r:id="rId3"/>
              </a:rPr>
              <a:t>Built in Directives example</a:t>
            </a:r>
            <a:endParaRPr sz="1300">
              <a:solidFill>
                <a:srgbClr val="3D85C6"/>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85"/>
          <p:cNvSpPr txBox="1"/>
          <p:nvPr>
            <p:ph type="ctrTitle"/>
          </p:nvPr>
        </p:nvSpPr>
        <p:spPr>
          <a:xfrm>
            <a:off x="312475" y="456975"/>
            <a:ext cx="82737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Built In Directives</a:t>
            </a:r>
            <a:endParaRPr sz="3400">
              <a:solidFill>
                <a:srgbClr val="E06666"/>
              </a:solidFill>
              <a:latin typeface="Raleway"/>
              <a:ea typeface="Raleway"/>
              <a:cs typeface="Raleway"/>
              <a:sym typeface="Raleway"/>
            </a:endParaRPr>
          </a:p>
        </p:txBody>
      </p:sp>
      <p:sp>
        <p:nvSpPr>
          <p:cNvPr id="571" name="Google Shape;571;p85"/>
          <p:cNvSpPr txBox="1"/>
          <p:nvPr/>
        </p:nvSpPr>
        <p:spPr>
          <a:xfrm>
            <a:off x="443600" y="1148475"/>
            <a:ext cx="8350500" cy="35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444444"/>
              </a:solidFill>
              <a:highlight>
                <a:srgbClr val="FFFFFF"/>
              </a:highlight>
              <a:latin typeface="Roboto"/>
              <a:ea typeface="Roboto"/>
              <a:cs typeface="Roboto"/>
              <a:sym typeface="Roboto"/>
            </a:endParaRPr>
          </a:p>
          <a:p>
            <a:pPr indent="-295275" lvl="0" marL="457200" rtl="0" algn="l">
              <a:spcBef>
                <a:spcPts val="0"/>
              </a:spcBef>
              <a:spcAft>
                <a:spcPts val="0"/>
              </a:spcAft>
              <a:buClr>
                <a:srgbClr val="444444"/>
              </a:buClr>
              <a:buSzPts val="1050"/>
              <a:buFont typeface="Roboto"/>
              <a:buChar char="●"/>
            </a:pPr>
            <a:r>
              <a:rPr b="1" lang="en" sz="1050">
                <a:solidFill>
                  <a:srgbClr val="444444"/>
                </a:solidFill>
                <a:highlight>
                  <a:schemeClr val="lt1"/>
                </a:highlight>
                <a:latin typeface="Roboto"/>
                <a:ea typeface="Roboto"/>
                <a:cs typeface="Roboto"/>
                <a:sym typeface="Roboto"/>
              </a:rPr>
              <a:t>*ngFor: </a:t>
            </a:r>
            <a:r>
              <a:rPr lang="en" sz="1050">
                <a:solidFill>
                  <a:srgbClr val="444444"/>
                </a:solidFill>
                <a:highlight>
                  <a:schemeClr val="lt1"/>
                </a:highlight>
                <a:latin typeface="Roboto"/>
                <a:ea typeface="Roboto"/>
                <a:cs typeface="Roboto"/>
                <a:sym typeface="Roboto"/>
              </a:rPr>
              <a:t>used to display a list of items, </a:t>
            </a:r>
            <a:endParaRPr sz="1050">
              <a:solidFill>
                <a:srgbClr val="444444"/>
              </a:solidFill>
              <a:highlight>
                <a:schemeClr val="lt1"/>
              </a:highlight>
              <a:latin typeface="Roboto"/>
              <a:ea typeface="Roboto"/>
              <a:cs typeface="Roboto"/>
              <a:sym typeface="Roboto"/>
            </a:endParaRPr>
          </a:p>
          <a:p>
            <a:pPr indent="-295275" lvl="1" marL="914400" rtl="0" algn="l">
              <a:spcBef>
                <a:spcPts val="0"/>
              </a:spcBef>
              <a:spcAft>
                <a:spcPts val="0"/>
              </a:spcAft>
              <a:buClr>
                <a:srgbClr val="444444"/>
              </a:buClr>
              <a:buSzPts val="1050"/>
              <a:buFont typeface="Roboto"/>
              <a:buChar char="○"/>
            </a:pPr>
            <a:r>
              <a:rPr lang="en" sz="1050">
                <a:solidFill>
                  <a:srgbClr val="444444"/>
                </a:solidFill>
                <a:highlight>
                  <a:schemeClr val="lt1"/>
                </a:highlight>
                <a:latin typeface="Roboto"/>
                <a:ea typeface="Roboto"/>
                <a:cs typeface="Roboto"/>
                <a:sym typeface="Roboto"/>
              </a:rPr>
              <a:t>It exports values that can help us with list items (https://angular.io/api/common/NgForOf#local-variables)</a:t>
            </a:r>
            <a:endParaRPr sz="1050">
              <a:solidFill>
                <a:srgbClr val="444444"/>
              </a:solidFill>
              <a:highlight>
                <a:schemeClr val="lt1"/>
              </a:highlight>
              <a:latin typeface="Roboto"/>
              <a:ea typeface="Roboto"/>
              <a:cs typeface="Roboto"/>
              <a:sym typeface="Roboto"/>
            </a:endParaRPr>
          </a:p>
          <a:p>
            <a:pPr indent="0" lvl="0" marL="914400" rtl="0" algn="l">
              <a:spcBef>
                <a:spcPts val="0"/>
              </a:spcBef>
              <a:spcAft>
                <a:spcPts val="0"/>
              </a:spcAft>
              <a:buNone/>
            </a:pPr>
            <a:r>
              <a:t/>
            </a:r>
            <a:endParaRPr sz="1050">
              <a:solidFill>
                <a:srgbClr val="444444"/>
              </a:solidFill>
              <a:highlight>
                <a:schemeClr val="lt1"/>
              </a:highlight>
              <a:latin typeface="Roboto"/>
              <a:ea typeface="Roboto"/>
              <a:cs typeface="Roboto"/>
              <a:sym typeface="Roboto"/>
            </a:endParaRPr>
          </a:p>
          <a:p>
            <a:pPr indent="-295275" lvl="2" marL="1371600" rtl="0" algn="l">
              <a:spcBef>
                <a:spcPts val="0"/>
              </a:spcBef>
              <a:spcAft>
                <a:spcPts val="0"/>
              </a:spcAft>
              <a:buClr>
                <a:srgbClr val="444444"/>
              </a:buClr>
              <a:buSzPts val="1050"/>
              <a:buFont typeface="Roboto"/>
              <a:buChar char="■"/>
            </a:pPr>
            <a:r>
              <a:rPr b="1" lang="en" sz="950">
                <a:solidFill>
                  <a:srgbClr val="444444"/>
                </a:solidFill>
                <a:highlight>
                  <a:srgbClr val="FFFFFF"/>
                </a:highlight>
                <a:latin typeface="Courier New"/>
                <a:ea typeface="Courier New"/>
                <a:cs typeface="Courier New"/>
                <a:sym typeface="Courier New"/>
              </a:rPr>
              <a:t>Index</a:t>
            </a:r>
            <a:r>
              <a:rPr lang="en" sz="1050">
                <a:solidFill>
                  <a:srgbClr val="444444"/>
                </a:solidFill>
                <a:highlight>
                  <a:schemeClr val="lt1"/>
                </a:highlight>
                <a:latin typeface="Roboto"/>
                <a:ea typeface="Roboto"/>
                <a:cs typeface="Roboto"/>
                <a:sym typeface="Roboto"/>
              </a:rPr>
              <a:t> : </a:t>
            </a:r>
            <a:r>
              <a:rPr lang="en" sz="1050">
                <a:solidFill>
                  <a:srgbClr val="444444"/>
                </a:solidFill>
                <a:highlight>
                  <a:srgbClr val="FFFFFF"/>
                </a:highlight>
                <a:latin typeface="Roboto"/>
                <a:ea typeface="Roboto"/>
                <a:cs typeface="Roboto"/>
                <a:sym typeface="Roboto"/>
              </a:rPr>
              <a:t> The index of the current item in the iterable.</a:t>
            </a:r>
            <a:endParaRPr sz="1050">
              <a:solidFill>
                <a:srgbClr val="444444"/>
              </a:solidFill>
              <a:highlight>
                <a:schemeClr val="lt1"/>
              </a:highlight>
              <a:latin typeface="Roboto"/>
              <a:ea typeface="Roboto"/>
              <a:cs typeface="Roboto"/>
              <a:sym typeface="Roboto"/>
            </a:endParaRPr>
          </a:p>
          <a:p>
            <a:pPr indent="-295275" lvl="2" marL="1371600" rtl="0" algn="l">
              <a:lnSpc>
                <a:spcPct val="115000"/>
              </a:lnSpc>
              <a:spcBef>
                <a:spcPts val="0"/>
              </a:spcBef>
              <a:spcAft>
                <a:spcPts val="0"/>
              </a:spcAft>
              <a:buClr>
                <a:srgbClr val="444444"/>
              </a:buClr>
              <a:buSzPts val="1050"/>
              <a:buFont typeface="Roboto"/>
              <a:buChar char="■"/>
            </a:pPr>
            <a:r>
              <a:rPr b="1" lang="en" sz="950">
                <a:solidFill>
                  <a:srgbClr val="444444"/>
                </a:solidFill>
                <a:highlight>
                  <a:srgbClr val="FFFFFF"/>
                </a:highlight>
                <a:latin typeface="Courier New"/>
                <a:ea typeface="Courier New"/>
                <a:cs typeface="Courier New"/>
                <a:sym typeface="Courier New"/>
              </a:rPr>
              <a:t>count</a:t>
            </a:r>
            <a:r>
              <a:rPr lang="en" sz="950">
                <a:solidFill>
                  <a:srgbClr val="444444"/>
                </a:solidFill>
                <a:highlight>
                  <a:srgbClr val="FFFFFF"/>
                </a:highlight>
                <a:latin typeface="Courier New"/>
                <a:ea typeface="Courier New"/>
                <a:cs typeface="Courier New"/>
                <a:sym typeface="Courier New"/>
              </a:rPr>
              <a:t>: number</a:t>
            </a:r>
            <a:r>
              <a:rPr lang="en" sz="1050">
                <a:solidFill>
                  <a:srgbClr val="444444"/>
                </a:solidFill>
                <a:highlight>
                  <a:srgbClr val="FFFFFF"/>
                </a:highlight>
                <a:latin typeface="Roboto"/>
                <a:ea typeface="Roboto"/>
                <a:cs typeface="Roboto"/>
                <a:sym typeface="Roboto"/>
              </a:rPr>
              <a:t>: The length of the iterable.</a:t>
            </a:r>
            <a:endParaRPr sz="1050">
              <a:solidFill>
                <a:srgbClr val="444444"/>
              </a:solidFill>
              <a:highlight>
                <a:srgbClr val="FFFFFF"/>
              </a:highlight>
              <a:latin typeface="Roboto"/>
              <a:ea typeface="Roboto"/>
              <a:cs typeface="Roboto"/>
              <a:sym typeface="Roboto"/>
            </a:endParaRPr>
          </a:p>
          <a:p>
            <a:pPr indent="-295275" lvl="2" marL="1371600" rtl="0" algn="l">
              <a:lnSpc>
                <a:spcPct val="115000"/>
              </a:lnSpc>
              <a:spcBef>
                <a:spcPts val="0"/>
              </a:spcBef>
              <a:spcAft>
                <a:spcPts val="0"/>
              </a:spcAft>
              <a:buClr>
                <a:srgbClr val="444444"/>
              </a:buClr>
              <a:buSzPts val="1050"/>
              <a:buFont typeface="Roboto"/>
              <a:buChar char="■"/>
            </a:pPr>
            <a:r>
              <a:rPr b="1" lang="en" sz="950">
                <a:solidFill>
                  <a:srgbClr val="444444"/>
                </a:solidFill>
                <a:highlight>
                  <a:srgbClr val="FFFFFF"/>
                </a:highlight>
                <a:latin typeface="Courier New"/>
                <a:ea typeface="Courier New"/>
                <a:cs typeface="Courier New"/>
                <a:sym typeface="Courier New"/>
              </a:rPr>
              <a:t>first</a:t>
            </a:r>
            <a:r>
              <a:rPr lang="en" sz="950">
                <a:solidFill>
                  <a:srgbClr val="444444"/>
                </a:solidFill>
                <a:highlight>
                  <a:srgbClr val="FFFFFF"/>
                </a:highlight>
                <a:latin typeface="Courier New"/>
                <a:ea typeface="Courier New"/>
                <a:cs typeface="Courier New"/>
                <a:sym typeface="Courier New"/>
              </a:rPr>
              <a:t>: boolean</a:t>
            </a:r>
            <a:r>
              <a:rPr lang="en" sz="1050">
                <a:solidFill>
                  <a:srgbClr val="444444"/>
                </a:solidFill>
                <a:highlight>
                  <a:srgbClr val="FFFFFF"/>
                </a:highlight>
                <a:latin typeface="Roboto"/>
                <a:ea typeface="Roboto"/>
                <a:cs typeface="Roboto"/>
                <a:sym typeface="Roboto"/>
              </a:rPr>
              <a:t>: True when the item is the first item in the iterable.</a:t>
            </a:r>
            <a:endParaRPr sz="1050">
              <a:solidFill>
                <a:srgbClr val="444444"/>
              </a:solidFill>
              <a:highlight>
                <a:srgbClr val="FFFFFF"/>
              </a:highlight>
              <a:latin typeface="Roboto"/>
              <a:ea typeface="Roboto"/>
              <a:cs typeface="Roboto"/>
              <a:sym typeface="Roboto"/>
            </a:endParaRPr>
          </a:p>
          <a:p>
            <a:pPr indent="-295275" lvl="2" marL="1371600" rtl="0" algn="l">
              <a:lnSpc>
                <a:spcPct val="115000"/>
              </a:lnSpc>
              <a:spcBef>
                <a:spcPts val="0"/>
              </a:spcBef>
              <a:spcAft>
                <a:spcPts val="0"/>
              </a:spcAft>
              <a:buClr>
                <a:srgbClr val="444444"/>
              </a:buClr>
              <a:buSzPts val="1050"/>
              <a:buFont typeface="Roboto"/>
              <a:buChar char="■"/>
            </a:pPr>
            <a:r>
              <a:rPr b="1" lang="en" sz="950">
                <a:solidFill>
                  <a:srgbClr val="444444"/>
                </a:solidFill>
                <a:highlight>
                  <a:srgbClr val="FFFFFF"/>
                </a:highlight>
                <a:latin typeface="Courier New"/>
                <a:ea typeface="Courier New"/>
                <a:cs typeface="Courier New"/>
                <a:sym typeface="Courier New"/>
              </a:rPr>
              <a:t>last</a:t>
            </a:r>
            <a:r>
              <a:rPr lang="en" sz="950">
                <a:solidFill>
                  <a:srgbClr val="444444"/>
                </a:solidFill>
                <a:highlight>
                  <a:srgbClr val="FFFFFF"/>
                </a:highlight>
                <a:latin typeface="Courier New"/>
                <a:ea typeface="Courier New"/>
                <a:cs typeface="Courier New"/>
                <a:sym typeface="Courier New"/>
              </a:rPr>
              <a:t>: boolean</a:t>
            </a:r>
            <a:r>
              <a:rPr lang="en" sz="1050">
                <a:solidFill>
                  <a:srgbClr val="444444"/>
                </a:solidFill>
                <a:highlight>
                  <a:srgbClr val="FFFFFF"/>
                </a:highlight>
                <a:latin typeface="Roboto"/>
                <a:ea typeface="Roboto"/>
                <a:cs typeface="Roboto"/>
                <a:sym typeface="Roboto"/>
              </a:rPr>
              <a:t>: True when the item is the last item in the iterable.</a:t>
            </a:r>
            <a:endParaRPr sz="1050">
              <a:solidFill>
                <a:srgbClr val="444444"/>
              </a:solidFill>
              <a:highlight>
                <a:srgbClr val="FFFFFF"/>
              </a:highlight>
              <a:latin typeface="Roboto"/>
              <a:ea typeface="Roboto"/>
              <a:cs typeface="Roboto"/>
              <a:sym typeface="Roboto"/>
            </a:endParaRPr>
          </a:p>
          <a:p>
            <a:pPr indent="-295275" lvl="2" marL="1371600" rtl="0" algn="l">
              <a:lnSpc>
                <a:spcPct val="115000"/>
              </a:lnSpc>
              <a:spcBef>
                <a:spcPts val="0"/>
              </a:spcBef>
              <a:spcAft>
                <a:spcPts val="0"/>
              </a:spcAft>
              <a:buClr>
                <a:srgbClr val="444444"/>
              </a:buClr>
              <a:buSzPts val="1050"/>
              <a:buFont typeface="Roboto"/>
              <a:buChar char="■"/>
            </a:pPr>
            <a:r>
              <a:rPr b="1" lang="en" sz="950">
                <a:solidFill>
                  <a:srgbClr val="444444"/>
                </a:solidFill>
                <a:highlight>
                  <a:srgbClr val="FFFFFF"/>
                </a:highlight>
                <a:latin typeface="Courier New"/>
                <a:ea typeface="Courier New"/>
                <a:cs typeface="Courier New"/>
                <a:sym typeface="Courier New"/>
              </a:rPr>
              <a:t>even</a:t>
            </a:r>
            <a:r>
              <a:rPr lang="en" sz="950">
                <a:solidFill>
                  <a:srgbClr val="444444"/>
                </a:solidFill>
                <a:highlight>
                  <a:srgbClr val="FFFFFF"/>
                </a:highlight>
                <a:latin typeface="Courier New"/>
                <a:ea typeface="Courier New"/>
                <a:cs typeface="Courier New"/>
                <a:sym typeface="Courier New"/>
              </a:rPr>
              <a:t>: boolean</a:t>
            </a:r>
            <a:r>
              <a:rPr lang="en" sz="1050">
                <a:solidFill>
                  <a:srgbClr val="444444"/>
                </a:solidFill>
                <a:highlight>
                  <a:srgbClr val="FFFFFF"/>
                </a:highlight>
                <a:latin typeface="Roboto"/>
                <a:ea typeface="Roboto"/>
                <a:cs typeface="Roboto"/>
                <a:sym typeface="Roboto"/>
              </a:rPr>
              <a:t>: True when the item has an even index in the iterable.</a:t>
            </a:r>
            <a:endParaRPr sz="1050">
              <a:solidFill>
                <a:srgbClr val="444444"/>
              </a:solidFill>
              <a:highlight>
                <a:srgbClr val="FFFFFF"/>
              </a:highlight>
              <a:latin typeface="Roboto"/>
              <a:ea typeface="Roboto"/>
              <a:cs typeface="Roboto"/>
              <a:sym typeface="Roboto"/>
            </a:endParaRPr>
          </a:p>
          <a:p>
            <a:pPr indent="-295275" lvl="2" marL="1371600" rtl="0" algn="l">
              <a:lnSpc>
                <a:spcPct val="115000"/>
              </a:lnSpc>
              <a:spcBef>
                <a:spcPts val="0"/>
              </a:spcBef>
              <a:spcAft>
                <a:spcPts val="0"/>
              </a:spcAft>
              <a:buClr>
                <a:srgbClr val="444444"/>
              </a:buClr>
              <a:buSzPts val="1050"/>
              <a:buFont typeface="Roboto"/>
              <a:buChar char="■"/>
            </a:pPr>
            <a:r>
              <a:rPr b="1" lang="en" sz="950">
                <a:solidFill>
                  <a:srgbClr val="444444"/>
                </a:solidFill>
                <a:highlight>
                  <a:srgbClr val="FFFFFF"/>
                </a:highlight>
                <a:latin typeface="Courier New"/>
                <a:ea typeface="Courier New"/>
                <a:cs typeface="Courier New"/>
                <a:sym typeface="Courier New"/>
              </a:rPr>
              <a:t>odd</a:t>
            </a:r>
            <a:r>
              <a:rPr lang="en" sz="950">
                <a:solidFill>
                  <a:srgbClr val="444444"/>
                </a:solidFill>
                <a:highlight>
                  <a:srgbClr val="FFFFFF"/>
                </a:highlight>
                <a:latin typeface="Courier New"/>
                <a:ea typeface="Courier New"/>
                <a:cs typeface="Courier New"/>
                <a:sym typeface="Courier New"/>
              </a:rPr>
              <a:t>: boolean</a:t>
            </a:r>
            <a:r>
              <a:rPr lang="en" sz="1050">
                <a:solidFill>
                  <a:srgbClr val="444444"/>
                </a:solidFill>
                <a:highlight>
                  <a:srgbClr val="FFFFFF"/>
                </a:highlight>
                <a:latin typeface="Roboto"/>
                <a:ea typeface="Roboto"/>
                <a:cs typeface="Roboto"/>
                <a:sym typeface="Roboto"/>
              </a:rPr>
              <a:t>: True when the item has an odd index in the iterable.</a:t>
            </a:r>
            <a:endParaRPr sz="1050">
              <a:solidFill>
                <a:srgbClr val="444444"/>
              </a:solidFill>
              <a:highlight>
                <a:srgbClr val="FFFFFF"/>
              </a:highlight>
              <a:latin typeface="Roboto"/>
              <a:ea typeface="Roboto"/>
              <a:cs typeface="Roboto"/>
              <a:sym typeface="Roboto"/>
            </a:endParaRPr>
          </a:p>
          <a:p>
            <a:pPr indent="0" lvl="0" marL="1371600" rtl="0" algn="l">
              <a:lnSpc>
                <a:spcPct val="115000"/>
              </a:lnSpc>
              <a:spcBef>
                <a:spcPts val="1100"/>
              </a:spcBef>
              <a:spcAft>
                <a:spcPts val="0"/>
              </a:spcAft>
              <a:buNone/>
            </a:pPr>
            <a:r>
              <a:t/>
            </a:r>
            <a:endParaRPr sz="1050">
              <a:solidFill>
                <a:srgbClr val="444444"/>
              </a:solidFill>
              <a:highlight>
                <a:srgbClr val="FFFFFF"/>
              </a:highlight>
              <a:latin typeface="Roboto"/>
              <a:ea typeface="Roboto"/>
              <a:cs typeface="Roboto"/>
              <a:sym typeface="Roboto"/>
            </a:endParaRPr>
          </a:p>
          <a:p>
            <a:pPr indent="-295275" lvl="1" marL="914400" rtl="0" algn="l">
              <a:lnSpc>
                <a:spcPct val="115000"/>
              </a:lnSpc>
              <a:spcBef>
                <a:spcPts val="1100"/>
              </a:spcBef>
              <a:spcAft>
                <a:spcPts val="0"/>
              </a:spcAft>
              <a:buClr>
                <a:srgbClr val="444444"/>
              </a:buClr>
              <a:buSzPts val="1050"/>
              <a:buFont typeface="Roboto"/>
              <a:buChar char="○"/>
            </a:pPr>
            <a:r>
              <a:rPr lang="en" sz="1050">
                <a:solidFill>
                  <a:srgbClr val="444444"/>
                </a:solidFill>
                <a:highlight>
                  <a:srgbClr val="FFFFFF"/>
                </a:highlight>
                <a:latin typeface="Roboto"/>
                <a:ea typeface="Roboto"/>
                <a:cs typeface="Roboto"/>
                <a:sym typeface="Roboto"/>
              </a:rPr>
              <a:t>We use trackBy with ngFor to track elements of the iterable object ; by default the change detector of ngFor assumes that the object instance identifies the node in the iterable, when trackBy is provided the directive uses the result of calling this function to identify the item node, rather than the identity of the object itself.</a:t>
            </a:r>
            <a:endParaRPr sz="1050">
              <a:solidFill>
                <a:srgbClr val="444444"/>
              </a:solidFill>
              <a:highlight>
                <a:srgbClr val="FFFFFF"/>
              </a:highlight>
              <a:latin typeface="Roboto"/>
              <a:ea typeface="Roboto"/>
              <a:cs typeface="Roboto"/>
              <a:sym typeface="Roboto"/>
            </a:endParaRPr>
          </a:p>
          <a:p>
            <a:pPr indent="0" lvl="0" marL="1371600" rtl="0" algn="l">
              <a:spcBef>
                <a:spcPts val="1100"/>
              </a:spcBef>
              <a:spcAft>
                <a:spcPts val="0"/>
              </a:spcAft>
              <a:buNone/>
            </a:pPr>
            <a:r>
              <a:t/>
            </a:r>
            <a:endParaRPr sz="1050">
              <a:solidFill>
                <a:srgbClr val="444444"/>
              </a:solidFill>
              <a:highlight>
                <a:schemeClr val="lt1"/>
              </a:highlight>
              <a:latin typeface="Roboto"/>
              <a:ea typeface="Roboto"/>
              <a:cs typeface="Roboto"/>
              <a:sym typeface="Roboto"/>
            </a:endParaRPr>
          </a:p>
          <a:p>
            <a:pPr indent="0" lvl="0" marL="0" rtl="0" algn="l">
              <a:spcBef>
                <a:spcPts val="0"/>
              </a:spcBef>
              <a:spcAft>
                <a:spcPts val="0"/>
              </a:spcAft>
              <a:buNone/>
            </a:pPr>
            <a:r>
              <a:rPr lang="en" sz="1050">
                <a:solidFill>
                  <a:srgbClr val="444444"/>
                </a:solidFill>
                <a:highlight>
                  <a:schemeClr val="lt1"/>
                </a:highlight>
                <a:latin typeface="Roboto"/>
                <a:ea typeface="Roboto"/>
                <a:cs typeface="Roboto"/>
                <a:sym typeface="Roboto"/>
              </a:rPr>
              <a:t>	</a:t>
            </a:r>
            <a:endParaRPr sz="1050">
              <a:solidFill>
                <a:srgbClr val="444444"/>
              </a:solidFill>
              <a:highlight>
                <a:schemeClr val="lt1"/>
              </a:highlight>
              <a:latin typeface="Roboto"/>
              <a:ea typeface="Roboto"/>
              <a:cs typeface="Roboto"/>
              <a:sym typeface="Roboto"/>
            </a:endParaRPr>
          </a:p>
          <a:p>
            <a:pPr indent="0" lvl="0" marL="0" rtl="0" algn="l">
              <a:lnSpc>
                <a:spcPct val="137500"/>
              </a:lnSpc>
              <a:spcBef>
                <a:spcPts val="0"/>
              </a:spcBef>
              <a:spcAft>
                <a:spcPts val="0"/>
              </a:spcAft>
              <a:buNone/>
            </a:pPr>
            <a:r>
              <a:t/>
            </a:r>
            <a:endParaRPr sz="1200">
              <a:solidFill>
                <a:srgbClr val="994CC3"/>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444444"/>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sz="1050">
              <a:solidFill>
                <a:srgbClr val="444444"/>
              </a:solidFill>
              <a:highlight>
                <a:srgbClr val="FFFFFF"/>
              </a:highlight>
              <a:latin typeface="Roboto"/>
              <a:ea typeface="Roboto"/>
              <a:cs typeface="Roboto"/>
              <a:sym typeface="Roboto"/>
            </a:endParaRPr>
          </a:p>
        </p:txBody>
      </p:sp>
      <p:sp>
        <p:nvSpPr>
          <p:cNvPr id="572" name="Google Shape;572;p85"/>
          <p:cNvSpPr txBox="1"/>
          <p:nvPr/>
        </p:nvSpPr>
        <p:spPr>
          <a:xfrm>
            <a:off x="7218800" y="257000"/>
            <a:ext cx="15753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hlink"/>
                </a:solidFill>
                <a:latin typeface="Roboto"/>
                <a:ea typeface="Roboto"/>
                <a:cs typeface="Roboto"/>
                <a:sym typeface="Roboto"/>
                <a:hlinkClick r:id="rId3"/>
              </a:rPr>
              <a:t>Built in Directives example</a:t>
            </a:r>
            <a:endParaRPr sz="1300">
              <a:solidFill>
                <a:srgbClr val="3D85C6"/>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86"/>
          <p:cNvSpPr txBox="1"/>
          <p:nvPr>
            <p:ph type="ctrTitle"/>
          </p:nvPr>
        </p:nvSpPr>
        <p:spPr>
          <a:xfrm>
            <a:off x="312475" y="456975"/>
            <a:ext cx="82737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Built In Directives</a:t>
            </a:r>
            <a:endParaRPr sz="3400">
              <a:solidFill>
                <a:srgbClr val="E06666"/>
              </a:solidFill>
              <a:latin typeface="Raleway"/>
              <a:ea typeface="Raleway"/>
              <a:cs typeface="Raleway"/>
              <a:sym typeface="Raleway"/>
            </a:endParaRPr>
          </a:p>
        </p:txBody>
      </p:sp>
      <p:sp>
        <p:nvSpPr>
          <p:cNvPr id="578" name="Google Shape;578;p86"/>
          <p:cNvSpPr txBox="1"/>
          <p:nvPr/>
        </p:nvSpPr>
        <p:spPr>
          <a:xfrm>
            <a:off x="443600" y="1148475"/>
            <a:ext cx="8350500" cy="35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444444"/>
              </a:solidFill>
              <a:highlight>
                <a:srgbClr val="FFFFFF"/>
              </a:highlight>
              <a:latin typeface="Roboto"/>
              <a:ea typeface="Roboto"/>
              <a:cs typeface="Roboto"/>
              <a:sym typeface="Roboto"/>
            </a:endParaRPr>
          </a:p>
          <a:p>
            <a:pPr indent="-295275" lvl="0" marL="457200" rtl="0" algn="l">
              <a:spcBef>
                <a:spcPts val="0"/>
              </a:spcBef>
              <a:spcAft>
                <a:spcPts val="0"/>
              </a:spcAft>
              <a:buClr>
                <a:srgbClr val="444444"/>
              </a:buClr>
              <a:buSzPts val="1050"/>
              <a:buFont typeface="Roboto"/>
              <a:buChar char="●"/>
            </a:pPr>
            <a:r>
              <a:rPr b="1" lang="en" sz="1050">
                <a:solidFill>
                  <a:srgbClr val="444444"/>
                </a:solidFill>
                <a:highlight>
                  <a:schemeClr val="lt1"/>
                </a:highlight>
                <a:latin typeface="Roboto"/>
                <a:ea typeface="Roboto"/>
                <a:cs typeface="Roboto"/>
                <a:sym typeface="Roboto"/>
              </a:rPr>
              <a:t>* the leading </a:t>
            </a:r>
            <a:r>
              <a:rPr b="1" lang="en" sz="1050">
                <a:solidFill>
                  <a:srgbClr val="444444"/>
                </a:solidFill>
                <a:highlight>
                  <a:schemeClr val="lt1"/>
                </a:highlight>
                <a:latin typeface="Roboto"/>
                <a:ea typeface="Roboto"/>
                <a:cs typeface="Roboto"/>
                <a:sym typeface="Roboto"/>
              </a:rPr>
              <a:t>asterisk</a:t>
            </a:r>
            <a:r>
              <a:rPr b="1" lang="en" sz="1050">
                <a:solidFill>
                  <a:srgbClr val="444444"/>
                </a:solidFill>
                <a:highlight>
                  <a:schemeClr val="lt1"/>
                </a:highlight>
                <a:latin typeface="Roboto"/>
                <a:ea typeface="Roboto"/>
                <a:cs typeface="Roboto"/>
                <a:sym typeface="Roboto"/>
              </a:rPr>
              <a:t> </a:t>
            </a:r>
            <a:endParaRPr b="1" sz="1050">
              <a:solidFill>
                <a:srgbClr val="444444"/>
              </a:solidFill>
              <a:highlight>
                <a:schemeClr val="lt1"/>
              </a:highlight>
              <a:latin typeface="Roboto"/>
              <a:ea typeface="Roboto"/>
              <a:cs typeface="Roboto"/>
              <a:sym typeface="Roboto"/>
            </a:endParaRPr>
          </a:p>
          <a:p>
            <a:pPr indent="0" lvl="0" marL="0" rtl="0" algn="l">
              <a:spcBef>
                <a:spcPts val="0"/>
              </a:spcBef>
              <a:spcAft>
                <a:spcPts val="0"/>
              </a:spcAft>
              <a:buNone/>
            </a:pPr>
            <a:r>
              <a:t/>
            </a:r>
            <a:endParaRPr b="1" sz="1050">
              <a:solidFill>
                <a:srgbClr val="444444"/>
              </a:solidFill>
              <a:highlight>
                <a:schemeClr val="lt1"/>
              </a:highlight>
              <a:latin typeface="Roboto"/>
              <a:ea typeface="Roboto"/>
              <a:cs typeface="Roboto"/>
              <a:sym typeface="Roboto"/>
            </a:endParaRPr>
          </a:p>
          <a:p>
            <a:pPr indent="0" lvl="0" marL="0" rtl="0" algn="l">
              <a:spcBef>
                <a:spcPts val="0"/>
              </a:spcBef>
              <a:spcAft>
                <a:spcPts val="0"/>
              </a:spcAft>
              <a:buNone/>
            </a:pPr>
            <a:r>
              <a:rPr lang="en" sz="1050">
                <a:solidFill>
                  <a:srgbClr val="444444"/>
                </a:solidFill>
                <a:highlight>
                  <a:srgbClr val="FFFFFF"/>
                </a:highlight>
                <a:latin typeface="Roboto"/>
                <a:ea typeface="Roboto"/>
                <a:cs typeface="Roboto"/>
                <a:sym typeface="Roboto"/>
              </a:rPr>
              <a:t>Angular translates the </a:t>
            </a:r>
            <a:r>
              <a:rPr lang="en" sz="950">
                <a:solidFill>
                  <a:srgbClr val="444444"/>
                </a:solidFill>
                <a:highlight>
                  <a:srgbClr val="FFFFFF"/>
                </a:highlight>
                <a:latin typeface="Courier New"/>
                <a:ea typeface="Courier New"/>
                <a:cs typeface="Courier New"/>
                <a:sym typeface="Courier New"/>
              </a:rPr>
              <a:t>*</a:t>
            </a:r>
            <a:r>
              <a:rPr lang="en" sz="950">
                <a:solidFill>
                  <a:schemeClr val="hlink"/>
                </a:solidFill>
                <a:highlight>
                  <a:srgbClr val="FFFFFF"/>
                </a:highlight>
                <a:uFill>
                  <a:noFill/>
                </a:uFill>
                <a:latin typeface="Courier New"/>
                <a:ea typeface="Courier New"/>
                <a:cs typeface="Courier New"/>
                <a:sym typeface="Courier New"/>
                <a:hlinkClick r:id="rId3"/>
              </a:rPr>
              <a:t>ngIf</a:t>
            </a:r>
            <a:r>
              <a:rPr lang="en" sz="1050">
                <a:solidFill>
                  <a:srgbClr val="444444"/>
                </a:solidFill>
                <a:highlight>
                  <a:srgbClr val="FFFFFF"/>
                </a:highlight>
                <a:latin typeface="Roboto"/>
                <a:ea typeface="Roboto"/>
                <a:cs typeface="Roboto"/>
                <a:sym typeface="Roboto"/>
              </a:rPr>
              <a:t> </a:t>
            </a:r>
            <a:r>
              <a:rPr i="1" lang="en" sz="1050">
                <a:solidFill>
                  <a:srgbClr val="444444"/>
                </a:solidFill>
                <a:highlight>
                  <a:srgbClr val="FFFFFF"/>
                </a:highlight>
                <a:latin typeface="Roboto"/>
                <a:ea typeface="Roboto"/>
                <a:cs typeface="Roboto"/>
                <a:sym typeface="Roboto"/>
              </a:rPr>
              <a:t>attribute</a:t>
            </a:r>
            <a:r>
              <a:rPr lang="en" sz="1050">
                <a:solidFill>
                  <a:srgbClr val="444444"/>
                </a:solidFill>
                <a:highlight>
                  <a:srgbClr val="FFFFFF"/>
                </a:highlight>
                <a:latin typeface="Roboto"/>
                <a:ea typeface="Roboto"/>
                <a:cs typeface="Roboto"/>
                <a:sym typeface="Roboto"/>
              </a:rPr>
              <a:t> into a </a:t>
            </a:r>
            <a:r>
              <a:rPr lang="en" sz="950">
                <a:solidFill>
                  <a:srgbClr val="444444"/>
                </a:solidFill>
                <a:highlight>
                  <a:srgbClr val="FFFFFF"/>
                </a:highlight>
                <a:latin typeface="Courier New"/>
                <a:ea typeface="Courier New"/>
                <a:cs typeface="Courier New"/>
                <a:sym typeface="Courier New"/>
              </a:rPr>
              <a:t>&lt;ng-template&gt;</a:t>
            </a:r>
            <a:r>
              <a:rPr lang="en" sz="1050">
                <a:solidFill>
                  <a:srgbClr val="444444"/>
                </a:solidFill>
                <a:highlight>
                  <a:srgbClr val="FFFFFF"/>
                </a:highlight>
                <a:latin typeface="Roboto"/>
                <a:ea typeface="Roboto"/>
                <a:cs typeface="Roboto"/>
                <a:sym typeface="Roboto"/>
              </a:rPr>
              <a:t> </a:t>
            </a:r>
            <a:r>
              <a:rPr i="1" lang="en" sz="1050">
                <a:solidFill>
                  <a:srgbClr val="444444"/>
                </a:solidFill>
                <a:highlight>
                  <a:srgbClr val="FFFFFF"/>
                </a:highlight>
                <a:latin typeface="Roboto"/>
                <a:ea typeface="Roboto"/>
                <a:cs typeface="Roboto"/>
                <a:sym typeface="Roboto"/>
              </a:rPr>
              <a:t>element</a:t>
            </a:r>
            <a:r>
              <a:rPr lang="en" sz="1050">
                <a:solidFill>
                  <a:srgbClr val="444444"/>
                </a:solidFill>
                <a:highlight>
                  <a:srgbClr val="FFFFFF"/>
                </a:highlight>
                <a:latin typeface="Roboto"/>
                <a:ea typeface="Roboto"/>
                <a:cs typeface="Roboto"/>
                <a:sym typeface="Roboto"/>
              </a:rPr>
              <a:t>, wrapped around the host element, like this.</a:t>
            </a:r>
            <a:endParaRPr sz="1050">
              <a:solidFill>
                <a:srgbClr val="44444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444444"/>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444444"/>
                </a:solidFill>
                <a:highlight>
                  <a:schemeClr val="lt1"/>
                </a:highlight>
                <a:latin typeface="Roboto"/>
                <a:ea typeface="Roboto"/>
                <a:cs typeface="Roboto"/>
                <a:sym typeface="Roboto"/>
              </a:rPr>
              <a:t>	</a:t>
            </a:r>
            <a:endParaRPr sz="1050">
              <a:solidFill>
                <a:srgbClr val="444444"/>
              </a:solidFill>
              <a:highlight>
                <a:schemeClr val="lt1"/>
              </a:highlight>
              <a:latin typeface="Roboto"/>
              <a:ea typeface="Roboto"/>
              <a:cs typeface="Roboto"/>
              <a:sym typeface="Roboto"/>
            </a:endParaRPr>
          </a:p>
          <a:p>
            <a:pPr indent="0" lvl="0" marL="0" rtl="0" algn="l">
              <a:lnSpc>
                <a:spcPct val="137500"/>
              </a:lnSpc>
              <a:spcBef>
                <a:spcPts val="0"/>
              </a:spcBef>
              <a:spcAft>
                <a:spcPts val="0"/>
              </a:spcAft>
              <a:buNone/>
            </a:pPr>
            <a:r>
              <a:rPr lang="en" sz="1200">
                <a:solidFill>
                  <a:srgbClr val="994CC3"/>
                </a:solidFill>
                <a:highlight>
                  <a:srgbClr val="FBFBFB"/>
                </a:highlight>
                <a:latin typeface="Courier New"/>
                <a:ea typeface="Courier New"/>
                <a:cs typeface="Courier New"/>
                <a:sym typeface="Courier New"/>
              </a:rPr>
              <a:t>	</a:t>
            </a:r>
            <a:endParaRPr sz="1200">
              <a:solidFill>
                <a:srgbClr val="994CC3"/>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444444"/>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sz="1050">
              <a:solidFill>
                <a:srgbClr val="444444"/>
              </a:solidFill>
              <a:highlight>
                <a:srgbClr val="FFFFFF"/>
              </a:highlight>
              <a:latin typeface="Roboto"/>
              <a:ea typeface="Roboto"/>
              <a:cs typeface="Roboto"/>
              <a:sym typeface="Roboto"/>
            </a:endParaRPr>
          </a:p>
        </p:txBody>
      </p:sp>
      <p:graphicFrame>
        <p:nvGraphicFramePr>
          <p:cNvPr id="579" name="Google Shape;579;p86"/>
          <p:cNvGraphicFramePr/>
          <p:nvPr/>
        </p:nvGraphicFramePr>
        <p:xfrm>
          <a:off x="500225" y="2050800"/>
          <a:ext cx="3000000" cy="3000000"/>
        </p:xfrm>
        <a:graphic>
          <a:graphicData uri="http://schemas.openxmlformats.org/drawingml/2006/table">
            <a:tbl>
              <a:tblPr>
                <a:noFill/>
                <a:tableStyleId>{826806EC-AC13-4210-B332-5FDD42A4F74F}</a:tableStyleId>
              </a:tblPr>
              <a:tblGrid>
                <a:gridCol w="4428700"/>
                <a:gridCol w="3977925"/>
              </a:tblGrid>
              <a:tr h="2813175">
                <a:tc>
                  <a:txBody>
                    <a:bodyPr/>
                    <a:lstStyle/>
                    <a:p>
                      <a:pPr indent="0" lvl="0" marL="0" rtl="0" algn="l">
                        <a:lnSpc>
                          <a:spcPct val="137500"/>
                        </a:lnSpc>
                        <a:spcBef>
                          <a:spcPts val="0"/>
                        </a:spcBef>
                        <a:spcAft>
                          <a:spcPts val="0"/>
                        </a:spcAft>
                        <a:buClr>
                          <a:schemeClr val="dk1"/>
                        </a:buClr>
                        <a:buSzPts val="1100"/>
                        <a:buFont typeface="Arial"/>
                        <a:buNone/>
                      </a:pPr>
                      <a:r>
                        <a:rPr lang="en" sz="1000">
                          <a:solidFill>
                            <a:srgbClr val="994CC3"/>
                          </a:solidFill>
                          <a:highlight>
                            <a:srgbClr val="FBFBFB"/>
                          </a:highlight>
                          <a:latin typeface="Courier New"/>
                          <a:ea typeface="Courier New"/>
                          <a:cs typeface="Courier New"/>
                          <a:sym typeface="Courier New"/>
                        </a:rPr>
                        <a:t>&lt;div </a:t>
                      </a:r>
                      <a:r>
                        <a:rPr i="1" lang="en" sz="1000">
                          <a:solidFill>
                            <a:srgbClr val="4876D6"/>
                          </a:solidFill>
                          <a:highlight>
                            <a:srgbClr val="FBFBFB"/>
                          </a:highlight>
                          <a:latin typeface="Courier New"/>
                          <a:ea typeface="Courier New"/>
                          <a:cs typeface="Courier New"/>
                          <a:sym typeface="Courier New"/>
                        </a:rPr>
                        <a:t>*ngIf</a:t>
                      </a:r>
                      <a:r>
                        <a:rPr lang="en" sz="1000">
                          <a:solidFill>
                            <a:srgbClr val="994CC3"/>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coursesTaken.length &gt; 0; else noCourses</a:t>
                      </a:r>
                      <a:r>
                        <a:rPr lang="en" sz="1000">
                          <a:solidFill>
                            <a:srgbClr val="111111"/>
                          </a:solidFill>
                          <a:highlight>
                            <a:srgbClr val="FBFBFB"/>
                          </a:highlight>
                          <a:latin typeface="Courier New"/>
                          <a:ea typeface="Courier New"/>
                          <a:cs typeface="Courier New"/>
                          <a:sym typeface="Courier New"/>
                        </a:rPr>
                        <a:t>"</a:t>
                      </a:r>
                      <a:r>
                        <a:rPr lang="en" sz="1000">
                          <a:solidFill>
                            <a:srgbClr val="994CC3"/>
                          </a:solidFill>
                          <a:highlight>
                            <a:srgbClr val="FBFBFB"/>
                          </a:highlight>
                          <a:latin typeface="Courier New"/>
                          <a:ea typeface="Courier New"/>
                          <a:cs typeface="Courier New"/>
                          <a:sym typeface="Courier New"/>
                        </a:rPr>
                        <a:t>&gt;</a:t>
                      </a:r>
                      <a:endParaRPr sz="10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000">
                          <a:solidFill>
                            <a:srgbClr val="403F53"/>
                          </a:solidFill>
                          <a:highlight>
                            <a:srgbClr val="FBFBFB"/>
                          </a:highlight>
                          <a:latin typeface="Courier New"/>
                          <a:ea typeface="Courier New"/>
                          <a:cs typeface="Courier New"/>
                          <a:sym typeface="Courier New"/>
                        </a:rPr>
                        <a:t>   List of Courses</a:t>
                      </a:r>
                      <a:endParaRPr sz="10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000">
                          <a:solidFill>
                            <a:srgbClr val="994CC3"/>
                          </a:solidFill>
                          <a:highlight>
                            <a:srgbClr val="FBFBFB"/>
                          </a:highlight>
                          <a:latin typeface="Courier New"/>
                          <a:ea typeface="Courier New"/>
                          <a:cs typeface="Courier New"/>
                          <a:sym typeface="Courier New"/>
                        </a:rPr>
                        <a:t>&lt;/div&gt;</a:t>
                      </a:r>
                      <a:r>
                        <a:rPr lang="en" sz="1000">
                          <a:solidFill>
                            <a:srgbClr val="403F53"/>
                          </a:solidFill>
                          <a:highlight>
                            <a:srgbClr val="FBFBFB"/>
                          </a:highlight>
                          <a:latin typeface="Courier New"/>
                          <a:ea typeface="Courier New"/>
                          <a:cs typeface="Courier New"/>
                          <a:sym typeface="Courier New"/>
                        </a:rPr>
                        <a:t> </a:t>
                      </a:r>
                      <a:endParaRPr sz="10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000">
                          <a:solidFill>
                            <a:srgbClr val="994CC3"/>
                          </a:solidFill>
                          <a:highlight>
                            <a:srgbClr val="FBFBFB"/>
                          </a:highlight>
                          <a:latin typeface="Courier New"/>
                          <a:ea typeface="Courier New"/>
                          <a:cs typeface="Courier New"/>
                          <a:sym typeface="Courier New"/>
                        </a:rPr>
                        <a:t>&lt;ng-template </a:t>
                      </a:r>
                      <a:r>
                        <a:rPr i="1" lang="en" sz="1000">
                          <a:solidFill>
                            <a:srgbClr val="4876D6"/>
                          </a:solidFill>
                          <a:highlight>
                            <a:srgbClr val="FBFBFB"/>
                          </a:highlight>
                          <a:latin typeface="Courier New"/>
                          <a:ea typeface="Courier New"/>
                          <a:cs typeface="Courier New"/>
                          <a:sym typeface="Courier New"/>
                        </a:rPr>
                        <a:t>#noCourses</a:t>
                      </a:r>
                      <a:r>
                        <a:rPr lang="en" sz="1000">
                          <a:solidFill>
                            <a:srgbClr val="994CC3"/>
                          </a:solidFill>
                          <a:highlight>
                            <a:srgbClr val="FBFBFB"/>
                          </a:highlight>
                          <a:latin typeface="Courier New"/>
                          <a:ea typeface="Courier New"/>
                          <a:cs typeface="Courier New"/>
                          <a:sym typeface="Courier New"/>
                        </a:rPr>
                        <a:t>&gt;</a:t>
                      </a:r>
                      <a:endParaRPr sz="10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000">
                          <a:solidFill>
                            <a:srgbClr val="403F53"/>
                          </a:solidFill>
                          <a:highlight>
                            <a:srgbClr val="FBFBFB"/>
                          </a:highlight>
                          <a:latin typeface="Courier New"/>
                          <a:ea typeface="Courier New"/>
                          <a:cs typeface="Courier New"/>
                          <a:sym typeface="Courier New"/>
                        </a:rPr>
                        <a:t>   No Courses</a:t>
                      </a:r>
                      <a:endParaRPr sz="10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000">
                          <a:solidFill>
                            <a:srgbClr val="994CC3"/>
                          </a:solidFill>
                          <a:highlight>
                            <a:srgbClr val="FBFBFB"/>
                          </a:highlight>
                          <a:latin typeface="Courier New"/>
                          <a:ea typeface="Courier New"/>
                          <a:cs typeface="Courier New"/>
                          <a:sym typeface="Courier New"/>
                        </a:rPr>
                        <a:t>&lt;/ng-templat</a:t>
                      </a:r>
                      <a:r>
                        <a:rPr lang="en" sz="1200">
                          <a:solidFill>
                            <a:srgbClr val="994CC3"/>
                          </a:solidFill>
                          <a:highlight>
                            <a:srgbClr val="FBFBFB"/>
                          </a:highlight>
                          <a:latin typeface="Courier New"/>
                          <a:ea typeface="Courier New"/>
                          <a:cs typeface="Courier New"/>
                          <a:sym typeface="Courier New"/>
                        </a:rPr>
                        <a:t>e&gt;</a:t>
                      </a:r>
                      <a:endParaRPr sz="1200">
                        <a:solidFill>
                          <a:srgbClr val="994CC3"/>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950">
                          <a:solidFill>
                            <a:srgbClr val="000088"/>
                          </a:solidFill>
                          <a:latin typeface="Courier New"/>
                          <a:ea typeface="Courier New"/>
                          <a:cs typeface="Courier New"/>
                          <a:sym typeface="Courier New"/>
                        </a:rPr>
                        <a:t>&lt;div</a:t>
                      </a:r>
                      <a:r>
                        <a:rPr lang="en" sz="950">
                          <a:solidFill>
                            <a:schemeClr val="dk1"/>
                          </a:solidFill>
                          <a:latin typeface="Courier New"/>
                          <a:ea typeface="Courier New"/>
                          <a:cs typeface="Courier New"/>
                          <a:sym typeface="Courier New"/>
                        </a:rPr>
                        <a:t> *</a:t>
                      </a:r>
                      <a:r>
                        <a:rPr lang="en" sz="950">
                          <a:solidFill>
                            <a:srgbClr val="660066"/>
                          </a:solidFill>
                          <a:uFill>
                            <a:noFill/>
                          </a:uFill>
                          <a:latin typeface="Courier New"/>
                          <a:ea typeface="Courier New"/>
                          <a:cs typeface="Courier New"/>
                          <a:sym typeface="Courier New"/>
                          <a:hlinkClick r:id="rId4">
                            <a:extLst>
                              <a:ext uri="{A12FA001-AC4F-418D-AE19-62706E023703}">
                                <ahyp:hlinkClr val="tx"/>
                              </a:ext>
                            </a:extLst>
                          </a:hlinkClick>
                        </a:rPr>
                        <a:t>ngFor</a:t>
                      </a:r>
                      <a:r>
                        <a:rPr lang="en" sz="950">
                          <a:solidFill>
                            <a:srgbClr val="666600"/>
                          </a:solidFill>
                          <a:latin typeface="Courier New"/>
                          <a:ea typeface="Courier New"/>
                          <a:cs typeface="Courier New"/>
                          <a:sym typeface="Courier New"/>
                        </a:rPr>
                        <a:t>=</a:t>
                      </a:r>
                      <a:r>
                        <a:rPr lang="en" sz="950">
                          <a:solidFill>
                            <a:srgbClr val="880000"/>
                          </a:solidFill>
                          <a:latin typeface="Courier New"/>
                          <a:ea typeface="Courier New"/>
                          <a:cs typeface="Courier New"/>
                          <a:sym typeface="Courier New"/>
                        </a:rPr>
                        <a:t>"let hero of heroes; let i=index; let odd=odd; trackBy: trackById"</a:t>
                      </a:r>
                      <a:r>
                        <a:rPr lang="en" sz="950">
                          <a:solidFill>
                            <a:schemeClr val="dk1"/>
                          </a:solidFill>
                          <a:latin typeface="Courier New"/>
                          <a:ea typeface="Courier New"/>
                          <a:cs typeface="Courier New"/>
                          <a:sym typeface="Courier New"/>
                        </a:rPr>
                        <a:t> [</a:t>
                      </a:r>
                      <a:r>
                        <a:rPr lang="en" sz="950">
                          <a:solidFill>
                            <a:srgbClr val="660066"/>
                          </a:solidFill>
                          <a:latin typeface="Courier New"/>
                          <a:ea typeface="Courier New"/>
                          <a:cs typeface="Courier New"/>
                          <a:sym typeface="Courier New"/>
                        </a:rPr>
                        <a:t>class</a:t>
                      </a:r>
                      <a:r>
                        <a:rPr lang="en" sz="950">
                          <a:solidFill>
                            <a:schemeClr val="dk1"/>
                          </a:solidFill>
                          <a:latin typeface="Courier New"/>
                          <a:ea typeface="Courier New"/>
                          <a:cs typeface="Courier New"/>
                          <a:sym typeface="Courier New"/>
                        </a:rPr>
                        <a:t>.</a:t>
                      </a:r>
                      <a:r>
                        <a:rPr lang="en" sz="950">
                          <a:solidFill>
                            <a:srgbClr val="660066"/>
                          </a:solidFill>
                          <a:latin typeface="Courier New"/>
                          <a:ea typeface="Courier New"/>
                          <a:cs typeface="Courier New"/>
                          <a:sym typeface="Courier New"/>
                        </a:rPr>
                        <a:t>odd</a:t>
                      </a:r>
                      <a:r>
                        <a:rPr lang="en" sz="950">
                          <a:solidFill>
                            <a:schemeClr val="dk1"/>
                          </a:solidFill>
                          <a:latin typeface="Courier New"/>
                          <a:ea typeface="Courier New"/>
                          <a:cs typeface="Courier New"/>
                          <a:sym typeface="Courier New"/>
                        </a:rPr>
                        <a:t>]</a:t>
                      </a:r>
                      <a:r>
                        <a:rPr lang="en" sz="950">
                          <a:solidFill>
                            <a:srgbClr val="666600"/>
                          </a:solidFill>
                          <a:latin typeface="Courier New"/>
                          <a:ea typeface="Courier New"/>
                          <a:cs typeface="Courier New"/>
                          <a:sym typeface="Courier New"/>
                        </a:rPr>
                        <a:t>=</a:t>
                      </a:r>
                      <a:r>
                        <a:rPr lang="en" sz="950">
                          <a:solidFill>
                            <a:srgbClr val="880000"/>
                          </a:solidFill>
                          <a:latin typeface="Courier New"/>
                          <a:ea typeface="Courier New"/>
                          <a:cs typeface="Courier New"/>
                          <a:sym typeface="Courier New"/>
                        </a:rPr>
                        <a:t>"odd"</a:t>
                      </a:r>
                      <a:r>
                        <a:rPr lang="en" sz="950">
                          <a:solidFill>
                            <a:srgbClr val="000088"/>
                          </a:solidFill>
                          <a:latin typeface="Courier New"/>
                          <a:ea typeface="Courier New"/>
                          <a:cs typeface="Courier New"/>
                          <a:sym typeface="Courier New"/>
                        </a:rPr>
                        <a:t>&gt;</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latin typeface="Courier New"/>
                          <a:ea typeface="Courier New"/>
                          <a:cs typeface="Courier New"/>
                          <a:sym typeface="Courier New"/>
                        </a:rPr>
                        <a:t>  ({{i}}) {{hero.name}}</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000088"/>
                          </a:solidFill>
                          <a:latin typeface="Courier New"/>
                          <a:ea typeface="Courier New"/>
                          <a:cs typeface="Courier New"/>
                          <a:sym typeface="Courier New"/>
                        </a:rPr>
                        <a:t>&lt;/div&gt;</a:t>
                      </a:r>
                      <a:endParaRPr sz="95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950">
                        <a:solidFill>
                          <a:srgbClr val="000088"/>
                        </a:solidFill>
                        <a:latin typeface="Courier New"/>
                        <a:ea typeface="Courier New"/>
                        <a:cs typeface="Courier New"/>
                        <a:sym typeface="Courier New"/>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37500"/>
                        </a:lnSpc>
                        <a:spcBef>
                          <a:spcPts val="0"/>
                        </a:spcBef>
                        <a:spcAft>
                          <a:spcPts val="0"/>
                        </a:spcAft>
                        <a:buClr>
                          <a:schemeClr val="dk1"/>
                        </a:buClr>
                        <a:buSzPts val="1100"/>
                        <a:buFont typeface="Arial"/>
                        <a:buNone/>
                      </a:pPr>
                      <a:r>
                        <a:rPr lang="en" sz="1000">
                          <a:solidFill>
                            <a:srgbClr val="994CC3"/>
                          </a:solidFill>
                          <a:highlight>
                            <a:srgbClr val="FBFBFB"/>
                          </a:highlight>
                          <a:latin typeface="Courier New"/>
                          <a:ea typeface="Courier New"/>
                          <a:cs typeface="Courier New"/>
                          <a:sym typeface="Courier New"/>
                        </a:rPr>
                        <a:t>&lt;ng-template </a:t>
                      </a:r>
                      <a:r>
                        <a:rPr i="1" lang="en" sz="1000">
                          <a:solidFill>
                            <a:srgbClr val="4876D6"/>
                          </a:solidFill>
                          <a:highlight>
                            <a:srgbClr val="FBFBFB"/>
                          </a:highlight>
                          <a:latin typeface="Courier New"/>
                          <a:ea typeface="Courier New"/>
                          <a:cs typeface="Courier New"/>
                          <a:sym typeface="Courier New"/>
                        </a:rPr>
                        <a:t>[ngIf]</a:t>
                      </a:r>
                      <a:r>
                        <a:rPr lang="en" sz="1000">
                          <a:solidFill>
                            <a:srgbClr val="994CC3"/>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courses.length &gt; 0</a:t>
                      </a:r>
                      <a:r>
                        <a:rPr lang="en" sz="1000">
                          <a:solidFill>
                            <a:srgbClr val="111111"/>
                          </a:solidFill>
                          <a:highlight>
                            <a:srgbClr val="FBFBFB"/>
                          </a:highlight>
                          <a:latin typeface="Courier New"/>
                          <a:ea typeface="Courier New"/>
                          <a:cs typeface="Courier New"/>
                          <a:sym typeface="Courier New"/>
                        </a:rPr>
                        <a:t>"</a:t>
                      </a:r>
                      <a:r>
                        <a:rPr lang="en" sz="1000">
                          <a:solidFill>
                            <a:srgbClr val="994CC3"/>
                          </a:solidFill>
                          <a:highlight>
                            <a:srgbClr val="FBFBFB"/>
                          </a:highlight>
                          <a:latin typeface="Courier New"/>
                          <a:ea typeface="Courier New"/>
                          <a:cs typeface="Courier New"/>
                          <a:sym typeface="Courier New"/>
                        </a:rPr>
                        <a:t>&gt;</a:t>
                      </a:r>
                      <a:endParaRPr sz="10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000">
                          <a:solidFill>
                            <a:srgbClr val="403F53"/>
                          </a:solidFill>
                          <a:highlight>
                            <a:srgbClr val="FBFBFB"/>
                          </a:highlight>
                          <a:latin typeface="Courier New"/>
                          <a:ea typeface="Courier New"/>
                          <a:cs typeface="Courier New"/>
                          <a:sym typeface="Courier New"/>
                        </a:rPr>
                        <a:t>   List of Courses</a:t>
                      </a:r>
                      <a:endParaRPr sz="10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000">
                          <a:solidFill>
                            <a:srgbClr val="994CC3"/>
                          </a:solidFill>
                          <a:highlight>
                            <a:srgbClr val="FBFBFB"/>
                          </a:highlight>
                          <a:latin typeface="Courier New"/>
                          <a:ea typeface="Courier New"/>
                          <a:cs typeface="Courier New"/>
                          <a:sym typeface="Courier New"/>
                        </a:rPr>
                        <a:t>&lt;/ng-template&gt;</a:t>
                      </a:r>
                      <a:endParaRPr sz="10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000">
                          <a:solidFill>
                            <a:srgbClr val="994CC3"/>
                          </a:solidFill>
                          <a:highlight>
                            <a:srgbClr val="FBFBFB"/>
                          </a:highlight>
                          <a:latin typeface="Courier New"/>
                          <a:ea typeface="Courier New"/>
                          <a:cs typeface="Courier New"/>
                          <a:sym typeface="Courier New"/>
                        </a:rPr>
                        <a:t>&lt;ng-template </a:t>
                      </a:r>
                      <a:r>
                        <a:rPr i="1" lang="en" sz="1000">
                          <a:solidFill>
                            <a:srgbClr val="4876D6"/>
                          </a:solidFill>
                          <a:highlight>
                            <a:srgbClr val="FBFBFB"/>
                          </a:highlight>
                          <a:latin typeface="Courier New"/>
                          <a:ea typeface="Courier New"/>
                          <a:cs typeface="Courier New"/>
                          <a:sym typeface="Courier New"/>
                        </a:rPr>
                        <a:t>[ngIf]</a:t>
                      </a:r>
                      <a:r>
                        <a:rPr lang="en" sz="1000">
                          <a:solidFill>
                            <a:srgbClr val="994CC3"/>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!(courses.length &gt; 0)</a:t>
                      </a:r>
                      <a:r>
                        <a:rPr lang="en" sz="1000">
                          <a:solidFill>
                            <a:srgbClr val="111111"/>
                          </a:solidFill>
                          <a:highlight>
                            <a:srgbClr val="FBFBFB"/>
                          </a:highlight>
                          <a:latin typeface="Courier New"/>
                          <a:ea typeface="Courier New"/>
                          <a:cs typeface="Courier New"/>
                          <a:sym typeface="Courier New"/>
                        </a:rPr>
                        <a:t>"</a:t>
                      </a:r>
                      <a:r>
                        <a:rPr lang="en" sz="1000">
                          <a:solidFill>
                            <a:srgbClr val="994CC3"/>
                          </a:solidFill>
                          <a:highlight>
                            <a:srgbClr val="FBFBFB"/>
                          </a:highlight>
                          <a:latin typeface="Courier New"/>
                          <a:ea typeface="Courier New"/>
                          <a:cs typeface="Courier New"/>
                          <a:sym typeface="Courier New"/>
                        </a:rPr>
                        <a:t>&gt;</a:t>
                      </a:r>
                      <a:endParaRPr sz="10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000">
                          <a:solidFill>
                            <a:srgbClr val="403F53"/>
                          </a:solidFill>
                          <a:highlight>
                            <a:srgbClr val="FBFBFB"/>
                          </a:highlight>
                          <a:latin typeface="Courier New"/>
                          <a:ea typeface="Courier New"/>
                          <a:cs typeface="Courier New"/>
                          <a:sym typeface="Courier New"/>
                        </a:rPr>
                        <a:t>   No Courses</a:t>
                      </a:r>
                      <a:endParaRPr sz="10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000">
                          <a:solidFill>
                            <a:srgbClr val="994CC3"/>
                          </a:solidFill>
                          <a:highlight>
                            <a:srgbClr val="FBFBFB"/>
                          </a:highlight>
                          <a:latin typeface="Courier New"/>
                          <a:ea typeface="Courier New"/>
                          <a:cs typeface="Courier New"/>
                          <a:sym typeface="Courier New"/>
                        </a:rPr>
                        <a:t>&lt;/ng-template&gt;</a:t>
                      </a:r>
                      <a:endParaRPr sz="1000">
                        <a:solidFill>
                          <a:srgbClr val="994CC3"/>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950">
                          <a:solidFill>
                            <a:srgbClr val="000088"/>
                          </a:solidFill>
                          <a:latin typeface="Courier New"/>
                          <a:ea typeface="Courier New"/>
                          <a:cs typeface="Courier New"/>
                          <a:sym typeface="Courier New"/>
                        </a:rPr>
                        <a:t>&lt;ng-template</a:t>
                      </a:r>
                      <a:r>
                        <a:rPr lang="en" sz="950">
                          <a:solidFill>
                            <a:schemeClr val="dk1"/>
                          </a:solidFill>
                          <a:uFill>
                            <a:noFill/>
                          </a:uFill>
                          <a:latin typeface="Courier New"/>
                          <a:ea typeface="Courier New"/>
                          <a:cs typeface="Courier New"/>
                          <a:sym typeface="Courier New"/>
                          <a:hlinkClick r:id="rId5">
                            <a:extLst>
                              <a:ext uri="{A12FA001-AC4F-418D-AE19-62706E023703}">
                                <ahyp:hlinkClr val="tx"/>
                              </a:ext>
                            </a:extLst>
                          </a:hlinkClick>
                        </a:rPr>
                        <a:t> </a:t>
                      </a:r>
                      <a:r>
                        <a:rPr lang="en" sz="950">
                          <a:solidFill>
                            <a:srgbClr val="660066"/>
                          </a:solidFill>
                          <a:uFill>
                            <a:noFill/>
                          </a:uFill>
                          <a:latin typeface="Courier New"/>
                          <a:ea typeface="Courier New"/>
                          <a:cs typeface="Courier New"/>
                          <a:sym typeface="Courier New"/>
                          <a:hlinkClick r:id="rId6">
                            <a:extLst>
                              <a:ext uri="{A12FA001-AC4F-418D-AE19-62706E023703}">
                                <ahyp:hlinkClr val="tx"/>
                              </a:ext>
                            </a:extLst>
                          </a:hlinkClick>
                        </a:rPr>
                        <a:t>ngFor</a:t>
                      </a:r>
                      <a:r>
                        <a:rPr lang="en" sz="950">
                          <a:solidFill>
                            <a:schemeClr val="dk1"/>
                          </a:solidFill>
                          <a:latin typeface="Courier New"/>
                          <a:ea typeface="Courier New"/>
                          <a:cs typeface="Courier New"/>
                          <a:sym typeface="Courier New"/>
                        </a:rPr>
                        <a:t> </a:t>
                      </a:r>
                      <a:r>
                        <a:rPr lang="en" sz="950">
                          <a:solidFill>
                            <a:srgbClr val="660066"/>
                          </a:solidFill>
                          <a:latin typeface="Courier New"/>
                          <a:ea typeface="Courier New"/>
                          <a:cs typeface="Courier New"/>
                          <a:sym typeface="Courier New"/>
                        </a:rPr>
                        <a:t>let-hero</a:t>
                      </a:r>
                      <a:r>
                        <a:rPr lang="en" sz="950">
                          <a:solidFill>
                            <a:schemeClr val="dk1"/>
                          </a:solidFill>
                          <a:latin typeface="Courier New"/>
                          <a:ea typeface="Courier New"/>
                          <a:cs typeface="Courier New"/>
                          <a:sym typeface="Courier New"/>
                        </a:rPr>
                        <a:t> [</a:t>
                      </a:r>
                      <a:r>
                        <a:rPr lang="en" sz="950">
                          <a:solidFill>
                            <a:srgbClr val="660066"/>
                          </a:solidFill>
                          <a:uFill>
                            <a:noFill/>
                          </a:uFill>
                          <a:latin typeface="Courier New"/>
                          <a:ea typeface="Courier New"/>
                          <a:cs typeface="Courier New"/>
                          <a:sym typeface="Courier New"/>
                          <a:hlinkClick r:id="rId7">
                            <a:extLst>
                              <a:ext uri="{A12FA001-AC4F-418D-AE19-62706E023703}">
                                <ahyp:hlinkClr val="tx"/>
                              </a:ext>
                            </a:extLst>
                          </a:hlinkClick>
                        </a:rPr>
                        <a:t>ngForOf</a:t>
                      </a:r>
                      <a:r>
                        <a:rPr lang="en" sz="950">
                          <a:solidFill>
                            <a:schemeClr val="dk1"/>
                          </a:solidFill>
                          <a:latin typeface="Courier New"/>
                          <a:ea typeface="Courier New"/>
                          <a:cs typeface="Courier New"/>
                          <a:sym typeface="Courier New"/>
                        </a:rPr>
                        <a:t>]</a:t>
                      </a:r>
                      <a:r>
                        <a:rPr lang="en" sz="950">
                          <a:solidFill>
                            <a:srgbClr val="666600"/>
                          </a:solidFill>
                          <a:latin typeface="Courier New"/>
                          <a:ea typeface="Courier New"/>
                          <a:cs typeface="Courier New"/>
                          <a:sym typeface="Courier New"/>
                        </a:rPr>
                        <a:t>=</a:t>
                      </a:r>
                      <a:r>
                        <a:rPr lang="en" sz="950">
                          <a:solidFill>
                            <a:srgbClr val="880000"/>
                          </a:solidFill>
                          <a:latin typeface="Courier New"/>
                          <a:ea typeface="Courier New"/>
                          <a:cs typeface="Courier New"/>
                          <a:sym typeface="Courier New"/>
                        </a:rPr>
                        <a:t>"heroes"</a:t>
                      </a:r>
                      <a:r>
                        <a:rPr lang="en" sz="950">
                          <a:solidFill>
                            <a:schemeClr val="dk1"/>
                          </a:solidFill>
                          <a:latin typeface="Courier New"/>
                          <a:ea typeface="Courier New"/>
                          <a:cs typeface="Courier New"/>
                          <a:sym typeface="Courier New"/>
                        </a:rPr>
                        <a:t> </a:t>
                      </a:r>
                      <a:r>
                        <a:rPr lang="en" sz="950">
                          <a:solidFill>
                            <a:srgbClr val="660066"/>
                          </a:solidFill>
                          <a:latin typeface="Courier New"/>
                          <a:ea typeface="Courier New"/>
                          <a:cs typeface="Courier New"/>
                          <a:sym typeface="Courier New"/>
                        </a:rPr>
                        <a:t>let-i</a:t>
                      </a:r>
                      <a:r>
                        <a:rPr lang="en" sz="950">
                          <a:solidFill>
                            <a:srgbClr val="666600"/>
                          </a:solidFill>
                          <a:latin typeface="Courier New"/>
                          <a:ea typeface="Courier New"/>
                          <a:cs typeface="Courier New"/>
                          <a:sym typeface="Courier New"/>
                        </a:rPr>
                        <a:t>=</a:t>
                      </a:r>
                      <a:r>
                        <a:rPr lang="en" sz="950">
                          <a:solidFill>
                            <a:srgbClr val="880000"/>
                          </a:solidFill>
                          <a:latin typeface="Courier New"/>
                          <a:ea typeface="Courier New"/>
                          <a:cs typeface="Courier New"/>
                          <a:sym typeface="Courier New"/>
                        </a:rPr>
                        <a:t>"index"</a:t>
                      </a:r>
                      <a:r>
                        <a:rPr lang="en" sz="950">
                          <a:solidFill>
                            <a:schemeClr val="dk1"/>
                          </a:solidFill>
                          <a:latin typeface="Courier New"/>
                          <a:ea typeface="Courier New"/>
                          <a:cs typeface="Courier New"/>
                          <a:sym typeface="Courier New"/>
                        </a:rPr>
                        <a:t> </a:t>
                      </a:r>
                      <a:r>
                        <a:rPr lang="en" sz="950">
                          <a:solidFill>
                            <a:srgbClr val="660066"/>
                          </a:solidFill>
                          <a:latin typeface="Courier New"/>
                          <a:ea typeface="Courier New"/>
                          <a:cs typeface="Courier New"/>
                          <a:sym typeface="Courier New"/>
                        </a:rPr>
                        <a:t>let-odd</a:t>
                      </a:r>
                      <a:r>
                        <a:rPr lang="en" sz="950">
                          <a:solidFill>
                            <a:srgbClr val="666600"/>
                          </a:solidFill>
                          <a:latin typeface="Courier New"/>
                          <a:ea typeface="Courier New"/>
                          <a:cs typeface="Courier New"/>
                          <a:sym typeface="Courier New"/>
                        </a:rPr>
                        <a:t>=</a:t>
                      </a:r>
                      <a:r>
                        <a:rPr lang="en" sz="950">
                          <a:solidFill>
                            <a:srgbClr val="880000"/>
                          </a:solidFill>
                          <a:latin typeface="Courier New"/>
                          <a:ea typeface="Courier New"/>
                          <a:cs typeface="Courier New"/>
                          <a:sym typeface="Courier New"/>
                        </a:rPr>
                        <a:t>"odd"</a:t>
                      </a:r>
                      <a:r>
                        <a:rPr lang="en" sz="950">
                          <a:solidFill>
                            <a:schemeClr val="dk1"/>
                          </a:solidFill>
                          <a:latin typeface="Courier New"/>
                          <a:ea typeface="Courier New"/>
                          <a:cs typeface="Courier New"/>
                          <a:sym typeface="Courier New"/>
                        </a:rPr>
                        <a:t> [</a:t>
                      </a:r>
                      <a:r>
                        <a:rPr lang="en" sz="950">
                          <a:solidFill>
                            <a:srgbClr val="660066"/>
                          </a:solidFill>
                          <a:latin typeface="Courier New"/>
                          <a:ea typeface="Courier New"/>
                          <a:cs typeface="Courier New"/>
                          <a:sym typeface="Courier New"/>
                        </a:rPr>
                        <a:t>ngForTrackBy</a:t>
                      </a:r>
                      <a:r>
                        <a:rPr lang="en" sz="950">
                          <a:solidFill>
                            <a:schemeClr val="dk1"/>
                          </a:solidFill>
                          <a:latin typeface="Courier New"/>
                          <a:ea typeface="Courier New"/>
                          <a:cs typeface="Courier New"/>
                          <a:sym typeface="Courier New"/>
                        </a:rPr>
                        <a:t>]</a:t>
                      </a:r>
                      <a:r>
                        <a:rPr lang="en" sz="950">
                          <a:solidFill>
                            <a:srgbClr val="666600"/>
                          </a:solidFill>
                          <a:latin typeface="Courier New"/>
                          <a:ea typeface="Courier New"/>
                          <a:cs typeface="Courier New"/>
                          <a:sym typeface="Courier New"/>
                        </a:rPr>
                        <a:t>=</a:t>
                      </a:r>
                      <a:r>
                        <a:rPr lang="en" sz="950">
                          <a:solidFill>
                            <a:srgbClr val="880000"/>
                          </a:solidFill>
                          <a:latin typeface="Courier New"/>
                          <a:ea typeface="Courier New"/>
                          <a:cs typeface="Courier New"/>
                          <a:sym typeface="Courier New"/>
                        </a:rPr>
                        <a:t>"trackById"</a:t>
                      </a:r>
                      <a:r>
                        <a:rPr lang="en" sz="950">
                          <a:solidFill>
                            <a:srgbClr val="000088"/>
                          </a:solidFill>
                          <a:latin typeface="Courier New"/>
                          <a:ea typeface="Courier New"/>
                          <a:cs typeface="Courier New"/>
                          <a:sym typeface="Courier New"/>
                        </a:rPr>
                        <a:t>&gt;</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latin typeface="Courier New"/>
                          <a:ea typeface="Courier New"/>
                          <a:cs typeface="Courier New"/>
                          <a:sym typeface="Courier New"/>
                        </a:rPr>
                        <a:t>  </a:t>
                      </a:r>
                      <a:r>
                        <a:rPr lang="en" sz="950">
                          <a:solidFill>
                            <a:srgbClr val="000088"/>
                          </a:solidFill>
                          <a:latin typeface="Courier New"/>
                          <a:ea typeface="Courier New"/>
                          <a:cs typeface="Courier New"/>
                          <a:sym typeface="Courier New"/>
                        </a:rPr>
                        <a:t>&lt;div</a:t>
                      </a:r>
                      <a:r>
                        <a:rPr lang="en" sz="950">
                          <a:solidFill>
                            <a:schemeClr val="dk1"/>
                          </a:solidFill>
                          <a:latin typeface="Courier New"/>
                          <a:ea typeface="Courier New"/>
                          <a:cs typeface="Courier New"/>
                          <a:sym typeface="Courier New"/>
                        </a:rPr>
                        <a:t> [</a:t>
                      </a:r>
                      <a:r>
                        <a:rPr lang="en" sz="950">
                          <a:solidFill>
                            <a:srgbClr val="660066"/>
                          </a:solidFill>
                          <a:latin typeface="Courier New"/>
                          <a:ea typeface="Courier New"/>
                          <a:cs typeface="Courier New"/>
                          <a:sym typeface="Courier New"/>
                        </a:rPr>
                        <a:t>class</a:t>
                      </a:r>
                      <a:r>
                        <a:rPr lang="en" sz="950">
                          <a:solidFill>
                            <a:schemeClr val="dk1"/>
                          </a:solidFill>
                          <a:latin typeface="Courier New"/>
                          <a:ea typeface="Courier New"/>
                          <a:cs typeface="Courier New"/>
                          <a:sym typeface="Courier New"/>
                        </a:rPr>
                        <a:t>.</a:t>
                      </a:r>
                      <a:r>
                        <a:rPr lang="en" sz="950">
                          <a:solidFill>
                            <a:srgbClr val="660066"/>
                          </a:solidFill>
                          <a:latin typeface="Courier New"/>
                          <a:ea typeface="Courier New"/>
                          <a:cs typeface="Courier New"/>
                          <a:sym typeface="Courier New"/>
                        </a:rPr>
                        <a:t>odd</a:t>
                      </a:r>
                      <a:r>
                        <a:rPr lang="en" sz="950">
                          <a:solidFill>
                            <a:schemeClr val="dk1"/>
                          </a:solidFill>
                          <a:latin typeface="Courier New"/>
                          <a:ea typeface="Courier New"/>
                          <a:cs typeface="Courier New"/>
                          <a:sym typeface="Courier New"/>
                        </a:rPr>
                        <a:t>]</a:t>
                      </a:r>
                      <a:r>
                        <a:rPr lang="en" sz="950">
                          <a:solidFill>
                            <a:srgbClr val="666600"/>
                          </a:solidFill>
                          <a:latin typeface="Courier New"/>
                          <a:ea typeface="Courier New"/>
                          <a:cs typeface="Courier New"/>
                          <a:sym typeface="Courier New"/>
                        </a:rPr>
                        <a:t>=</a:t>
                      </a:r>
                      <a:r>
                        <a:rPr lang="en" sz="950">
                          <a:solidFill>
                            <a:srgbClr val="880000"/>
                          </a:solidFill>
                          <a:latin typeface="Courier New"/>
                          <a:ea typeface="Courier New"/>
                          <a:cs typeface="Courier New"/>
                          <a:sym typeface="Courier New"/>
                        </a:rPr>
                        <a:t>"odd"</a:t>
                      </a:r>
                      <a:r>
                        <a:rPr lang="en" sz="950">
                          <a:solidFill>
                            <a:srgbClr val="000088"/>
                          </a:solidFill>
                          <a:latin typeface="Courier New"/>
                          <a:ea typeface="Courier New"/>
                          <a:cs typeface="Courier New"/>
                          <a:sym typeface="Courier New"/>
                        </a:rPr>
                        <a:t>&gt;</a:t>
                      </a:r>
                      <a:r>
                        <a:rPr lang="en" sz="950">
                          <a:solidFill>
                            <a:schemeClr val="dk1"/>
                          </a:solidFill>
                          <a:latin typeface="Courier New"/>
                          <a:ea typeface="Courier New"/>
                          <a:cs typeface="Courier New"/>
                          <a:sym typeface="Courier New"/>
                        </a:rPr>
                        <a:t>({{i}}) {{hero.name}}</a:t>
                      </a:r>
                      <a:r>
                        <a:rPr lang="en" sz="950">
                          <a:solidFill>
                            <a:srgbClr val="000088"/>
                          </a:solidFill>
                          <a:latin typeface="Courier New"/>
                          <a:ea typeface="Courier New"/>
                          <a:cs typeface="Courier New"/>
                          <a:sym typeface="Courier New"/>
                        </a:rPr>
                        <a:t>&lt;/div&gt;</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000088"/>
                          </a:solidFill>
                          <a:latin typeface="Courier New"/>
                          <a:ea typeface="Courier New"/>
                          <a:cs typeface="Courier New"/>
                          <a:sym typeface="Courier New"/>
                        </a:rPr>
                        <a:t>&lt;/ng-template&gt;</a:t>
                      </a:r>
                      <a:endParaRPr/>
                    </a:p>
                  </a:txBody>
                  <a:tcPr marT="91425" marB="91425" marR="91425" marL="91425"/>
                </a:tc>
              </a:tr>
            </a:tbl>
          </a:graphicData>
        </a:graphic>
      </p:graphicFrame>
      <p:sp>
        <p:nvSpPr>
          <p:cNvPr id="580" name="Google Shape;580;p86"/>
          <p:cNvSpPr txBox="1"/>
          <p:nvPr/>
        </p:nvSpPr>
        <p:spPr>
          <a:xfrm>
            <a:off x="6956250" y="263250"/>
            <a:ext cx="19506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hlink"/>
                </a:solidFill>
                <a:latin typeface="Roboto"/>
                <a:ea typeface="Roboto"/>
                <a:cs typeface="Roboto"/>
                <a:sym typeface="Roboto"/>
                <a:hlinkClick r:id="rId8"/>
              </a:rPr>
              <a:t>Built in Directives example</a:t>
            </a:r>
            <a:endParaRPr sz="1300">
              <a:solidFill>
                <a:srgbClr val="3D85C6"/>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87"/>
          <p:cNvSpPr txBox="1"/>
          <p:nvPr>
            <p:ph type="ctrTitle"/>
          </p:nvPr>
        </p:nvSpPr>
        <p:spPr>
          <a:xfrm>
            <a:off x="312475" y="456975"/>
            <a:ext cx="82737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Built In Directives</a:t>
            </a:r>
            <a:endParaRPr sz="3400">
              <a:solidFill>
                <a:srgbClr val="E06666"/>
              </a:solidFill>
              <a:latin typeface="Raleway"/>
              <a:ea typeface="Raleway"/>
              <a:cs typeface="Raleway"/>
              <a:sym typeface="Raleway"/>
            </a:endParaRPr>
          </a:p>
        </p:txBody>
      </p:sp>
      <p:sp>
        <p:nvSpPr>
          <p:cNvPr id="586" name="Google Shape;586;p87"/>
          <p:cNvSpPr txBox="1"/>
          <p:nvPr/>
        </p:nvSpPr>
        <p:spPr>
          <a:xfrm>
            <a:off x="443600" y="1148475"/>
            <a:ext cx="8350500" cy="35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444444"/>
                </a:solidFill>
                <a:highlight>
                  <a:srgbClr val="FFFFFF"/>
                </a:highlight>
                <a:latin typeface="Roboto"/>
                <a:ea typeface="Roboto"/>
                <a:cs typeface="Roboto"/>
                <a:sym typeface="Roboto"/>
              </a:rPr>
              <a:t>The &lt;ng-template&gt;</a:t>
            </a:r>
            <a:r>
              <a:rPr lang="en" sz="1050">
                <a:solidFill>
                  <a:srgbClr val="444444"/>
                </a:solidFill>
                <a:highlight>
                  <a:schemeClr val="lt1"/>
                </a:highlight>
                <a:latin typeface="Roboto"/>
                <a:ea typeface="Roboto"/>
                <a:cs typeface="Roboto"/>
                <a:sym typeface="Roboto"/>
              </a:rPr>
              <a:t>	</a:t>
            </a:r>
            <a:endParaRPr sz="1050">
              <a:solidFill>
                <a:srgbClr val="444444"/>
              </a:solidFill>
              <a:highlight>
                <a:schemeClr val="lt1"/>
              </a:highlight>
              <a:latin typeface="Roboto"/>
              <a:ea typeface="Roboto"/>
              <a:cs typeface="Roboto"/>
              <a:sym typeface="Roboto"/>
            </a:endParaRPr>
          </a:p>
          <a:p>
            <a:pPr indent="0" lvl="0" marL="0" rtl="0" algn="l">
              <a:lnSpc>
                <a:spcPct val="137500"/>
              </a:lnSpc>
              <a:spcBef>
                <a:spcPts val="0"/>
              </a:spcBef>
              <a:spcAft>
                <a:spcPts val="0"/>
              </a:spcAft>
              <a:buNone/>
            </a:pPr>
            <a:r>
              <a:t/>
            </a:r>
            <a:endParaRPr sz="1200">
              <a:solidFill>
                <a:srgbClr val="994CC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050">
                <a:solidFill>
                  <a:srgbClr val="444444"/>
                </a:solidFill>
                <a:highlight>
                  <a:srgbClr val="FFFFFF"/>
                </a:highlight>
                <a:latin typeface="Roboto"/>
                <a:ea typeface="Roboto"/>
                <a:cs typeface="Roboto"/>
                <a:sym typeface="Roboto"/>
              </a:rPr>
              <a:t>The &lt;ng-template&gt; is an Angular element for rendering HTML. </a:t>
            </a:r>
            <a:r>
              <a:rPr b="1" lang="en" sz="1050">
                <a:solidFill>
                  <a:srgbClr val="444444"/>
                </a:solidFill>
                <a:highlight>
                  <a:srgbClr val="FFFFFF"/>
                </a:highlight>
                <a:latin typeface="Roboto"/>
                <a:ea typeface="Roboto"/>
                <a:cs typeface="Roboto"/>
                <a:sym typeface="Roboto"/>
              </a:rPr>
              <a:t>It is never displayed directly</a:t>
            </a:r>
            <a:r>
              <a:rPr lang="en" sz="1050">
                <a:solidFill>
                  <a:srgbClr val="444444"/>
                </a:solidFill>
                <a:highlight>
                  <a:srgbClr val="FFFFFF"/>
                </a:highlight>
                <a:latin typeface="Roboto"/>
                <a:ea typeface="Roboto"/>
                <a:cs typeface="Roboto"/>
                <a:sym typeface="Roboto"/>
              </a:rPr>
              <a:t>. In fact, before rendering the view, Angular </a:t>
            </a:r>
            <a:r>
              <a:rPr i="1" lang="en" sz="1050">
                <a:solidFill>
                  <a:srgbClr val="444444"/>
                </a:solidFill>
                <a:highlight>
                  <a:srgbClr val="FFFFFF"/>
                </a:highlight>
                <a:latin typeface="Roboto"/>
                <a:ea typeface="Roboto"/>
                <a:cs typeface="Roboto"/>
                <a:sym typeface="Roboto"/>
              </a:rPr>
              <a:t>replaces</a:t>
            </a:r>
            <a:r>
              <a:rPr lang="en" sz="1050">
                <a:solidFill>
                  <a:srgbClr val="444444"/>
                </a:solidFill>
                <a:highlight>
                  <a:srgbClr val="FFFFFF"/>
                </a:highlight>
                <a:latin typeface="Roboto"/>
                <a:ea typeface="Roboto"/>
                <a:cs typeface="Roboto"/>
                <a:sym typeface="Roboto"/>
              </a:rPr>
              <a:t> the </a:t>
            </a:r>
            <a:r>
              <a:rPr lang="en" sz="950">
                <a:solidFill>
                  <a:srgbClr val="444444"/>
                </a:solidFill>
                <a:highlight>
                  <a:srgbClr val="FFFFFF"/>
                </a:highlight>
                <a:latin typeface="Courier New"/>
                <a:ea typeface="Courier New"/>
                <a:cs typeface="Courier New"/>
                <a:sym typeface="Courier New"/>
              </a:rPr>
              <a:t>&lt;ng-template&gt;</a:t>
            </a:r>
            <a:r>
              <a:rPr lang="en" sz="1050">
                <a:solidFill>
                  <a:srgbClr val="444444"/>
                </a:solidFill>
                <a:highlight>
                  <a:srgbClr val="FFFFFF"/>
                </a:highlight>
                <a:latin typeface="Roboto"/>
                <a:ea typeface="Roboto"/>
                <a:cs typeface="Roboto"/>
                <a:sym typeface="Roboto"/>
              </a:rPr>
              <a:t> and its contents with a comment.</a:t>
            </a:r>
            <a:endParaRPr sz="1050">
              <a:solidFill>
                <a:srgbClr val="444444"/>
              </a:solidFill>
              <a:highlight>
                <a:srgbClr val="FFFFFF"/>
              </a:highlight>
              <a:latin typeface="Roboto"/>
              <a:ea typeface="Roboto"/>
              <a:cs typeface="Roboto"/>
              <a:sym typeface="Roboto"/>
            </a:endParaRPr>
          </a:p>
          <a:p>
            <a:pPr indent="0" lvl="0" marL="0" rtl="0" algn="l">
              <a:lnSpc>
                <a:spcPct val="137500"/>
              </a:lnSpc>
              <a:spcBef>
                <a:spcPts val="0"/>
              </a:spcBef>
              <a:spcAft>
                <a:spcPts val="0"/>
              </a:spcAft>
              <a:buNone/>
            </a:pPr>
            <a:r>
              <a:t/>
            </a:r>
            <a:endParaRPr sz="1050">
              <a:solidFill>
                <a:srgbClr val="444444"/>
              </a:solidFill>
              <a:highlight>
                <a:srgbClr val="FFFFFF"/>
              </a:highlight>
              <a:latin typeface="Roboto"/>
              <a:ea typeface="Roboto"/>
              <a:cs typeface="Roboto"/>
              <a:sym typeface="Roboto"/>
            </a:endParaRPr>
          </a:p>
          <a:p>
            <a:pPr indent="0" lvl="0" marL="0" rtl="0" algn="l">
              <a:lnSpc>
                <a:spcPct val="137500"/>
              </a:lnSpc>
              <a:spcBef>
                <a:spcPts val="0"/>
              </a:spcBef>
              <a:spcAft>
                <a:spcPts val="0"/>
              </a:spcAft>
              <a:buNone/>
            </a:pPr>
            <a:r>
              <a:rPr lang="en" sz="1050">
                <a:solidFill>
                  <a:srgbClr val="444444"/>
                </a:solidFill>
                <a:highlight>
                  <a:srgbClr val="FFFFFF"/>
                </a:highlight>
                <a:latin typeface="Roboto"/>
                <a:ea typeface="Roboto"/>
                <a:cs typeface="Roboto"/>
                <a:sym typeface="Roboto"/>
              </a:rPr>
              <a:t>The &lt;ng-container&gt;</a:t>
            </a:r>
            <a:endParaRPr sz="1050">
              <a:solidFill>
                <a:srgbClr val="444444"/>
              </a:solidFill>
              <a:highlight>
                <a:srgbClr val="FFFFFF"/>
              </a:highlight>
              <a:latin typeface="Roboto"/>
              <a:ea typeface="Roboto"/>
              <a:cs typeface="Roboto"/>
              <a:sym typeface="Roboto"/>
            </a:endParaRPr>
          </a:p>
          <a:p>
            <a:pPr indent="0" lvl="0" marL="0" rtl="0" algn="l">
              <a:lnSpc>
                <a:spcPct val="137500"/>
              </a:lnSpc>
              <a:spcBef>
                <a:spcPts val="0"/>
              </a:spcBef>
              <a:spcAft>
                <a:spcPts val="0"/>
              </a:spcAft>
              <a:buNone/>
            </a:pPr>
            <a:r>
              <a:rPr lang="en" sz="1050">
                <a:solidFill>
                  <a:srgbClr val="444444"/>
                </a:solidFill>
                <a:highlight>
                  <a:srgbClr val="FFFFFF"/>
                </a:highlight>
                <a:latin typeface="Roboto"/>
                <a:ea typeface="Roboto"/>
                <a:cs typeface="Roboto"/>
                <a:sym typeface="Roboto"/>
              </a:rPr>
              <a:t>is a grouping element that doesn't interfere with styles or layout because Angular </a:t>
            </a:r>
            <a:r>
              <a:rPr i="1" lang="en" sz="1050">
                <a:solidFill>
                  <a:srgbClr val="444444"/>
                </a:solidFill>
                <a:highlight>
                  <a:srgbClr val="FFFFFF"/>
                </a:highlight>
                <a:latin typeface="Roboto"/>
                <a:ea typeface="Roboto"/>
                <a:cs typeface="Roboto"/>
                <a:sym typeface="Roboto"/>
              </a:rPr>
              <a:t>doesn't put it in the DOM</a:t>
            </a:r>
            <a:r>
              <a:rPr lang="en" sz="1050">
                <a:solidFill>
                  <a:srgbClr val="444444"/>
                </a:solidFill>
                <a:highlight>
                  <a:srgbClr val="FFFFFF"/>
                </a:highlight>
                <a:latin typeface="Roboto"/>
                <a:ea typeface="Roboto"/>
                <a:cs typeface="Roboto"/>
                <a:sym typeface="Roboto"/>
              </a:rPr>
              <a:t>.</a:t>
            </a:r>
            <a:endParaRPr sz="1050">
              <a:solidFill>
                <a:srgbClr val="444444"/>
              </a:solidFill>
              <a:highlight>
                <a:srgbClr val="FFFFFF"/>
              </a:highlight>
              <a:latin typeface="Roboto"/>
              <a:ea typeface="Roboto"/>
              <a:cs typeface="Roboto"/>
              <a:sym typeface="Roboto"/>
            </a:endParaRPr>
          </a:p>
          <a:p>
            <a:pPr indent="457200" lvl="0" marL="0" rtl="0" algn="l">
              <a:lnSpc>
                <a:spcPct val="137500"/>
              </a:lnSpc>
              <a:spcBef>
                <a:spcPts val="0"/>
              </a:spcBef>
              <a:spcAft>
                <a:spcPts val="0"/>
              </a:spcAft>
              <a:buNone/>
            </a:pPr>
            <a:r>
              <a:t/>
            </a:r>
            <a:endParaRPr sz="1050">
              <a:solidFill>
                <a:srgbClr val="444444"/>
              </a:solidFill>
              <a:highlight>
                <a:srgbClr val="FFFFFF"/>
              </a:highlight>
              <a:latin typeface="Roboto"/>
              <a:ea typeface="Roboto"/>
              <a:cs typeface="Roboto"/>
              <a:sym typeface="Roboto"/>
            </a:endParaRPr>
          </a:p>
        </p:txBody>
      </p:sp>
      <p:graphicFrame>
        <p:nvGraphicFramePr>
          <p:cNvPr id="587" name="Google Shape;587;p87"/>
          <p:cNvGraphicFramePr/>
          <p:nvPr/>
        </p:nvGraphicFramePr>
        <p:xfrm>
          <a:off x="657100" y="3064725"/>
          <a:ext cx="3000000" cy="3000000"/>
        </p:xfrm>
        <a:graphic>
          <a:graphicData uri="http://schemas.openxmlformats.org/drawingml/2006/table">
            <a:tbl>
              <a:tblPr>
                <a:noFill/>
                <a:tableStyleId>{826806EC-AC13-4210-B332-5FDD42A4F74F}</a:tableStyleId>
              </a:tblPr>
              <a:tblGrid>
                <a:gridCol w="3619500"/>
                <a:gridCol w="4364125"/>
              </a:tblGrid>
              <a:tr h="381000">
                <a:tc>
                  <a:txBody>
                    <a:bodyPr/>
                    <a:lstStyle/>
                    <a:p>
                      <a:pPr indent="0" lvl="0" marL="0" rtl="0" algn="l">
                        <a:spcBef>
                          <a:spcPts val="0"/>
                        </a:spcBef>
                        <a:spcAft>
                          <a:spcPts val="0"/>
                        </a:spcAft>
                        <a:buNone/>
                      </a:pPr>
                      <a:r>
                        <a:rPr lang="en" sz="950">
                          <a:solidFill>
                            <a:srgbClr val="000088"/>
                          </a:solidFill>
                          <a:latin typeface="Courier New"/>
                          <a:ea typeface="Courier New"/>
                          <a:cs typeface="Courier New"/>
                          <a:sym typeface="Courier New"/>
                        </a:rPr>
                        <a:t>&lt;p&gt;</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latin typeface="Courier New"/>
                          <a:ea typeface="Courier New"/>
                          <a:cs typeface="Courier New"/>
                          <a:sym typeface="Courier New"/>
                        </a:rPr>
                        <a:t>  I turned the corner</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latin typeface="Courier New"/>
                          <a:ea typeface="Courier New"/>
                          <a:cs typeface="Courier New"/>
                          <a:sym typeface="Courier New"/>
                        </a:rPr>
                        <a:t>  </a:t>
                      </a:r>
                      <a:r>
                        <a:rPr lang="en" sz="950">
                          <a:solidFill>
                            <a:srgbClr val="000088"/>
                          </a:solidFill>
                          <a:latin typeface="Courier New"/>
                          <a:ea typeface="Courier New"/>
                          <a:cs typeface="Courier New"/>
                          <a:sym typeface="Courier New"/>
                        </a:rPr>
                        <a:t>&lt;span</a:t>
                      </a:r>
                      <a:r>
                        <a:rPr lang="en" sz="950">
                          <a:solidFill>
                            <a:schemeClr val="dk1"/>
                          </a:solidFill>
                          <a:latin typeface="Courier New"/>
                          <a:ea typeface="Courier New"/>
                          <a:cs typeface="Courier New"/>
                          <a:sym typeface="Courier New"/>
                        </a:rPr>
                        <a:t> *</a:t>
                      </a:r>
                      <a:r>
                        <a:rPr lang="en" sz="950">
                          <a:solidFill>
                            <a:srgbClr val="660066"/>
                          </a:solidFill>
                          <a:uFill>
                            <a:noFill/>
                          </a:uFill>
                          <a:latin typeface="Courier New"/>
                          <a:ea typeface="Courier New"/>
                          <a:cs typeface="Courier New"/>
                          <a:sym typeface="Courier New"/>
                          <a:hlinkClick r:id="rId3">
                            <a:extLst>
                              <a:ext uri="{A12FA001-AC4F-418D-AE19-62706E023703}">
                                <ahyp:hlinkClr val="tx"/>
                              </a:ext>
                            </a:extLst>
                          </a:hlinkClick>
                        </a:rPr>
                        <a:t>ngIf</a:t>
                      </a:r>
                      <a:r>
                        <a:rPr lang="en" sz="950">
                          <a:solidFill>
                            <a:srgbClr val="666600"/>
                          </a:solidFill>
                          <a:latin typeface="Courier New"/>
                          <a:ea typeface="Courier New"/>
                          <a:cs typeface="Courier New"/>
                          <a:sym typeface="Courier New"/>
                        </a:rPr>
                        <a:t>=</a:t>
                      </a:r>
                      <a:r>
                        <a:rPr lang="en" sz="950">
                          <a:solidFill>
                            <a:srgbClr val="880000"/>
                          </a:solidFill>
                          <a:latin typeface="Courier New"/>
                          <a:ea typeface="Courier New"/>
                          <a:cs typeface="Courier New"/>
                          <a:sym typeface="Courier New"/>
                        </a:rPr>
                        <a:t>"hero"</a:t>
                      </a:r>
                      <a:r>
                        <a:rPr lang="en" sz="950">
                          <a:solidFill>
                            <a:srgbClr val="000088"/>
                          </a:solidFill>
                          <a:latin typeface="Courier New"/>
                          <a:ea typeface="Courier New"/>
                          <a:cs typeface="Courier New"/>
                          <a:sym typeface="Courier New"/>
                        </a:rPr>
                        <a:t>&gt;</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latin typeface="Courier New"/>
                          <a:ea typeface="Courier New"/>
                          <a:cs typeface="Courier New"/>
                          <a:sym typeface="Courier New"/>
                        </a:rPr>
                        <a:t>    and saw {{hero.name}}. I waved</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latin typeface="Courier New"/>
                          <a:ea typeface="Courier New"/>
                          <a:cs typeface="Courier New"/>
                          <a:sym typeface="Courier New"/>
                        </a:rPr>
                        <a:t>  </a:t>
                      </a:r>
                      <a:r>
                        <a:rPr lang="en" sz="950">
                          <a:solidFill>
                            <a:srgbClr val="000088"/>
                          </a:solidFill>
                          <a:latin typeface="Courier New"/>
                          <a:ea typeface="Courier New"/>
                          <a:cs typeface="Courier New"/>
                          <a:sym typeface="Courier New"/>
                        </a:rPr>
                        <a:t>&lt;/span&gt;</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latin typeface="Courier New"/>
                          <a:ea typeface="Courier New"/>
                          <a:cs typeface="Courier New"/>
                          <a:sym typeface="Courier New"/>
                        </a:rPr>
                        <a:t>  and continued on my way.</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000088"/>
                          </a:solidFill>
                          <a:latin typeface="Courier New"/>
                          <a:ea typeface="Courier New"/>
                          <a:cs typeface="Courier New"/>
                          <a:sym typeface="Courier New"/>
                        </a:rPr>
                        <a:t>&lt;/p&gt;</a:t>
                      </a:r>
                      <a:endParaRPr/>
                    </a:p>
                  </a:txBody>
                  <a:tcPr marT="91425" marB="91425" marR="91425" marL="91425"/>
                </a:tc>
                <a:tc>
                  <a:txBody>
                    <a:bodyPr/>
                    <a:lstStyle/>
                    <a:p>
                      <a:pPr indent="0" lvl="0" marL="0" rtl="0" algn="l">
                        <a:spcBef>
                          <a:spcPts val="0"/>
                        </a:spcBef>
                        <a:spcAft>
                          <a:spcPts val="0"/>
                        </a:spcAft>
                        <a:buNone/>
                      </a:pPr>
                      <a:r>
                        <a:rPr lang="en" sz="950">
                          <a:solidFill>
                            <a:srgbClr val="000088"/>
                          </a:solidFill>
                          <a:latin typeface="Courier New"/>
                          <a:ea typeface="Courier New"/>
                          <a:cs typeface="Courier New"/>
                          <a:sym typeface="Courier New"/>
                        </a:rPr>
                        <a:t>&lt;p&gt;</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latin typeface="Courier New"/>
                          <a:ea typeface="Courier New"/>
                          <a:cs typeface="Courier New"/>
                          <a:sym typeface="Courier New"/>
                        </a:rPr>
                        <a:t>  I turned the corner</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latin typeface="Courier New"/>
                          <a:ea typeface="Courier New"/>
                          <a:cs typeface="Courier New"/>
                          <a:sym typeface="Courier New"/>
                        </a:rPr>
                        <a:t>  </a:t>
                      </a:r>
                      <a:r>
                        <a:rPr lang="en" sz="950">
                          <a:solidFill>
                            <a:srgbClr val="000088"/>
                          </a:solidFill>
                          <a:latin typeface="Courier New"/>
                          <a:ea typeface="Courier New"/>
                          <a:cs typeface="Courier New"/>
                          <a:sym typeface="Courier New"/>
                        </a:rPr>
                        <a:t>&lt;ng-container</a:t>
                      </a:r>
                      <a:r>
                        <a:rPr lang="en" sz="950">
                          <a:solidFill>
                            <a:schemeClr val="dk1"/>
                          </a:solidFill>
                          <a:latin typeface="Courier New"/>
                          <a:ea typeface="Courier New"/>
                          <a:cs typeface="Courier New"/>
                          <a:sym typeface="Courier New"/>
                        </a:rPr>
                        <a:t> *</a:t>
                      </a:r>
                      <a:r>
                        <a:rPr lang="en" sz="950">
                          <a:solidFill>
                            <a:srgbClr val="660066"/>
                          </a:solidFill>
                          <a:uFill>
                            <a:noFill/>
                          </a:uFill>
                          <a:latin typeface="Courier New"/>
                          <a:ea typeface="Courier New"/>
                          <a:cs typeface="Courier New"/>
                          <a:sym typeface="Courier New"/>
                          <a:hlinkClick r:id="rId4">
                            <a:extLst>
                              <a:ext uri="{A12FA001-AC4F-418D-AE19-62706E023703}">
                                <ahyp:hlinkClr val="tx"/>
                              </a:ext>
                            </a:extLst>
                          </a:hlinkClick>
                        </a:rPr>
                        <a:t>ngIf</a:t>
                      </a:r>
                      <a:r>
                        <a:rPr lang="en" sz="950">
                          <a:solidFill>
                            <a:srgbClr val="666600"/>
                          </a:solidFill>
                          <a:latin typeface="Courier New"/>
                          <a:ea typeface="Courier New"/>
                          <a:cs typeface="Courier New"/>
                          <a:sym typeface="Courier New"/>
                        </a:rPr>
                        <a:t>=</a:t>
                      </a:r>
                      <a:r>
                        <a:rPr lang="en" sz="950">
                          <a:solidFill>
                            <a:srgbClr val="880000"/>
                          </a:solidFill>
                          <a:latin typeface="Courier New"/>
                          <a:ea typeface="Courier New"/>
                          <a:cs typeface="Courier New"/>
                          <a:sym typeface="Courier New"/>
                        </a:rPr>
                        <a:t>"hero"</a:t>
                      </a:r>
                      <a:r>
                        <a:rPr lang="en" sz="950">
                          <a:solidFill>
                            <a:srgbClr val="000088"/>
                          </a:solidFill>
                          <a:latin typeface="Courier New"/>
                          <a:ea typeface="Courier New"/>
                          <a:cs typeface="Courier New"/>
                          <a:sym typeface="Courier New"/>
                        </a:rPr>
                        <a:t>&gt;</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latin typeface="Courier New"/>
                          <a:ea typeface="Courier New"/>
                          <a:cs typeface="Courier New"/>
                          <a:sym typeface="Courier New"/>
                        </a:rPr>
                        <a:t>    and saw {{hero.name}}. I waved</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latin typeface="Courier New"/>
                          <a:ea typeface="Courier New"/>
                          <a:cs typeface="Courier New"/>
                          <a:sym typeface="Courier New"/>
                        </a:rPr>
                        <a:t>  </a:t>
                      </a:r>
                      <a:r>
                        <a:rPr lang="en" sz="950">
                          <a:solidFill>
                            <a:srgbClr val="000088"/>
                          </a:solidFill>
                          <a:latin typeface="Courier New"/>
                          <a:ea typeface="Courier New"/>
                          <a:cs typeface="Courier New"/>
                          <a:sym typeface="Courier New"/>
                        </a:rPr>
                        <a:t>&lt;/ng-container&gt;</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latin typeface="Courier New"/>
                          <a:ea typeface="Courier New"/>
                          <a:cs typeface="Courier New"/>
                          <a:sym typeface="Courier New"/>
                        </a:rPr>
                        <a:t>  and continued on my way.</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000088"/>
                          </a:solidFill>
                          <a:latin typeface="Courier New"/>
                          <a:ea typeface="Courier New"/>
                          <a:cs typeface="Courier New"/>
                          <a:sym typeface="Courier New"/>
                        </a:rPr>
                        <a:t>&lt;/p&gt;</a:t>
                      </a:r>
                      <a:endParaRPr/>
                    </a:p>
                  </a:txBody>
                  <a:tcPr marT="91425" marB="91425" marR="91425" marL="91425"/>
                </a:tc>
              </a:tr>
              <a:tr h="381000">
                <a:tc gridSpan="2">
                  <a:txBody>
                    <a:bodyPr/>
                    <a:lstStyle/>
                    <a:p>
                      <a:pPr indent="457200" lvl="0" marL="0" rtl="0" algn="ctr">
                        <a:lnSpc>
                          <a:spcPct val="137500"/>
                        </a:lnSpc>
                        <a:spcBef>
                          <a:spcPts val="0"/>
                        </a:spcBef>
                        <a:spcAft>
                          <a:spcPts val="0"/>
                        </a:spcAft>
                        <a:buNone/>
                      </a:pPr>
                      <a:r>
                        <a:rPr lang="en" sz="950">
                          <a:solidFill>
                            <a:schemeClr val="dk1"/>
                          </a:solidFill>
                          <a:latin typeface="Courier New"/>
                          <a:ea typeface="Courier New"/>
                          <a:cs typeface="Courier New"/>
                          <a:sym typeface="Courier New"/>
                        </a:rPr>
                        <a:t>p span </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 color</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 red</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 font</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size</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 </a:t>
                      </a:r>
                      <a:r>
                        <a:rPr lang="en" sz="950">
                          <a:solidFill>
                            <a:srgbClr val="0088CC"/>
                          </a:solidFill>
                          <a:latin typeface="Courier New"/>
                          <a:ea typeface="Courier New"/>
                          <a:cs typeface="Courier New"/>
                          <a:sym typeface="Courier New"/>
                        </a:rPr>
                        <a:t>70</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 </a:t>
                      </a:r>
                      <a:r>
                        <a:rPr lang="en" sz="950">
                          <a:solidFill>
                            <a:srgbClr val="666600"/>
                          </a:solidFill>
                          <a:latin typeface="Courier New"/>
                          <a:ea typeface="Courier New"/>
                          <a:cs typeface="Courier New"/>
                          <a:sym typeface="Courier New"/>
                        </a:rPr>
                        <a:t>}</a:t>
                      </a:r>
                      <a:endParaRPr sz="950">
                        <a:solidFill>
                          <a:srgbClr val="000088"/>
                        </a:solidFill>
                        <a:latin typeface="Courier New"/>
                        <a:ea typeface="Courier New"/>
                        <a:cs typeface="Courier New"/>
                        <a:sym typeface="Courier New"/>
                      </a:endParaRPr>
                    </a:p>
                  </a:txBody>
                  <a:tcPr marT="91425" marB="91425" marR="91425" marL="91425"/>
                </a:tc>
                <a:tc hMerge="1"/>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88"/>
          <p:cNvSpPr txBox="1"/>
          <p:nvPr>
            <p:ph type="ctrTitle"/>
          </p:nvPr>
        </p:nvSpPr>
        <p:spPr>
          <a:xfrm>
            <a:off x="312475" y="456975"/>
            <a:ext cx="82737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Custom Directives</a:t>
            </a:r>
            <a:endParaRPr sz="3400">
              <a:solidFill>
                <a:srgbClr val="E06666"/>
              </a:solidFill>
              <a:latin typeface="Raleway"/>
              <a:ea typeface="Raleway"/>
              <a:cs typeface="Raleway"/>
              <a:sym typeface="Raleway"/>
            </a:endParaRPr>
          </a:p>
        </p:txBody>
      </p:sp>
      <p:sp>
        <p:nvSpPr>
          <p:cNvPr id="593" name="Google Shape;593;p88"/>
          <p:cNvSpPr txBox="1"/>
          <p:nvPr/>
        </p:nvSpPr>
        <p:spPr>
          <a:xfrm>
            <a:off x="448900" y="1212375"/>
            <a:ext cx="8350500" cy="3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Roboto"/>
                <a:ea typeface="Roboto"/>
                <a:cs typeface="Roboto"/>
                <a:sym typeface="Roboto"/>
              </a:rPr>
              <a:t>Attribute Directives :</a:t>
            </a:r>
            <a:endParaRPr b="1" sz="1000">
              <a:solidFill>
                <a:schemeClr val="dk2"/>
              </a:solidFill>
              <a:latin typeface="Roboto"/>
              <a:ea typeface="Roboto"/>
              <a:cs typeface="Roboto"/>
              <a:sym typeface="Roboto"/>
            </a:endParaRPr>
          </a:p>
          <a:p>
            <a:pPr indent="0" lvl="0" marL="0" rtl="0" algn="l">
              <a:spcBef>
                <a:spcPts val="0"/>
              </a:spcBef>
              <a:spcAft>
                <a:spcPts val="0"/>
              </a:spcAft>
              <a:buNone/>
            </a:pPr>
            <a:r>
              <a:t/>
            </a:r>
            <a:endParaRPr b="1"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Steps to creating a custom attribute directives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AutoNum type="arabicPeriod"/>
            </a:pPr>
            <a:r>
              <a:rPr lang="en" sz="1000">
                <a:solidFill>
                  <a:schemeClr val="dk2"/>
                </a:solidFill>
                <a:latin typeface="Roboto"/>
                <a:ea typeface="Roboto"/>
                <a:cs typeface="Roboto"/>
                <a:sym typeface="Roboto"/>
              </a:rPr>
              <a:t>A class annotated with @Directive which specifies the selector that identifies the attribute</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	</a:t>
            </a:r>
            <a:r>
              <a:rPr lang="en" sz="850">
                <a:solidFill>
                  <a:srgbClr val="0000FF"/>
                </a:solidFill>
                <a:latin typeface="Courier New"/>
                <a:ea typeface="Courier New"/>
                <a:cs typeface="Courier New"/>
                <a:sym typeface="Courier New"/>
              </a:rPr>
              <a:t>import</a:t>
            </a:r>
            <a:r>
              <a:rPr lang="en" sz="850">
                <a:solidFill>
                  <a:schemeClr val="dk1"/>
                </a:solidFill>
                <a:latin typeface="Courier New"/>
                <a:ea typeface="Courier New"/>
                <a:cs typeface="Courier New"/>
                <a:sym typeface="Courier New"/>
              </a:rPr>
              <a:t> </a:t>
            </a:r>
            <a:r>
              <a:rPr lang="en" sz="850">
                <a:solidFill>
                  <a:srgbClr val="666600"/>
                </a:solidFill>
                <a:latin typeface="Courier New"/>
                <a:ea typeface="Courier New"/>
                <a:cs typeface="Courier New"/>
                <a:sym typeface="Courier New"/>
              </a:rPr>
              <a:t>{</a:t>
            </a:r>
            <a:r>
              <a:rPr lang="en" sz="850">
                <a:solidFill>
                  <a:schemeClr val="dk1"/>
                </a:solidFill>
                <a:uFill>
                  <a:noFill/>
                </a:uFill>
                <a:latin typeface="Courier New"/>
                <a:ea typeface="Courier New"/>
                <a:cs typeface="Courier New"/>
                <a:sym typeface="Courier New"/>
                <a:hlinkClick r:id="rId3">
                  <a:extLst>
                    <a:ext uri="{A12FA001-AC4F-418D-AE19-62706E023703}">
                      <ahyp:hlinkClr val="tx"/>
                    </a:ext>
                  </a:extLst>
                </a:hlinkClick>
              </a:rPr>
              <a:t> </a:t>
            </a:r>
            <a:r>
              <a:rPr lang="en" sz="850">
                <a:solidFill>
                  <a:srgbClr val="FF0000"/>
                </a:solidFill>
                <a:uFill>
                  <a:noFill/>
                </a:uFill>
                <a:latin typeface="Courier New"/>
                <a:ea typeface="Courier New"/>
                <a:cs typeface="Courier New"/>
                <a:sym typeface="Courier New"/>
                <a:hlinkClick r:id="rId4">
                  <a:extLst>
                    <a:ext uri="{A12FA001-AC4F-418D-AE19-62706E023703}">
                      <ahyp:hlinkClr val="tx"/>
                    </a:ext>
                  </a:extLst>
                </a:hlinkClick>
              </a:rPr>
              <a:t>Directive</a:t>
            </a:r>
            <a:r>
              <a:rPr lang="en" sz="850">
                <a:solidFill>
                  <a:schemeClr val="dk1"/>
                </a:solidFill>
                <a:latin typeface="Courier New"/>
                <a:ea typeface="Courier New"/>
                <a:cs typeface="Courier New"/>
                <a:sym typeface="Courier New"/>
              </a:rPr>
              <a:t> </a:t>
            </a:r>
            <a:r>
              <a:rPr lang="en" sz="850">
                <a:solidFill>
                  <a:srgbClr val="666600"/>
                </a:solidFill>
                <a:latin typeface="Courier New"/>
                <a:ea typeface="Courier New"/>
                <a:cs typeface="Courier New"/>
                <a:sym typeface="Courier New"/>
              </a:rPr>
              <a:t>}</a:t>
            </a:r>
            <a:r>
              <a:rPr lang="en" sz="850">
                <a:solidFill>
                  <a:schemeClr val="dk1"/>
                </a:solidFill>
                <a:latin typeface="Courier New"/>
                <a:ea typeface="Courier New"/>
                <a:cs typeface="Courier New"/>
                <a:sym typeface="Courier New"/>
              </a:rPr>
              <a:t> </a:t>
            </a:r>
            <a:r>
              <a:rPr lang="en" sz="850">
                <a:solidFill>
                  <a:srgbClr val="0000FF"/>
                </a:solidFill>
                <a:latin typeface="Courier New"/>
                <a:ea typeface="Courier New"/>
                <a:cs typeface="Courier New"/>
                <a:sym typeface="Courier New"/>
              </a:rPr>
              <a:t>from</a:t>
            </a:r>
            <a:r>
              <a:rPr lang="en" sz="850">
                <a:solidFill>
                  <a:schemeClr val="dk1"/>
                </a:solidFill>
                <a:latin typeface="Courier New"/>
                <a:ea typeface="Courier New"/>
                <a:cs typeface="Courier New"/>
                <a:sym typeface="Courier New"/>
              </a:rPr>
              <a:t> </a:t>
            </a:r>
            <a:r>
              <a:rPr lang="en" sz="850">
                <a:solidFill>
                  <a:srgbClr val="880000"/>
                </a:solidFill>
                <a:latin typeface="Courier New"/>
                <a:ea typeface="Courier New"/>
                <a:cs typeface="Courier New"/>
                <a:sym typeface="Courier New"/>
              </a:rPr>
              <a:t>'@angular/core'</a:t>
            </a:r>
            <a:r>
              <a:rPr lang="en" sz="850">
                <a:solidFill>
                  <a:srgbClr val="666600"/>
                </a:solidFill>
                <a:latin typeface="Courier New"/>
                <a:ea typeface="Courier New"/>
                <a:cs typeface="Courier New"/>
                <a:sym typeface="Courier New"/>
              </a:rPr>
              <a:t>;</a:t>
            </a:r>
            <a:endParaRPr sz="85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85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850">
                <a:solidFill>
                  <a:srgbClr val="0088CC"/>
                </a:solidFill>
                <a:latin typeface="Courier New"/>
                <a:ea typeface="Courier New"/>
                <a:cs typeface="Courier New"/>
                <a:sym typeface="Courier New"/>
              </a:rPr>
              <a:t>@</a:t>
            </a:r>
            <a:r>
              <a:rPr lang="en" sz="850">
                <a:solidFill>
                  <a:srgbClr val="0088CC"/>
                </a:solidFill>
                <a:uFill>
                  <a:noFill/>
                </a:uFill>
                <a:latin typeface="Courier New"/>
                <a:ea typeface="Courier New"/>
                <a:cs typeface="Courier New"/>
                <a:sym typeface="Courier New"/>
                <a:hlinkClick r:id="rId5">
                  <a:extLst>
                    <a:ext uri="{A12FA001-AC4F-418D-AE19-62706E023703}">
                      <ahyp:hlinkClr val="tx"/>
                    </a:ext>
                  </a:extLst>
                </a:hlinkClick>
              </a:rPr>
              <a:t>Directive</a:t>
            </a:r>
            <a:r>
              <a:rPr lang="en" sz="850">
                <a:solidFill>
                  <a:srgbClr val="666600"/>
                </a:solidFill>
                <a:latin typeface="Courier New"/>
                <a:ea typeface="Courier New"/>
                <a:cs typeface="Courier New"/>
                <a:sym typeface="Courier New"/>
              </a:rPr>
              <a:t>({</a:t>
            </a:r>
            <a:endParaRPr sz="85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850">
                <a:solidFill>
                  <a:schemeClr val="dk1"/>
                </a:solidFill>
                <a:latin typeface="Courier New"/>
                <a:ea typeface="Courier New"/>
                <a:cs typeface="Courier New"/>
                <a:sym typeface="Courier New"/>
              </a:rPr>
              <a:t>  selector</a:t>
            </a:r>
            <a:r>
              <a:rPr lang="en" sz="850">
                <a:solidFill>
                  <a:srgbClr val="666600"/>
                </a:solidFill>
                <a:latin typeface="Courier New"/>
                <a:ea typeface="Courier New"/>
                <a:cs typeface="Courier New"/>
                <a:sym typeface="Courier New"/>
              </a:rPr>
              <a:t>:</a:t>
            </a:r>
            <a:r>
              <a:rPr lang="en" sz="850">
                <a:solidFill>
                  <a:schemeClr val="dk1"/>
                </a:solidFill>
                <a:latin typeface="Courier New"/>
                <a:ea typeface="Courier New"/>
                <a:cs typeface="Courier New"/>
                <a:sym typeface="Courier New"/>
              </a:rPr>
              <a:t> </a:t>
            </a:r>
            <a:r>
              <a:rPr lang="en" sz="850">
                <a:solidFill>
                  <a:srgbClr val="880000"/>
                </a:solidFill>
                <a:latin typeface="Courier New"/>
                <a:ea typeface="Courier New"/>
                <a:cs typeface="Courier New"/>
                <a:sym typeface="Courier New"/>
              </a:rPr>
              <a:t>'[appHighlight]'</a:t>
            </a:r>
            <a:endParaRPr sz="85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850">
                <a:solidFill>
                  <a:srgbClr val="666600"/>
                </a:solidFill>
                <a:latin typeface="Courier New"/>
                <a:ea typeface="Courier New"/>
                <a:cs typeface="Courier New"/>
                <a:sym typeface="Courier New"/>
              </a:rPr>
              <a:t>})</a:t>
            </a:r>
            <a:endParaRPr sz="85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850">
                <a:solidFill>
                  <a:srgbClr val="0000FF"/>
                </a:solidFill>
                <a:latin typeface="Courier New"/>
                <a:ea typeface="Courier New"/>
                <a:cs typeface="Courier New"/>
                <a:sym typeface="Courier New"/>
              </a:rPr>
              <a:t>export</a:t>
            </a:r>
            <a:r>
              <a:rPr lang="en" sz="850">
                <a:solidFill>
                  <a:schemeClr val="dk1"/>
                </a:solidFill>
                <a:latin typeface="Courier New"/>
                <a:ea typeface="Courier New"/>
                <a:cs typeface="Courier New"/>
                <a:sym typeface="Courier New"/>
              </a:rPr>
              <a:t> </a:t>
            </a:r>
            <a:r>
              <a:rPr lang="en" sz="850">
                <a:solidFill>
                  <a:srgbClr val="0000FF"/>
                </a:solidFill>
                <a:latin typeface="Courier New"/>
                <a:ea typeface="Courier New"/>
                <a:cs typeface="Courier New"/>
                <a:sym typeface="Courier New"/>
              </a:rPr>
              <a:t>class</a:t>
            </a:r>
            <a:r>
              <a:rPr lang="en" sz="850">
                <a:solidFill>
                  <a:schemeClr val="dk1"/>
                </a:solidFill>
                <a:latin typeface="Courier New"/>
                <a:ea typeface="Courier New"/>
                <a:cs typeface="Courier New"/>
                <a:sym typeface="Courier New"/>
              </a:rPr>
              <a:t> </a:t>
            </a:r>
            <a:r>
              <a:rPr lang="en" sz="850">
                <a:solidFill>
                  <a:srgbClr val="FF0000"/>
                </a:solidFill>
                <a:latin typeface="Courier New"/>
                <a:ea typeface="Courier New"/>
                <a:cs typeface="Courier New"/>
                <a:sym typeface="Courier New"/>
              </a:rPr>
              <a:t>HighlightDirective</a:t>
            </a:r>
            <a:r>
              <a:rPr lang="en" sz="850">
                <a:solidFill>
                  <a:schemeClr val="dk1"/>
                </a:solidFill>
                <a:latin typeface="Courier New"/>
                <a:ea typeface="Courier New"/>
                <a:cs typeface="Courier New"/>
                <a:sym typeface="Courier New"/>
              </a:rPr>
              <a:t> </a:t>
            </a:r>
            <a:r>
              <a:rPr lang="en" sz="850">
                <a:solidFill>
                  <a:srgbClr val="666600"/>
                </a:solidFill>
                <a:latin typeface="Courier New"/>
                <a:ea typeface="Courier New"/>
                <a:cs typeface="Courier New"/>
                <a:sym typeface="Courier New"/>
              </a:rPr>
              <a:t>{</a:t>
            </a:r>
            <a:endParaRPr sz="85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850">
                <a:solidFill>
                  <a:schemeClr val="dk1"/>
                </a:solidFill>
                <a:latin typeface="Courier New"/>
                <a:ea typeface="Courier New"/>
                <a:cs typeface="Courier New"/>
                <a:sym typeface="Courier New"/>
              </a:rPr>
              <a:t>  </a:t>
            </a:r>
            <a:r>
              <a:rPr lang="en" sz="850">
                <a:solidFill>
                  <a:srgbClr val="0000FF"/>
                </a:solidFill>
                <a:latin typeface="Courier New"/>
                <a:ea typeface="Courier New"/>
                <a:cs typeface="Courier New"/>
                <a:sym typeface="Courier New"/>
              </a:rPr>
              <a:t>constructor</a:t>
            </a:r>
            <a:r>
              <a:rPr lang="en" sz="850">
                <a:solidFill>
                  <a:srgbClr val="666600"/>
                </a:solidFill>
                <a:latin typeface="Courier New"/>
                <a:ea typeface="Courier New"/>
                <a:cs typeface="Courier New"/>
                <a:sym typeface="Courier New"/>
              </a:rPr>
              <a:t>(</a:t>
            </a:r>
            <a:r>
              <a:rPr lang="en" sz="850">
                <a:solidFill>
                  <a:schemeClr val="dk1"/>
                </a:solidFill>
                <a:latin typeface="Courier New"/>
                <a:ea typeface="Courier New"/>
                <a:cs typeface="Courier New"/>
                <a:sym typeface="Courier New"/>
              </a:rPr>
              <a:t>el</a:t>
            </a:r>
            <a:r>
              <a:rPr lang="en" sz="850">
                <a:solidFill>
                  <a:srgbClr val="666600"/>
                </a:solidFill>
                <a:latin typeface="Courier New"/>
                <a:ea typeface="Courier New"/>
                <a:cs typeface="Courier New"/>
                <a:sym typeface="Courier New"/>
              </a:rPr>
              <a:t>:</a:t>
            </a:r>
            <a:r>
              <a:rPr lang="en" sz="850">
                <a:solidFill>
                  <a:schemeClr val="dk1"/>
                </a:solidFill>
                <a:uFill>
                  <a:noFill/>
                </a:uFill>
                <a:latin typeface="Courier New"/>
                <a:ea typeface="Courier New"/>
                <a:cs typeface="Courier New"/>
                <a:sym typeface="Courier New"/>
                <a:hlinkClick r:id="rId6">
                  <a:extLst>
                    <a:ext uri="{A12FA001-AC4F-418D-AE19-62706E023703}">
                      <ahyp:hlinkClr val="tx"/>
                    </a:ext>
                  </a:extLst>
                </a:hlinkClick>
              </a:rPr>
              <a:t> </a:t>
            </a:r>
            <a:r>
              <a:rPr lang="en" sz="850">
                <a:solidFill>
                  <a:srgbClr val="FF0000"/>
                </a:solidFill>
                <a:uFill>
                  <a:noFill/>
                </a:uFill>
                <a:latin typeface="Courier New"/>
                <a:ea typeface="Courier New"/>
                <a:cs typeface="Courier New"/>
                <a:sym typeface="Courier New"/>
                <a:hlinkClick r:id="rId7">
                  <a:extLst>
                    <a:ext uri="{A12FA001-AC4F-418D-AE19-62706E023703}">
                      <ahyp:hlinkClr val="tx"/>
                    </a:ext>
                  </a:extLst>
                </a:hlinkClick>
              </a:rPr>
              <a:t>ElementRef</a:t>
            </a:r>
            <a:r>
              <a:rPr lang="en" sz="850">
                <a:solidFill>
                  <a:srgbClr val="666600"/>
                </a:solidFill>
                <a:latin typeface="Courier New"/>
                <a:ea typeface="Courier New"/>
                <a:cs typeface="Courier New"/>
                <a:sym typeface="Courier New"/>
              </a:rPr>
              <a:t>)</a:t>
            </a:r>
            <a:r>
              <a:rPr lang="en" sz="850">
                <a:solidFill>
                  <a:schemeClr val="dk1"/>
                </a:solidFill>
                <a:latin typeface="Courier New"/>
                <a:ea typeface="Courier New"/>
                <a:cs typeface="Courier New"/>
                <a:sym typeface="Courier New"/>
              </a:rPr>
              <a:t> </a:t>
            </a:r>
            <a:r>
              <a:rPr lang="en" sz="850">
                <a:solidFill>
                  <a:srgbClr val="666600"/>
                </a:solidFill>
                <a:latin typeface="Courier New"/>
                <a:ea typeface="Courier New"/>
                <a:cs typeface="Courier New"/>
                <a:sym typeface="Courier New"/>
              </a:rPr>
              <a:t>{</a:t>
            </a:r>
            <a:endParaRPr sz="85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850">
                <a:solidFill>
                  <a:schemeClr val="dk1"/>
                </a:solidFill>
                <a:latin typeface="Courier New"/>
                <a:ea typeface="Courier New"/>
                <a:cs typeface="Courier New"/>
                <a:sym typeface="Courier New"/>
              </a:rPr>
              <a:t>       el</a:t>
            </a:r>
            <a:r>
              <a:rPr lang="en" sz="850">
                <a:solidFill>
                  <a:srgbClr val="666600"/>
                </a:solidFill>
                <a:latin typeface="Courier New"/>
                <a:ea typeface="Courier New"/>
                <a:cs typeface="Courier New"/>
                <a:sym typeface="Courier New"/>
              </a:rPr>
              <a:t>.</a:t>
            </a:r>
            <a:r>
              <a:rPr lang="en" sz="850">
                <a:solidFill>
                  <a:schemeClr val="dk1"/>
                </a:solidFill>
                <a:latin typeface="Courier New"/>
                <a:ea typeface="Courier New"/>
                <a:cs typeface="Courier New"/>
                <a:sym typeface="Courier New"/>
              </a:rPr>
              <a:t>nativeElement</a:t>
            </a:r>
            <a:r>
              <a:rPr lang="en" sz="850">
                <a:solidFill>
                  <a:srgbClr val="666600"/>
                </a:solidFill>
                <a:latin typeface="Courier New"/>
                <a:ea typeface="Courier New"/>
                <a:cs typeface="Courier New"/>
                <a:sym typeface="Courier New"/>
              </a:rPr>
              <a:t>.</a:t>
            </a:r>
            <a:r>
              <a:rPr lang="en" sz="850">
                <a:solidFill>
                  <a:schemeClr val="dk1"/>
                </a:solidFill>
                <a:latin typeface="Courier New"/>
                <a:ea typeface="Courier New"/>
                <a:cs typeface="Courier New"/>
                <a:sym typeface="Courier New"/>
              </a:rPr>
              <a:t>style</a:t>
            </a:r>
            <a:r>
              <a:rPr lang="en" sz="850">
                <a:solidFill>
                  <a:srgbClr val="666600"/>
                </a:solidFill>
                <a:latin typeface="Courier New"/>
                <a:ea typeface="Courier New"/>
                <a:cs typeface="Courier New"/>
                <a:sym typeface="Courier New"/>
              </a:rPr>
              <a:t>.</a:t>
            </a:r>
            <a:r>
              <a:rPr lang="en" sz="850">
                <a:solidFill>
                  <a:schemeClr val="dk1"/>
                </a:solidFill>
                <a:latin typeface="Courier New"/>
                <a:ea typeface="Courier New"/>
                <a:cs typeface="Courier New"/>
                <a:sym typeface="Courier New"/>
              </a:rPr>
              <a:t>backgroundColor </a:t>
            </a:r>
            <a:r>
              <a:rPr lang="en" sz="850">
                <a:solidFill>
                  <a:srgbClr val="666600"/>
                </a:solidFill>
                <a:latin typeface="Courier New"/>
                <a:ea typeface="Courier New"/>
                <a:cs typeface="Courier New"/>
                <a:sym typeface="Courier New"/>
              </a:rPr>
              <a:t>=</a:t>
            </a:r>
            <a:r>
              <a:rPr lang="en" sz="850">
                <a:solidFill>
                  <a:schemeClr val="dk1"/>
                </a:solidFill>
                <a:latin typeface="Courier New"/>
                <a:ea typeface="Courier New"/>
                <a:cs typeface="Courier New"/>
                <a:sym typeface="Courier New"/>
              </a:rPr>
              <a:t> </a:t>
            </a:r>
            <a:r>
              <a:rPr lang="en" sz="850">
                <a:solidFill>
                  <a:srgbClr val="880000"/>
                </a:solidFill>
                <a:latin typeface="Courier New"/>
                <a:ea typeface="Courier New"/>
                <a:cs typeface="Courier New"/>
                <a:sym typeface="Courier New"/>
              </a:rPr>
              <a:t>'yellow'</a:t>
            </a:r>
            <a:r>
              <a:rPr lang="en" sz="850">
                <a:solidFill>
                  <a:srgbClr val="666600"/>
                </a:solidFill>
                <a:latin typeface="Courier New"/>
                <a:ea typeface="Courier New"/>
                <a:cs typeface="Courier New"/>
                <a:sym typeface="Courier New"/>
              </a:rPr>
              <a:t>;</a:t>
            </a:r>
            <a:endParaRPr sz="85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850">
                <a:solidFill>
                  <a:schemeClr val="dk1"/>
                </a:solidFill>
                <a:latin typeface="Courier New"/>
                <a:ea typeface="Courier New"/>
                <a:cs typeface="Courier New"/>
                <a:sym typeface="Courier New"/>
              </a:rPr>
              <a:t>    </a:t>
            </a:r>
            <a:r>
              <a:rPr lang="en" sz="850">
                <a:solidFill>
                  <a:srgbClr val="666600"/>
                </a:solidFill>
                <a:latin typeface="Courier New"/>
                <a:ea typeface="Courier New"/>
                <a:cs typeface="Courier New"/>
                <a:sym typeface="Courier New"/>
              </a:rPr>
              <a:t>}</a:t>
            </a:r>
            <a:endParaRPr sz="850">
              <a:solidFill>
                <a:srgbClr val="0000FF"/>
              </a:solidFill>
              <a:latin typeface="Courier New"/>
              <a:ea typeface="Courier New"/>
              <a:cs typeface="Courier New"/>
              <a:sym typeface="Courier New"/>
            </a:endParaRPr>
          </a:p>
          <a:p>
            <a:pPr indent="0" lvl="0" marL="457200" rtl="0" algn="l">
              <a:spcBef>
                <a:spcPts val="0"/>
              </a:spcBef>
              <a:spcAft>
                <a:spcPts val="0"/>
              </a:spcAft>
              <a:buNone/>
            </a:pPr>
            <a:r>
              <a:rPr lang="en" sz="850">
                <a:solidFill>
                  <a:srgbClr val="666600"/>
                </a:solidFill>
                <a:latin typeface="Courier New"/>
                <a:ea typeface="Courier New"/>
                <a:cs typeface="Courier New"/>
                <a:sym typeface="Courier New"/>
              </a:rPr>
              <a:t>}</a:t>
            </a:r>
            <a:endParaRPr sz="850">
              <a:solidFill>
                <a:srgbClr val="666600"/>
              </a:solidFill>
              <a:latin typeface="Courier New"/>
              <a:ea typeface="Courier New"/>
              <a:cs typeface="Courier New"/>
              <a:sym typeface="Courier New"/>
            </a:endParaRPr>
          </a:p>
          <a:p>
            <a:pPr indent="0" lvl="0" marL="457200" rtl="0" algn="l">
              <a:spcBef>
                <a:spcPts val="0"/>
              </a:spcBef>
              <a:spcAft>
                <a:spcPts val="0"/>
              </a:spcAft>
              <a:buNone/>
            </a:pPr>
            <a:r>
              <a:t/>
            </a:r>
            <a:endParaRPr sz="950">
              <a:solidFill>
                <a:srgbClr val="666600"/>
              </a:solidFill>
              <a:latin typeface="Courier New"/>
              <a:ea typeface="Courier New"/>
              <a:cs typeface="Courier New"/>
              <a:sym typeface="Courier New"/>
            </a:endParaRPr>
          </a:p>
          <a:p>
            <a:pPr indent="0" lvl="0" marL="457200" rtl="0" algn="l">
              <a:spcBef>
                <a:spcPts val="0"/>
              </a:spcBef>
              <a:spcAft>
                <a:spcPts val="0"/>
              </a:spcAft>
              <a:buNone/>
            </a:pPr>
            <a:r>
              <a:rPr lang="en" sz="1000">
                <a:solidFill>
                  <a:srgbClr val="444444"/>
                </a:solidFill>
                <a:highlight>
                  <a:srgbClr val="FFFFFF"/>
                </a:highlight>
                <a:latin typeface="Roboto"/>
                <a:ea typeface="Roboto"/>
                <a:cs typeface="Roboto"/>
                <a:sym typeface="Roboto"/>
              </a:rPr>
              <a:t>It's the </a:t>
            </a:r>
            <a:r>
              <a:rPr b="1" lang="en" sz="1000">
                <a:solidFill>
                  <a:srgbClr val="444444"/>
                </a:solidFill>
                <a:highlight>
                  <a:srgbClr val="FFFFFF"/>
                </a:highlight>
                <a:latin typeface="Roboto"/>
                <a:ea typeface="Roboto"/>
                <a:cs typeface="Roboto"/>
                <a:sym typeface="Roboto"/>
              </a:rPr>
              <a:t>brackets</a:t>
            </a:r>
            <a:r>
              <a:rPr lang="en" sz="1000">
                <a:solidFill>
                  <a:srgbClr val="444444"/>
                </a:solidFill>
                <a:highlight>
                  <a:srgbClr val="FFFFFF"/>
                </a:highlight>
                <a:latin typeface="Roboto"/>
                <a:ea typeface="Roboto"/>
                <a:cs typeface="Roboto"/>
                <a:sym typeface="Roboto"/>
              </a:rPr>
              <a:t> (</a:t>
            </a:r>
            <a:r>
              <a:rPr lang="en" sz="1000">
                <a:solidFill>
                  <a:srgbClr val="444444"/>
                </a:solidFill>
                <a:highlight>
                  <a:srgbClr val="FFFFFF"/>
                </a:highlight>
                <a:latin typeface="Courier New"/>
                <a:ea typeface="Courier New"/>
                <a:cs typeface="Courier New"/>
                <a:sym typeface="Courier New"/>
              </a:rPr>
              <a:t>[]</a:t>
            </a:r>
            <a:r>
              <a:rPr lang="en" sz="1000">
                <a:solidFill>
                  <a:srgbClr val="444444"/>
                </a:solidFill>
                <a:highlight>
                  <a:srgbClr val="FFFFFF"/>
                </a:highlight>
                <a:latin typeface="Roboto"/>
                <a:ea typeface="Roboto"/>
                <a:cs typeface="Roboto"/>
                <a:sym typeface="Roboto"/>
              </a:rPr>
              <a:t>) that make it an attribute selector. </a:t>
            </a:r>
            <a:endParaRPr sz="1000">
              <a:solidFill>
                <a:srgbClr val="444444"/>
              </a:solidFill>
              <a:highlight>
                <a:srgbClr val="FFFFFF"/>
              </a:highlight>
              <a:latin typeface="Roboto"/>
              <a:ea typeface="Roboto"/>
              <a:cs typeface="Roboto"/>
              <a:sym typeface="Roboto"/>
            </a:endParaRPr>
          </a:p>
          <a:p>
            <a:pPr indent="0" lvl="0" marL="457200" rtl="0" algn="l">
              <a:spcBef>
                <a:spcPts val="0"/>
              </a:spcBef>
              <a:spcAft>
                <a:spcPts val="0"/>
              </a:spcAft>
              <a:buNone/>
            </a:pPr>
            <a:r>
              <a:rPr lang="en" sz="1000">
                <a:solidFill>
                  <a:srgbClr val="444444"/>
                </a:solidFill>
                <a:highlight>
                  <a:srgbClr val="FFFFFF"/>
                </a:highlight>
                <a:latin typeface="Roboto"/>
                <a:ea typeface="Roboto"/>
                <a:cs typeface="Roboto"/>
                <a:sym typeface="Roboto"/>
              </a:rPr>
              <a:t>Angular locates each element in the template that has an attribute named </a:t>
            </a:r>
            <a:r>
              <a:rPr lang="en" sz="1000">
                <a:solidFill>
                  <a:srgbClr val="444444"/>
                </a:solidFill>
                <a:highlight>
                  <a:srgbClr val="FFFFFF"/>
                </a:highlight>
                <a:latin typeface="Courier New"/>
                <a:ea typeface="Courier New"/>
                <a:cs typeface="Courier New"/>
                <a:sym typeface="Courier New"/>
              </a:rPr>
              <a:t>appHighlight</a:t>
            </a:r>
            <a:r>
              <a:rPr lang="en" sz="1000">
                <a:solidFill>
                  <a:srgbClr val="444444"/>
                </a:solidFill>
                <a:highlight>
                  <a:srgbClr val="FFFFFF"/>
                </a:highlight>
                <a:latin typeface="Roboto"/>
                <a:ea typeface="Roboto"/>
                <a:cs typeface="Roboto"/>
                <a:sym typeface="Roboto"/>
              </a:rPr>
              <a:t> and applies the logic of this directive to that element.</a:t>
            </a:r>
            <a:endParaRPr sz="1000">
              <a:solidFill>
                <a:srgbClr val="444444"/>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000">
              <a:solidFill>
                <a:srgbClr val="444444"/>
              </a:solidFill>
              <a:highlight>
                <a:srgbClr val="FFFFFF"/>
              </a:highlight>
              <a:latin typeface="Roboto"/>
              <a:ea typeface="Roboto"/>
              <a:cs typeface="Roboto"/>
              <a:sym typeface="Roboto"/>
            </a:endParaRPr>
          </a:p>
          <a:p>
            <a:pPr indent="0" lvl="0" marL="457200" rtl="0" algn="l">
              <a:spcBef>
                <a:spcPts val="0"/>
              </a:spcBef>
              <a:spcAft>
                <a:spcPts val="0"/>
              </a:spcAft>
              <a:buNone/>
            </a:pPr>
            <a:r>
              <a:rPr lang="en" sz="1000">
                <a:solidFill>
                  <a:srgbClr val="444444"/>
                </a:solidFill>
                <a:highlight>
                  <a:srgbClr val="FFFFFF"/>
                </a:highlight>
                <a:latin typeface="Roboto"/>
                <a:ea typeface="Roboto"/>
                <a:cs typeface="Roboto"/>
                <a:sym typeface="Roboto"/>
              </a:rPr>
              <a:t>It is best practice to prefix selector names to ensure they don’t conflict with standard HTML attributes.</a:t>
            </a:r>
            <a:endParaRPr sz="1000">
              <a:solidFill>
                <a:srgbClr val="444444"/>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000">
              <a:solidFill>
                <a:srgbClr val="444444"/>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000">
              <a:solidFill>
                <a:srgbClr val="444444"/>
              </a:solidFill>
              <a:highlight>
                <a:srgbClr val="FFFFFF"/>
              </a:highlight>
              <a:latin typeface="Roboto"/>
              <a:ea typeface="Roboto"/>
              <a:cs typeface="Roboto"/>
              <a:sym typeface="Roboto"/>
            </a:endParaRPr>
          </a:p>
        </p:txBody>
      </p:sp>
      <p:sp>
        <p:nvSpPr>
          <p:cNvPr id="594" name="Google Shape;594;p88"/>
          <p:cNvSpPr txBox="1"/>
          <p:nvPr/>
        </p:nvSpPr>
        <p:spPr>
          <a:xfrm>
            <a:off x="6993375" y="238225"/>
            <a:ext cx="18456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hlink"/>
                </a:solidFill>
                <a:latin typeface="Roboto"/>
                <a:ea typeface="Roboto"/>
                <a:cs typeface="Roboto"/>
                <a:sym typeface="Roboto"/>
                <a:hlinkClick r:id="rId8"/>
              </a:rPr>
              <a:t>custom Attribute directives example</a:t>
            </a:r>
            <a:endParaRPr sz="1300">
              <a:solidFill>
                <a:srgbClr val="3D85C6"/>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89"/>
          <p:cNvSpPr txBox="1"/>
          <p:nvPr>
            <p:ph type="ctrTitle"/>
          </p:nvPr>
        </p:nvSpPr>
        <p:spPr>
          <a:xfrm>
            <a:off x="312475" y="456975"/>
            <a:ext cx="82737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Custom Directives</a:t>
            </a:r>
            <a:endParaRPr sz="3400">
              <a:solidFill>
                <a:srgbClr val="E06666"/>
              </a:solidFill>
              <a:latin typeface="Raleway"/>
              <a:ea typeface="Raleway"/>
              <a:cs typeface="Raleway"/>
              <a:sym typeface="Raleway"/>
            </a:endParaRPr>
          </a:p>
        </p:txBody>
      </p:sp>
      <p:sp>
        <p:nvSpPr>
          <p:cNvPr id="600" name="Google Shape;600;p89"/>
          <p:cNvSpPr txBox="1"/>
          <p:nvPr/>
        </p:nvSpPr>
        <p:spPr>
          <a:xfrm>
            <a:off x="448900" y="1212375"/>
            <a:ext cx="8350500" cy="3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Roboto"/>
                <a:ea typeface="Roboto"/>
                <a:cs typeface="Roboto"/>
                <a:sym typeface="Roboto"/>
              </a:rPr>
              <a:t>Attribute Directives :</a:t>
            </a:r>
            <a:endParaRPr b="1" sz="1000">
              <a:solidFill>
                <a:schemeClr val="dk2"/>
              </a:solidFill>
              <a:latin typeface="Roboto"/>
              <a:ea typeface="Roboto"/>
              <a:cs typeface="Roboto"/>
              <a:sym typeface="Roboto"/>
            </a:endParaRPr>
          </a:p>
          <a:p>
            <a:pPr indent="0" lvl="0" marL="0" rtl="0" algn="l">
              <a:spcBef>
                <a:spcPts val="0"/>
              </a:spcBef>
              <a:spcAft>
                <a:spcPts val="0"/>
              </a:spcAft>
              <a:buNone/>
            </a:pPr>
            <a:r>
              <a:t/>
            </a:r>
            <a:endParaRPr b="1"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Steps to creating a custom attribute directives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50">
                <a:solidFill>
                  <a:srgbClr val="444444"/>
                </a:solidFill>
                <a:highlight>
                  <a:srgbClr val="FFFFFF"/>
                </a:highlight>
                <a:latin typeface="Roboto"/>
                <a:ea typeface="Roboto"/>
                <a:cs typeface="Roboto"/>
                <a:sym typeface="Roboto"/>
              </a:rPr>
              <a:t>1.we use the </a:t>
            </a:r>
            <a:r>
              <a:rPr lang="en" sz="950">
                <a:solidFill>
                  <a:schemeClr val="accent5"/>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ElementRef</a:t>
            </a:r>
            <a:r>
              <a:rPr lang="en" sz="1050">
                <a:solidFill>
                  <a:srgbClr val="444444"/>
                </a:solidFill>
                <a:highlight>
                  <a:srgbClr val="FFFFFF"/>
                </a:highlight>
                <a:latin typeface="Roboto"/>
                <a:ea typeface="Roboto"/>
                <a:cs typeface="Roboto"/>
                <a:sym typeface="Roboto"/>
              </a:rPr>
              <a:t> in the directive's constructor to </a:t>
            </a:r>
            <a:r>
              <a:rPr lang="en" sz="1050">
                <a:solidFill>
                  <a:srgbClr val="1976D2"/>
                </a:solidFill>
                <a:highlight>
                  <a:srgbClr val="FFFFFF"/>
                </a:highlight>
                <a:uFill>
                  <a:noFill/>
                </a:uFill>
                <a:latin typeface="Roboto"/>
                <a:ea typeface="Roboto"/>
                <a:cs typeface="Roboto"/>
                <a:sym typeface="Roboto"/>
                <a:hlinkClick r:id="rId4">
                  <a:extLst>
                    <a:ext uri="{A12FA001-AC4F-418D-AE19-62706E023703}">
                      <ahyp:hlinkClr val="tx"/>
                    </a:ext>
                  </a:extLst>
                </a:hlinkClick>
              </a:rPr>
              <a:t>inject</a:t>
            </a:r>
            <a:r>
              <a:rPr lang="en" sz="1050">
                <a:solidFill>
                  <a:srgbClr val="444444"/>
                </a:solidFill>
                <a:highlight>
                  <a:srgbClr val="FFFFFF"/>
                </a:highlight>
                <a:latin typeface="Roboto"/>
                <a:ea typeface="Roboto"/>
                <a:cs typeface="Roboto"/>
                <a:sym typeface="Roboto"/>
              </a:rPr>
              <a:t> a reference to the host DOM element, the element to which you applied </a:t>
            </a:r>
            <a:r>
              <a:rPr lang="en" sz="950">
                <a:solidFill>
                  <a:srgbClr val="444444"/>
                </a:solidFill>
                <a:highlight>
                  <a:srgbClr val="FFFFFF"/>
                </a:highlight>
                <a:latin typeface="Courier New"/>
                <a:ea typeface="Courier New"/>
                <a:cs typeface="Courier New"/>
                <a:sym typeface="Courier New"/>
              </a:rPr>
              <a:t>appHighlight</a:t>
            </a:r>
            <a:r>
              <a:rPr lang="en" sz="1050">
                <a:solidFill>
                  <a:srgbClr val="444444"/>
                </a:solidFill>
                <a:highlight>
                  <a:srgbClr val="FFFFFF"/>
                </a:highlight>
                <a:latin typeface="Roboto"/>
                <a:ea typeface="Roboto"/>
                <a:cs typeface="Roboto"/>
                <a:sym typeface="Roboto"/>
              </a:rPr>
              <a:t>.</a:t>
            </a:r>
            <a:endParaRPr sz="1000">
              <a:solidFill>
                <a:srgbClr val="44444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 sz="950">
                <a:solidFill>
                  <a:schemeClr val="hlink"/>
                </a:solidFill>
                <a:highlight>
                  <a:srgbClr val="FFFFFF"/>
                </a:highlight>
                <a:uFill>
                  <a:noFill/>
                </a:uFill>
                <a:latin typeface="Courier New"/>
                <a:ea typeface="Courier New"/>
                <a:cs typeface="Courier New"/>
                <a:sym typeface="Courier New"/>
                <a:hlinkClick r:id="rId5"/>
              </a:rPr>
              <a:t>ElementRef</a:t>
            </a:r>
            <a:r>
              <a:rPr lang="en" sz="1050">
                <a:solidFill>
                  <a:srgbClr val="444444"/>
                </a:solidFill>
                <a:highlight>
                  <a:srgbClr val="FFFFFF"/>
                </a:highlight>
                <a:latin typeface="Roboto"/>
                <a:ea typeface="Roboto"/>
                <a:cs typeface="Roboto"/>
                <a:sym typeface="Roboto"/>
              </a:rPr>
              <a:t> grants direct access to the host DOM element through its </a:t>
            </a:r>
            <a:r>
              <a:rPr lang="en" sz="950">
                <a:solidFill>
                  <a:srgbClr val="444444"/>
                </a:solidFill>
                <a:highlight>
                  <a:srgbClr val="FFFFFF"/>
                </a:highlight>
                <a:latin typeface="Courier New"/>
                <a:ea typeface="Courier New"/>
                <a:cs typeface="Courier New"/>
                <a:sym typeface="Courier New"/>
              </a:rPr>
              <a:t>nativeElement</a:t>
            </a:r>
            <a:r>
              <a:rPr lang="en" sz="1050">
                <a:solidFill>
                  <a:srgbClr val="444444"/>
                </a:solidFill>
                <a:highlight>
                  <a:srgbClr val="FFFFFF"/>
                </a:highlight>
                <a:latin typeface="Roboto"/>
                <a:ea typeface="Roboto"/>
                <a:cs typeface="Roboto"/>
                <a:sym typeface="Roboto"/>
              </a:rPr>
              <a:t> property.</a:t>
            </a:r>
            <a:endParaRPr sz="1050">
              <a:solidFill>
                <a:srgbClr val="44444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44444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444444"/>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444444"/>
                </a:solidFill>
                <a:highlight>
                  <a:srgbClr val="FFFFFF"/>
                </a:highlight>
                <a:latin typeface="Roboto"/>
                <a:ea typeface="Roboto"/>
                <a:cs typeface="Roboto"/>
                <a:sym typeface="Roboto"/>
              </a:rPr>
              <a:t>2. Apply the directive to the element you want.</a:t>
            </a:r>
            <a:endParaRPr sz="1050">
              <a:solidFill>
                <a:srgbClr val="44444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444444"/>
              </a:solidFill>
              <a:highlight>
                <a:srgbClr val="FFFFFF"/>
              </a:highlight>
              <a:latin typeface="Roboto"/>
              <a:ea typeface="Roboto"/>
              <a:cs typeface="Roboto"/>
              <a:sym typeface="Roboto"/>
            </a:endParaRPr>
          </a:p>
          <a:p>
            <a:pPr indent="457200" lvl="0" marL="0" rtl="0" algn="l">
              <a:spcBef>
                <a:spcPts val="0"/>
              </a:spcBef>
              <a:spcAft>
                <a:spcPts val="0"/>
              </a:spcAft>
              <a:buNone/>
            </a:pPr>
            <a:r>
              <a:rPr lang="en" sz="950">
                <a:solidFill>
                  <a:srgbClr val="000088"/>
                </a:solidFill>
                <a:latin typeface="Courier New"/>
                <a:ea typeface="Courier New"/>
                <a:cs typeface="Courier New"/>
                <a:sym typeface="Courier New"/>
              </a:rPr>
              <a:t>&lt;p</a:t>
            </a:r>
            <a:r>
              <a:rPr lang="en" sz="950">
                <a:solidFill>
                  <a:schemeClr val="dk1"/>
                </a:solidFill>
                <a:latin typeface="Courier New"/>
                <a:ea typeface="Courier New"/>
                <a:cs typeface="Courier New"/>
                <a:sym typeface="Courier New"/>
              </a:rPr>
              <a:t> [</a:t>
            </a:r>
            <a:r>
              <a:rPr lang="en" sz="950">
                <a:solidFill>
                  <a:srgbClr val="660066"/>
                </a:solidFill>
                <a:latin typeface="Courier New"/>
                <a:ea typeface="Courier New"/>
                <a:cs typeface="Courier New"/>
                <a:sym typeface="Courier New"/>
              </a:rPr>
              <a:t>appHighlight]</a:t>
            </a:r>
            <a:r>
              <a:rPr lang="en" sz="950">
                <a:solidFill>
                  <a:srgbClr val="000088"/>
                </a:solidFill>
                <a:latin typeface="Courier New"/>
                <a:ea typeface="Courier New"/>
                <a:cs typeface="Courier New"/>
                <a:sym typeface="Courier New"/>
              </a:rPr>
              <a:t>&gt;</a:t>
            </a:r>
            <a:r>
              <a:rPr lang="en" sz="950">
                <a:solidFill>
                  <a:schemeClr val="dk1"/>
                </a:solidFill>
                <a:latin typeface="Courier New"/>
                <a:ea typeface="Courier New"/>
                <a:cs typeface="Courier New"/>
                <a:sym typeface="Courier New"/>
              </a:rPr>
              <a:t>Highlight me!</a:t>
            </a:r>
            <a:r>
              <a:rPr lang="en" sz="950">
                <a:solidFill>
                  <a:srgbClr val="000088"/>
                </a:solidFill>
                <a:latin typeface="Courier New"/>
                <a:ea typeface="Courier New"/>
                <a:cs typeface="Courier New"/>
                <a:sym typeface="Courier New"/>
              </a:rPr>
              <a:t>&lt;/p&gt;</a:t>
            </a:r>
            <a:endParaRPr sz="1050">
              <a:solidFill>
                <a:srgbClr val="444444"/>
              </a:solidFill>
              <a:highlight>
                <a:srgbClr val="FFFFFF"/>
              </a:highlight>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90"/>
          <p:cNvSpPr txBox="1"/>
          <p:nvPr>
            <p:ph type="ctrTitle"/>
          </p:nvPr>
        </p:nvSpPr>
        <p:spPr>
          <a:xfrm>
            <a:off x="312475" y="456975"/>
            <a:ext cx="82737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Custom Directives</a:t>
            </a:r>
            <a:endParaRPr sz="3400">
              <a:solidFill>
                <a:srgbClr val="E06666"/>
              </a:solidFill>
              <a:latin typeface="Raleway"/>
              <a:ea typeface="Raleway"/>
              <a:cs typeface="Raleway"/>
              <a:sym typeface="Raleway"/>
            </a:endParaRPr>
          </a:p>
        </p:txBody>
      </p:sp>
      <p:sp>
        <p:nvSpPr>
          <p:cNvPr id="606" name="Google Shape;606;p90"/>
          <p:cNvSpPr txBox="1"/>
          <p:nvPr/>
        </p:nvSpPr>
        <p:spPr>
          <a:xfrm>
            <a:off x="448900" y="1212375"/>
            <a:ext cx="8350500" cy="3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Roboto"/>
                <a:ea typeface="Roboto"/>
                <a:cs typeface="Roboto"/>
                <a:sym typeface="Roboto"/>
              </a:rPr>
              <a:t>Structural</a:t>
            </a:r>
            <a:r>
              <a:rPr b="1" lang="en" sz="1000">
                <a:solidFill>
                  <a:schemeClr val="dk2"/>
                </a:solidFill>
                <a:latin typeface="Roboto"/>
                <a:ea typeface="Roboto"/>
                <a:cs typeface="Roboto"/>
                <a:sym typeface="Roboto"/>
              </a:rPr>
              <a:t> Directives :</a:t>
            </a:r>
            <a:endParaRPr b="1" sz="1000">
              <a:solidFill>
                <a:schemeClr val="dk2"/>
              </a:solidFill>
              <a:latin typeface="Roboto"/>
              <a:ea typeface="Roboto"/>
              <a:cs typeface="Roboto"/>
              <a:sym typeface="Roboto"/>
            </a:endParaRPr>
          </a:p>
          <a:p>
            <a:pPr indent="0" lvl="0" marL="0" rtl="0" algn="l">
              <a:spcBef>
                <a:spcPts val="0"/>
              </a:spcBef>
              <a:spcAft>
                <a:spcPts val="0"/>
              </a:spcAft>
              <a:buNone/>
            </a:pPr>
            <a:r>
              <a:t/>
            </a:r>
            <a:endParaRPr b="1"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Steps to creating structural directives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Import the Directive decorator</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Import the Input, TemplateRef, and ViewContainerRef symbols; you'll need them for any structural directive.</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50">
                <a:solidFill>
                  <a:srgbClr val="444444"/>
                </a:solidFill>
                <a:highlight>
                  <a:srgbClr val="FFFFFF"/>
                </a:highlight>
                <a:latin typeface="Roboto"/>
                <a:ea typeface="Roboto"/>
                <a:cs typeface="Roboto"/>
                <a:sym typeface="Roboto"/>
              </a:rPr>
              <a:t>Apply the decorator to the directive class.</a:t>
            </a:r>
            <a:endParaRPr sz="1050">
              <a:solidFill>
                <a:srgbClr val="444444"/>
              </a:solidFill>
              <a:highlight>
                <a:srgbClr val="FFFFFF"/>
              </a:highlight>
              <a:latin typeface="Roboto"/>
              <a:ea typeface="Roboto"/>
              <a:cs typeface="Roboto"/>
              <a:sym typeface="Roboto"/>
            </a:endParaRPr>
          </a:p>
          <a:p>
            <a:pPr indent="-295275" lvl="0" marL="457200" rtl="0" algn="l">
              <a:spcBef>
                <a:spcPts val="0"/>
              </a:spcBef>
              <a:spcAft>
                <a:spcPts val="0"/>
              </a:spcAft>
              <a:buClr>
                <a:srgbClr val="444444"/>
              </a:buClr>
              <a:buSzPts val="1050"/>
              <a:buFont typeface="Roboto"/>
              <a:buChar char="●"/>
            </a:pPr>
            <a:r>
              <a:rPr lang="en" sz="1050">
                <a:solidFill>
                  <a:srgbClr val="444444"/>
                </a:solidFill>
                <a:highlight>
                  <a:srgbClr val="FFFFFF"/>
                </a:highlight>
                <a:latin typeface="Roboto"/>
                <a:ea typeface="Roboto"/>
                <a:cs typeface="Roboto"/>
                <a:sym typeface="Roboto"/>
              </a:rPr>
              <a:t>Set the CSS </a:t>
            </a:r>
            <a:r>
              <a:rPr i="1" lang="en" sz="1050">
                <a:solidFill>
                  <a:srgbClr val="444444"/>
                </a:solidFill>
                <a:highlight>
                  <a:srgbClr val="FFFFFF"/>
                </a:highlight>
                <a:latin typeface="Roboto"/>
                <a:ea typeface="Roboto"/>
                <a:cs typeface="Roboto"/>
                <a:sym typeface="Roboto"/>
              </a:rPr>
              <a:t>attribute selector</a:t>
            </a:r>
            <a:r>
              <a:rPr lang="en" sz="1050">
                <a:solidFill>
                  <a:srgbClr val="444444"/>
                </a:solidFill>
                <a:highlight>
                  <a:srgbClr val="FFFFFF"/>
                </a:highlight>
                <a:latin typeface="Roboto"/>
                <a:ea typeface="Roboto"/>
                <a:cs typeface="Roboto"/>
                <a:sym typeface="Roboto"/>
              </a:rPr>
              <a:t> that identifies the directive when applied to an element in a template.</a:t>
            </a:r>
            <a:endParaRPr sz="1050">
              <a:solidFill>
                <a:srgbClr val="444444"/>
              </a:solidFill>
              <a:highlight>
                <a:srgbClr val="FFFFFF"/>
              </a:highlight>
              <a:latin typeface="Roboto"/>
              <a:ea typeface="Roboto"/>
              <a:cs typeface="Roboto"/>
              <a:sym typeface="Roboto"/>
            </a:endParaRPr>
          </a:p>
          <a:p>
            <a:pPr indent="457200" lvl="0" marL="0" rtl="0" algn="l">
              <a:spcBef>
                <a:spcPts val="0"/>
              </a:spcBef>
              <a:spcAft>
                <a:spcPts val="0"/>
              </a:spcAft>
              <a:buNone/>
            </a:pPr>
            <a:r>
              <a:t/>
            </a:r>
            <a:endParaRPr sz="1050">
              <a:solidFill>
                <a:srgbClr val="44444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444444"/>
              </a:solidFill>
              <a:highlight>
                <a:srgbClr val="FFFFFF"/>
              </a:highlight>
              <a:latin typeface="Roboto"/>
              <a:ea typeface="Roboto"/>
              <a:cs typeface="Roboto"/>
              <a:sym typeface="Roboto"/>
            </a:endParaRPr>
          </a:p>
          <a:p>
            <a:pPr indent="0" lvl="0" marL="457200" rtl="0" algn="l">
              <a:spcBef>
                <a:spcPts val="0"/>
              </a:spcBef>
              <a:spcAft>
                <a:spcPts val="0"/>
              </a:spcAft>
              <a:buNone/>
            </a:pPr>
            <a:r>
              <a:rPr lang="en" sz="950">
                <a:solidFill>
                  <a:srgbClr val="0000FF"/>
                </a:solidFill>
                <a:latin typeface="Courier New"/>
                <a:ea typeface="Courier New"/>
                <a:cs typeface="Courier New"/>
                <a:sym typeface="Courier New"/>
              </a:rPr>
              <a:t>import</a:t>
            </a:r>
            <a:r>
              <a:rPr lang="en" sz="950">
                <a:solidFill>
                  <a:schemeClr val="dk1"/>
                </a:solidFill>
                <a:latin typeface="Courier New"/>
                <a:ea typeface="Courier New"/>
                <a:cs typeface="Courier New"/>
                <a:sym typeface="Courier New"/>
              </a:rPr>
              <a:t> </a:t>
            </a:r>
            <a:r>
              <a:rPr lang="en" sz="950">
                <a:solidFill>
                  <a:srgbClr val="666600"/>
                </a:solidFill>
                <a:latin typeface="Courier New"/>
                <a:ea typeface="Courier New"/>
                <a:cs typeface="Courier New"/>
                <a:sym typeface="Courier New"/>
              </a:rPr>
              <a:t>{</a:t>
            </a:r>
            <a:r>
              <a:rPr lang="en" sz="950">
                <a:solidFill>
                  <a:schemeClr val="dk1"/>
                </a:solidFill>
                <a:uFill>
                  <a:noFill/>
                </a:uFill>
                <a:latin typeface="Courier New"/>
                <a:ea typeface="Courier New"/>
                <a:cs typeface="Courier New"/>
                <a:sym typeface="Courier New"/>
                <a:hlinkClick r:id="rId3">
                  <a:extLst>
                    <a:ext uri="{A12FA001-AC4F-418D-AE19-62706E023703}">
                      <ahyp:hlinkClr val="tx"/>
                    </a:ext>
                  </a:extLst>
                </a:hlinkClick>
              </a:rPr>
              <a:t> </a:t>
            </a:r>
            <a:r>
              <a:rPr lang="en" sz="950">
                <a:solidFill>
                  <a:srgbClr val="FF0000"/>
                </a:solidFill>
                <a:uFill>
                  <a:noFill/>
                </a:uFill>
                <a:latin typeface="Courier New"/>
                <a:ea typeface="Courier New"/>
                <a:cs typeface="Courier New"/>
                <a:sym typeface="Courier New"/>
                <a:hlinkClick r:id="rId4">
                  <a:extLst>
                    <a:ext uri="{A12FA001-AC4F-418D-AE19-62706E023703}">
                      <ahyp:hlinkClr val="tx"/>
                    </a:ext>
                  </a:extLst>
                </a:hlinkClick>
              </a:rPr>
              <a:t>Directive</a:t>
            </a:r>
            <a:r>
              <a:rPr lang="en" sz="950">
                <a:solidFill>
                  <a:srgbClr val="666600"/>
                </a:solidFill>
                <a:latin typeface="Courier New"/>
                <a:ea typeface="Courier New"/>
                <a:cs typeface="Courier New"/>
                <a:sym typeface="Courier New"/>
              </a:rPr>
              <a:t>,</a:t>
            </a:r>
            <a:r>
              <a:rPr lang="en" sz="950">
                <a:solidFill>
                  <a:schemeClr val="dk1"/>
                </a:solidFill>
                <a:uFill>
                  <a:noFill/>
                </a:uFill>
                <a:latin typeface="Courier New"/>
                <a:ea typeface="Courier New"/>
                <a:cs typeface="Courier New"/>
                <a:sym typeface="Courier New"/>
                <a:hlinkClick r:id="rId5">
                  <a:extLst>
                    <a:ext uri="{A12FA001-AC4F-418D-AE19-62706E023703}">
                      <ahyp:hlinkClr val="tx"/>
                    </a:ext>
                  </a:extLst>
                </a:hlinkClick>
              </a:rPr>
              <a:t> </a:t>
            </a:r>
            <a:r>
              <a:rPr lang="en" sz="950">
                <a:solidFill>
                  <a:srgbClr val="FF0000"/>
                </a:solidFill>
                <a:uFill>
                  <a:noFill/>
                </a:uFill>
                <a:latin typeface="Courier New"/>
                <a:ea typeface="Courier New"/>
                <a:cs typeface="Courier New"/>
                <a:sym typeface="Courier New"/>
                <a:hlinkClick r:id="rId6">
                  <a:extLst>
                    <a:ext uri="{A12FA001-AC4F-418D-AE19-62706E023703}">
                      <ahyp:hlinkClr val="tx"/>
                    </a:ext>
                  </a:extLst>
                </a:hlinkClick>
              </a:rPr>
              <a:t>Input</a:t>
            </a:r>
            <a:r>
              <a:rPr lang="en" sz="950">
                <a:solidFill>
                  <a:srgbClr val="666600"/>
                </a:solidFill>
                <a:latin typeface="Courier New"/>
                <a:ea typeface="Courier New"/>
                <a:cs typeface="Courier New"/>
                <a:sym typeface="Courier New"/>
              </a:rPr>
              <a:t>,</a:t>
            </a:r>
            <a:r>
              <a:rPr lang="en" sz="950">
                <a:solidFill>
                  <a:schemeClr val="dk1"/>
                </a:solidFill>
                <a:uFill>
                  <a:noFill/>
                </a:uFill>
                <a:latin typeface="Courier New"/>
                <a:ea typeface="Courier New"/>
                <a:cs typeface="Courier New"/>
                <a:sym typeface="Courier New"/>
                <a:hlinkClick r:id="rId7">
                  <a:extLst>
                    <a:ext uri="{A12FA001-AC4F-418D-AE19-62706E023703}">
                      <ahyp:hlinkClr val="tx"/>
                    </a:ext>
                  </a:extLst>
                </a:hlinkClick>
              </a:rPr>
              <a:t> </a:t>
            </a:r>
            <a:r>
              <a:rPr lang="en" sz="950">
                <a:solidFill>
                  <a:srgbClr val="FF0000"/>
                </a:solidFill>
                <a:uFill>
                  <a:noFill/>
                </a:uFill>
                <a:latin typeface="Courier New"/>
                <a:ea typeface="Courier New"/>
                <a:cs typeface="Courier New"/>
                <a:sym typeface="Courier New"/>
                <a:hlinkClick r:id="rId8">
                  <a:extLst>
                    <a:ext uri="{A12FA001-AC4F-418D-AE19-62706E023703}">
                      <ahyp:hlinkClr val="tx"/>
                    </a:ext>
                  </a:extLst>
                </a:hlinkClick>
              </a:rPr>
              <a:t>TemplateRef</a:t>
            </a:r>
            <a:r>
              <a:rPr lang="en" sz="950">
                <a:solidFill>
                  <a:srgbClr val="666600"/>
                </a:solidFill>
                <a:latin typeface="Courier New"/>
                <a:ea typeface="Courier New"/>
                <a:cs typeface="Courier New"/>
                <a:sym typeface="Courier New"/>
              </a:rPr>
              <a:t>,</a:t>
            </a:r>
            <a:r>
              <a:rPr lang="en" sz="950">
                <a:solidFill>
                  <a:schemeClr val="dk1"/>
                </a:solidFill>
                <a:uFill>
                  <a:noFill/>
                </a:uFill>
                <a:latin typeface="Courier New"/>
                <a:ea typeface="Courier New"/>
                <a:cs typeface="Courier New"/>
                <a:sym typeface="Courier New"/>
                <a:hlinkClick r:id="rId9">
                  <a:extLst>
                    <a:ext uri="{A12FA001-AC4F-418D-AE19-62706E023703}">
                      <ahyp:hlinkClr val="tx"/>
                    </a:ext>
                  </a:extLst>
                </a:hlinkClick>
              </a:rPr>
              <a:t> </a:t>
            </a:r>
            <a:r>
              <a:rPr lang="en" sz="950">
                <a:solidFill>
                  <a:srgbClr val="FF0000"/>
                </a:solidFill>
                <a:uFill>
                  <a:noFill/>
                </a:uFill>
                <a:latin typeface="Courier New"/>
                <a:ea typeface="Courier New"/>
                <a:cs typeface="Courier New"/>
                <a:sym typeface="Courier New"/>
                <a:hlinkClick r:id="rId10">
                  <a:extLst>
                    <a:ext uri="{A12FA001-AC4F-418D-AE19-62706E023703}">
                      <ahyp:hlinkClr val="tx"/>
                    </a:ext>
                  </a:extLst>
                </a:hlinkClick>
              </a:rPr>
              <a:t>ViewContainerRef</a:t>
            </a:r>
            <a:r>
              <a:rPr lang="en" sz="950">
                <a:solidFill>
                  <a:schemeClr val="dk1"/>
                </a:solidFill>
                <a:latin typeface="Courier New"/>
                <a:ea typeface="Courier New"/>
                <a:cs typeface="Courier New"/>
                <a:sym typeface="Courier New"/>
              </a:rPr>
              <a:t> </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 </a:t>
            </a:r>
            <a:r>
              <a:rPr lang="en" sz="950">
                <a:solidFill>
                  <a:srgbClr val="0000FF"/>
                </a:solidFill>
                <a:latin typeface="Courier New"/>
                <a:ea typeface="Courier New"/>
                <a:cs typeface="Courier New"/>
                <a:sym typeface="Courier New"/>
              </a:rPr>
              <a:t>from</a:t>
            </a:r>
            <a:r>
              <a:rPr lang="en" sz="950">
                <a:solidFill>
                  <a:schemeClr val="dk1"/>
                </a:solidFill>
                <a:latin typeface="Courier New"/>
                <a:ea typeface="Courier New"/>
                <a:cs typeface="Courier New"/>
                <a:sym typeface="Courier New"/>
              </a:rPr>
              <a:t> </a:t>
            </a:r>
            <a:r>
              <a:rPr lang="en" sz="950">
                <a:solidFill>
                  <a:srgbClr val="880000"/>
                </a:solidFill>
                <a:latin typeface="Courier New"/>
                <a:ea typeface="Courier New"/>
                <a:cs typeface="Courier New"/>
                <a:sym typeface="Courier New"/>
              </a:rPr>
              <a:t>'@angular/core'</a:t>
            </a:r>
            <a:r>
              <a:rPr lang="en" sz="950">
                <a:solidFill>
                  <a:srgbClr val="666600"/>
                </a:solidFill>
                <a:latin typeface="Courier New"/>
                <a:ea typeface="Courier New"/>
                <a:cs typeface="Courier New"/>
                <a:sym typeface="Courier New"/>
              </a:rPr>
              <a:t>;</a:t>
            </a:r>
            <a:endParaRPr sz="95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sz="95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950">
                <a:solidFill>
                  <a:srgbClr val="0088CC"/>
                </a:solidFill>
                <a:latin typeface="Courier New"/>
                <a:ea typeface="Courier New"/>
                <a:cs typeface="Courier New"/>
                <a:sym typeface="Courier New"/>
              </a:rPr>
              <a:t>@</a:t>
            </a:r>
            <a:r>
              <a:rPr lang="en" sz="950">
                <a:solidFill>
                  <a:srgbClr val="0088CC"/>
                </a:solidFill>
                <a:uFill>
                  <a:noFill/>
                </a:uFill>
                <a:latin typeface="Courier New"/>
                <a:ea typeface="Courier New"/>
                <a:cs typeface="Courier New"/>
                <a:sym typeface="Courier New"/>
                <a:hlinkClick r:id="rId11">
                  <a:extLst>
                    <a:ext uri="{A12FA001-AC4F-418D-AE19-62706E023703}">
                      <ahyp:hlinkClr val="tx"/>
                    </a:ext>
                  </a:extLst>
                </a:hlinkClick>
              </a:rPr>
              <a:t>Directive</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 selector</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 </a:t>
            </a:r>
            <a:r>
              <a:rPr lang="en" sz="950">
                <a:solidFill>
                  <a:srgbClr val="880000"/>
                </a:solidFill>
                <a:latin typeface="Courier New"/>
                <a:ea typeface="Courier New"/>
                <a:cs typeface="Courier New"/>
                <a:sym typeface="Courier New"/>
              </a:rPr>
              <a:t>'[appCustomFormat]'</a:t>
            </a:r>
            <a:r>
              <a:rPr lang="en" sz="950">
                <a:solidFill>
                  <a:srgbClr val="666600"/>
                </a:solidFill>
                <a:latin typeface="Courier New"/>
                <a:ea typeface="Courier New"/>
                <a:cs typeface="Courier New"/>
                <a:sym typeface="Courier New"/>
              </a:rPr>
              <a:t>})</a:t>
            </a:r>
            <a:endParaRPr sz="950">
              <a:solidFill>
                <a:schemeClr val="dk1"/>
              </a:solidFill>
              <a:latin typeface="Courier New"/>
              <a:ea typeface="Courier New"/>
              <a:cs typeface="Courier New"/>
              <a:sym typeface="Courier New"/>
            </a:endParaRPr>
          </a:p>
          <a:p>
            <a:pPr indent="457200" lvl="0" marL="457200" rtl="0" algn="l">
              <a:spcBef>
                <a:spcPts val="0"/>
              </a:spcBef>
              <a:spcAft>
                <a:spcPts val="0"/>
              </a:spcAft>
              <a:buNone/>
            </a:pPr>
            <a:r>
              <a:rPr lang="en" sz="950">
                <a:solidFill>
                  <a:srgbClr val="0000FF"/>
                </a:solidFill>
                <a:latin typeface="Courier New"/>
                <a:ea typeface="Courier New"/>
                <a:cs typeface="Courier New"/>
                <a:sym typeface="Courier New"/>
              </a:rPr>
              <a:t>export</a:t>
            </a:r>
            <a:r>
              <a:rPr lang="en" sz="950">
                <a:solidFill>
                  <a:schemeClr val="dk1"/>
                </a:solidFill>
                <a:latin typeface="Courier New"/>
                <a:ea typeface="Courier New"/>
                <a:cs typeface="Courier New"/>
                <a:sym typeface="Courier New"/>
              </a:rPr>
              <a:t> </a:t>
            </a:r>
            <a:r>
              <a:rPr lang="en" sz="950">
                <a:solidFill>
                  <a:srgbClr val="0000FF"/>
                </a:solidFill>
                <a:latin typeface="Courier New"/>
                <a:ea typeface="Courier New"/>
                <a:cs typeface="Courier New"/>
                <a:sym typeface="Courier New"/>
              </a:rPr>
              <a:t>class</a:t>
            </a:r>
            <a:r>
              <a:rPr lang="en" sz="950">
                <a:solidFill>
                  <a:schemeClr val="dk1"/>
                </a:solidFill>
                <a:latin typeface="Courier New"/>
                <a:ea typeface="Courier New"/>
                <a:cs typeface="Courier New"/>
                <a:sym typeface="Courier New"/>
              </a:rPr>
              <a:t> </a:t>
            </a:r>
            <a:r>
              <a:rPr lang="en" sz="950">
                <a:solidFill>
                  <a:srgbClr val="FF0000"/>
                </a:solidFill>
                <a:latin typeface="Courier New"/>
                <a:ea typeface="Courier New"/>
                <a:cs typeface="Courier New"/>
                <a:sym typeface="Courier New"/>
              </a:rPr>
              <a:t>customDirective</a:t>
            </a:r>
            <a:r>
              <a:rPr lang="en" sz="950">
                <a:solidFill>
                  <a:schemeClr val="dk1"/>
                </a:solidFill>
                <a:latin typeface="Courier New"/>
                <a:ea typeface="Courier New"/>
                <a:cs typeface="Courier New"/>
                <a:sym typeface="Courier New"/>
              </a:rPr>
              <a:t> </a:t>
            </a:r>
            <a:r>
              <a:rPr lang="en" sz="950">
                <a:solidFill>
                  <a:srgbClr val="666600"/>
                </a:solidFill>
                <a:latin typeface="Courier New"/>
                <a:ea typeface="Courier New"/>
                <a:cs typeface="Courier New"/>
                <a:sym typeface="Courier New"/>
              </a:rPr>
              <a:t>{</a:t>
            </a:r>
            <a:endParaRPr sz="95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950">
                <a:solidFill>
                  <a:srgbClr val="666600"/>
                </a:solidFill>
                <a:latin typeface="Courier New"/>
                <a:ea typeface="Courier New"/>
                <a:cs typeface="Courier New"/>
                <a:sym typeface="Courier New"/>
              </a:rPr>
              <a:t>}</a:t>
            </a:r>
            <a:endParaRPr sz="950">
              <a:solidFill>
                <a:srgbClr val="666600"/>
              </a:solidFill>
              <a:latin typeface="Courier New"/>
              <a:ea typeface="Courier New"/>
              <a:cs typeface="Courier New"/>
              <a:sym typeface="Courier New"/>
            </a:endParaRPr>
          </a:p>
          <a:p>
            <a:pPr indent="0" lvl="0" marL="457200" rtl="0" algn="l">
              <a:spcBef>
                <a:spcPts val="0"/>
              </a:spcBef>
              <a:spcAft>
                <a:spcPts val="0"/>
              </a:spcAft>
              <a:buNone/>
            </a:pPr>
            <a:r>
              <a:t/>
            </a:r>
            <a:endParaRPr sz="950">
              <a:solidFill>
                <a:srgbClr val="666600"/>
              </a:solidFill>
              <a:latin typeface="Courier New"/>
              <a:ea typeface="Courier New"/>
              <a:cs typeface="Courier New"/>
              <a:sym typeface="Courier New"/>
            </a:endParaRPr>
          </a:p>
          <a:p>
            <a:pPr indent="-288925" lvl="0" marL="457200" rtl="0" algn="l">
              <a:spcBef>
                <a:spcPts val="0"/>
              </a:spcBef>
              <a:spcAft>
                <a:spcPts val="0"/>
              </a:spcAft>
              <a:buClr>
                <a:srgbClr val="666600"/>
              </a:buClr>
              <a:buSzPts val="950"/>
              <a:buFont typeface="Courier New"/>
              <a:buChar char="●"/>
            </a:pPr>
            <a:r>
              <a:rPr lang="en" sz="1050">
                <a:solidFill>
                  <a:srgbClr val="444444"/>
                </a:solidFill>
                <a:highlight>
                  <a:srgbClr val="FFFFFF"/>
                </a:highlight>
                <a:latin typeface="Roboto"/>
                <a:ea typeface="Roboto"/>
                <a:cs typeface="Roboto"/>
                <a:sym typeface="Roboto"/>
              </a:rPr>
              <a:t>Inject TemplateRef and ViewContainerRef in the directive constructor as </a:t>
            </a:r>
            <a:r>
              <a:rPr b="1" lang="en" sz="1050">
                <a:solidFill>
                  <a:srgbClr val="444444"/>
                </a:solidFill>
                <a:highlight>
                  <a:srgbClr val="FFFFFF"/>
                </a:highlight>
                <a:latin typeface="Roboto"/>
                <a:ea typeface="Roboto"/>
                <a:cs typeface="Roboto"/>
                <a:sym typeface="Roboto"/>
              </a:rPr>
              <a:t>private</a:t>
            </a:r>
            <a:r>
              <a:rPr lang="en" sz="1050">
                <a:solidFill>
                  <a:srgbClr val="444444"/>
                </a:solidFill>
                <a:highlight>
                  <a:srgbClr val="FFFFFF"/>
                </a:highlight>
                <a:latin typeface="Roboto"/>
                <a:ea typeface="Roboto"/>
                <a:cs typeface="Roboto"/>
                <a:sym typeface="Roboto"/>
              </a:rPr>
              <a:t> variables of the class</a:t>
            </a:r>
            <a:endParaRPr sz="950">
              <a:solidFill>
                <a:srgbClr val="666600"/>
              </a:solidFill>
              <a:latin typeface="Courier New"/>
              <a:ea typeface="Courier New"/>
              <a:cs typeface="Courier New"/>
              <a:sym typeface="Courier New"/>
            </a:endParaRPr>
          </a:p>
          <a:p>
            <a:pPr indent="0" lvl="0" marL="0" rtl="0" algn="l">
              <a:spcBef>
                <a:spcPts val="0"/>
              </a:spcBef>
              <a:spcAft>
                <a:spcPts val="0"/>
              </a:spcAft>
              <a:buNone/>
            </a:pPr>
            <a:r>
              <a:t/>
            </a:r>
            <a:endParaRPr sz="950">
              <a:solidFill>
                <a:srgbClr val="666600"/>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666600"/>
                </a:solidFill>
                <a:latin typeface="Courier New"/>
                <a:ea typeface="Courier New"/>
                <a:cs typeface="Courier New"/>
                <a:sym typeface="Courier New"/>
              </a:rPr>
              <a:t>	</a:t>
            </a:r>
            <a:r>
              <a:rPr lang="en" sz="950">
                <a:solidFill>
                  <a:srgbClr val="0000FF"/>
                </a:solidFill>
                <a:latin typeface="Courier New"/>
                <a:ea typeface="Courier New"/>
                <a:cs typeface="Courier New"/>
                <a:sym typeface="Courier New"/>
              </a:rPr>
              <a:t>constructor</a:t>
            </a:r>
            <a:r>
              <a:rPr lang="en" sz="950">
                <a:solidFill>
                  <a:srgbClr val="666600"/>
                </a:solidFill>
                <a:latin typeface="Courier New"/>
                <a:ea typeface="Courier New"/>
                <a:cs typeface="Courier New"/>
                <a:sym typeface="Courier New"/>
              </a:rPr>
              <a:t>(</a:t>
            </a:r>
            <a:r>
              <a:rPr lang="en" sz="950">
                <a:solidFill>
                  <a:srgbClr val="0000FF"/>
                </a:solidFill>
                <a:latin typeface="Courier New"/>
                <a:ea typeface="Courier New"/>
                <a:cs typeface="Courier New"/>
                <a:sym typeface="Courier New"/>
              </a:rPr>
              <a:t>private</a:t>
            </a:r>
            <a:r>
              <a:rPr lang="en" sz="950">
                <a:solidFill>
                  <a:schemeClr val="dk1"/>
                </a:solidFill>
                <a:latin typeface="Courier New"/>
                <a:ea typeface="Courier New"/>
                <a:cs typeface="Courier New"/>
                <a:sym typeface="Courier New"/>
              </a:rPr>
              <a:t> templateRef</a:t>
            </a:r>
            <a:r>
              <a:rPr lang="en" sz="950">
                <a:solidFill>
                  <a:srgbClr val="666600"/>
                </a:solidFill>
                <a:latin typeface="Courier New"/>
                <a:ea typeface="Courier New"/>
                <a:cs typeface="Courier New"/>
                <a:sym typeface="Courier New"/>
              </a:rPr>
              <a:t>:</a:t>
            </a:r>
            <a:r>
              <a:rPr lang="en" sz="950">
                <a:solidFill>
                  <a:schemeClr val="dk1"/>
                </a:solidFill>
                <a:uFill>
                  <a:noFill/>
                </a:uFill>
                <a:latin typeface="Courier New"/>
                <a:ea typeface="Courier New"/>
                <a:cs typeface="Courier New"/>
                <a:sym typeface="Courier New"/>
                <a:hlinkClick r:id="rId12">
                  <a:extLst>
                    <a:ext uri="{A12FA001-AC4F-418D-AE19-62706E023703}">
                      <ahyp:hlinkClr val="tx"/>
                    </a:ext>
                  </a:extLst>
                </a:hlinkClick>
              </a:rPr>
              <a:t> </a:t>
            </a:r>
            <a:r>
              <a:rPr lang="en" sz="950">
                <a:solidFill>
                  <a:srgbClr val="FF0000"/>
                </a:solidFill>
                <a:uFill>
                  <a:noFill/>
                </a:uFill>
                <a:latin typeface="Courier New"/>
                <a:ea typeface="Courier New"/>
                <a:cs typeface="Courier New"/>
                <a:sym typeface="Courier New"/>
                <a:hlinkClick r:id="rId13">
                  <a:extLst>
                    <a:ext uri="{A12FA001-AC4F-418D-AE19-62706E023703}">
                      <ahyp:hlinkClr val="tx"/>
                    </a:ext>
                  </a:extLst>
                </a:hlinkClick>
              </a:rPr>
              <a:t>TemplateRef</a:t>
            </a:r>
            <a:r>
              <a:rPr lang="en" sz="950">
                <a:solidFill>
                  <a:srgbClr val="880000"/>
                </a:solidFill>
                <a:latin typeface="Courier New"/>
                <a:ea typeface="Courier New"/>
                <a:cs typeface="Courier New"/>
                <a:sym typeface="Courier New"/>
              </a:rPr>
              <a:t>&lt;any&gt;</a:t>
            </a:r>
            <a:r>
              <a:rPr lang="en" sz="950">
                <a:solidFill>
                  <a:srgbClr val="666600"/>
                </a:solidFill>
                <a:latin typeface="Courier New"/>
                <a:ea typeface="Courier New"/>
                <a:cs typeface="Courier New"/>
                <a:sym typeface="Courier New"/>
              </a:rPr>
              <a:t>,</a:t>
            </a:r>
            <a:r>
              <a:rPr lang="en" sz="950">
                <a:solidFill>
                  <a:srgbClr val="0000FF"/>
                </a:solidFill>
                <a:latin typeface="Courier New"/>
                <a:ea typeface="Courier New"/>
                <a:cs typeface="Courier New"/>
                <a:sym typeface="Courier New"/>
              </a:rPr>
              <a:t>private</a:t>
            </a:r>
            <a:r>
              <a:rPr lang="en" sz="950">
                <a:solidFill>
                  <a:schemeClr val="dk1"/>
                </a:solidFill>
                <a:latin typeface="Courier New"/>
                <a:ea typeface="Courier New"/>
                <a:cs typeface="Courier New"/>
                <a:sym typeface="Courier New"/>
              </a:rPr>
              <a:t> viewContainer</a:t>
            </a:r>
            <a:r>
              <a:rPr lang="en" sz="950">
                <a:solidFill>
                  <a:srgbClr val="666600"/>
                </a:solidFill>
                <a:latin typeface="Courier New"/>
                <a:ea typeface="Courier New"/>
                <a:cs typeface="Courier New"/>
                <a:sym typeface="Courier New"/>
              </a:rPr>
              <a:t>:</a:t>
            </a:r>
            <a:r>
              <a:rPr lang="en" sz="950">
                <a:solidFill>
                  <a:schemeClr val="dk1"/>
                </a:solidFill>
                <a:uFill>
                  <a:noFill/>
                </a:uFill>
                <a:latin typeface="Courier New"/>
                <a:ea typeface="Courier New"/>
                <a:cs typeface="Courier New"/>
                <a:sym typeface="Courier New"/>
                <a:hlinkClick r:id="rId14">
                  <a:extLst>
                    <a:ext uri="{A12FA001-AC4F-418D-AE19-62706E023703}">
                      <ahyp:hlinkClr val="tx"/>
                    </a:ext>
                  </a:extLst>
                </a:hlinkClick>
              </a:rPr>
              <a:t> </a:t>
            </a:r>
            <a:r>
              <a:rPr lang="en" sz="950">
                <a:solidFill>
                  <a:srgbClr val="FF0000"/>
                </a:solidFill>
                <a:uFill>
                  <a:noFill/>
                </a:uFill>
                <a:latin typeface="Courier New"/>
                <a:ea typeface="Courier New"/>
                <a:cs typeface="Courier New"/>
                <a:sym typeface="Courier New"/>
                <a:hlinkClick r:id="rId15">
                  <a:extLst>
                    <a:ext uri="{A12FA001-AC4F-418D-AE19-62706E023703}">
                      <ahyp:hlinkClr val="tx"/>
                    </a:ext>
                  </a:extLst>
                </a:hlinkClick>
              </a:rPr>
              <a:t>ViewContainerRef</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 </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 </a:t>
            </a:r>
            <a:r>
              <a:rPr lang="en" sz="950">
                <a:solidFill>
                  <a:srgbClr val="666600"/>
                </a:solidFill>
                <a:latin typeface="Courier New"/>
                <a:ea typeface="Courier New"/>
                <a:cs typeface="Courier New"/>
                <a:sym typeface="Courier New"/>
              </a:rPr>
              <a:t>}</a:t>
            </a:r>
            <a:endParaRPr sz="950">
              <a:solidFill>
                <a:srgbClr val="666600"/>
              </a:solidFill>
              <a:latin typeface="Courier New"/>
              <a:ea typeface="Courier New"/>
              <a:cs typeface="Courier New"/>
              <a:sym typeface="Courier New"/>
            </a:endParaRPr>
          </a:p>
          <a:p>
            <a:pPr indent="0" lvl="0" marL="0" rtl="0" algn="l">
              <a:spcBef>
                <a:spcPts val="0"/>
              </a:spcBef>
              <a:spcAft>
                <a:spcPts val="0"/>
              </a:spcAft>
              <a:buNone/>
            </a:pPr>
            <a:r>
              <a:t/>
            </a:r>
            <a:endParaRPr sz="950">
              <a:solidFill>
                <a:srgbClr val="666600"/>
              </a:solidFill>
              <a:latin typeface="Courier New"/>
              <a:ea typeface="Courier New"/>
              <a:cs typeface="Courier New"/>
              <a:sym typeface="Courier New"/>
            </a:endParaRPr>
          </a:p>
          <a:p>
            <a:pPr indent="0" lvl="0" marL="0" rtl="0" algn="l">
              <a:spcBef>
                <a:spcPts val="0"/>
              </a:spcBef>
              <a:spcAft>
                <a:spcPts val="0"/>
              </a:spcAft>
              <a:buNone/>
            </a:pPr>
            <a:r>
              <a:t/>
            </a:r>
            <a:endParaRPr sz="950">
              <a:solidFill>
                <a:srgbClr val="666600"/>
              </a:solidFill>
              <a:latin typeface="Courier New"/>
              <a:ea typeface="Courier New"/>
              <a:cs typeface="Courier New"/>
              <a:sym typeface="Courier New"/>
            </a:endParaRPr>
          </a:p>
          <a:p>
            <a:pPr indent="-288925" lvl="0" marL="457200" rtl="0" algn="l">
              <a:spcBef>
                <a:spcPts val="0"/>
              </a:spcBef>
              <a:spcAft>
                <a:spcPts val="0"/>
              </a:spcAft>
              <a:buClr>
                <a:srgbClr val="666600"/>
              </a:buClr>
              <a:buSzPts val="950"/>
              <a:buFont typeface="Courier New"/>
              <a:buChar char="●"/>
            </a:pPr>
            <a:r>
              <a:rPr lang="en" sz="1050">
                <a:solidFill>
                  <a:srgbClr val="444444"/>
                </a:solidFill>
                <a:highlight>
                  <a:srgbClr val="FFFFFF"/>
                </a:highlight>
                <a:latin typeface="Roboto"/>
                <a:ea typeface="Roboto"/>
                <a:cs typeface="Roboto"/>
                <a:sym typeface="Roboto"/>
              </a:rPr>
              <a:t>PLease refer to the example for full detail</a:t>
            </a:r>
            <a:endParaRPr sz="950">
              <a:solidFill>
                <a:srgbClr val="666600"/>
              </a:solidFill>
              <a:latin typeface="Courier New"/>
              <a:ea typeface="Courier New"/>
              <a:cs typeface="Courier New"/>
              <a:sym typeface="Courier New"/>
            </a:endParaRPr>
          </a:p>
        </p:txBody>
      </p:sp>
      <p:sp>
        <p:nvSpPr>
          <p:cNvPr id="607" name="Google Shape;607;p90"/>
          <p:cNvSpPr txBox="1"/>
          <p:nvPr/>
        </p:nvSpPr>
        <p:spPr>
          <a:xfrm>
            <a:off x="6993375" y="238225"/>
            <a:ext cx="18456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hlink"/>
                </a:solidFill>
                <a:latin typeface="Roboto"/>
                <a:ea typeface="Roboto"/>
                <a:cs typeface="Roboto"/>
                <a:sym typeface="Roboto"/>
                <a:hlinkClick r:id="rId16"/>
              </a:rPr>
              <a:t>Structural directives example</a:t>
            </a:r>
            <a:endParaRPr sz="1300">
              <a:solidFill>
                <a:srgbClr val="3D85C6"/>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91"/>
          <p:cNvSpPr txBox="1"/>
          <p:nvPr>
            <p:ph type="ctrTitle"/>
          </p:nvPr>
        </p:nvSpPr>
        <p:spPr>
          <a:xfrm>
            <a:off x="314150" y="164925"/>
            <a:ext cx="47565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FORMS</a:t>
            </a:r>
            <a:endParaRPr sz="3400">
              <a:solidFill>
                <a:srgbClr val="E06666"/>
              </a:solidFill>
              <a:latin typeface="Raleway"/>
              <a:ea typeface="Raleway"/>
              <a:cs typeface="Raleway"/>
              <a:sym typeface="Raleway"/>
            </a:endParaRPr>
          </a:p>
        </p:txBody>
      </p:sp>
      <p:sp>
        <p:nvSpPr>
          <p:cNvPr id="613" name="Google Shape;613;p91"/>
          <p:cNvSpPr txBox="1"/>
          <p:nvPr/>
        </p:nvSpPr>
        <p:spPr>
          <a:xfrm>
            <a:off x="396750" y="1084300"/>
            <a:ext cx="8350500" cy="38553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We use forms to handle user inputs and user interactions (login , update profile ,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Forms provide a way</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Capture use input events from the view</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Validate user input</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Create a form model</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Provide a data model to update and track changes.</a:t>
            </a:r>
            <a:endParaRPr sz="1000">
              <a:solidFill>
                <a:schemeClr val="dk2"/>
              </a:solidFill>
              <a:latin typeface="Roboto"/>
              <a:ea typeface="Roboto"/>
              <a:cs typeface="Roboto"/>
              <a:sym typeface="Roboto"/>
            </a:endParaRPr>
          </a:p>
          <a:p>
            <a:pPr indent="0" lvl="0" marL="914400" rtl="0" algn="l">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Angular provides two ways of handling user input through forms</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Template Driven :</a:t>
            </a:r>
            <a:endParaRPr b="1" sz="1000">
              <a:solidFill>
                <a:schemeClr val="dk2"/>
              </a:solidFill>
              <a:latin typeface="Roboto"/>
              <a:ea typeface="Roboto"/>
              <a:cs typeface="Roboto"/>
              <a:sym typeface="Roboto"/>
            </a:endParaRPr>
          </a:p>
          <a:p>
            <a:pPr indent="0" lvl="0" marL="914400" rtl="0" algn="l">
              <a:spcBef>
                <a:spcPts val="0"/>
              </a:spcBef>
              <a:spcAft>
                <a:spcPts val="0"/>
              </a:spcAft>
              <a:buNone/>
            </a:pPr>
            <a:r>
              <a:t/>
            </a:r>
            <a:endParaRPr b="1" sz="1000">
              <a:solidFill>
                <a:schemeClr val="dk2"/>
              </a:solidFill>
              <a:latin typeface="Roboto"/>
              <a:ea typeface="Roboto"/>
              <a:cs typeface="Roboto"/>
              <a:sym typeface="Roboto"/>
            </a:endParaRPr>
          </a:p>
          <a:p>
            <a:pPr indent="-292100" lvl="2" marL="13716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We use </a:t>
            </a:r>
            <a:r>
              <a:rPr b="1" lang="en" sz="1000">
                <a:solidFill>
                  <a:schemeClr val="dk2"/>
                </a:solidFill>
                <a:latin typeface="Roboto"/>
                <a:ea typeface="Roboto"/>
                <a:cs typeface="Roboto"/>
                <a:sym typeface="Roboto"/>
              </a:rPr>
              <a:t>directives</a:t>
            </a:r>
            <a:r>
              <a:rPr lang="en" sz="1000">
                <a:solidFill>
                  <a:schemeClr val="dk2"/>
                </a:solidFill>
                <a:latin typeface="Roboto"/>
                <a:ea typeface="Roboto"/>
                <a:cs typeface="Roboto"/>
                <a:sym typeface="Roboto"/>
              </a:rPr>
              <a:t> in the template to create and manipulate the underlying object model. They are useful for adding a simple form to an app, such as an email list signup form. They're easy to add to an app, but they don't scale as well as reactive forms. If you have very basic form requirements and logic that can be managed solely in the template, template-driven forms could be a good fit.</a:t>
            </a:r>
            <a:endParaRPr sz="1000">
              <a:solidFill>
                <a:schemeClr val="dk2"/>
              </a:solidFill>
              <a:latin typeface="Roboto"/>
              <a:ea typeface="Roboto"/>
              <a:cs typeface="Roboto"/>
              <a:sym typeface="Roboto"/>
            </a:endParaRPr>
          </a:p>
          <a:p>
            <a:pPr indent="0" lvl="0" marL="914400" rtl="0" algn="l">
              <a:spcBef>
                <a:spcPts val="0"/>
              </a:spcBef>
              <a:spcAft>
                <a:spcPts val="0"/>
              </a:spcAft>
              <a:buNone/>
            </a:pPr>
            <a:r>
              <a:t/>
            </a:r>
            <a:endParaRPr b="1"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Reactive-forms / Model driven Forms :</a:t>
            </a:r>
            <a:endParaRPr b="1" sz="1000">
              <a:solidFill>
                <a:schemeClr val="dk2"/>
              </a:solidFill>
              <a:latin typeface="Roboto"/>
              <a:ea typeface="Roboto"/>
              <a:cs typeface="Roboto"/>
              <a:sym typeface="Roboto"/>
            </a:endParaRPr>
          </a:p>
          <a:p>
            <a:pPr indent="-292100" lvl="2" marL="13716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provide direct, explicit access to the underlying forms object model. Compared to template-driven forms, they are more robust: they're more scalable, reusable, and testable. If forms are a key part of your application, or you're already using reactive patterns for building your application, use reactive forms.</a:t>
            </a:r>
            <a:endParaRPr sz="10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ctrTitle"/>
          </p:nvPr>
        </p:nvSpPr>
        <p:spPr>
          <a:xfrm>
            <a:off x="159925" y="448750"/>
            <a:ext cx="6223800" cy="6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OO Programming &amp; Typescript</a:t>
            </a:r>
            <a:endParaRPr sz="3400">
              <a:solidFill>
                <a:srgbClr val="E06666"/>
              </a:solidFill>
              <a:latin typeface="Raleway"/>
              <a:ea typeface="Raleway"/>
              <a:cs typeface="Raleway"/>
              <a:sym typeface="Raleway"/>
            </a:endParaRPr>
          </a:p>
        </p:txBody>
      </p:sp>
      <p:sp>
        <p:nvSpPr>
          <p:cNvPr id="113" name="Google Shape;113;p20"/>
          <p:cNvSpPr txBox="1"/>
          <p:nvPr>
            <p:ph idx="1" type="subTitle"/>
          </p:nvPr>
        </p:nvSpPr>
        <p:spPr>
          <a:xfrm>
            <a:off x="242400" y="1136350"/>
            <a:ext cx="6591600" cy="36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000">
              <a:latin typeface="Roboto"/>
              <a:ea typeface="Roboto"/>
              <a:cs typeface="Roboto"/>
              <a:sym typeface="Roboto"/>
            </a:endParaRPr>
          </a:p>
          <a:p>
            <a:pPr indent="0" lvl="0" marL="0" rtl="0" algn="l">
              <a:spcBef>
                <a:spcPts val="0"/>
              </a:spcBef>
              <a:spcAft>
                <a:spcPts val="0"/>
              </a:spcAft>
              <a:buNone/>
            </a:pPr>
            <a:r>
              <a:t/>
            </a:r>
            <a:endParaRPr b="1" sz="1000">
              <a:latin typeface="Roboto"/>
              <a:ea typeface="Roboto"/>
              <a:cs typeface="Roboto"/>
              <a:sym typeface="Roboto"/>
            </a:endParaRPr>
          </a:p>
          <a:p>
            <a:pPr indent="-292100" lvl="0" marL="457200" rtl="0" algn="l">
              <a:spcBef>
                <a:spcPts val="0"/>
              </a:spcBef>
              <a:spcAft>
                <a:spcPts val="0"/>
              </a:spcAft>
              <a:buSzPts val="1000"/>
              <a:buFont typeface="Roboto"/>
              <a:buChar char="●"/>
            </a:pPr>
            <a:r>
              <a:rPr b="1" lang="en" sz="1000">
                <a:latin typeface="Roboto"/>
                <a:ea typeface="Roboto"/>
                <a:cs typeface="Roboto"/>
                <a:sym typeface="Roboto"/>
              </a:rPr>
              <a:t>Abstraction</a:t>
            </a:r>
            <a:r>
              <a:rPr lang="en" sz="1000">
                <a:latin typeface="Roboto"/>
                <a:ea typeface="Roboto"/>
                <a:cs typeface="Roboto"/>
                <a:sym typeface="Roboto"/>
              </a:rPr>
              <a:t>: model of a real world object or phenomenon </a:t>
            </a:r>
            <a:r>
              <a:rPr b="1" lang="en" sz="1000">
                <a:latin typeface="Roboto"/>
                <a:ea typeface="Roboto"/>
                <a:cs typeface="Roboto"/>
                <a:sym typeface="Roboto"/>
              </a:rPr>
              <a:t>limited to a specific context</a:t>
            </a:r>
            <a:endParaRPr b="1" sz="1000">
              <a:latin typeface="Roboto"/>
              <a:ea typeface="Roboto"/>
              <a:cs typeface="Roboto"/>
              <a:sym typeface="Roboto"/>
            </a:endParaRPr>
          </a:p>
          <a:p>
            <a:pPr indent="0" lvl="0" marL="91440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b="1" lang="en" sz="1000">
                <a:latin typeface="Roboto"/>
                <a:ea typeface="Roboto"/>
                <a:cs typeface="Roboto"/>
                <a:sym typeface="Roboto"/>
              </a:rPr>
              <a:t>Encapsulation : </a:t>
            </a:r>
            <a:r>
              <a:rPr lang="en" sz="1000">
                <a:latin typeface="Roboto"/>
                <a:ea typeface="Roboto"/>
                <a:cs typeface="Roboto"/>
                <a:sym typeface="Roboto"/>
              </a:rPr>
              <a:t>The ability of an object to hide parts of its state and behaviour from other objects , exposing only a limited interface to the rest of the program.  E.g. a car tire.</a:t>
            </a:r>
            <a:endParaRPr sz="1000">
              <a:latin typeface="Roboto"/>
              <a:ea typeface="Roboto"/>
              <a:cs typeface="Roboto"/>
              <a:sym typeface="Roboto"/>
            </a:endParaRPr>
          </a:p>
          <a:p>
            <a:pPr indent="0" lvl="0" marL="914400" rtl="0" algn="l">
              <a:spcBef>
                <a:spcPts val="0"/>
              </a:spcBef>
              <a:spcAft>
                <a:spcPts val="0"/>
              </a:spcAft>
              <a:buNone/>
            </a:pPr>
            <a:r>
              <a:t/>
            </a:r>
            <a:endParaRPr sz="1000">
              <a:latin typeface="Roboto"/>
              <a:ea typeface="Roboto"/>
              <a:cs typeface="Roboto"/>
              <a:sym typeface="Roboto"/>
            </a:endParaRPr>
          </a:p>
          <a:p>
            <a:pPr indent="-292100" lvl="0" marL="914400" rtl="0" algn="l">
              <a:spcBef>
                <a:spcPts val="0"/>
              </a:spcBef>
              <a:spcAft>
                <a:spcPts val="0"/>
              </a:spcAft>
              <a:buSzPts val="1000"/>
              <a:buFont typeface="Roboto"/>
              <a:buChar char="●"/>
            </a:pPr>
            <a:r>
              <a:rPr lang="en" sz="1000">
                <a:latin typeface="Roboto"/>
                <a:ea typeface="Roboto"/>
                <a:cs typeface="Roboto"/>
                <a:sym typeface="Roboto"/>
              </a:rPr>
              <a:t>Interfaces and abstract classes are based on the concepts of abstraction and encapsulation</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b="1" lang="en" sz="1000">
                <a:latin typeface="Roboto"/>
                <a:ea typeface="Roboto"/>
                <a:cs typeface="Roboto"/>
                <a:sym typeface="Roboto"/>
              </a:rPr>
              <a:t>Inheritance: </a:t>
            </a:r>
            <a:r>
              <a:rPr lang="en" sz="1000">
                <a:latin typeface="Roboto"/>
                <a:ea typeface="Roboto"/>
                <a:cs typeface="Roboto"/>
                <a:sym typeface="Roboto"/>
              </a:rPr>
              <a:t>the ability to ability to build new classes on top of existing ones. </a:t>
            </a:r>
            <a:r>
              <a:rPr i="1" lang="en" sz="1000">
                <a:latin typeface="Roboto"/>
                <a:ea typeface="Roboto"/>
                <a:cs typeface="Roboto"/>
                <a:sym typeface="Roboto"/>
              </a:rPr>
              <a:t>The main benefit of inheritance is code reuse.</a:t>
            </a:r>
            <a:endParaRPr i="1" sz="1000">
              <a:latin typeface="Roboto"/>
              <a:ea typeface="Roboto"/>
              <a:cs typeface="Roboto"/>
              <a:sym typeface="Roboto"/>
            </a:endParaRPr>
          </a:p>
          <a:p>
            <a:pPr indent="0" lvl="0" marL="914400" rtl="0" algn="l">
              <a:spcBef>
                <a:spcPts val="0"/>
              </a:spcBef>
              <a:spcAft>
                <a:spcPts val="0"/>
              </a:spcAft>
              <a:buNone/>
            </a:pPr>
            <a:r>
              <a:t/>
            </a:r>
            <a:endParaRPr i="1" sz="1000">
              <a:latin typeface="Roboto"/>
              <a:ea typeface="Roboto"/>
              <a:cs typeface="Roboto"/>
              <a:sym typeface="Roboto"/>
            </a:endParaRPr>
          </a:p>
          <a:p>
            <a:pPr indent="-292100" lvl="0" marL="457200" rtl="0" algn="l">
              <a:spcBef>
                <a:spcPts val="0"/>
              </a:spcBef>
              <a:spcAft>
                <a:spcPts val="0"/>
              </a:spcAft>
              <a:buSzPts val="1000"/>
              <a:buFont typeface="Roboto"/>
              <a:buChar char="●"/>
            </a:pPr>
            <a:r>
              <a:rPr b="1" lang="en" sz="1000">
                <a:latin typeface="Roboto"/>
                <a:ea typeface="Roboto"/>
                <a:cs typeface="Roboto"/>
                <a:sym typeface="Roboto"/>
              </a:rPr>
              <a:t>Polymorphism:</a:t>
            </a:r>
            <a:r>
              <a:rPr lang="en" sz="1000">
                <a:latin typeface="Roboto"/>
                <a:ea typeface="Roboto"/>
                <a:cs typeface="Roboto"/>
                <a:sym typeface="Roboto"/>
              </a:rPr>
              <a:t>  is the ability of a program to detect the real class of an object and call its implementation even when it’s real type in unknown in the current context. You can also think of it as the ability of an object to pretend to be something else, usually a class it extends or an interface it implements.</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p:txBody>
      </p:sp>
      <p:pic>
        <p:nvPicPr>
          <p:cNvPr id="114" name="Google Shape;114;p20"/>
          <p:cNvPicPr preferRelativeResize="0"/>
          <p:nvPr/>
        </p:nvPicPr>
        <p:blipFill>
          <a:blip r:embed="rId3">
            <a:alphaModFix/>
          </a:blip>
          <a:stretch>
            <a:fillRect/>
          </a:stretch>
        </p:blipFill>
        <p:spPr>
          <a:xfrm>
            <a:off x="7149447" y="448750"/>
            <a:ext cx="1850650" cy="1928475"/>
          </a:xfrm>
          <a:prstGeom prst="rect">
            <a:avLst/>
          </a:prstGeom>
          <a:noFill/>
          <a:ln>
            <a:noFill/>
          </a:ln>
        </p:spPr>
      </p:pic>
      <p:pic>
        <p:nvPicPr>
          <p:cNvPr id="115" name="Google Shape;115;p20"/>
          <p:cNvPicPr preferRelativeResize="0"/>
          <p:nvPr/>
        </p:nvPicPr>
        <p:blipFill>
          <a:blip r:embed="rId4">
            <a:alphaModFix/>
          </a:blip>
          <a:stretch>
            <a:fillRect/>
          </a:stretch>
        </p:blipFill>
        <p:spPr>
          <a:xfrm>
            <a:off x="6489375" y="3342826"/>
            <a:ext cx="2005201" cy="1718744"/>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92"/>
          <p:cNvSpPr txBox="1"/>
          <p:nvPr>
            <p:ph type="ctrTitle"/>
          </p:nvPr>
        </p:nvSpPr>
        <p:spPr>
          <a:xfrm>
            <a:off x="339200" y="64825"/>
            <a:ext cx="19323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FORMS</a:t>
            </a:r>
            <a:endParaRPr sz="3400">
              <a:solidFill>
                <a:srgbClr val="E06666"/>
              </a:solidFill>
              <a:latin typeface="Raleway"/>
              <a:ea typeface="Raleway"/>
              <a:cs typeface="Raleway"/>
              <a:sym typeface="Raleway"/>
            </a:endParaRPr>
          </a:p>
        </p:txBody>
      </p:sp>
      <p:pic>
        <p:nvPicPr>
          <p:cNvPr id="619" name="Google Shape;619;p92"/>
          <p:cNvPicPr preferRelativeResize="0"/>
          <p:nvPr/>
        </p:nvPicPr>
        <p:blipFill>
          <a:blip r:embed="rId3">
            <a:alphaModFix/>
          </a:blip>
          <a:stretch>
            <a:fillRect/>
          </a:stretch>
        </p:blipFill>
        <p:spPr>
          <a:xfrm>
            <a:off x="4857875" y="756325"/>
            <a:ext cx="3793713" cy="1785549"/>
          </a:xfrm>
          <a:prstGeom prst="rect">
            <a:avLst/>
          </a:prstGeom>
          <a:noFill/>
          <a:ln>
            <a:noFill/>
          </a:ln>
        </p:spPr>
      </p:pic>
      <p:pic>
        <p:nvPicPr>
          <p:cNvPr id="620" name="Google Shape;620;p92"/>
          <p:cNvPicPr preferRelativeResize="0"/>
          <p:nvPr/>
        </p:nvPicPr>
        <p:blipFill>
          <a:blip r:embed="rId4">
            <a:alphaModFix/>
          </a:blip>
          <a:stretch>
            <a:fillRect/>
          </a:stretch>
        </p:blipFill>
        <p:spPr>
          <a:xfrm>
            <a:off x="177624" y="782150"/>
            <a:ext cx="3714426" cy="2172699"/>
          </a:xfrm>
          <a:prstGeom prst="rect">
            <a:avLst/>
          </a:prstGeom>
          <a:noFill/>
          <a:ln>
            <a:noFill/>
          </a:ln>
        </p:spPr>
      </p:pic>
      <p:sp>
        <p:nvSpPr>
          <p:cNvPr id="621" name="Google Shape;621;p92"/>
          <p:cNvSpPr txBox="1"/>
          <p:nvPr/>
        </p:nvSpPr>
        <p:spPr>
          <a:xfrm>
            <a:off x="131400" y="3034800"/>
            <a:ext cx="3604200" cy="20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For each input element in our angular creates a formControl</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Each form is a FormGroup/controlGroup (a group of controls in a form)</a:t>
            </a:r>
            <a:endParaRPr sz="1000"/>
          </a:p>
        </p:txBody>
      </p:sp>
      <p:pic>
        <p:nvPicPr>
          <p:cNvPr id="622" name="Google Shape;622;p92"/>
          <p:cNvPicPr preferRelativeResize="0"/>
          <p:nvPr/>
        </p:nvPicPr>
        <p:blipFill>
          <a:blip r:embed="rId5">
            <a:alphaModFix/>
          </a:blip>
          <a:stretch>
            <a:fillRect/>
          </a:stretch>
        </p:blipFill>
        <p:spPr>
          <a:xfrm>
            <a:off x="4937175" y="2902983"/>
            <a:ext cx="3714424" cy="1850367"/>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93"/>
          <p:cNvSpPr txBox="1"/>
          <p:nvPr>
            <p:ph type="ctrTitle"/>
          </p:nvPr>
        </p:nvSpPr>
        <p:spPr>
          <a:xfrm>
            <a:off x="314150" y="164925"/>
            <a:ext cx="67002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Reactive vs Template forms</a:t>
            </a:r>
            <a:endParaRPr sz="3400">
              <a:solidFill>
                <a:srgbClr val="E06666"/>
              </a:solidFill>
              <a:latin typeface="Raleway"/>
              <a:ea typeface="Raleway"/>
              <a:cs typeface="Raleway"/>
              <a:sym typeface="Raleway"/>
            </a:endParaRPr>
          </a:p>
        </p:txBody>
      </p:sp>
      <p:sp>
        <p:nvSpPr>
          <p:cNvPr id="628" name="Google Shape;628;p93"/>
          <p:cNvSpPr txBox="1"/>
          <p:nvPr/>
        </p:nvSpPr>
        <p:spPr>
          <a:xfrm>
            <a:off x="396750" y="1084300"/>
            <a:ext cx="8350500" cy="3855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000">
              <a:solidFill>
                <a:schemeClr val="dk2"/>
              </a:solidFill>
              <a:latin typeface="Roboto"/>
              <a:ea typeface="Roboto"/>
              <a:cs typeface="Roboto"/>
              <a:sym typeface="Roboto"/>
            </a:endParaRPr>
          </a:p>
        </p:txBody>
      </p:sp>
      <p:graphicFrame>
        <p:nvGraphicFramePr>
          <p:cNvPr id="629" name="Google Shape;629;p93"/>
          <p:cNvGraphicFramePr/>
          <p:nvPr/>
        </p:nvGraphicFramePr>
        <p:xfrm>
          <a:off x="952500" y="1619250"/>
          <a:ext cx="3000000" cy="3000000"/>
        </p:xfrm>
        <a:graphic>
          <a:graphicData uri="http://schemas.openxmlformats.org/drawingml/2006/table">
            <a:tbl>
              <a:tblPr>
                <a:noFill/>
                <a:tableStyleId>{826806EC-AC13-4210-B332-5FDD42A4F74F}</a:tableStyleId>
              </a:tblPr>
              <a:tblGrid>
                <a:gridCol w="2413000"/>
                <a:gridCol w="2413000"/>
                <a:gridCol w="2413000"/>
              </a:tblGrid>
              <a:tr h="381000">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b="1" lang="en" sz="1000"/>
                        <a:t>Reactive</a:t>
                      </a:r>
                      <a:endParaRPr b="1" sz="1000"/>
                    </a:p>
                  </a:txBody>
                  <a:tcPr marT="91425" marB="91425" marR="91425" marL="91425"/>
                </a:tc>
                <a:tc>
                  <a:txBody>
                    <a:bodyPr/>
                    <a:lstStyle/>
                    <a:p>
                      <a:pPr indent="0" lvl="0" marL="0" rtl="0" algn="l">
                        <a:spcBef>
                          <a:spcPts val="0"/>
                        </a:spcBef>
                        <a:spcAft>
                          <a:spcPts val="0"/>
                        </a:spcAft>
                        <a:buNone/>
                      </a:pPr>
                      <a:r>
                        <a:rPr b="1" lang="en" sz="1000"/>
                        <a:t>Template-driven</a:t>
                      </a:r>
                      <a:endParaRPr b="1" sz="1000"/>
                    </a:p>
                  </a:txBody>
                  <a:tcPr marT="91425" marB="91425" marR="91425" marL="91425"/>
                </a:tc>
              </a:tr>
              <a:tr h="381000">
                <a:tc>
                  <a:txBody>
                    <a:bodyPr/>
                    <a:lstStyle/>
                    <a:p>
                      <a:pPr indent="0" lvl="0" marL="0" rtl="0" algn="l">
                        <a:spcBef>
                          <a:spcPts val="0"/>
                        </a:spcBef>
                        <a:spcAft>
                          <a:spcPts val="0"/>
                        </a:spcAft>
                        <a:buNone/>
                      </a:pPr>
                      <a:r>
                        <a:rPr lang="en" sz="1000"/>
                        <a:t>Setup of form model</a:t>
                      </a:r>
                      <a:endParaRPr sz="1000"/>
                    </a:p>
                  </a:txBody>
                  <a:tcPr marT="91425" marB="91425" marR="91425" marL="91425"/>
                </a:tc>
                <a:tc>
                  <a:txBody>
                    <a:bodyPr/>
                    <a:lstStyle/>
                    <a:p>
                      <a:pPr indent="0" lvl="0" marL="0" rtl="0" algn="l">
                        <a:spcBef>
                          <a:spcPts val="0"/>
                        </a:spcBef>
                        <a:spcAft>
                          <a:spcPts val="0"/>
                        </a:spcAft>
                        <a:buNone/>
                      </a:pPr>
                      <a:r>
                        <a:rPr lang="en" sz="1000"/>
                        <a:t>Explicit, created in component class. We have more control over validation logic</a:t>
                      </a:r>
                      <a:endParaRPr sz="1000"/>
                    </a:p>
                  </a:txBody>
                  <a:tcPr marT="91425" marB="91425" marR="91425" marL="91425"/>
                </a:tc>
                <a:tc>
                  <a:txBody>
                    <a:bodyPr/>
                    <a:lstStyle/>
                    <a:p>
                      <a:pPr indent="0" lvl="0" marL="0" rtl="0" algn="l">
                        <a:spcBef>
                          <a:spcPts val="0"/>
                        </a:spcBef>
                        <a:spcAft>
                          <a:spcPts val="0"/>
                        </a:spcAft>
                        <a:buNone/>
                      </a:pPr>
                      <a:r>
                        <a:rPr lang="en" sz="1000"/>
                        <a:t>Implicit, created by directives</a:t>
                      </a:r>
                      <a:endParaRPr sz="1000"/>
                    </a:p>
                  </a:txBody>
                  <a:tcPr marT="91425" marB="91425" marR="91425" marL="91425"/>
                </a:tc>
              </a:tr>
              <a:tr h="381000">
                <a:tc>
                  <a:txBody>
                    <a:bodyPr/>
                    <a:lstStyle/>
                    <a:p>
                      <a:pPr indent="0" lvl="0" marL="0" rtl="0" algn="l">
                        <a:spcBef>
                          <a:spcPts val="0"/>
                        </a:spcBef>
                        <a:spcAft>
                          <a:spcPts val="0"/>
                        </a:spcAft>
                        <a:buNone/>
                      </a:pPr>
                      <a:r>
                        <a:rPr lang="en" sz="1000"/>
                        <a:t>Data model</a:t>
                      </a:r>
                      <a:endParaRPr sz="1000"/>
                    </a:p>
                  </a:txBody>
                  <a:tcPr marT="91425" marB="91425" marR="91425" marL="91425"/>
                </a:tc>
                <a:tc>
                  <a:txBody>
                    <a:bodyPr/>
                    <a:lstStyle/>
                    <a:p>
                      <a:pPr indent="0" lvl="0" marL="0" rtl="0" algn="l">
                        <a:spcBef>
                          <a:spcPts val="0"/>
                        </a:spcBef>
                        <a:spcAft>
                          <a:spcPts val="0"/>
                        </a:spcAft>
                        <a:buNone/>
                      </a:pPr>
                      <a:r>
                        <a:rPr lang="en" sz="1000"/>
                        <a:t>Structured and immutable</a:t>
                      </a:r>
                      <a:endParaRPr sz="1000"/>
                    </a:p>
                  </a:txBody>
                  <a:tcPr marT="91425" marB="91425" marR="91425" marL="91425"/>
                </a:tc>
                <a:tc>
                  <a:txBody>
                    <a:bodyPr/>
                    <a:lstStyle/>
                    <a:p>
                      <a:pPr indent="0" lvl="0" marL="0" rtl="0" algn="l">
                        <a:spcBef>
                          <a:spcPts val="0"/>
                        </a:spcBef>
                        <a:spcAft>
                          <a:spcPts val="0"/>
                        </a:spcAft>
                        <a:buNone/>
                      </a:pPr>
                      <a:r>
                        <a:rPr lang="en" sz="1000"/>
                        <a:t>Unstructured and mutable</a:t>
                      </a:r>
                      <a:endParaRPr sz="1000"/>
                    </a:p>
                  </a:txBody>
                  <a:tcPr marT="91425" marB="91425" marR="91425" marL="91425"/>
                </a:tc>
              </a:tr>
              <a:tr h="381000">
                <a:tc>
                  <a:txBody>
                    <a:bodyPr/>
                    <a:lstStyle/>
                    <a:p>
                      <a:pPr indent="0" lvl="0" marL="0" rtl="0" algn="l">
                        <a:spcBef>
                          <a:spcPts val="0"/>
                        </a:spcBef>
                        <a:spcAft>
                          <a:spcPts val="0"/>
                        </a:spcAft>
                        <a:buNone/>
                      </a:pPr>
                      <a:r>
                        <a:rPr lang="en" sz="1000"/>
                        <a:t>predictability</a:t>
                      </a:r>
                      <a:endParaRPr sz="1000"/>
                    </a:p>
                  </a:txBody>
                  <a:tcPr marT="91425" marB="91425" marR="91425" marL="91425"/>
                </a:tc>
                <a:tc>
                  <a:txBody>
                    <a:bodyPr/>
                    <a:lstStyle/>
                    <a:p>
                      <a:pPr indent="0" lvl="0" marL="0" rtl="0" algn="l">
                        <a:spcBef>
                          <a:spcPts val="0"/>
                        </a:spcBef>
                        <a:spcAft>
                          <a:spcPts val="0"/>
                        </a:spcAft>
                        <a:buNone/>
                      </a:pPr>
                      <a:r>
                        <a:rPr lang="en" sz="1050">
                          <a:solidFill>
                            <a:schemeClr val="dk1"/>
                          </a:solidFill>
                          <a:highlight>
                            <a:srgbClr val="FFFFFF"/>
                          </a:highlight>
                          <a:latin typeface="Roboto"/>
                          <a:ea typeface="Roboto"/>
                          <a:cs typeface="Roboto"/>
                          <a:sym typeface="Roboto"/>
                        </a:rPr>
                        <a:t>Synchronous</a:t>
                      </a:r>
                      <a:endParaRPr sz="1000"/>
                    </a:p>
                  </a:txBody>
                  <a:tcPr marT="91425" marB="91425" marR="91425" marL="91425"/>
                </a:tc>
                <a:tc>
                  <a:txBody>
                    <a:bodyPr/>
                    <a:lstStyle/>
                    <a:p>
                      <a:pPr indent="0" lvl="0" marL="0" rtl="0" algn="l">
                        <a:spcBef>
                          <a:spcPts val="0"/>
                        </a:spcBef>
                        <a:spcAft>
                          <a:spcPts val="0"/>
                        </a:spcAft>
                        <a:buNone/>
                      </a:pPr>
                      <a:r>
                        <a:rPr lang="en" sz="1000"/>
                        <a:t>Asynchronous</a:t>
                      </a:r>
                      <a:endParaRPr sz="1000"/>
                    </a:p>
                  </a:txBody>
                  <a:tcPr marT="91425" marB="91425" marR="91425" marL="91425"/>
                </a:tc>
              </a:tr>
              <a:tr h="381000">
                <a:tc>
                  <a:txBody>
                    <a:bodyPr/>
                    <a:lstStyle/>
                    <a:p>
                      <a:pPr indent="0" lvl="0" marL="0" rtl="0" algn="l">
                        <a:spcBef>
                          <a:spcPts val="0"/>
                        </a:spcBef>
                        <a:spcAft>
                          <a:spcPts val="0"/>
                        </a:spcAft>
                        <a:buNone/>
                      </a:pPr>
                      <a:r>
                        <a:rPr lang="en" sz="1000"/>
                        <a:t>Form validation</a:t>
                      </a:r>
                      <a:endParaRPr sz="1000"/>
                    </a:p>
                  </a:txBody>
                  <a:tcPr marT="91425" marB="91425" marR="91425" marL="91425"/>
                </a:tc>
                <a:tc>
                  <a:txBody>
                    <a:bodyPr/>
                    <a:lstStyle/>
                    <a:p>
                      <a:pPr indent="0" lvl="0" marL="0" rtl="0" algn="l">
                        <a:spcBef>
                          <a:spcPts val="0"/>
                        </a:spcBef>
                        <a:spcAft>
                          <a:spcPts val="0"/>
                        </a:spcAft>
                        <a:buNone/>
                      </a:pPr>
                      <a:r>
                        <a:rPr lang="en" sz="1000"/>
                        <a:t>Functions</a:t>
                      </a:r>
                      <a:endParaRPr sz="1000"/>
                    </a:p>
                  </a:txBody>
                  <a:tcPr marT="91425" marB="91425" marR="91425" marL="91425"/>
                </a:tc>
                <a:tc>
                  <a:txBody>
                    <a:bodyPr/>
                    <a:lstStyle/>
                    <a:p>
                      <a:pPr indent="0" lvl="0" marL="0" rtl="0" algn="l">
                        <a:spcBef>
                          <a:spcPts val="0"/>
                        </a:spcBef>
                        <a:spcAft>
                          <a:spcPts val="0"/>
                        </a:spcAft>
                        <a:buNone/>
                      </a:pPr>
                      <a:r>
                        <a:rPr lang="en" sz="1000"/>
                        <a:t>Directives</a:t>
                      </a:r>
                      <a:endParaRPr sz="1000"/>
                    </a:p>
                  </a:txBody>
                  <a:tcPr marT="91425" marB="91425" marR="91425" marL="91425"/>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94"/>
          <p:cNvSpPr txBox="1"/>
          <p:nvPr>
            <p:ph type="ctrTitle"/>
          </p:nvPr>
        </p:nvSpPr>
        <p:spPr>
          <a:xfrm>
            <a:off x="314150" y="446500"/>
            <a:ext cx="47565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Template Driven Forms</a:t>
            </a:r>
            <a:endParaRPr sz="3400">
              <a:solidFill>
                <a:srgbClr val="E06666"/>
              </a:solidFill>
              <a:latin typeface="Raleway"/>
              <a:ea typeface="Raleway"/>
              <a:cs typeface="Raleway"/>
              <a:sym typeface="Raleway"/>
            </a:endParaRPr>
          </a:p>
        </p:txBody>
      </p:sp>
      <p:sp>
        <p:nvSpPr>
          <p:cNvPr id="635" name="Google Shape;635;p94"/>
          <p:cNvSpPr txBox="1"/>
          <p:nvPr/>
        </p:nvSpPr>
        <p:spPr>
          <a:xfrm>
            <a:off x="396750" y="1084300"/>
            <a:ext cx="8350500" cy="3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Input Elements</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 uses ngModel to bend an input element to a form control</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To access the ngModel of an element we can use a template variable</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292100" lvl="2" marL="1371600" rtl="0" algn="l">
              <a:spcBef>
                <a:spcPts val="0"/>
              </a:spcBef>
              <a:spcAft>
                <a:spcPts val="0"/>
              </a:spcAft>
              <a:buClr>
                <a:schemeClr val="dk2"/>
              </a:buClr>
              <a:buSzPts val="1000"/>
              <a:buFont typeface="Roboto"/>
              <a:buChar char="■"/>
            </a:pPr>
            <a:r>
              <a:rPr lang="en" sz="1000">
                <a:solidFill>
                  <a:schemeClr val="dk2"/>
                </a:solidFill>
                <a:highlight>
                  <a:srgbClr val="D0E0E3"/>
                </a:highlight>
                <a:latin typeface="Roboto"/>
                <a:ea typeface="Roboto"/>
                <a:cs typeface="Roboto"/>
                <a:sym typeface="Roboto"/>
              </a:rPr>
              <a:t>HTML5 Validation for product name</a:t>
            </a:r>
            <a:endParaRPr sz="1000">
              <a:solidFill>
                <a:schemeClr val="dk2"/>
              </a:solidFill>
              <a:highlight>
                <a:srgbClr val="D0E0E3"/>
              </a:highlight>
              <a:latin typeface="Roboto"/>
              <a:ea typeface="Roboto"/>
              <a:cs typeface="Roboto"/>
              <a:sym typeface="Roboto"/>
            </a:endParaRPr>
          </a:p>
          <a:p>
            <a:pPr indent="-292100" lvl="3" marL="1828800" rtl="0" algn="l">
              <a:spcBef>
                <a:spcPts val="0"/>
              </a:spcBef>
              <a:spcAft>
                <a:spcPts val="0"/>
              </a:spcAft>
              <a:buClr>
                <a:schemeClr val="dk2"/>
              </a:buClr>
              <a:buSzPts val="1000"/>
              <a:buFont typeface="Roboto"/>
              <a:buChar char="●"/>
            </a:pPr>
            <a:r>
              <a:rPr lang="en" sz="1000">
                <a:solidFill>
                  <a:schemeClr val="dk2"/>
                </a:solidFill>
                <a:highlight>
                  <a:srgbClr val="D0E0E3"/>
                </a:highlight>
                <a:latin typeface="Roboto"/>
                <a:ea typeface="Roboto"/>
                <a:cs typeface="Roboto"/>
                <a:sym typeface="Roboto"/>
              </a:rPr>
              <a:t>Required</a:t>
            </a:r>
            <a:endParaRPr sz="1000">
              <a:solidFill>
                <a:schemeClr val="dk2"/>
              </a:solidFill>
              <a:highlight>
                <a:srgbClr val="D0E0E3"/>
              </a:highlight>
              <a:latin typeface="Roboto"/>
              <a:ea typeface="Roboto"/>
              <a:cs typeface="Roboto"/>
              <a:sym typeface="Roboto"/>
            </a:endParaRPr>
          </a:p>
          <a:p>
            <a:pPr indent="-292100" lvl="3" marL="1828800" rtl="0" algn="l">
              <a:spcBef>
                <a:spcPts val="0"/>
              </a:spcBef>
              <a:spcAft>
                <a:spcPts val="0"/>
              </a:spcAft>
              <a:buClr>
                <a:schemeClr val="dk2"/>
              </a:buClr>
              <a:buSzPts val="1000"/>
              <a:buFont typeface="Roboto"/>
              <a:buChar char="●"/>
            </a:pPr>
            <a:r>
              <a:rPr lang="en" sz="1000">
                <a:solidFill>
                  <a:schemeClr val="dk2"/>
                </a:solidFill>
                <a:highlight>
                  <a:srgbClr val="D0E0E3"/>
                </a:highlight>
                <a:latin typeface="Roboto"/>
                <a:ea typeface="Roboto"/>
                <a:cs typeface="Roboto"/>
                <a:sym typeface="Roboto"/>
              </a:rPr>
              <a:t>Min length and min length</a:t>
            </a:r>
            <a:endParaRPr sz="1000">
              <a:solidFill>
                <a:schemeClr val="dk2"/>
              </a:solidFill>
              <a:highlight>
                <a:srgbClr val="D0E0E3"/>
              </a:highlight>
              <a:latin typeface="Roboto"/>
              <a:ea typeface="Roboto"/>
              <a:cs typeface="Roboto"/>
              <a:sym typeface="Roboto"/>
            </a:endParaRPr>
          </a:p>
          <a:p>
            <a:pPr indent="-292100" lvl="3" marL="1828800" rtl="0" algn="l">
              <a:spcBef>
                <a:spcPts val="0"/>
              </a:spcBef>
              <a:spcAft>
                <a:spcPts val="0"/>
              </a:spcAft>
              <a:buClr>
                <a:schemeClr val="dk2"/>
              </a:buClr>
              <a:buSzPts val="1000"/>
              <a:buFont typeface="Roboto"/>
              <a:buChar char="●"/>
            </a:pPr>
            <a:r>
              <a:rPr lang="en" sz="1000">
                <a:solidFill>
                  <a:schemeClr val="dk2"/>
                </a:solidFill>
                <a:highlight>
                  <a:srgbClr val="D0E0E3"/>
                </a:highlight>
                <a:latin typeface="Roboto"/>
                <a:ea typeface="Roboto"/>
                <a:cs typeface="Roboto"/>
                <a:sym typeface="Roboto"/>
              </a:rPr>
              <a:t>Pattern name should be number and </a:t>
            </a:r>
            <a:r>
              <a:rPr lang="en" sz="1000">
                <a:solidFill>
                  <a:schemeClr val="dk2"/>
                </a:solidFill>
                <a:highlight>
                  <a:srgbClr val="D0E0E3"/>
                </a:highlight>
                <a:latin typeface="Roboto"/>
                <a:ea typeface="Roboto"/>
                <a:cs typeface="Roboto"/>
                <a:sym typeface="Roboto"/>
              </a:rPr>
              <a:t>characters</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ngForm</a:t>
            </a:r>
            <a:r>
              <a:rPr lang="en" sz="1000">
                <a:solidFill>
                  <a:schemeClr val="dk2"/>
                </a:solidFill>
                <a:latin typeface="Roboto"/>
                <a:ea typeface="Roboto"/>
                <a:cs typeface="Roboto"/>
                <a:sym typeface="Roboto"/>
              </a:rPr>
              <a:t>:</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Angular by default applies ngForm directive to a form element in HTML.</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To get a reference to thes ngForm directive we can create a template variable.</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It has an </a:t>
            </a:r>
            <a:r>
              <a:rPr lang="en" sz="1000">
                <a:solidFill>
                  <a:schemeClr val="dk2"/>
                </a:solidFill>
                <a:latin typeface="Roboto"/>
                <a:ea typeface="Roboto"/>
                <a:cs typeface="Roboto"/>
                <a:sym typeface="Roboto"/>
              </a:rPr>
              <a:t>output</a:t>
            </a:r>
            <a:r>
              <a:rPr lang="en" sz="1000">
                <a:solidFill>
                  <a:schemeClr val="dk2"/>
                </a:solidFill>
                <a:latin typeface="Roboto"/>
                <a:ea typeface="Roboto"/>
                <a:cs typeface="Roboto"/>
                <a:sym typeface="Roboto"/>
              </a:rPr>
              <a:t> property  ngSubmit which we can use to raise an event. </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ngForm includes all the validation properties we so earlier, other than that we have the formGroup property which represents a group of form fields</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ngForm has a property value which we can use to </a:t>
            </a:r>
            <a:r>
              <a:rPr lang="en" sz="1000">
                <a:solidFill>
                  <a:schemeClr val="dk2"/>
                </a:solidFill>
                <a:latin typeface="Roboto"/>
                <a:ea typeface="Roboto"/>
                <a:cs typeface="Roboto"/>
                <a:sym typeface="Roboto"/>
              </a:rPr>
              <a:t>easily</a:t>
            </a:r>
            <a:r>
              <a:rPr lang="en" sz="1000">
                <a:solidFill>
                  <a:schemeClr val="dk2"/>
                </a:solidFill>
                <a:latin typeface="Roboto"/>
                <a:ea typeface="Roboto"/>
                <a:cs typeface="Roboto"/>
                <a:sym typeface="Roboto"/>
              </a:rPr>
              <a:t> get the data from the form</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ngModelGroup</a:t>
            </a:r>
            <a:endParaRPr b="1"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To represent complex objects in forms, that need to be represented as a unit in forms. </a:t>
            </a:r>
            <a:endParaRPr sz="1000">
              <a:solidFill>
                <a:schemeClr val="dk2"/>
              </a:solidFill>
              <a:latin typeface="Roboto"/>
              <a:ea typeface="Roboto"/>
              <a:cs typeface="Roboto"/>
              <a:sym typeface="Roboto"/>
            </a:endParaRPr>
          </a:p>
          <a:p>
            <a:pPr indent="-292100" lvl="2" marL="13716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E,g,  contact : firstName , </a:t>
            </a:r>
            <a:r>
              <a:rPr lang="en" sz="1000">
                <a:solidFill>
                  <a:schemeClr val="dk2"/>
                </a:solidFill>
                <a:latin typeface="Roboto"/>
                <a:ea typeface="Roboto"/>
                <a:cs typeface="Roboto"/>
                <a:sym typeface="Roboto"/>
              </a:rPr>
              <a:t>last Name</a:t>
            </a:r>
            <a:r>
              <a:rPr lang="en" sz="1000">
                <a:solidFill>
                  <a:schemeClr val="dk2"/>
                </a:solidFill>
                <a:latin typeface="Roboto"/>
                <a:ea typeface="Roboto"/>
                <a:cs typeface="Roboto"/>
                <a:sym typeface="Roboto"/>
              </a:rPr>
              <a:t>,     </a:t>
            </a:r>
            <a:endParaRPr sz="1000">
              <a:solidFill>
                <a:schemeClr val="dk2"/>
              </a:solidFill>
              <a:latin typeface="Roboto"/>
              <a:ea typeface="Roboto"/>
              <a:cs typeface="Roboto"/>
              <a:sym typeface="Roboto"/>
            </a:endParaRPr>
          </a:p>
          <a:p>
            <a:pPr indent="-292100" lvl="2" marL="13716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Address: shipping , building,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p:txBody>
      </p:sp>
      <p:pic>
        <p:nvPicPr>
          <p:cNvPr id="636" name="Google Shape;636;p94"/>
          <p:cNvPicPr preferRelativeResize="0"/>
          <p:nvPr/>
        </p:nvPicPr>
        <p:blipFill>
          <a:blip r:embed="rId3">
            <a:alphaModFix/>
          </a:blip>
          <a:stretch>
            <a:fillRect/>
          </a:stretch>
        </p:blipFill>
        <p:spPr>
          <a:xfrm>
            <a:off x="5438475" y="0"/>
            <a:ext cx="3648825" cy="204040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95"/>
          <p:cNvSpPr txBox="1"/>
          <p:nvPr>
            <p:ph type="ctrTitle"/>
          </p:nvPr>
        </p:nvSpPr>
        <p:spPr>
          <a:xfrm>
            <a:off x="314150" y="446500"/>
            <a:ext cx="47565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Template Driven Forms</a:t>
            </a:r>
            <a:endParaRPr sz="3400">
              <a:solidFill>
                <a:srgbClr val="E06666"/>
              </a:solidFill>
              <a:latin typeface="Raleway"/>
              <a:ea typeface="Raleway"/>
              <a:cs typeface="Raleway"/>
              <a:sym typeface="Raleway"/>
            </a:endParaRPr>
          </a:p>
        </p:txBody>
      </p:sp>
      <p:sp>
        <p:nvSpPr>
          <p:cNvPr id="642" name="Google Shape;642;p95"/>
          <p:cNvSpPr txBox="1"/>
          <p:nvPr/>
        </p:nvSpPr>
        <p:spPr>
          <a:xfrm>
            <a:off x="396750" y="1084300"/>
            <a:ext cx="8350500" cy="3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Exercise :</a:t>
            </a:r>
            <a:endParaRPr b="1" sz="1000">
              <a:solidFill>
                <a:schemeClr val="dk2"/>
              </a:solidFill>
              <a:latin typeface="Roboto"/>
              <a:ea typeface="Roboto"/>
              <a:cs typeface="Roboto"/>
              <a:sym typeface="Roboto"/>
            </a:endParaRPr>
          </a:p>
          <a:p>
            <a:pPr indent="0" lvl="0" marL="457200" rtl="0" algn="l">
              <a:spcBef>
                <a:spcPts val="0"/>
              </a:spcBef>
              <a:spcAft>
                <a:spcPts val="0"/>
              </a:spcAft>
              <a:buNone/>
            </a:pPr>
            <a:r>
              <a:t/>
            </a:r>
            <a:endParaRPr b="1" sz="1000">
              <a:solidFill>
                <a:schemeClr val="dk2"/>
              </a:solidFill>
              <a:latin typeface="Roboto"/>
              <a:ea typeface="Roboto"/>
              <a:cs typeface="Roboto"/>
              <a:sym typeface="Roboto"/>
            </a:endParaRPr>
          </a:p>
          <a:p>
            <a:pPr indent="-292100" lvl="0" marL="9144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ngModelGroup</a:t>
            </a:r>
            <a:endParaRPr b="1" sz="1000">
              <a:solidFill>
                <a:schemeClr val="dk2"/>
              </a:solidFill>
              <a:latin typeface="Roboto"/>
              <a:ea typeface="Roboto"/>
              <a:cs typeface="Roboto"/>
              <a:sym typeface="Roboto"/>
            </a:endParaRPr>
          </a:p>
          <a:p>
            <a:pPr indent="-292100" lvl="1" marL="13716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Using </a:t>
            </a:r>
            <a:r>
              <a:rPr b="1" lang="en" sz="1000">
                <a:solidFill>
                  <a:schemeClr val="dk2"/>
                </a:solidFill>
                <a:latin typeface="Roboto"/>
                <a:ea typeface="Roboto"/>
                <a:cs typeface="Roboto"/>
                <a:sym typeface="Roboto"/>
              </a:rPr>
              <a:t>ngModelGroups</a:t>
            </a:r>
            <a:r>
              <a:rPr lang="en" sz="1000">
                <a:solidFill>
                  <a:schemeClr val="dk2"/>
                </a:solidFill>
                <a:latin typeface="Roboto"/>
                <a:ea typeface="Roboto"/>
                <a:cs typeface="Roboto"/>
                <a:sym typeface="Roboto"/>
              </a:rPr>
              <a:t> define the products specs:</a:t>
            </a:r>
            <a:endParaRPr sz="1000">
              <a:solidFill>
                <a:schemeClr val="dk2"/>
              </a:solidFill>
              <a:latin typeface="Roboto"/>
              <a:ea typeface="Roboto"/>
              <a:cs typeface="Roboto"/>
              <a:sym typeface="Roboto"/>
            </a:endParaRPr>
          </a:p>
          <a:p>
            <a:pPr indent="-292100" lvl="2" marL="18288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Difficulty using drop down</a:t>
            </a:r>
            <a:endParaRPr sz="1000">
              <a:solidFill>
                <a:schemeClr val="dk2"/>
              </a:solidFill>
              <a:latin typeface="Roboto"/>
              <a:ea typeface="Roboto"/>
              <a:cs typeface="Roboto"/>
              <a:sym typeface="Roboto"/>
            </a:endParaRPr>
          </a:p>
          <a:p>
            <a:pPr indent="-292100" lvl="2" marL="18288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Prerequisites using multi select drop downs or checkboxes</a:t>
            </a:r>
            <a:endParaRPr sz="1000">
              <a:solidFill>
                <a:schemeClr val="dk2"/>
              </a:solidFill>
              <a:latin typeface="Roboto"/>
              <a:ea typeface="Roboto"/>
              <a:cs typeface="Roboto"/>
              <a:sym typeface="Roboto"/>
            </a:endParaRPr>
          </a:p>
          <a:p>
            <a:pPr indent="0" lvl="0" marL="1828800" rtl="0" algn="l">
              <a:spcBef>
                <a:spcPts val="0"/>
              </a:spcBef>
              <a:spcAft>
                <a:spcPts val="0"/>
              </a:spcAft>
              <a:buNone/>
            </a:pPr>
            <a:r>
              <a:t/>
            </a:r>
            <a:endParaRPr sz="1000">
              <a:solidFill>
                <a:schemeClr val="dk2"/>
              </a:solidFill>
              <a:latin typeface="Roboto"/>
              <a:ea typeface="Roboto"/>
              <a:cs typeface="Roboto"/>
              <a:sym typeface="Roboto"/>
            </a:endParaRPr>
          </a:p>
          <a:p>
            <a:pPr indent="-292100" lvl="0" marL="9144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Disable the submit button : if form is invalid</a:t>
            </a:r>
            <a:endParaRPr b="1"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96"/>
          <p:cNvSpPr txBox="1"/>
          <p:nvPr>
            <p:ph type="ctrTitle"/>
          </p:nvPr>
        </p:nvSpPr>
        <p:spPr>
          <a:xfrm>
            <a:off x="314150" y="446500"/>
            <a:ext cx="62310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Services</a:t>
            </a:r>
            <a:endParaRPr sz="3400">
              <a:solidFill>
                <a:srgbClr val="E06666"/>
              </a:solidFill>
              <a:latin typeface="Raleway"/>
              <a:ea typeface="Raleway"/>
              <a:cs typeface="Raleway"/>
              <a:sym typeface="Raleway"/>
            </a:endParaRPr>
          </a:p>
        </p:txBody>
      </p:sp>
      <p:sp>
        <p:nvSpPr>
          <p:cNvPr id="648" name="Google Shape;648;p96"/>
          <p:cNvSpPr txBox="1"/>
          <p:nvPr/>
        </p:nvSpPr>
        <p:spPr>
          <a:xfrm>
            <a:off x="396750" y="1084300"/>
            <a:ext cx="8350500" cy="38553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1100"/>
              </a:spcBef>
              <a:spcAft>
                <a:spcPts val="0"/>
              </a:spcAft>
              <a:buClr>
                <a:schemeClr val="dk2"/>
              </a:buClr>
              <a:buSzPts val="1000"/>
              <a:buFont typeface="Roboto"/>
              <a:buChar char="●"/>
            </a:pPr>
            <a:r>
              <a:rPr lang="en" sz="1050">
                <a:solidFill>
                  <a:srgbClr val="444444"/>
                </a:solidFill>
                <a:latin typeface="Roboto"/>
                <a:ea typeface="Roboto"/>
                <a:cs typeface="Roboto"/>
                <a:sym typeface="Roboto"/>
              </a:rPr>
              <a:t>Components focus on Data presenting  and delegate data access to a service.</a:t>
            </a:r>
            <a:endParaRPr sz="1050">
              <a:solidFill>
                <a:srgbClr val="444444"/>
              </a:solidFill>
              <a:latin typeface="Roboto"/>
              <a:ea typeface="Roboto"/>
              <a:cs typeface="Roboto"/>
              <a:sym typeface="Roboto"/>
            </a:endParaRPr>
          </a:p>
          <a:p>
            <a:pPr indent="-295275" lvl="0" marL="457200" rtl="0" algn="l">
              <a:lnSpc>
                <a:spcPct val="115000"/>
              </a:lnSpc>
              <a:spcBef>
                <a:spcPts val="0"/>
              </a:spcBef>
              <a:spcAft>
                <a:spcPts val="0"/>
              </a:spcAft>
              <a:buClr>
                <a:srgbClr val="444444"/>
              </a:buClr>
              <a:buSzPts val="1050"/>
              <a:buFont typeface="Roboto"/>
              <a:buChar char="●"/>
            </a:pPr>
            <a:r>
              <a:rPr lang="en" sz="1050">
                <a:solidFill>
                  <a:srgbClr val="444444"/>
                </a:solidFill>
                <a:highlight>
                  <a:srgbClr val="FFFFFF"/>
                </a:highlight>
                <a:latin typeface="Roboto"/>
                <a:ea typeface="Roboto"/>
                <a:cs typeface="Roboto"/>
                <a:sym typeface="Roboto"/>
              </a:rPr>
              <a:t>Services are a great way to share information among classes that </a:t>
            </a:r>
            <a:r>
              <a:rPr i="1" lang="en" sz="1050">
                <a:solidFill>
                  <a:srgbClr val="444444"/>
                </a:solidFill>
                <a:highlight>
                  <a:srgbClr val="FFFFFF"/>
                </a:highlight>
                <a:latin typeface="Roboto"/>
                <a:ea typeface="Roboto"/>
                <a:cs typeface="Roboto"/>
                <a:sym typeface="Roboto"/>
              </a:rPr>
              <a:t>don't know each other</a:t>
            </a:r>
            <a:r>
              <a:rPr lang="en" sz="1050">
                <a:solidFill>
                  <a:srgbClr val="444444"/>
                </a:solidFill>
                <a:highlight>
                  <a:srgbClr val="FFFFFF"/>
                </a:highlight>
                <a:latin typeface="Roboto"/>
                <a:ea typeface="Roboto"/>
                <a:cs typeface="Roboto"/>
                <a:sym typeface="Roboto"/>
              </a:rPr>
              <a:t>. </a:t>
            </a:r>
            <a:endParaRPr sz="1050">
              <a:solidFill>
                <a:srgbClr val="444444"/>
              </a:solidFill>
              <a:highlight>
                <a:srgbClr val="FFFFFF"/>
              </a:highlight>
              <a:latin typeface="Roboto"/>
              <a:ea typeface="Roboto"/>
              <a:cs typeface="Roboto"/>
              <a:sym typeface="Roboto"/>
            </a:endParaRPr>
          </a:p>
          <a:p>
            <a:pPr indent="-295275" lvl="0" marL="457200" rtl="0" algn="l">
              <a:lnSpc>
                <a:spcPct val="115000"/>
              </a:lnSpc>
              <a:spcBef>
                <a:spcPts val="0"/>
              </a:spcBef>
              <a:spcAft>
                <a:spcPts val="0"/>
              </a:spcAft>
              <a:buClr>
                <a:srgbClr val="444444"/>
              </a:buClr>
              <a:buSzPts val="1050"/>
              <a:buFont typeface="Roboto"/>
              <a:buChar char="●"/>
            </a:pPr>
            <a:r>
              <a:rPr lang="en" sz="1050">
                <a:solidFill>
                  <a:srgbClr val="444444"/>
                </a:solidFill>
                <a:highlight>
                  <a:srgbClr val="FFFFFF"/>
                </a:highlight>
                <a:latin typeface="Roboto"/>
                <a:ea typeface="Roboto"/>
                <a:cs typeface="Roboto"/>
                <a:sym typeface="Roboto"/>
              </a:rPr>
              <a:t>Services are injectable. The @Injectable decorator marks the class as one that participates in the </a:t>
            </a:r>
            <a:r>
              <a:rPr i="1" lang="en" sz="1050">
                <a:solidFill>
                  <a:srgbClr val="444444"/>
                </a:solidFill>
                <a:highlight>
                  <a:srgbClr val="FFFFFF"/>
                </a:highlight>
                <a:latin typeface="Roboto"/>
                <a:ea typeface="Roboto"/>
                <a:cs typeface="Roboto"/>
                <a:sym typeface="Roboto"/>
              </a:rPr>
              <a:t>dependency injection system</a:t>
            </a:r>
            <a:r>
              <a:rPr lang="en" sz="1050">
                <a:solidFill>
                  <a:srgbClr val="444444"/>
                </a:solidFill>
                <a:highlight>
                  <a:srgbClr val="FFFFFF"/>
                </a:highlight>
                <a:latin typeface="Roboto"/>
                <a:ea typeface="Roboto"/>
                <a:cs typeface="Roboto"/>
                <a:sym typeface="Roboto"/>
              </a:rPr>
              <a:t>.</a:t>
            </a:r>
            <a:endParaRPr sz="1050">
              <a:solidFill>
                <a:srgbClr val="444444"/>
              </a:solidFill>
              <a:highlight>
                <a:srgbClr val="FFFFFF"/>
              </a:highlight>
              <a:latin typeface="Roboto"/>
              <a:ea typeface="Roboto"/>
              <a:cs typeface="Roboto"/>
              <a:sym typeface="Roboto"/>
            </a:endParaRPr>
          </a:p>
          <a:p>
            <a:pPr indent="-295275" lvl="0" marL="457200" rtl="0" algn="l">
              <a:lnSpc>
                <a:spcPct val="115000"/>
              </a:lnSpc>
              <a:spcBef>
                <a:spcPts val="0"/>
              </a:spcBef>
              <a:spcAft>
                <a:spcPts val="0"/>
              </a:spcAft>
              <a:buClr>
                <a:srgbClr val="444444"/>
              </a:buClr>
              <a:buSzPts val="1050"/>
              <a:buFont typeface="Roboto"/>
              <a:buChar char="●"/>
            </a:pPr>
            <a:r>
              <a:rPr lang="en" sz="1050">
                <a:solidFill>
                  <a:srgbClr val="444444"/>
                </a:solidFill>
                <a:highlight>
                  <a:srgbClr val="FFFFFF"/>
                </a:highlight>
                <a:latin typeface="Roboto"/>
                <a:ea typeface="Roboto"/>
                <a:cs typeface="Roboto"/>
                <a:sym typeface="Roboto"/>
              </a:rPr>
              <a:t>To generate a service run </a:t>
            </a:r>
            <a:endParaRPr sz="1050">
              <a:solidFill>
                <a:srgbClr val="444444"/>
              </a:solidFill>
              <a:highlight>
                <a:srgbClr val="FFFFFF"/>
              </a:highlight>
              <a:latin typeface="Roboto"/>
              <a:ea typeface="Roboto"/>
              <a:cs typeface="Roboto"/>
              <a:sym typeface="Roboto"/>
            </a:endParaRPr>
          </a:p>
          <a:p>
            <a:pPr indent="-295275" lvl="1" marL="914400" rtl="0" algn="l">
              <a:lnSpc>
                <a:spcPct val="115000"/>
              </a:lnSpc>
              <a:spcBef>
                <a:spcPts val="0"/>
              </a:spcBef>
              <a:spcAft>
                <a:spcPts val="0"/>
              </a:spcAft>
              <a:buClr>
                <a:srgbClr val="444444"/>
              </a:buClr>
              <a:buSzPts val="1050"/>
              <a:buFont typeface="Roboto"/>
              <a:buChar char="○"/>
            </a:pPr>
            <a:r>
              <a:rPr lang="en" sz="950">
                <a:solidFill>
                  <a:srgbClr val="FFFFFF"/>
                </a:solidFill>
                <a:highlight>
                  <a:srgbClr val="4A86E8"/>
                </a:highlight>
                <a:latin typeface="Courier New"/>
                <a:ea typeface="Courier New"/>
                <a:cs typeface="Courier New"/>
                <a:sym typeface="Courier New"/>
              </a:rPr>
              <a:t>ng generate service course</a:t>
            </a:r>
            <a:endParaRPr sz="1050">
              <a:solidFill>
                <a:srgbClr val="FFFFFF"/>
              </a:solidFill>
              <a:highlight>
                <a:srgbClr val="4A86E8"/>
              </a:highlight>
              <a:latin typeface="Roboto"/>
              <a:ea typeface="Roboto"/>
              <a:cs typeface="Roboto"/>
              <a:sym typeface="Roboto"/>
            </a:endParaRPr>
          </a:p>
          <a:p>
            <a:pPr indent="0" lvl="0" marL="457200" rtl="0" algn="l">
              <a:lnSpc>
                <a:spcPct val="115000"/>
              </a:lnSpc>
              <a:spcBef>
                <a:spcPts val="0"/>
              </a:spcBef>
              <a:spcAft>
                <a:spcPts val="0"/>
              </a:spcAft>
              <a:buNone/>
            </a:pPr>
            <a:r>
              <a:t/>
            </a:r>
            <a:endParaRPr sz="1100">
              <a:solidFill>
                <a:schemeClr val="dk1"/>
              </a:solidFill>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To use a service in components we inject the service in the constructor method</a:t>
            </a:r>
            <a:endParaRPr sz="1000">
              <a:solidFill>
                <a:schemeClr val="dk2"/>
              </a:solidFill>
              <a:latin typeface="Roboto"/>
              <a:ea typeface="Roboto"/>
              <a:cs typeface="Roboto"/>
              <a:sym typeface="Roboto"/>
            </a:endParaRPr>
          </a:p>
          <a:p>
            <a:pPr indent="-292100" lvl="1" marL="914400" marR="25400" rtl="0" algn="l">
              <a:lnSpc>
                <a:spcPct val="115000"/>
              </a:lnSpc>
              <a:spcBef>
                <a:spcPts val="0"/>
              </a:spcBef>
              <a:spcAft>
                <a:spcPts val="0"/>
              </a:spcAft>
              <a:buClr>
                <a:schemeClr val="dk2"/>
              </a:buClr>
              <a:buSzPts val="1000"/>
              <a:buFont typeface="Roboto"/>
              <a:buChar char="○"/>
            </a:pPr>
            <a:r>
              <a:rPr lang="en" sz="1150">
                <a:solidFill>
                  <a:srgbClr val="000088"/>
                </a:solidFill>
                <a:highlight>
                  <a:srgbClr val="EEEEEE"/>
                </a:highlight>
                <a:latin typeface="Courier New"/>
                <a:ea typeface="Courier New"/>
                <a:cs typeface="Courier New"/>
                <a:sym typeface="Courier New"/>
              </a:rPr>
              <a:t>constructor</a:t>
            </a:r>
            <a:r>
              <a:rPr lang="en" sz="1150">
                <a:solidFill>
                  <a:srgbClr val="666600"/>
                </a:solidFill>
                <a:highlight>
                  <a:srgbClr val="EEEEEE"/>
                </a:highlight>
                <a:latin typeface="Courier New"/>
                <a:ea typeface="Courier New"/>
                <a:cs typeface="Courier New"/>
                <a:sym typeface="Courier New"/>
              </a:rPr>
              <a:t>(</a:t>
            </a:r>
            <a:r>
              <a:rPr lang="en" sz="1150">
                <a:solidFill>
                  <a:srgbClr val="000088"/>
                </a:solidFill>
                <a:highlight>
                  <a:srgbClr val="EEEEEE"/>
                </a:highlight>
                <a:latin typeface="Courier New"/>
                <a:ea typeface="Courier New"/>
                <a:cs typeface="Courier New"/>
                <a:sym typeface="Courier New"/>
              </a:rPr>
              <a:t>private</a:t>
            </a:r>
            <a:r>
              <a:rPr lang="en" sz="1150">
                <a:solidFill>
                  <a:schemeClr val="dk1"/>
                </a:solidFill>
                <a:highlight>
                  <a:srgbClr val="EEEEEE"/>
                </a:highlight>
                <a:latin typeface="Courier New"/>
                <a:ea typeface="Courier New"/>
                <a:cs typeface="Courier New"/>
                <a:sym typeface="Courier New"/>
              </a:rPr>
              <a:t> courseService</a:t>
            </a:r>
            <a:r>
              <a:rPr lang="en" sz="1150">
                <a:solidFill>
                  <a:srgbClr val="666600"/>
                </a:solidFill>
                <a:highlight>
                  <a:srgbClr val="EEEEEE"/>
                </a:highlight>
                <a:latin typeface="Courier New"/>
                <a:ea typeface="Courier New"/>
                <a:cs typeface="Courier New"/>
                <a:sym typeface="Courier New"/>
              </a:rPr>
              <a:t>:</a:t>
            </a:r>
            <a:r>
              <a:rPr lang="en" sz="1150">
                <a:solidFill>
                  <a:schemeClr val="dk1"/>
                </a:solidFill>
                <a:highlight>
                  <a:srgbClr val="EEEEEE"/>
                </a:highlight>
                <a:latin typeface="Courier New"/>
                <a:ea typeface="Courier New"/>
                <a:cs typeface="Courier New"/>
                <a:sym typeface="Courier New"/>
              </a:rPr>
              <a:t> </a:t>
            </a:r>
            <a:r>
              <a:rPr lang="en" sz="1150">
                <a:solidFill>
                  <a:srgbClr val="660066"/>
                </a:solidFill>
                <a:highlight>
                  <a:srgbClr val="EEEEEE"/>
                </a:highlight>
                <a:latin typeface="Courier New"/>
                <a:ea typeface="Courier New"/>
                <a:cs typeface="Courier New"/>
                <a:sym typeface="Courier New"/>
              </a:rPr>
              <a:t>CourseService</a:t>
            </a:r>
            <a:r>
              <a:rPr lang="en" sz="1150">
                <a:solidFill>
                  <a:srgbClr val="666600"/>
                </a:solidFill>
                <a:highlight>
                  <a:srgbClr val="EEEEEE"/>
                </a:highlight>
                <a:latin typeface="Courier New"/>
                <a:ea typeface="Courier New"/>
                <a:cs typeface="Courier New"/>
                <a:sym typeface="Courier New"/>
              </a:rPr>
              <a:t>)</a:t>
            </a:r>
            <a:r>
              <a:rPr lang="en" sz="1150">
                <a:solidFill>
                  <a:schemeClr val="dk1"/>
                </a:solidFill>
                <a:highlight>
                  <a:srgbClr val="EEEEEE"/>
                </a:highlight>
                <a:latin typeface="Courier New"/>
                <a:ea typeface="Courier New"/>
                <a:cs typeface="Courier New"/>
                <a:sym typeface="Courier New"/>
              </a:rPr>
              <a:t> </a:t>
            </a:r>
            <a:r>
              <a:rPr lang="en" sz="1150">
                <a:solidFill>
                  <a:srgbClr val="666600"/>
                </a:solidFill>
                <a:highlight>
                  <a:srgbClr val="EEEEEE"/>
                </a:highlight>
                <a:latin typeface="Courier New"/>
                <a:ea typeface="Courier New"/>
                <a:cs typeface="Courier New"/>
                <a:sym typeface="Courier New"/>
              </a:rPr>
              <a:t>{}</a:t>
            </a:r>
            <a:endParaRPr sz="1150">
              <a:solidFill>
                <a:srgbClr val="666600"/>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E.g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create a method </a:t>
            </a:r>
            <a:r>
              <a:rPr b="1" lang="en" sz="1000">
                <a:solidFill>
                  <a:schemeClr val="dk2"/>
                </a:solidFill>
                <a:latin typeface="Roboto"/>
                <a:ea typeface="Roboto"/>
                <a:cs typeface="Roboto"/>
                <a:sym typeface="Roboto"/>
              </a:rPr>
              <a:t>showCurrentDate</a:t>
            </a:r>
            <a:r>
              <a:rPr lang="en" sz="1000">
                <a:solidFill>
                  <a:schemeClr val="dk2"/>
                </a:solidFill>
                <a:latin typeface="Roboto"/>
                <a:ea typeface="Roboto"/>
                <a:cs typeface="Roboto"/>
                <a:sym typeface="Roboto"/>
              </a:rPr>
              <a:t> that returns currentDate in courseService</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Use the courseService.showCurrentDate() in your app component to show the current date.</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Services can be injected in to components and also other services</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If you one service depends on another service make sure the services are registered as a provider inside you module.</a:t>
            </a:r>
            <a:endParaRPr sz="1000">
              <a:solidFill>
                <a:schemeClr val="dk2"/>
              </a:solidFill>
              <a:latin typeface="Roboto"/>
              <a:ea typeface="Roboto"/>
              <a:cs typeface="Roboto"/>
              <a:sym typeface="Roboto"/>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97"/>
          <p:cNvSpPr txBox="1"/>
          <p:nvPr>
            <p:ph type="ctrTitle"/>
          </p:nvPr>
        </p:nvSpPr>
        <p:spPr>
          <a:xfrm>
            <a:off x="314150" y="446500"/>
            <a:ext cx="62310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Services</a:t>
            </a:r>
            <a:endParaRPr sz="3400">
              <a:solidFill>
                <a:srgbClr val="E06666"/>
              </a:solidFill>
              <a:latin typeface="Raleway"/>
              <a:ea typeface="Raleway"/>
              <a:cs typeface="Raleway"/>
              <a:sym typeface="Raleway"/>
            </a:endParaRPr>
          </a:p>
        </p:txBody>
      </p:sp>
      <p:sp>
        <p:nvSpPr>
          <p:cNvPr id="654" name="Google Shape;654;p97"/>
          <p:cNvSpPr txBox="1"/>
          <p:nvPr/>
        </p:nvSpPr>
        <p:spPr>
          <a:xfrm>
            <a:off x="396750" y="1084300"/>
            <a:ext cx="8350500" cy="38553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1100"/>
              </a:spcBef>
              <a:spcAft>
                <a:spcPts val="0"/>
              </a:spcAft>
              <a:buClr>
                <a:schemeClr val="dk2"/>
              </a:buClr>
              <a:buSzPts val="1000"/>
              <a:buFont typeface="Roboto"/>
              <a:buChar char="●"/>
            </a:pPr>
            <a:r>
              <a:rPr lang="en" sz="1050">
                <a:solidFill>
                  <a:srgbClr val="444444"/>
                </a:solidFill>
                <a:latin typeface="Roboto"/>
                <a:ea typeface="Roboto"/>
                <a:cs typeface="Roboto"/>
                <a:sym typeface="Roboto"/>
              </a:rPr>
              <a:t>Exercise</a:t>
            </a:r>
            <a:r>
              <a:rPr lang="en" sz="1050">
                <a:solidFill>
                  <a:srgbClr val="444444"/>
                </a:solidFill>
                <a:latin typeface="Roboto"/>
                <a:ea typeface="Roboto"/>
                <a:cs typeface="Roboto"/>
                <a:sym typeface="Roboto"/>
              </a:rPr>
              <a:t> :</a:t>
            </a:r>
            <a:endParaRPr sz="1050">
              <a:solidFill>
                <a:srgbClr val="444444"/>
              </a:solidFill>
              <a:latin typeface="Roboto"/>
              <a:ea typeface="Roboto"/>
              <a:cs typeface="Roboto"/>
              <a:sym typeface="Roboto"/>
            </a:endParaRPr>
          </a:p>
          <a:p>
            <a:pPr indent="0" lvl="0" marL="457200" rtl="0" algn="l">
              <a:lnSpc>
                <a:spcPct val="115000"/>
              </a:lnSpc>
              <a:spcBef>
                <a:spcPts val="1100"/>
              </a:spcBef>
              <a:spcAft>
                <a:spcPts val="0"/>
              </a:spcAft>
              <a:buNone/>
            </a:pPr>
            <a:r>
              <a:t/>
            </a:r>
            <a:endParaRPr sz="1050">
              <a:solidFill>
                <a:srgbClr val="444444"/>
              </a:solidFill>
              <a:latin typeface="Roboto"/>
              <a:ea typeface="Roboto"/>
              <a:cs typeface="Roboto"/>
              <a:sym typeface="Roboto"/>
            </a:endParaRPr>
          </a:p>
          <a:p>
            <a:pPr indent="-295275" lvl="1" marL="914400" rtl="0" algn="l">
              <a:lnSpc>
                <a:spcPct val="115000"/>
              </a:lnSpc>
              <a:spcBef>
                <a:spcPts val="1100"/>
              </a:spcBef>
              <a:spcAft>
                <a:spcPts val="0"/>
              </a:spcAft>
              <a:buClr>
                <a:srgbClr val="444444"/>
              </a:buClr>
              <a:buSzPts val="1050"/>
              <a:buFont typeface="Roboto"/>
              <a:buChar char="○"/>
            </a:pPr>
            <a:r>
              <a:rPr lang="en" sz="1050">
                <a:solidFill>
                  <a:srgbClr val="444444"/>
                </a:solidFill>
                <a:latin typeface="Roboto"/>
                <a:ea typeface="Roboto"/>
                <a:cs typeface="Roboto"/>
                <a:sym typeface="Roboto"/>
              </a:rPr>
              <a:t>In our product Service create the following methods</a:t>
            </a:r>
            <a:endParaRPr sz="1050">
              <a:solidFill>
                <a:srgbClr val="444444"/>
              </a:solidFill>
              <a:latin typeface="Roboto"/>
              <a:ea typeface="Roboto"/>
              <a:cs typeface="Roboto"/>
              <a:sym typeface="Roboto"/>
            </a:endParaRPr>
          </a:p>
          <a:p>
            <a:pPr indent="-295275" lvl="2" marL="1371600" rtl="0" algn="l">
              <a:lnSpc>
                <a:spcPct val="137500"/>
              </a:lnSpc>
              <a:spcBef>
                <a:spcPts val="0"/>
              </a:spcBef>
              <a:spcAft>
                <a:spcPts val="0"/>
              </a:spcAft>
              <a:buClr>
                <a:srgbClr val="444444"/>
              </a:buClr>
              <a:buSzPts val="1050"/>
              <a:buFont typeface="Roboto"/>
              <a:buChar char="■"/>
            </a:pPr>
            <a:r>
              <a:rPr i="1" lang="en" sz="1200">
                <a:solidFill>
                  <a:srgbClr val="4876D6"/>
                </a:solidFill>
                <a:highlight>
                  <a:srgbClr val="FBFBFB"/>
                </a:highlight>
                <a:latin typeface="Courier New"/>
                <a:ea typeface="Courier New"/>
                <a:cs typeface="Courier New"/>
                <a:sym typeface="Courier New"/>
              </a:rPr>
              <a:t>getCourses</a:t>
            </a:r>
            <a:r>
              <a:rPr lang="en" sz="1200">
                <a:solidFill>
                  <a:srgbClr val="111111"/>
                </a:solidFill>
                <a:highlight>
                  <a:srgbClr val="FBFBFB"/>
                </a:highlight>
                <a:latin typeface="Courier New"/>
                <a:ea typeface="Courier New"/>
                <a:cs typeface="Courier New"/>
                <a:sym typeface="Courier New"/>
              </a:rPr>
              <a:t>()</a:t>
            </a:r>
            <a:endParaRPr sz="1050">
              <a:solidFill>
                <a:srgbClr val="444444"/>
              </a:solidFill>
              <a:latin typeface="Roboto"/>
              <a:ea typeface="Roboto"/>
              <a:cs typeface="Roboto"/>
              <a:sym typeface="Roboto"/>
            </a:endParaRPr>
          </a:p>
          <a:p>
            <a:pPr indent="-295275" lvl="3" marL="1828800" rtl="0" algn="l">
              <a:lnSpc>
                <a:spcPct val="115000"/>
              </a:lnSpc>
              <a:spcBef>
                <a:spcPts val="0"/>
              </a:spcBef>
              <a:spcAft>
                <a:spcPts val="0"/>
              </a:spcAft>
              <a:buClr>
                <a:srgbClr val="444444"/>
              </a:buClr>
              <a:buSzPts val="1050"/>
              <a:buFont typeface="Roboto"/>
              <a:buChar char="●"/>
            </a:pPr>
            <a:r>
              <a:rPr lang="en" sz="1050">
                <a:solidFill>
                  <a:srgbClr val="444444"/>
                </a:solidFill>
                <a:latin typeface="Roboto"/>
                <a:ea typeface="Roboto"/>
                <a:cs typeface="Roboto"/>
                <a:sym typeface="Roboto"/>
              </a:rPr>
              <a:t>Send array of courses</a:t>
            </a:r>
            <a:endParaRPr sz="1050">
              <a:solidFill>
                <a:srgbClr val="444444"/>
              </a:solidFill>
              <a:latin typeface="Roboto"/>
              <a:ea typeface="Roboto"/>
              <a:cs typeface="Roboto"/>
              <a:sym typeface="Roboto"/>
            </a:endParaRPr>
          </a:p>
          <a:p>
            <a:pPr indent="-295275" lvl="2" marL="1371600" rtl="0" algn="l">
              <a:lnSpc>
                <a:spcPct val="137500"/>
              </a:lnSpc>
              <a:spcBef>
                <a:spcPts val="0"/>
              </a:spcBef>
              <a:spcAft>
                <a:spcPts val="0"/>
              </a:spcAft>
              <a:buClr>
                <a:srgbClr val="444444"/>
              </a:buClr>
              <a:buSzPts val="1050"/>
              <a:buFont typeface="Roboto"/>
              <a:buChar char="■"/>
            </a:pPr>
            <a:r>
              <a:rPr i="1" lang="en" sz="1200">
                <a:solidFill>
                  <a:srgbClr val="4876D6"/>
                </a:solidFill>
                <a:highlight>
                  <a:srgbClr val="FBFBFB"/>
                </a:highlight>
                <a:latin typeface="Courier New"/>
                <a:ea typeface="Courier New"/>
                <a:cs typeface="Courier New"/>
                <a:sym typeface="Courier New"/>
              </a:rPr>
              <a:t>createCourse</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course</a:t>
            </a:r>
            <a:r>
              <a:rPr lang="en" sz="1200">
                <a:solidFill>
                  <a:srgbClr val="0C969B"/>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 </a:t>
            </a:r>
            <a:r>
              <a:rPr lang="en" sz="1200">
                <a:solidFill>
                  <a:srgbClr val="111111"/>
                </a:solidFill>
                <a:highlight>
                  <a:srgbClr val="FBFBFB"/>
                </a:highlight>
                <a:latin typeface="Courier New"/>
                <a:ea typeface="Courier New"/>
                <a:cs typeface="Courier New"/>
                <a:sym typeface="Courier New"/>
              </a:rPr>
              <a:t>ICourse)</a:t>
            </a:r>
            <a:endParaRPr sz="1050">
              <a:solidFill>
                <a:srgbClr val="444444"/>
              </a:solidFill>
              <a:latin typeface="Roboto"/>
              <a:ea typeface="Roboto"/>
              <a:cs typeface="Roboto"/>
              <a:sym typeface="Roboto"/>
            </a:endParaRPr>
          </a:p>
          <a:p>
            <a:pPr indent="-295275" lvl="3" marL="1828800" rtl="0" algn="l">
              <a:lnSpc>
                <a:spcPct val="115000"/>
              </a:lnSpc>
              <a:spcBef>
                <a:spcPts val="0"/>
              </a:spcBef>
              <a:spcAft>
                <a:spcPts val="0"/>
              </a:spcAft>
              <a:buClr>
                <a:srgbClr val="444444"/>
              </a:buClr>
              <a:buSzPts val="1050"/>
              <a:buFont typeface="Roboto"/>
              <a:buChar char="●"/>
            </a:pPr>
            <a:r>
              <a:rPr lang="en" sz="1050">
                <a:solidFill>
                  <a:srgbClr val="444444"/>
                </a:solidFill>
                <a:latin typeface="Roboto"/>
                <a:ea typeface="Roboto"/>
                <a:cs typeface="Roboto"/>
                <a:sym typeface="Roboto"/>
              </a:rPr>
              <a:t>Push to an array a course passed </a:t>
            </a:r>
            <a:endParaRPr sz="1050">
              <a:solidFill>
                <a:srgbClr val="444444"/>
              </a:solidFill>
              <a:latin typeface="Roboto"/>
              <a:ea typeface="Roboto"/>
              <a:cs typeface="Roboto"/>
              <a:sym typeface="Roboto"/>
            </a:endParaRPr>
          </a:p>
          <a:p>
            <a:pPr indent="-295275" lvl="2" marL="1371600" rtl="0" algn="l">
              <a:lnSpc>
                <a:spcPct val="137500"/>
              </a:lnSpc>
              <a:spcBef>
                <a:spcPts val="0"/>
              </a:spcBef>
              <a:spcAft>
                <a:spcPts val="0"/>
              </a:spcAft>
              <a:buClr>
                <a:srgbClr val="444444"/>
              </a:buClr>
              <a:buSzPts val="1050"/>
              <a:buFont typeface="Roboto"/>
              <a:buChar char="■"/>
            </a:pPr>
            <a:r>
              <a:rPr i="1" lang="en" sz="1200">
                <a:solidFill>
                  <a:srgbClr val="4876D6"/>
                </a:solidFill>
                <a:highlight>
                  <a:srgbClr val="FBFBFB"/>
                </a:highlight>
                <a:latin typeface="Courier New"/>
                <a:ea typeface="Courier New"/>
                <a:cs typeface="Courier New"/>
                <a:sym typeface="Courier New"/>
              </a:rPr>
              <a:t>toggleFavorite</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courseId</a:t>
            </a:r>
            <a:r>
              <a:rPr lang="en" sz="1200">
                <a:solidFill>
                  <a:srgbClr val="0C969B"/>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 </a:t>
            </a:r>
            <a:r>
              <a:rPr lang="en" sz="1200">
                <a:solidFill>
                  <a:srgbClr val="4876D6"/>
                </a:solidFill>
                <a:highlight>
                  <a:srgbClr val="FBFBFB"/>
                </a:highlight>
                <a:latin typeface="Courier New"/>
                <a:ea typeface="Courier New"/>
                <a:cs typeface="Courier New"/>
                <a:sym typeface="Courier New"/>
              </a:rPr>
              <a:t>string</a:t>
            </a:r>
            <a:r>
              <a:rPr lang="en" sz="1200">
                <a:solidFill>
                  <a:srgbClr val="111111"/>
                </a:solidFill>
                <a:highlight>
                  <a:srgbClr val="FBFBFB"/>
                </a:highlight>
                <a:latin typeface="Courier New"/>
                <a:ea typeface="Courier New"/>
                <a:cs typeface="Courier New"/>
                <a:sym typeface="Courier New"/>
              </a:rPr>
              <a:t>)</a:t>
            </a:r>
            <a:endParaRPr sz="1050">
              <a:solidFill>
                <a:srgbClr val="444444"/>
              </a:solidFill>
              <a:latin typeface="Roboto"/>
              <a:ea typeface="Roboto"/>
              <a:cs typeface="Roboto"/>
              <a:sym typeface="Roboto"/>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98"/>
          <p:cNvSpPr txBox="1"/>
          <p:nvPr>
            <p:ph type="ctrTitle"/>
          </p:nvPr>
        </p:nvSpPr>
        <p:spPr>
          <a:xfrm>
            <a:off x="314150" y="446500"/>
            <a:ext cx="79182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Consuming HTTP (sending/r</a:t>
            </a:r>
            <a:r>
              <a:rPr lang="en" sz="3400">
                <a:solidFill>
                  <a:srgbClr val="E06666"/>
                </a:solidFill>
                <a:latin typeface="Raleway"/>
                <a:ea typeface="Raleway"/>
                <a:cs typeface="Raleway"/>
                <a:sym typeface="Raleway"/>
              </a:rPr>
              <a:t>eceiving</a:t>
            </a:r>
            <a:r>
              <a:rPr lang="en" sz="3400">
                <a:solidFill>
                  <a:srgbClr val="E06666"/>
                </a:solidFill>
                <a:latin typeface="Raleway"/>
                <a:ea typeface="Raleway"/>
                <a:cs typeface="Raleway"/>
                <a:sym typeface="Raleway"/>
              </a:rPr>
              <a:t> data from server)</a:t>
            </a:r>
            <a:endParaRPr sz="3400">
              <a:solidFill>
                <a:srgbClr val="E06666"/>
              </a:solidFill>
              <a:latin typeface="Raleway"/>
              <a:ea typeface="Raleway"/>
              <a:cs typeface="Raleway"/>
              <a:sym typeface="Raleway"/>
            </a:endParaRPr>
          </a:p>
        </p:txBody>
      </p:sp>
      <p:sp>
        <p:nvSpPr>
          <p:cNvPr id="660" name="Google Shape;660;p98"/>
          <p:cNvSpPr txBox="1"/>
          <p:nvPr/>
        </p:nvSpPr>
        <p:spPr>
          <a:xfrm>
            <a:off x="396750" y="1055950"/>
            <a:ext cx="8350500" cy="3855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In the component/service you want to fetch data from inject </a:t>
            </a:r>
            <a:r>
              <a:rPr b="1" lang="en" sz="1000">
                <a:solidFill>
                  <a:schemeClr val="dk2"/>
                </a:solidFill>
                <a:latin typeface="Roboto"/>
                <a:ea typeface="Roboto"/>
                <a:cs typeface="Roboto"/>
                <a:sym typeface="Roboto"/>
              </a:rPr>
              <a:t>Http</a:t>
            </a:r>
            <a:r>
              <a:rPr lang="en" sz="1000">
                <a:solidFill>
                  <a:schemeClr val="dk2"/>
                </a:solidFill>
                <a:latin typeface="Roboto"/>
                <a:ea typeface="Roboto"/>
                <a:cs typeface="Roboto"/>
                <a:sym typeface="Roboto"/>
              </a:rPr>
              <a:t> inside the constructor</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lang="en" sz="950">
                <a:solidFill>
                  <a:srgbClr val="0000FF"/>
                </a:solidFill>
                <a:latin typeface="Courier New"/>
                <a:ea typeface="Courier New"/>
                <a:cs typeface="Courier New"/>
                <a:sym typeface="Courier New"/>
              </a:rPr>
              <a:t>constructor</a:t>
            </a:r>
            <a:r>
              <a:rPr lang="en" sz="950">
                <a:solidFill>
                  <a:srgbClr val="666600"/>
                </a:solidFill>
                <a:latin typeface="Courier New"/>
                <a:ea typeface="Courier New"/>
                <a:cs typeface="Courier New"/>
                <a:sym typeface="Courier New"/>
              </a:rPr>
              <a:t>(</a:t>
            </a:r>
            <a:r>
              <a:rPr lang="en" sz="950">
                <a:solidFill>
                  <a:srgbClr val="0000FF"/>
                </a:solidFill>
                <a:latin typeface="Courier New"/>
                <a:ea typeface="Courier New"/>
                <a:cs typeface="Courier New"/>
                <a:sym typeface="Courier New"/>
              </a:rPr>
              <a:t>private</a:t>
            </a:r>
            <a:r>
              <a:rPr lang="en" sz="950">
                <a:solidFill>
                  <a:schemeClr val="dk1"/>
                </a:solidFill>
                <a:uFill>
                  <a:noFill/>
                </a:uFill>
                <a:latin typeface="Courier New"/>
                <a:ea typeface="Courier New"/>
                <a:cs typeface="Courier New"/>
                <a:sym typeface="Courier New"/>
                <a:hlinkClick r:id="rId3">
                  <a:extLst>
                    <a:ext uri="{A12FA001-AC4F-418D-AE19-62706E023703}">
                      <ahyp:hlinkClr val="tx"/>
                    </a:ext>
                  </a:extLst>
                </a:hlinkClick>
              </a:rPr>
              <a:t> http</a:t>
            </a:r>
            <a:r>
              <a:rPr lang="en" sz="950">
                <a:solidFill>
                  <a:srgbClr val="666600"/>
                </a:solidFill>
                <a:latin typeface="Courier New"/>
                <a:ea typeface="Courier New"/>
                <a:cs typeface="Courier New"/>
                <a:sym typeface="Courier New"/>
              </a:rPr>
              <a:t>:</a:t>
            </a:r>
            <a:r>
              <a:rPr lang="en" sz="950">
                <a:solidFill>
                  <a:schemeClr val="dk1"/>
                </a:solidFill>
                <a:uFill>
                  <a:noFill/>
                </a:uFill>
                <a:latin typeface="Courier New"/>
                <a:ea typeface="Courier New"/>
                <a:cs typeface="Courier New"/>
                <a:sym typeface="Courier New"/>
                <a:hlinkClick r:id="rId4">
                  <a:extLst>
                    <a:ext uri="{A12FA001-AC4F-418D-AE19-62706E023703}">
                      <ahyp:hlinkClr val="tx"/>
                    </a:ext>
                  </a:extLst>
                </a:hlinkClick>
              </a:rPr>
              <a:t> </a:t>
            </a:r>
            <a:r>
              <a:rPr lang="en" sz="950">
                <a:solidFill>
                  <a:srgbClr val="FF0000"/>
                </a:solidFill>
                <a:uFill>
                  <a:noFill/>
                </a:uFill>
                <a:latin typeface="Courier New"/>
                <a:ea typeface="Courier New"/>
                <a:cs typeface="Courier New"/>
                <a:sym typeface="Courier New"/>
                <a:hlinkClick r:id="rId5">
                  <a:extLst>
                    <a:ext uri="{A12FA001-AC4F-418D-AE19-62706E023703}">
                      <ahyp:hlinkClr val="tx"/>
                    </a:ext>
                  </a:extLst>
                </a:hlinkClick>
              </a:rPr>
              <a:t>HttpClient</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 </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 </a:t>
            </a:r>
            <a:r>
              <a:rPr lang="en" sz="950">
                <a:solidFill>
                  <a:srgbClr val="666600"/>
                </a:solidFill>
                <a:latin typeface="Courier New"/>
                <a:ea typeface="Courier New"/>
                <a:cs typeface="Courier New"/>
                <a:sym typeface="Courier New"/>
              </a:rPr>
              <a:t>}</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Import </a:t>
            </a:r>
            <a:r>
              <a:rPr b="1" lang="en" sz="1000">
                <a:solidFill>
                  <a:schemeClr val="dk2"/>
                </a:solidFill>
                <a:latin typeface="Roboto"/>
                <a:ea typeface="Roboto"/>
                <a:cs typeface="Roboto"/>
                <a:sym typeface="Roboto"/>
              </a:rPr>
              <a:t>HttpModule</a:t>
            </a:r>
            <a:r>
              <a:rPr lang="en" sz="1000">
                <a:solidFill>
                  <a:schemeClr val="dk2"/>
                </a:solidFill>
                <a:latin typeface="Roboto"/>
                <a:ea typeface="Roboto"/>
                <a:cs typeface="Roboto"/>
                <a:sym typeface="Roboto"/>
              </a:rPr>
              <a:t> in AppMOdule  </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lang="en" sz="950">
                <a:solidFill>
                  <a:srgbClr val="0000FF"/>
                </a:solidFill>
                <a:latin typeface="Courier New"/>
                <a:ea typeface="Courier New"/>
                <a:cs typeface="Courier New"/>
                <a:sym typeface="Courier New"/>
              </a:rPr>
              <a:t>import</a:t>
            </a:r>
            <a:r>
              <a:rPr lang="en" sz="950">
                <a:solidFill>
                  <a:schemeClr val="dk1"/>
                </a:solidFill>
                <a:latin typeface="Courier New"/>
                <a:ea typeface="Courier New"/>
                <a:cs typeface="Courier New"/>
                <a:sym typeface="Courier New"/>
              </a:rPr>
              <a:t> </a:t>
            </a:r>
            <a:r>
              <a:rPr lang="en" sz="950">
                <a:solidFill>
                  <a:srgbClr val="666600"/>
                </a:solidFill>
                <a:latin typeface="Courier New"/>
                <a:ea typeface="Courier New"/>
                <a:cs typeface="Courier New"/>
                <a:sym typeface="Courier New"/>
              </a:rPr>
              <a:t>{</a:t>
            </a:r>
            <a:r>
              <a:rPr lang="en" sz="950">
                <a:solidFill>
                  <a:schemeClr val="dk1"/>
                </a:solidFill>
                <a:uFill>
                  <a:noFill/>
                </a:uFill>
                <a:latin typeface="Courier New"/>
                <a:ea typeface="Courier New"/>
                <a:cs typeface="Courier New"/>
                <a:sym typeface="Courier New"/>
                <a:hlinkClick r:id="rId6">
                  <a:extLst>
                    <a:ext uri="{A12FA001-AC4F-418D-AE19-62706E023703}">
                      <ahyp:hlinkClr val="tx"/>
                    </a:ext>
                  </a:extLst>
                </a:hlinkClick>
              </a:rPr>
              <a:t> </a:t>
            </a:r>
            <a:r>
              <a:rPr lang="en" sz="950">
                <a:solidFill>
                  <a:srgbClr val="FF0000"/>
                </a:solidFill>
                <a:uFill>
                  <a:noFill/>
                </a:uFill>
                <a:latin typeface="Courier New"/>
                <a:ea typeface="Courier New"/>
                <a:cs typeface="Courier New"/>
                <a:sym typeface="Courier New"/>
                <a:hlinkClick r:id="rId7">
                  <a:extLst>
                    <a:ext uri="{A12FA001-AC4F-418D-AE19-62706E023703}">
                      <ahyp:hlinkClr val="tx"/>
                    </a:ext>
                  </a:extLst>
                </a:hlinkClick>
              </a:rPr>
              <a:t>HttpClientModule</a:t>
            </a:r>
            <a:r>
              <a:rPr lang="en" sz="950">
                <a:solidFill>
                  <a:schemeClr val="dk1"/>
                </a:solidFill>
                <a:latin typeface="Courier New"/>
                <a:ea typeface="Courier New"/>
                <a:cs typeface="Courier New"/>
                <a:sym typeface="Courier New"/>
              </a:rPr>
              <a:t> </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 </a:t>
            </a:r>
            <a:r>
              <a:rPr lang="en" sz="950">
                <a:solidFill>
                  <a:srgbClr val="0000FF"/>
                </a:solidFill>
                <a:latin typeface="Courier New"/>
                <a:ea typeface="Courier New"/>
                <a:cs typeface="Courier New"/>
                <a:sym typeface="Courier New"/>
              </a:rPr>
              <a:t>from</a:t>
            </a:r>
            <a:r>
              <a:rPr lang="en" sz="950">
                <a:solidFill>
                  <a:schemeClr val="dk1"/>
                </a:solidFill>
                <a:latin typeface="Courier New"/>
                <a:ea typeface="Courier New"/>
                <a:cs typeface="Courier New"/>
                <a:sym typeface="Courier New"/>
              </a:rPr>
              <a:t> </a:t>
            </a:r>
            <a:r>
              <a:rPr lang="en" sz="950">
                <a:solidFill>
                  <a:srgbClr val="880000"/>
                </a:solidFill>
                <a:latin typeface="Courier New"/>
                <a:ea typeface="Courier New"/>
                <a:cs typeface="Courier New"/>
                <a:sym typeface="Courier New"/>
              </a:rPr>
              <a:t>'@angular/common/</a:t>
            </a:r>
            <a:r>
              <a:rPr lang="en" sz="950">
                <a:solidFill>
                  <a:srgbClr val="880000"/>
                </a:solidFill>
                <a:uFill>
                  <a:noFill/>
                </a:uFill>
                <a:latin typeface="Courier New"/>
                <a:ea typeface="Courier New"/>
                <a:cs typeface="Courier New"/>
                <a:sym typeface="Courier New"/>
                <a:hlinkClick r:id="rId8">
                  <a:extLst>
                    <a:ext uri="{A12FA001-AC4F-418D-AE19-62706E023703}">
                      <ahyp:hlinkClr val="tx"/>
                    </a:ext>
                  </a:extLst>
                </a:hlinkClick>
              </a:rPr>
              <a:t>http</a:t>
            </a:r>
            <a:r>
              <a:rPr lang="en" sz="950">
                <a:solidFill>
                  <a:srgbClr val="880000"/>
                </a:solidFill>
                <a:latin typeface="Courier New"/>
                <a:ea typeface="Courier New"/>
                <a:cs typeface="Courier New"/>
                <a:sym typeface="Courier New"/>
              </a:rPr>
              <a:t>'</a:t>
            </a:r>
            <a:r>
              <a:rPr lang="en" sz="950">
                <a:solidFill>
                  <a:srgbClr val="666600"/>
                </a:solidFill>
                <a:latin typeface="Courier New"/>
                <a:ea typeface="Courier New"/>
                <a:cs typeface="Courier New"/>
                <a:sym typeface="Courier New"/>
              </a:rPr>
              <a:t>;</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In App.module.ts </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lang="en" sz="950">
                <a:solidFill>
                  <a:srgbClr val="0000FF"/>
                </a:solidFill>
                <a:latin typeface="Courier New"/>
                <a:ea typeface="Courier New"/>
                <a:cs typeface="Courier New"/>
                <a:sym typeface="Courier New"/>
              </a:rPr>
              <a:t>import</a:t>
            </a:r>
            <a:r>
              <a:rPr lang="en" sz="950">
                <a:solidFill>
                  <a:schemeClr val="dk1"/>
                </a:solidFill>
                <a:latin typeface="Courier New"/>
                <a:ea typeface="Courier New"/>
                <a:cs typeface="Courier New"/>
                <a:sym typeface="Courier New"/>
              </a:rPr>
              <a:t> </a:t>
            </a:r>
            <a:r>
              <a:rPr lang="en" sz="950">
                <a:solidFill>
                  <a:srgbClr val="666600"/>
                </a:solidFill>
                <a:latin typeface="Courier New"/>
                <a:ea typeface="Courier New"/>
                <a:cs typeface="Courier New"/>
                <a:sym typeface="Courier New"/>
              </a:rPr>
              <a:t>{</a:t>
            </a:r>
            <a:r>
              <a:rPr lang="en" sz="950">
                <a:solidFill>
                  <a:schemeClr val="dk1"/>
                </a:solidFill>
                <a:uFill>
                  <a:noFill/>
                </a:uFill>
                <a:latin typeface="Courier New"/>
                <a:ea typeface="Courier New"/>
                <a:cs typeface="Courier New"/>
                <a:sym typeface="Courier New"/>
                <a:hlinkClick r:id="rId9">
                  <a:extLst>
                    <a:ext uri="{A12FA001-AC4F-418D-AE19-62706E023703}">
                      <ahyp:hlinkClr val="tx"/>
                    </a:ext>
                  </a:extLst>
                </a:hlinkClick>
              </a:rPr>
              <a:t> </a:t>
            </a:r>
            <a:r>
              <a:rPr lang="en" sz="950">
                <a:solidFill>
                  <a:srgbClr val="FF0000"/>
                </a:solidFill>
                <a:uFill>
                  <a:noFill/>
                </a:uFill>
                <a:latin typeface="Courier New"/>
                <a:ea typeface="Courier New"/>
                <a:cs typeface="Courier New"/>
                <a:sym typeface="Courier New"/>
                <a:hlinkClick r:id="rId10">
                  <a:extLst>
                    <a:ext uri="{A12FA001-AC4F-418D-AE19-62706E023703}">
                      <ahyp:hlinkClr val="tx"/>
                    </a:ext>
                  </a:extLst>
                </a:hlinkClick>
              </a:rPr>
              <a:t>HttpClientModule</a:t>
            </a:r>
            <a:r>
              <a:rPr lang="en" sz="950">
                <a:solidFill>
                  <a:schemeClr val="dk1"/>
                </a:solidFill>
                <a:latin typeface="Courier New"/>
                <a:ea typeface="Courier New"/>
                <a:cs typeface="Courier New"/>
                <a:sym typeface="Courier New"/>
              </a:rPr>
              <a:t> </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 </a:t>
            </a:r>
            <a:r>
              <a:rPr lang="en" sz="950">
                <a:solidFill>
                  <a:srgbClr val="0000FF"/>
                </a:solidFill>
                <a:latin typeface="Courier New"/>
                <a:ea typeface="Courier New"/>
                <a:cs typeface="Courier New"/>
                <a:sym typeface="Courier New"/>
              </a:rPr>
              <a:t>from</a:t>
            </a:r>
            <a:r>
              <a:rPr lang="en" sz="950">
                <a:solidFill>
                  <a:schemeClr val="dk1"/>
                </a:solidFill>
                <a:latin typeface="Courier New"/>
                <a:ea typeface="Courier New"/>
                <a:cs typeface="Courier New"/>
                <a:sym typeface="Courier New"/>
              </a:rPr>
              <a:t> </a:t>
            </a:r>
            <a:r>
              <a:rPr lang="en" sz="950">
                <a:solidFill>
                  <a:srgbClr val="880000"/>
                </a:solidFill>
                <a:latin typeface="Courier New"/>
                <a:ea typeface="Courier New"/>
                <a:cs typeface="Courier New"/>
                <a:sym typeface="Courier New"/>
              </a:rPr>
              <a:t>'@angular/common/</a:t>
            </a:r>
            <a:r>
              <a:rPr lang="en" sz="950">
                <a:solidFill>
                  <a:srgbClr val="880000"/>
                </a:solidFill>
                <a:uFill>
                  <a:noFill/>
                </a:uFill>
                <a:latin typeface="Courier New"/>
                <a:ea typeface="Courier New"/>
                <a:cs typeface="Courier New"/>
                <a:sym typeface="Courier New"/>
                <a:hlinkClick r:id="rId11">
                  <a:extLst>
                    <a:ext uri="{A12FA001-AC4F-418D-AE19-62706E023703}">
                      <ahyp:hlinkClr val="tx"/>
                    </a:ext>
                  </a:extLst>
                </a:hlinkClick>
              </a:rPr>
              <a:t>http</a:t>
            </a:r>
            <a:r>
              <a:rPr lang="en" sz="950">
                <a:solidFill>
                  <a:srgbClr val="880000"/>
                </a:solidFill>
                <a:latin typeface="Courier New"/>
                <a:ea typeface="Courier New"/>
                <a:cs typeface="Courier New"/>
                <a:sym typeface="Courier New"/>
              </a:rPr>
              <a:t>'</a:t>
            </a:r>
            <a:r>
              <a:rPr lang="en" sz="950">
                <a:solidFill>
                  <a:srgbClr val="666600"/>
                </a:solidFill>
                <a:latin typeface="Courier New"/>
                <a:ea typeface="Courier New"/>
                <a:cs typeface="Courier New"/>
                <a:sym typeface="Courier New"/>
              </a:rPr>
              <a:t>;</a:t>
            </a:r>
            <a:endParaRPr sz="950">
              <a:solidFill>
                <a:srgbClr val="666600"/>
              </a:solidFill>
              <a:latin typeface="Courier New"/>
              <a:ea typeface="Courier New"/>
              <a:cs typeface="Courier New"/>
              <a:sym typeface="Courier New"/>
            </a:endParaRPr>
          </a:p>
          <a:p>
            <a:pPr indent="0" lvl="0" marL="0" rtl="0" algn="l">
              <a:spcBef>
                <a:spcPts val="0"/>
              </a:spcBef>
              <a:spcAft>
                <a:spcPts val="0"/>
              </a:spcAft>
              <a:buNone/>
            </a:pPr>
            <a:r>
              <a:t/>
            </a:r>
            <a:endParaRPr sz="950">
              <a:solidFill>
                <a:srgbClr val="666600"/>
              </a:solidFill>
              <a:latin typeface="Courier New"/>
              <a:ea typeface="Courier New"/>
              <a:cs typeface="Courier New"/>
              <a:sym typeface="Courier New"/>
            </a:endParaRPr>
          </a:p>
          <a:p>
            <a:pPr indent="-288925" lvl="1" marL="914400" rtl="0" algn="l">
              <a:spcBef>
                <a:spcPts val="0"/>
              </a:spcBef>
              <a:spcAft>
                <a:spcPts val="0"/>
              </a:spcAft>
              <a:buClr>
                <a:srgbClr val="666600"/>
              </a:buClr>
              <a:buSzPts val="950"/>
              <a:buFont typeface="Courier New"/>
              <a:buChar char="○"/>
            </a:pPr>
            <a:r>
              <a:rPr lang="en" sz="950">
                <a:solidFill>
                  <a:srgbClr val="0088CC"/>
                </a:solidFill>
                <a:latin typeface="Courier New"/>
                <a:ea typeface="Courier New"/>
                <a:cs typeface="Courier New"/>
                <a:sym typeface="Courier New"/>
              </a:rPr>
              <a:t>@</a:t>
            </a:r>
            <a:r>
              <a:rPr lang="en" sz="950">
                <a:solidFill>
                  <a:srgbClr val="0088CC"/>
                </a:solidFill>
                <a:uFill>
                  <a:noFill/>
                </a:uFill>
                <a:latin typeface="Courier New"/>
                <a:ea typeface="Courier New"/>
                <a:cs typeface="Courier New"/>
                <a:sym typeface="Courier New"/>
                <a:hlinkClick r:id="rId12">
                  <a:extLst>
                    <a:ext uri="{A12FA001-AC4F-418D-AE19-62706E023703}">
                      <ahyp:hlinkClr val="tx"/>
                    </a:ext>
                  </a:extLst>
                </a:hlinkClick>
              </a:rPr>
              <a:t>NgModule</a:t>
            </a:r>
            <a:r>
              <a:rPr lang="en" sz="950">
                <a:solidFill>
                  <a:srgbClr val="666600"/>
                </a:solidFill>
                <a:latin typeface="Courier New"/>
                <a:ea typeface="Courier New"/>
                <a:cs typeface="Courier New"/>
                <a:sym typeface="Courier New"/>
              </a:rPr>
              <a:t>({</a:t>
            </a:r>
            <a:endParaRPr sz="950">
              <a:solidFill>
                <a:schemeClr val="dk1"/>
              </a:solidFill>
              <a:latin typeface="Courier New"/>
              <a:ea typeface="Courier New"/>
              <a:cs typeface="Courier New"/>
              <a:sym typeface="Courier New"/>
            </a:endParaRPr>
          </a:p>
          <a:p>
            <a:pPr indent="-288925" lvl="1" marL="914400" rtl="0" algn="l">
              <a:spcBef>
                <a:spcPts val="0"/>
              </a:spcBef>
              <a:spcAft>
                <a:spcPts val="0"/>
              </a:spcAft>
              <a:buClr>
                <a:srgbClr val="666600"/>
              </a:buClr>
              <a:buSzPts val="950"/>
              <a:buFont typeface="Courier New"/>
              <a:buChar char="○"/>
            </a:pPr>
            <a:r>
              <a:rPr lang="en" sz="950">
                <a:solidFill>
                  <a:schemeClr val="dk1"/>
                </a:solidFill>
                <a:latin typeface="Courier New"/>
                <a:ea typeface="Courier New"/>
                <a:cs typeface="Courier New"/>
                <a:sym typeface="Courier New"/>
              </a:rPr>
              <a:t>  imports</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 </a:t>
            </a:r>
            <a:r>
              <a:rPr lang="en" sz="950">
                <a:solidFill>
                  <a:srgbClr val="666600"/>
                </a:solidFill>
                <a:latin typeface="Courier New"/>
                <a:ea typeface="Courier New"/>
                <a:cs typeface="Courier New"/>
                <a:sym typeface="Courier New"/>
              </a:rPr>
              <a:t>[</a:t>
            </a:r>
            <a:endParaRPr sz="950">
              <a:solidFill>
                <a:schemeClr val="dk1"/>
              </a:solidFill>
              <a:latin typeface="Courier New"/>
              <a:ea typeface="Courier New"/>
              <a:cs typeface="Courier New"/>
              <a:sym typeface="Courier New"/>
            </a:endParaRPr>
          </a:p>
          <a:p>
            <a:pPr indent="-288925" lvl="1" marL="914400" rtl="0" algn="l">
              <a:spcBef>
                <a:spcPts val="0"/>
              </a:spcBef>
              <a:spcAft>
                <a:spcPts val="0"/>
              </a:spcAft>
              <a:buClr>
                <a:srgbClr val="666600"/>
              </a:buClr>
              <a:buSzPts val="950"/>
              <a:buFont typeface="Courier New"/>
              <a:buChar char="○"/>
            </a:pPr>
            <a:r>
              <a:rPr lang="en" sz="950">
                <a:solidFill>
                  <a:schemeClr val="dk1"/>
                </a:solidFill>
                <a:latin typeface="Courier New"/>
                <a:ea typeface="Courier New"/>
                <a:cs typeface="Courier New"/>
                <a:sym typeface="Courier New"/>
              </a:rPr>
              <a:t>   </a:t>
            </a:r>
            <a:r>
              <a:rPr lang="en" sz="950">
                <a:solidFill>
                  <a:schemeClr val="dk1"/>
                </a:solidFill>
                <a:uFill>
                  <a:noFill/>
                </a:uFill>
                <a:latin typeface="Courier New"/>
                <a:ea typeface="Courier New"/>
                <a:cs typeface="Courier New"/>
                <a:sym typeface="Courier New"/>
                <a:hlinkClick r:id="rId13">
                  <a:extLst>
                    <a:ext uri="{A12FA001-AC4F-418D-AE19-62706E023703}">
                      <ahyp:hlinkClr val="tx"/>
                    </a:ext>
                  </a:extLst>
                </a:hlinkClick>
              </a:rPr>
              <a:t> </a:t>
            </a:r>
            <a:r>
              <a:rPr lang="en" sz="950">
                <a:solidFill>
                  <a:srgbClr val="FF0000"/>
                </a:solidFill>
                <a:uFill>
                  <a:noFill/>
                </a:uFill>
                <a:latin typeface="Courier New"/>
                <a:ea typeface="Courier New"/>
                <a:cs typeface="Courier New"/>
                <a:sym typeface="Courier New"/>
                <a:hlinkClick r:id="rId14">
                  <a:extLst>
                    <a:ext uri="{A12FA001-AC4F-418D-AE19-62706E023703}">
                      <ahyp:hlinkClr val="tx"/>
                    </a:ext>
                  </a:extLst>
                </a:hlinkClick>
              </a:rPr>
              <a:t>BrowserModule</a:t>
            </a:r>
            <a:r>
              <a:rPr lang="en" sz="950">
                <a:solidFill>
                  <a:srgbClr val="666600"/>
                </a:solidFill>
                <a:latin typeface="Courier New"/>
                <a:ea typeface="Courier New"/>
                <a:cs typeface="Courier New"/>
                <a:sym typeface="Courier New"/>
              </a:rPr>
              <a:t>,</a:t>
            </a:r>
            <a:endParaRPr sz="950">
              <a:solidFill>
                <a:schemeClr val="dk1"/>
              </a:solidFill>
              <a:latin typeface="Courier New"/>
              <a:ea typeface="Courier New"/>
              <a:cs typeface="Courier New"/>
              <a:sym typeface="Courier New"/>
            </a:endParaRPr>
          </a:p>
          <a:p>
            <a:pPr indent="-288925" lvl="1" marL="914400" rtl="0" algn="l">
              <a:spcBef>
                <a:spcPts val="0"/>
              </a:spcBef>
              <a:spcAft>
                <a:spcPts val="0"/>
              </a:spcAft>
              <a:buClr>
                <a:srgbClr val="666600"/>
              </a:buClr>
              <a:buSzPts val="950"/>
              <a:buFont typeface="Courier New"/>
              <a:buChar char="○"/>
            </a:pPr>
            <a:r>
              <a:rPr lang="en" sz="950">
                <a:solidFill>
                  <a:schemeClr val="dk1"/>
                </a:solidFill>
                <a:latin typeface="Courier New"/>
                <a:ea typeface="Courier New"/>
                <a:cs typeface="Courier New"/>
                <a:sym typeface="Courier New"/>
              </a:rPr>
              <a:t>    </a:t>
            </a:r>
            <a:r>
              <a:rPr lang="en" sz="950">
                <a:solidFill>
                  <a:srgbClr val="006600"/>
                </a:solidFill>
                <a:latin typeface="Courier New"/>
                <a:ea typeface="Courier New"/>
                <a:cs typeface="Courier New"/>
                <a:sym typeface="Courier New"/>
              </a:rPr>
              <a:t>// import</a:t>
            </a:r>
            <a:r>
              <a:rPr lang="en" sz="950">
                <a:solidFill>
                  <a:srgbClr val="006600"/>
                </a:solidFill>
                <a:uFill>
                  <a:noFill/>
                </a:uFill>
                <a:latin typeface="Courier New"/>
                <a:ea typeface="Courier New"/>
                <a:cs typeface="Courier New"/>
                <a:sym typeface="Courier New"/>
                <a:hlinkClick r:id="rId15">
                  <a:extLst>
                    <a:ext uri="{A12FA001-AC4F-418D-AE19-62706E023703}">
                      <ahyp:hlinkClr val="tx"/>
                    </a:ext>
                  </a:extLst>
                </a:hlinkClick>
              </a:rPr>
              <a:t> HttpClientModule</a:t>
            </a:r>
            <a:r>
              <a:rPr lang="en" sz="950">
                <a:solidFill>
                  <a:srgbClr val="006600"/>
                </a:solidFill>
                <a:latin typeface="Courier New"/>
                <a:ea typeface="Courier New"/>
                <a:cs typeface="Courier New"/>
                <a:sym typeface="Courier New"/>
              </a:rPr>
              <a:t> after BrowserModule.</a:t>
            </a:r>
            <a:endParaRPr sz="950">
              <a:solidFill>
                <a:schemeClr val="dk1"/>
              </a:solidFill>
              <a:latin typeface="Courier New"/>
              <a:ea typeface="Courier New"/>
              <a:cs typeface="Courier New"/>
              <a:sym typeface="Courier New"/>
            </a:endParaRPr>
          </a:p>
          <a:p>
            <a:pPr indent="-288925" lvl="1" marL="914400" rtl="0" algn="l">
              <a:spcBef>
                <a:spcPts val="0"/>
              </a:spcBef>
              <a:spcAft>
                <a:spcPts val="0"/>
              </a:spcAft>
              <a:buClr>
                <a:srgbClr val="666600"/>
              </a:buClr>
              <a:buSzPts val="950"/>
              <a:buFont typeface="Courier New"/>
              <a:buChar char="○"/>
            </a:pPr>
            <a:r>
              <a:rPr lang="en" sz="950">
                <a:solidFill>
                  <a:schemeClr val="dk1"/>
                </a:solidFill>
                <a:latin typeface="Courier New"/>
                <a:ea typeface="Courier New"/>
                <a:cs typeface="Courier New"/>
                <a:sym typeface="Courier New"/>
              </a:rPr>
              <a:t>   </a:t>
            </a:r>
            <a:r>
              <a:rPr lang="en" sz="950">
                <a:solidFill>
                  <a:schemeClr val="dk1"/>
                </a:solidFill>
                <a:uFill>
                  <a:noFill/>
                </a:uFill>
                <a:latin typeface="Courier New"/>
                <a:ea typeface="Courier New"/>
                <a:cs typeface="Courier New"/>
                <a:sym typeface="Courier New"/>
                <a:hlinkClick r:id="rId16">
                  <a:extLst>
                    <a:ext uri="{A12FA001-AC4F-418D-AE19-62706E023703}">
                      <ahyp:hlinkClr val="tx"/>
                    </a:ext>
                  </a:extLst>
                </a:hlinkClick>
              </a:rPr>
              <a:t> </a:t>
            </a:r>
            <a:r>
              <a:rPr lang="en" sz="950">
                <a:solidFill>
                  <a:srgbClr val="FF0000"/>
                </a:solidFill>
                <a:uFill>
                  <a:noFill/>
                </a:uFill>
                <a:latin typeface="Courier New"/>
                <a:ea typeface="Courier New"/>
                <a:cs typeface="Courier New"/>
                <a:sym typeface="Courier New"/>
                <a:hlinkClick r:id="rId17">
                  <a:extLst>
                    <a:ext uri="{A12FA001-AC4F-418D-AE19-62706E023703}">
                      <ahyp:hlinkClr val="tx"/>
                    </a:ext>
                  </a:extLst>
                </a:hlinkClick>
              </a:rPr>
              <a:t>HttpClientModule</a:t>
            </a:r>
            <a:r>
              <a:rPr lang="en" sz="950">
                <a:solidFill>
                  <a:srgbClr val="666600"/>
                </a:solidFill>
                <a:latin typeface="Courier New"/>
                <a:ea typeface="Courier New"/>
                <a:cs typeface="Courier New"/>
                <a:sym typeface="Courier New"/>
              </a:rPr>
              <a:t>,</a:t>
            </a:r>
            <a:endParaRPr sz="950">
              <a:solidFill>
                <a:schemeClr val="dk1"/>
              </a:solidFill>
              <a:latin typeface="Courier New"/>
              <a:ea typeface="Courier New"/>
              <a:cs typeface="Courier New"/>
              <a:sym typeface="Courier New"/>
            </a:endParaRPr>
          </a:p>
          <a:p>
            <a:pPr indent="-288925" lvl="1" marL="914400" rtl="0" algn="l">
              <a:spcBef>
                <a:spcPts val="0"/>
              </a:spcBef>
              <a:spcAft>
                <a:spcPts val="0"/>
              </a:spcAft>
              <a:buClr>
                <a:srgbClr val="666600"/>
              </a:buClr>
              <a:buSzPts val="950"/>
              <a:buFont typeface="Courier New"/>
              <a:buChar char="○"/>
            </a:pPr>
            <a:r>
              <a:rPr lang="en" sz="950">
                <a:solidFill>
                  <a:schemeClr val="dk1"/>
                </a:solidFill>
                <a:latin typeface="Courier New"/>
                <a:ea typeface="Courier New"/>
                <a:cs typeface="Courier New"/>
                <a:sym typeface="Courier New"/>
              </a:rPr>
              <a:t>  </a:t>
            </a:r>
            <a:r>
              <a:rPr lang="en" sz="950">
                <a:solidFill>
                  <a:srgbClr val="666600"/>
                </a:solidFill>
                <a:latin typeface="Courier New"/>
                <a:ea typeface="Courier New"/>
                <a:cs typeface="Courier New"/>
                <a:sym typeface="Courier New"/>
              </a:rPr>
              <a:t>],</a:t>
            </a:r>
            <a:endParaRPr sz="950">
              <a:solidFill>
                <a:schemeClr val="dk1"/>
              </a:solidFill>
              <a:latin typeface="Courier New"/>
              <a:ea typeface="Courier New"/>
              <a:cs typeface="Courier New"/>
              <a:sym typeface="Courier New"/>
            </a:endParaRPr>
          </a:p>
          <a:p>
            <a:pPr indent="-288925" lvl="1" marL="914400" rtl="0" algn="l">
              <a:spcBef>
                <a:spcPts val="0"/>
              </a:spcBef>
              <a:spcAft>
                <a:spcPts val="0"/>
              </a:spcAft>
              <a:buClr>
                <a:srgbClr val="666600"/>
              </a:buClr>
              <a:buSzPts val="950"/>
              <a:buFont typeface="Courier New"/>
              <a:buChar char="○"/>
            </a:pPr>
            <a:r>
              <a:rPr lang="en" sz="950">
                <a:solidFill>
                  <a:schemeClr val="dk1"/>
                </a:solidFill>
                <a:latin typeface="Courier New"/>
                <a:ea typeface="Courier New"/>
                <a:cs typeface="Courier New"/>
                <a:sym typeface="Courier New"/>
              </a:rPr>
              <a:t>  declarations</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 </a:t>
            </a:r>
            <a:r>
              <a:rPr lang="en" sz="950">
                <a:solidFill>
                  <a:srgbClr val="666600"/>
                </a:solidFill>
                <a:latin typeface="Courier New"/>
                <a:ea typeface="Courier New"/>
                <a:cs typeface="Courier New"/>
                <a:sym typeface="Courier New"/>
              </a:rPr>
              <a:t>[</a:t>
            </a:r>
            <a:endParaRPr sz="950">
              <a:solidFill>
                <a:schemeClr val="dk1"/>
              </a:solidFill>
              <a:latin typeface="Courier New"/>
              <a:ea typeface="Courier New"/>
              <a:cs typeface="Courier New"/>
              <a:sym typeface="Courier New"/>
            </a:endParaRPr>
          </a:p>
          <a:p>
            <a:pPr indent="-288925" lvl="1" marL="914400" rtl="0" algn="l">
              <a:spcBef>
                <a:spcPts val="0"/>
              </a:spcBef>
              <a:spcAft>
                <a:spcPts val="0"/>
              </a:spcAft>
              <a:buClr>
                <a:srgbClr val="666600"/>
              </a:buClr>
              <a:buSzPts val="950"/>
              <a:buFont typeface="Courier New"/>
              <a:buChar char="○"/>
            </a:pPr>
            <a:r>
              <a:rPr lang="en" sz="950">
                <a:solidFill>
                  <a:schemeClr val="dk1"/>
                </a:solidFill>
                <a:latin typeface="Courier New"/>
                <a:ea typeface="Courier New"/>
                <a:cs typeface="Courier New"/>
                <a:sym typeface="Courier New"/>
              </a:rPr>
              <a:t>    </a:t>
            </a:r>
            <a:r>
              <a:rPr lang="en" sz="950">
                <a:solidFill>
                  <a:srgbClr val="FF0000"/>
                </a:solidFill>
                <a:latin typeface="Courier New"/>
                <a:ea typeface="Courier New"/>
                <a:cs typeface="Courier New"/>
                <a:sym typeface="Courier New"/>
              </a:rPr>
              <a:t>AppComponent</a:t>
            </a:r>
            <a:r>
              <a:rPr lang="en" sz="950">
                <a:solidFill>
                  <a:srgbClr val="666600"/>
                </a:solidFill>
                <a:latin typeface="Courier New"/>
                <a:ea typeface="Courier New"/>
                <a:cs typeface="Courier New"/>
                <a:sym typeface="Courier New"/>
              </a:rPr>
              <a:t>,</a:t>
            </a:r>
            <a:endParaRPr sz="950">
              <a:solidFill>
                <a:schemeClr val="dk1"/>
              </a:solidFill>
              <a:latin typeface="Courier New"/>
              <a:ea typeface="Courier New"/>
              <a:cs typeface="Courier New"/>
              <a:sym typeface="Courier New"/>
            </a:endParaRPr>
          </a:p>
          <a:p>
            <a:pPr indent="-288925" lvl="1" marL="914400" rtl="0" algn="l">
              <a:spcBef>
                <a:spcPts val="0"/>
              </a:spcBef>
              <a:spcAft>
                <a:spcPts val="0"/>
              </a:spcAft>
              <a:buClr>
                <a:srgbClr val="666600"/>
              </a:buClr>
              <a:buSzPts val="950"/>
              <a:buFont typeface="Courier New"/>
              <a:buChar char="○"/>
            </a:pPr>
            <a:r>
              <a:rPr lang="en" sz="950">
                <a:solidFill>
                  <a:schemeClr val="dk1"/>
                </a:solidFill>
                <a:latin typeface="Courier New"/>
                <a:ea typeface="Courier New"/>
                <a:cs typeface="Courier New"/>
                <a:sym typeface="Courier New"/>
              </a:rPr>
              <a:t>  </a:t>
            </a:r>
            <a:r>
              <a:rPr lang="en" sz="950">
                <a:solidFill>
                  <a:srgbClr val="666600"/>
                </a:solidFill>
                <a:latin typeface="Courier New"/>
                <a:ea typeface="Courier New"/>
                <a:cs typeface="Courier New"/>
                <a:sym typeface="Courier New"/>
              </a:rPr>
              <a:t>],</a:t>
            </a:r>
            <a:endParaRPr sz="950">
              <a:solidFill>
                <a:schemeClr val="dk1"/>
              </a:solidFill>
              <a:latin typeface="Courier New"/>
              <a:ea typeface="Courier New"/>
              <a:cs typeface="Courier New"/>
              <a:sym typeface="Courier New"/>
            </a:endParaRPr>
          </a:p>
          <a:p>
            <a:pPr indent="-288925" lvl="1" marL="914400" rtl="0" algn="l">
              <a:spcBef>
                <a:spcPts val="0"/>
              </a:spcBef>
              <a:spcAft>
                <a:spcPts val="0"/>
              </a:spcAft>
              <a:buClr>
                <a:srgbClr val="666600"/>
              </a:buClr>
              <a:buSzPts val="950"/>
              <a:buFont typeface="Courier New"/>
              <a:buChar char="○"/>
            </a:pPr>
            <a:r>
              <a:rPr lang="en" sz="950">
                <a:solidFill>
                  <a:schemeClr val="dk1"/>
                </a:solidFill>
                <a:latin typeface="Courier New"/>
                <a:ea typeface="Courier New"/>
                <a:cs typeface="Courier New"/>
                <a:sym typeface="Courier New"/>
              </a:rPr>
              <a:t>  bootstrap</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 </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 </a:t>
            </a:r>
            <a:r>
              <a:rPr lang="en" sz="950">
                <a:solidFill>
                  <a:srgbClr val="FF0000"/>
                </a:solidFill>
                <a:latin typeface="Courier New"/>
                <a:ea typeface="Courier New"/>
                <a:cs typeface="Courier New"/>
                <a:sym typeface="Courier New"/>
              </a:rPr>
              <a:t>AppComponent</a:t>
            </a:r>
            <a:r>
              <a:rPr lang="en" sz="950">
                <a:solidFill>
                  <a:schemeClr val="dk1"/>
                </a:solidFill>
                <a:latin typeface="Courier New"/>
                <a:ea typeface="Courier New"/>
                <a:cs typeface="Courier New"/>
                <a:sym typeface="Courier New"/>
              </a:rPr>
              <a:t> </a:t>
            </a:r>
            <a:r>
              <a:rPr lang="en" sz="950">
                <a:solidFill>
                  <a:srgbClr val="666600"/>
                </a:solidFill>
                <a:latin typeface="Courier New"/>
                <a:ea typeface="Courier New"/>
                <a:cs typeface="Courier New"/>
                <a:sym typeface="Courier New"/>
              </a:rPr>
              <a:t>]</a:t>
            </a:r>
            <a:endParaRPr sz="950">
              <a:solidFill>
                <a:schemeClr val="dk1"/>
              </a:solidFill>
              <a:latin typeface="Courier New"/>
              <a:ea typeface="Courier New"/>
              <a:cs typeface="Courier New"/>
              <a:sym typeface="Courier New"/>
            </a:endParaRPr>
          </a:p>
          <a:p>
            <a:pPr indent="-288925" lvl="1" marL="914400" rtl="0" algn="l">
              <a:spcBef>
                <a:spcPts val="0"/>
              </a:spcBef>
              <a:spcAft>
                <a:spcPts val="0"/>
              </a:spcAft>
              <a:buClr>
                <a:srgbClr val="666600"/>
              </a:buClr>
              <a:buSzPts val="950"/>
              <a:buFont typeface="Courier New"/>
              <a:buChar char="○"/>
            </a:pPr>
            <a:r>
              <a:rPr lang="en" sz="950">
                <a:solidFill>
                  <a:srgbClr val="666600"/>
                </a:solidFill>
                <a:latin typeface="Courier New"/>
                <a:ea typeface="Courier New"/>
                <a:cs typeface="Courier New"/>
                <a:sym typeface="Courier New"/>
              </a:rPr>
              <a:t>})</a:t>
            </a:r>
            <a:endParaRPr sz="950">
              <a:solidFill>
                <a:schemeClr val="dk1"/>
              </a:solidFill>
              <a:latin typeface="Courier New"/>
              <a:ea typeface="Courier New"/>
              <a:cs typeface="Courier New"/>
              <a:sym typeface="Courier New"/>
            </a:endParaRPr>
          </a:p>
          <a:p>
            <a:pPr indent="-288925" lvl="1" marL="914400" rtl="0" algn="l">
              <a:spcBef>
                <a:spcPts val="0"/>
              </a:spcBef>
              <a:spcAft>
                <a:spcPts val="0"/>
              </a:spcAft>
              <a:buClr>
                <a:srgbClr val="666600"/>
              </a:buClr>
              <a:buSzPts val="950"/>
              <a:buFont typeface="Courier New"/>
              <a:buChar char="○"/>
            </a:pPr>
            <a:r>
              <a:rPr lang="en" sz="950">
                <a:solidFill>
                  <a:srgbClr val="0000FF"/>
                </a:solidFill>
                <a:latin typeface="Courier New"/>
                <a:ea typeface="Courier New"/>
                <a:cs typeface="Courier New"/>
                <a:sym typeface="Courier New"/>
              </a:rPr>
              <a:t>export</a:t>
            </a:r>
            <a:r>
              <a:rPr lang="en" sz="950">
                <a:solidFill>
                  <a:schemeClr val="dk1"/>
                </a:solidFill>
                <a:latin typeface="Courier New"/>
                <a:ea typeface="Courier New"/>
                <a:cs typeface="Courier New"/>
                <a:sym typeface="Courier New"/>
              </a:rPr>
              <a:t> </a:t>
            </a:r>
            <a:r>
              <a:rPr lang="en" sz="950">
                <a:solidFill>
                  <a:srgbClr val="0000FF"/>
                </a:solidFill>
                <a:latin typeface="Courier New"/>
                <a:ea typeface="Courier New"/>
                <a:cs typeface="Courier New"/>
                <a:sym typeface="Courier New"/>
              </a:rPr>
              <a:t>class</a:t>
            </a:r>
            <a:r>
              <a:rPr lang="en" sz="950">
                <a:solidFill>
                  <a:schemeClr val="dk1"/>
                </a:solidFill>
                <a:latin typeface="Courier New"/>
                <a:ea typeface="Courier New"/>
                <a:cs typeface="Courier New"/>
                <a:sym typeface="Courier New"/>
              </a:rPr>
              <a:t> </a:t>
            </a:r>
            <a:r>
              <a:rPr lang="en" sz="950">
                <a:solidFill>
                  <a:srgbClr val="FF0000"/>
                </a:solidFill>
                <a:latin typeface="Courier New"/>
                <a:ea typeface="Courier New"/>
                <a:cs typeface="Courier New"/>
                <a:sym typeface="Courier New"/>
              </a:rPr>
              <a:t>AppModule</a:t>
            </a:r>
            <a:r>
              <a:rPr lang="en" sz="950">
                <a:solidFill>
                  <a:schemeClr val="dk1"/>
                </a:solidFill>
                <a:latin typeface="Courier New"/>
                <a:ea typeface="Courier New"/>
                <a:cs typeface="Courier New"/>
                <a:sym typeface="Courier New"/>
              </a:rPr>
              <a:t> </a:t>
            </a:r>
            <a:r>
              <a:rPr lang="en" sz="950">
                <a:solidFill>
                  <a:srgbClr val="666600"/>
                </a:solidFill>
                <a:latin typeface="Courier New"/>
                <a:ea typeface="Courier New"/>
                <a:cs typeface="Courier New"/>
                <a:sym typeface="Courier New"/>
              </a:rPr>
              <a:t>{}</a:t>
            </a:r>
            <a:endParaRPr sz="950">
              <a:solidFill>
                <a:srgbClr val="666600"/>
              </a:solidFill>
              <a:latin typeface="Courier New"/>
              <a:ea typeface="Courier New"/>
              <a:cs typeface="Courier New"/>
              <a:sym typeface="Courier New"/>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99"/>
          <p:cNvSpPr txBox="1"/>
          <p:nvPr>
            <p:ph type="ctrTitle"/>
          </p:nvPr>
        </p:nvSpPr>
        <p:spPr>
          <a:xfrm>
            <a:off x="314150" y="446500"/>
            <a:ext cx="79182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Consuming HTTP (sending/receiving data from server)</a:t>
            </a:r>
            <a:endParaRPr sz="3400">
              <a:solidFill>
                <a:srgbClr val="E06666"/>
              </a:solidFill>
              <a:latin typeface="Raleway"/>
              <a:ea typeface="Raleway"/>
              <a:cs typeface="Raleway"/>
              <a:sym typeface="Raleway"/>
            </a:endParaRPr>
          </a:p>
        </p:txBody>
      </p:sp>
      <p:sp>
        <p:nvSpPr>
          <p:cNvPr id="666" name="Google Shape;666;p99"/>
          <p:cNvSpPr txBox="1"/>
          <p:nvPr/>
        </p:nvSpPr>
        <p:spPr>
          <a:xfrm>
            <a:off x="396750" y="1055950"/>
            <a:ext cx="8350500" cy="38553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In the component/service you want to fetch data from inject </a:t>
            </a:r>
            <a:r>
              <a:rPr b="1" lang="en" sz="1000">
                <a:solidFill>
                  <a:schemeClr val="dk2"/>
                </a:solidFill>
                <a:latin typeface="Roboto"/>
                <a:ea typeface="Roboto"/>
                <a:cs typeface="Roboto"/>
                <a:sym typeface="Roboto"/>
              </a:rPr>
              <a:t>HttpClient</a:t>
            </a:r>
            <a:r>
              <a:rPr lang="en" sz="1000">
                <a:solidFill>
                  <a:schemeClr val="dk2"/>
                </a:solidFill>
                <a:latin typeface="Roboto"/>
                <a:ea typeface="Roboto"/>
                <a:cs typeface="Roboto"/>
                <a:sym typeface="Roboto"/>
              </a:rPr>
              <a:t> inside the constructor</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	</a:t>
            </a:r>
            <a:r>
              <a:rPr lang="en" sz="1200">
                <a:solidFill>
                  <a:srgbClr val="4876D6"/>
                </a:solidFill>
                <a:highlight>
                  <a:srgbClr val="FBFBFB"/>
                </a:highlight>
                <a:latin typeface="Courier New"/>
                <a:ea typeface="Courier New"/>
                <a:cs typeface="Courier New"/>
                <a:sym typeface="Courier New"/>
              </a:rPr>
              <a:t>constructor</a:t>
            </a:r>
            <a:r>
              <a:rPr lang="en" sz="1200">
                <a:solidFill>
                  <a:srgbClr val="111111"/>
                </a:solidFill>
                <a:highlight>
                  <a:srgbClr val="FBFBFB"/>
                </a:highlight>
                <a:latin typeface="Courier New"/>
                <a:ea typeface="Courier New"/>
                <a:cs typeface="Courier New"/>
                <a:sym typeface="Courier New"/>
              </a:rPr>
              <a:t>(</a:t>
            </a:r>
            <a:r>
              <a:rPr i="1" lang="en" sz="1200">
                <a:solidFill>
                  <a:srgbClr val="994CC3"/>
                </a:solidFill>
                <a:highlight>
                  <a:srgbClr val="FBFBFB"/>
                </a:highlight>
                <a:latin typeface="Courier New"/>
                <a:ea typeface="Courier New"/>
                <a:cs typeface="Courier New"/>
                <a:sym typeface="Courier New"/>
              </a:rPr>
              <a:t>private</a:t>
            </a:r>
            <a:r>
              <a:rPr lang="en" sz="1200">
                <a:solidFill>
                  <a:srgbClr val="403F53"/>
                </a:solidFill>
                <a:highlight>
                  <a:srgbClr val="FBFBFB"/>
                </a:highlight>
                <a:latin typeface="Courier New"/>
                <a:ea typeface="Courier New"/>
                <a:cs typeface="Courier New"/>
                <a:sym typeface="Courier New"/>
              </a:rPr>
              <a:t> http</a:t>
            </a:r>
            <a:r>
              <a:rPr lang="en" sz="1200">
                <a:solidFill>
                  <a:srgbClr val="0C969B"/>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 </a:t>
            </a:r>
            <a:r>
              <a:rPr lang="en" sz="1200">
                <a:solidFill>
                  <a:srgbClr val="111111"/>
                </a:solidFill>
                <a:highlight>
                  <a:srgbClr val="FBFBFB"/>
                </a:highlight>
                <a:latin typeface="Courier New"/>
                <a:ea typeface="Courier New"/>
                <a:cs typeface="Courier New"/>
                <a:sym typeface="Courier New"/>
              </a:rPr>
              <a:t>HttpClient)</a:t>
            </a:r>
            <a:r>
              <a:rPr lang="en" sz="1200">
                <a:solidFill>
                  <a:srgbClr val="403F53"/>
                </a:solidFill>
                <a:highlight>
                  <a:srgbClr val="FBFBFB"/>
                </a:highlight>
                <a:latin typeface="Courier New"/>
                <a:ea typeface="Courier New"/>
                <a:cs typeface="Courier New"/>
                <a:sym typeface="Courier New"/>
              </a:rPr>
              <a:t> { }</a:t>
            </a:r>
            <a:endParaRPr sz="12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t/>
            </a:r>
            <a:endParaRPr sz="1200">
              <a:solidFill>
                <a:srgbClr val="403F53"/>
              </a:solidFill>
              <a:highlight>
                <a:srgbClr val="FBFBFB"/>
              </a:highlight>
              <a:latin typeface="Courier New"/>
              <a:ea typeface="Courier New"/>
              <a:cs typeface="Courier New"/>
              <a:sym typeface="Courier New"/>
            </a:endParaRPr>
          </a:p>
          <a:p>
            <a:pPr indent="457200" lvl="0" marL="0" rtl="0" algn="l">
              <a:lnSpc>
                <a:spcPct val="137500"/>
              </a:lnSpc>
              <a:spcBef>
                <a:spcPts val="0"/>
              </a:spcBef>
              <a:spcAft>
                <a:spcPts val="0"/>
              </a:spcAft>
              <a:buNone/>
            </a:pPr>
            <a:r>
              <a:rPr i="1" lang="en" sz="900">
                <a:solidFill>
                  <a:srgbClr val="4876D6"/>
                </a:solidFill>
                <a:highlight>
                  <a:srgbClr val="FBFBFB"/>
                </a:highlight>
                <a:latin typeface="Courier New"/>
                <a:ea typeface="Courier New"/>
                <a:cs typeface="Courier New"/>
                <a:sym typeface="Courier New"/>
              </a:rPr>
              <a:t>getTodos</a:t>
            </a:r>
            <a:r>
              <a:rPr lang="en" sz="900">
                <a:solidFill>
                  <a:srgbClr val="111111"/>
                </a:solidFill>
                <a:highlight>
                  <a:srgbClr val="FBFBFB"/>
                </a:highlight>
                <a:latin typeface="Courier New"/>
                <a:ea typeface="Courier New"/>
                <a:cs typeface="Courier New"/>
                <a:sym typeface="Courier New"/>
              </a:rPr>
              <a:t>()</a:t>
            </a:r>
            <a:r>
              <a:rPr lang="en" sz="900">
                <a:solidFill>
                  <a:srgbClr val="403F53"/>
                </a:solidFill>
                <a:highlight>
                  <a:srgbClr val="FBFBFB"/>
                </a:highlight>
                <a:latin typeface="Courier New"/>
                <a:ea typeface="Courier New"/>
                <a:cs typeface="Courier New"/>
                <a:sym typeface="Courier New"/>
              </a:rPr>
              <a:t> {</a:t>
            </a:r>
            <a:endParaRPr sz="9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None/>
            </a:pPr>
            <a:r>
              <a:rPr lang="en" sz="900">
                <a:solidFill>
                  <a:srgbClr val="403F53"/>
                </a:solidFill>
                <a:highlight>
                  <a:srgbClr val="FBFBFB"/>
                </a:highlight>
                <a:latin typeface="Courier New"/>
                <a:ea typeface="Courier New"/>
                <a:cs typeface="Courier New"/>
                <a:sym typeface="Courier New"/>
              </a:rPr>
              <a:t>   </a:t>
            </a:r>
            <a:r>
              <a:rPr i="1" lang="en" sz="900">
                <a:solidFill>
                  <a:srgbClr val="994CC3"/>
                </a:solidFill>
                <a:highlight>
                  <a:srgbClr val="FBFBFB"/>
                </a:highlight>
                <a:latin typeface="Courier New"/>
                <a:ea typeface="Courier New"/>
                <a:cs typeface="Courier New"/>
                <a:sym typeface="Courier New"/>
              </a:rPr>
              <a:t>return</a:t>
            </a:r>
            <a:r>
              <a:rPr lang="en" sz="900">
                <a:solidFill>
                  <a:srgbClr val="403F53"/>
                </a:solidFill>
                <a:highlight>
                  <a:srgbClr val="FBFBFB"/>
                </a:highlight>
                <a:latin typeface="Courier New"/>
                <a:ea typeface="Courier New"/>
                <a:cs typeface="Courier New"/>
                <a:sym typeface="Courier New"/>
              </a:rPr>
              <a:t> </a:t>
            </a:r>
            <a:r>
              <a:rPr lang="en" sz="900">
                <a:solidFill>
                  <a:srgbClr val="0C969B"/>
                </a:solidFill>
                <a:highlight>
                  <a:srgbClr val="FBFBFB"/>
                </a:highlight>
                <a:latin typeface="Courier New"/>
                <a:ea typeface="Courier New"/>
                <a:cs typeface="Courier New"/>
                <a:sym typeface="Courier New"/>
              </a:rPr>
              <a:t>this</a:t>
            </a:r>
            <a:r>
              <a:rPr i="1" lang="en" sz="900">
                <a:solidFill>
                  <a:srgbClr val="994CC3"/>
                </a:solidFill>
                <a:highlight>
                  <a:srgbClr val="FBFBFB"/>
                </a:highlight>
                <a:latin typeface="Courier New"/>
                <a:ea typeface="Courier New"/>
                <a:cs typeface="Courier New"/>
                <a:sym typeface="Courier New"/>
              </a:rPr>
              <a:t>.</a:t>
            </a:r>
            <a:r>
              <a:rPr i="1" lang="en" sz="900">
                <a:solidFill>
                  <a:srgbClr val="111111"/>
                </a:solidFill>
                <a:highlight>
                  <a:srgbClr val="FBFBFB"/>
                </a:highlight>
                <a:latin typeface="Courier New"/>
                <a:ea typeface="Courier New"/>
                <a:cs typeface="Courier New"/>
                <a:sym typeface="Courier New"/>
              </a:rPr>
              <a:t>http</a:t>
            </a:r>
            <a:r>
              <a:rPr i="1" lang="en" sz="900">
                <a:solidFill>
                  <a:srgbClr val="994CC3"/>
                </a:solidFill>
                <a:highlight>
                  <a:srgbClr val="FBFBFB"/>
                </a:highlight>
                <a:latin typeface="Courier New"/>
                <a:ea typeface="Courier New"/>
                <a:cs typeface="Courier New"/>
                <a:sym typeface="Courier New"/>
              </a:rPr>
              <a:t>.</a:t>
            </a:r>
            <a:r>
              <a:rPr i="1" lang="en" sz="900">
                <a:solidFill>
                  <a:srgbClr val="4876D6"/>
                </a:solidFill>
                <a:highlight>
                  <a:srgbClr val="FBFBFB"/>
                </a:highlight>
                <a:latin typeface="Courier New"/>
                <a:ea typeface="Courier New"/>
                <a:cs typeface="Courier New"/>
                <a:sym typeface="Courier New"/>
              </a:rPr>
              <a:t>get</a:t>
            </a:r>
            <a:r>
              <a:rPr lang="en" sz="900">
                <a:solidFill>
                  <a:srgbClr val="403F53"/>
                </a:solidFill>
                <a:highlight>
                  <a:srgbClr val="FBFBFB"/>
                </a:highlight>
                <a:latin typeface="Courier New"/>
                <a:ea typeface="Courier New"/>
                <a:cs typeface="Courier New"/>
                <a:sym typeface="Courier New"/>
              </a:rPr>
              <a:t>&lt;</a:t>
            </a:r>
            <a:r>
              <a:rPr lang="en" sz="900">
                <a:solidFill>
                  <a:srgbClr val="111111"/>
                </a:solidFill>
                <a:highlight>
                  <a:srgbClr val="FBFBFB"/>
                </a:highlight>
                <a:latin typeface="Courier New"/>
                <a:ea typeface="Courier New"/>
                <a:cs typeface="Courier New"/>
                <a:sym typeface="Courier New"/>
              </a:rPr>
              <a:t>Todo</a:t>
            </a:r>
            <a:r>
              <a:rPr lang="en" sz="900">
                <a:solidFill>
                  <a:srgbClr val="403F53"/>
                </a:solidFill>
                <a:highlight>
                  <a:srgbClr val="FBFBFB"/>
                </a:highlight>
                <a:latin typeface="Courier New"/>
                <a:ea typeface="Courier New"/>
                <a:cs typeface="Courier New"/>
                <a:sym typeface="Courier New"/>
              </a:rPr>
              <a:t>[]&gt;(</a:t>
            </a:r>
            <a:r>
              <a:rPr lang="en" sz="900">
                <a:solidFill>
                  <a:srgbClr val="0C969B"/>
                </a:solidFill>
                <a:highlight>
                  <a:srgbClr val="FBFBFB"/>
                </a:highlight>
                <a:latin typeface="Courier New"/>
                <a:ea typeface="Courier New"/>
                <a:cs typeface="Courier New"/>
                <a:sym typeface="Courier New"/>
              </a:rPr>
              <a:t>this</a:t>
            </a:r>
            <a:r>
              <a:rPr i="1" lang="en" sz="900">
                <a:solidFill>
                  <a:srgbClr val="994CC3"/>
                </a:solidFill>
                <a:highlight>
                  <a:srgbClr val="FBFBFB"/>
                </a:highlight>
                <a:latin typeface="Courier New"/>
                <a:ea typeface="Courier New"/>
                <a:cs typeface="Courier New"/>
                <a:sym typeface="Courier New"/>
              </a:rPr>
              <a:t>.</a:t>
            </a:r>
            <a:r>
              <a:rPr lang="en" sz="900">
                <a:solidFill>
                  <a:srgbClr val="0C969B"/>
                </a:solidFill>
                <a:highlight>
                  <a:srgbClr val="FBFBFB"/>
                </a:highlight>
                <a:latin typeface="Courier New"/>
                <a:ea typeface="Courier New"/>
                <a:cs typeface="Courier New"/>
                <a:sym typeface="Courier New"/>
              </a:rPr>
              <a:t>url_todo</a:t>
            </a:r>
            <a:r>
              <a:rPr lang="en" sz="900">
                <a:solidFill>
                  <a:srgbClr val="403F53"/>
                </a:solidFill>
                <a:highlight>
                  <a:srgbClr val="FBFBFB"/>
                </a:highlight>
                <a:latin typeface="Courier New"/>
                <a:ea typeface="Courier New"/>
                <a:cs typeface="Courier New"/>
                <a:sym typeface="Courier New"/>
              </a:rPr>
              <a:t>, { observe: </a:t>
            </a:r>
            <a:r>
              <a:rPr lang="en" sz="900">
                <a:solidFill>
                  <a:srgbClr val="111111"/>
                </a:solidFill>
                <a:highlight>
                  <a:srgbClr val="FBFBFB"/>
                </a:highlight>
                <a:latin typeface="Courier New"/>
                <a:ea typeface="Courier New"/>
                <a:cs typeface="Courier New"/>
                <a:sym typeface="Courier New"/>
              </a:rPr>
              <a:t>'</a:t>
            </a:r>
            <a:r>
              <a:rPr lang="en" sz="900">
                <a:solidFill>
                  <a:srgbClr val="C96765"/>
                </a:solidFill>
                <a:highlight>
                  <a:srgbClr val="FBFBFB"/>
                </a:highlight>
                <a:latin typeface="Courier New"/>
                <a:ea typeface="Courier New"/>
                <a:cs typeface="Courier New"/>
                <a:sym typeface="Courier New"/>
              </a:rPr>
              <a:t>body</a:t>
            </a:r>
            <a:r>
              <a:rPr lang="en" sz="900">
                <a:solidFill>
                  <a:srgbClr val="111111"/>
                </a:solidFill>
                <a:highlight>
                  <a:srgbClr val="FBFBFB"/>
                </a:highlight>
                <a:latin typeface="Courier New"/>
                <a:ea typeface="Courier New"/>
                <a:cs typeface="Courier New"/>
                <a:sym typeface="Courier New"/>
              </a:rPr>
              <a:t>'</a:t>
            </a:r>
            <a:r>
              <a:rPr lang="en" sz="900">
                <a:solidFill>
                  <a:srgbClr val="403F53"/>
                </a:solidFill>
                <a:highlight>
                  <a:srgbClr val="FBFBFB"/>
                </a:highlight>
                <a:latin typeface="Courier New"/>
                <a:ea typeface="Courier New"/>
                <a:cs typeface="Courier New"/>
                <a:sym typeface="Courier New"/>
              </a:rPr>
              <a:t>, responseType: </a:t>
            </a:r>
            <a:r>
              <a:rPr lang="en" sz="900">
                <a:solidFill>
                  <a:srgbClr val="111111"/>
                </a:solidFill>
                <a:highlight>
                  <a:srgbClr val="FBFBFB"/>
                </a:highlight>
                <a:latin typeface="Courier New"/>
                <a:ea typeface="Courier New"/>
                <a:cs typeface="Courier New"/>
                <a:sym typeface="Courier New"/>
              </a:rPr>
              <a:t>'</a:t>
            </a:r>
            <a:r>
              <a:rPr lang="en" sz="900">
                <a:solidFill>
                  <a:srgbClr val="C96765"/>
                </a:solidFill>
                <a:highlight>
                  <a:srgbClr val="FBFBFB"/>
                </a:highlight>
                <a:latin typeface="Courier New"/>
                <a:ea typeface="Courier New"/>
                <a:cs typeface="Courier New"/>
                <a:sym typeface="Courier New"/>
              </a:rPr>
              <a:t>json</a:t>
            </a:r>
            <a:r>
              <a:rPr lang="en" sz="900">
                <a:solidFill>
                  <a:srgbClr val="111111"/>
                </a:solidFill>
                <a:highlight>
                  <a:srgbClr val="FBFBFB"/>
                </a:highlight>
                <a:latin typeface="Courier New"/>
                <a:ea typeface="Courier New"/>
                <a:cs typeface="Courier New"/>
                <a:sym typeface="Courier New"/>
              </a:rPr>
              <a:t>'</a:t>
            </a:r>
            <a:r>
              <a:rPr lang="en" sz="900">
                <a:solidFill>
                  <a:srgbClr val="403F53"/>
                </a:solidFill>
                <a:highlight>
                  <a:srgbClr val="FBFBFB"/>
                </a:highlight>
                <a:latin typeface="Courier New"/>
                <a:ea typeface="Courier New"/>
                <a:cs typeface="Courier New"/>
                <a:sym typeface="Courier New"/>
              </a:rPr>
              <a:t> });</a:t>
            </a:r>
            <a:endParaRPr sz="9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None/>
            </a:pPr>
            <a:r>
              <a:rPr lang="en" sz="900">
                <a:solidFill>
                  <a:srgbClr val="403F53"/>
                </a:solidFill>
                <a:highlight>
                  <a:srgbClr val="FBFBFB"/>
                </a:highlight>
                <a:latin typeface="Courier New"/>
                <a:ea typeface="Courier New"/>
                <a:cs typeface="Courier New"/>
                <a:sym typeface="Courier New"/>
              </a:rPr>
              <a:t> }</a:t>
            </a:r>
            <a:endParaRPr sz="9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None/>
            </a:pPr>
            <a:r>
              <a:t/>
            </a:r>
            <a:endParaRPr sz="9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None/>
            </a:pPr>
            <a:r>
              <a:rPr lang="en" sz="900">
                <a:solidFill>
                  <a:srgbClr val="403F53"/>
                </a:solidFill>
                <a:highlight>
                  <a:srgbClr val="FBFBFB"/>
                </a:highlight>
                <a:latin typeface="Courier New"/>
                <a:ea typeface="Courier New"/>
                <a:cs typeface="Courier New"/>
                <a:sym typeface="Courier New"/>
              </a:rPr>
              <a:t> </a:t>
            </a:r>
            <a:r>
              <a:rPr i="1" lang="en" sz="900">
                <a:solidFill>
                  <a:srgbClr val="4876D6"/>
                </a:solidFill>
                <a:highlight>
                  <a:srgbClr val="FBFBFB"/>
                </a:highlight>
                <a:latin typeface="Courier New"/>
                <a:ea typeface="Courier New"/>
                <a:cs typeface="Courier New"/>
                <a:sym typeface="Courier New"/>
              </a:rPr>
              <a:t>createToDos</a:t>
            </a:r>
            <a:r>
              <a:rPr lang="en" sz="900">
                <a:solidFill>
                  <a:srgbClr val="111111"/>
                </a:solidFill>
                <a:highlight>
                  <a:srgbClr val="FBFBFB"/>
                </a:highlight>
                <a:latin typeface="Courier New"/>
                <a:ea typeface="Courier New"/>
                <a:cs typeface="Courier New"/>
                <a:sym typeface="Courier New"/>
              </a:rPr>
              <a:t>(</a:t>
            </a:r>
            <a:r>
              <a:rPr lang="en" sz="900">
                <a:solidFill>
                  <a:srgbClr val="403F53"/>
                </a:solidFill>
                <a:highlight>
                  <a:srgbClr val="FBFBFB"/>
                </a:highlight>
                <a:latin typeface="Courier New"/>
                <a:ea typeface="Courier New"/>
                <a:cs typeface="Courier New"/>
                <a:sym typeface="Courier New"/>
              </a:rPr>
              <a:t>todo</a:t>
            </a:r>
            <a:r>
              <a:rPr lang="en" sz="900">
                <a:solidFill>
                  <a:srgbClr val="0C969B"/>
                </a:solidFill>
                <a:highlight>
                  <a:srgbClr val="FBFBFB"/>
                </a:highlight>
                <a:latin typeface="Courier New"/>
                <a:ea typeface="Courier New"/>
                <a:cs typeface="Courier New"/>
                <a:sym typeface="Courier New"/>
              </a:rPr>
              <a:t>:</a:t>
            </a:r>
            <a:r>
              <a:rPr lang="en" sz="900">
                <a:solidFill>
                  <a:srgbClr val="403F53"/>
                </a:solidFill>
                <a:highlight>
                  <a:srgbClr val="FBFBFB"/>
                </a:highlight>
                <a:latin typeface="Courier New"/>
                <a:ea typeface="Courier New"/>
                <a:cs typeface="Courier New"/>
                <a:sym typeface="Courier New"/>
              </a:rPr>
              <a:t> </a:t>
            </a:r>
            <a:r>
              <a:rPr lang="en" sz="900">
                <a:solidFill>
                  <a:srgbClr val="111111"/>
                </a:solidFill>
                <a:highlight>
                  <a:srgbClr val="FBFBFB"/>
                </a:highlight>
                <a:latin typeface="Courier New"/>
                <a:ea typeface="Courier New"/>
                <a:cs typeface="Courier New"/>
                <a:sym typeface="Courier New"/>
              </a:rPr>
              <a:t>Todo)</a:t>
            </a:r>
            <a:r>
              <a:rPr lang="en" sz="900">
                <a:solidFill>
                  <a:srgbClr val="403F53"/>
                </a:solidFill>
                <a:highlight>
                  <a:srgbClr val="FBFBFB"/>
                </a:highlight>
                <a:latin typeface="Courier New"/>
                <a:ea typeface="Courier New"/>
                <a:cs typeface="Courier New"/>
                <a:sym typeface="Courier New"/>
              </a:rPr>
              <a:t> {</a:t>
            </a:r>
            <a:endParaRPr sz="9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None/>
            </a:pPr>
            <a:r>
              <a:rPr lang="en" sz="900">
                <a:solidFill>
                  <a:srgbClr val="403F53"/>
                </a:solidFill>
                <a:highlight>
                  <a:srgbClr val="FBFBFB"/>
                </a:highlight>
                <a:latin typeface="Courier New"/>
                <a:ea typeface="Courier New"/>
                <a:cs typeface="Courier New"/>
                <a:sym typeface="Courier New"/>
              </a:rPr>
              <a:t>   </a:t>
            </a:r>
            <a:r>
              <a:rPr i="1" lang="en" sz="900">
                <a:solidFill>
                  <a:srgbClr val="994CC3"/>
                </a:solidFill>
                <a:highlight>
                  <a:srgbClr val="FBFBFB"/>
                </a:highlight>
                <a:latin typeface="Courier New"/>
                <a:ea typeface="Courier New"/>
                <a:cs typeface="Courier New"/>
                <a:sym typeface="Courier New"/>
              </a:rPr>
              <a:t>return</a:t>
            </a:r>
            <a:r>
              <a:rPr lang="en" sz="900">
                <a:solidFill>
                  <a:srgbClr val="403F53"/>
                </a:solidFill>
                <a:highlight>
                  <a:srgbClr val="FBFBFB"/>
                </a:highlight>
                <a:latin typeface="Courier New"/>
                <a:ea typeface="Courier New"/>
                <a:cs typeface="Courier New"/>
                <a:sym typeface="Courier New"/>
              </a:rPr>
              <a:t> </a:t>
            </a:r>
            <a:r>
              <a:rPr lang="en" sz="900">
                <a:solidFill>
                  <a:srgbClr val="0C969B"/>
                </a:solidFill>
                <a:highlight>
                  <a:srgbClr val="FBFBFB"/>
                </a:highlight>
                <a:latin typeface="Courier New"/>
                <a:ea typeface="Courier New"/>
                <a:cs typeface="Courier New"/>
                <a:sym typeface="Courier New"/>
              </a:rPr>
              <a:t>this</a:t>
            </a:r>
            <a:r>
              <a:rPr i="1" lang="en" sz="900">
                <a:solidFill>
                  <a:srgbClr val="994CC3"/>
                </a:solidFill>
                <a:highlight>
                  <a:srgbClr val="FBFBFB"/>
                </a:highlight>
                <a:latin typeface="Courier New"/>
                <a:ea typeface="Courier New"/>
                <a:cs typeface="Courier New"/>
                <a:sym typeface="Courier New"/>
              </a:rPr>
              <a:t>.</a:t>
            </a:r>
            <a:r>
              <a:rPr i="1" lang="en" sz="900">
                <a:solidFill>
                  <a:srgbClr val="111111"/>
                </a:solidFill>
                <a:highlight>
                  <a:srgbClr val="FBFBFB"/>
                </a:highlight>
                <a:latin typeface="Courier New"/>
                <a:ea typeface="Courier New"/>
                <a:cs typeface="Courier New"/>
                <a:sym typeface="Courier New"/>
              </a:rPr>
              <a:t>http</a:t>
            </a:r>
            <a:r>
              <a:rPr i="1" lang="en" sz="900">
                <a:solidFill>
                  <a:srgbClr val="994CC3"/>
                </a:solidFill>
                <a:highlight>
                  <a:srgbClr val="FBFBFB"/>
                </a:highlight>
                <a:latin typeface="Courier New"/>
                <a:ea typeface="Courier New"/>
                <a:cs typeface="Courier New"/>
                <a:sym typeface="Courier New"/>
              </a:rPr>
              <a:t>.</a:t>
            </a:r>
            <a:r>
              <a:rPr i="1" lang="en" sz="900">
                <a:solidFill>
                  <a:srgbClr val="4876D6"/>
                </a:solidFill>
                <a:highlight>
                  <a:srgbClr val="FBFBFB"/>
                </a:highlight>
                <a:latin typeface="Courier New"/>
                <a:ea typeface="Courier New"/>
                <a:cs typeface="Courier New"/>
                <a:sym typeface="Courier New"/>
              </a:rPr>
              <a:t>post</a:t>
            </a:r>
            <a:r>
              <a:rPr lang="en" sz="900">
                <a:solidFill>
                  <a:srgbClr val="403F53"/>
                </a:solidFill>
                <a:highlight>
                  <a:srgbClr val="FBFBFB"/>
                </a:highlight>
                <a:latin typeface="Courier New"/>
                <a:ea typeface="Courier New"/>
                <a:cs typeface="Courier New"/>
                <a:sym typeface="Courier New"/>
              </a:rPr>
              <a:t>&lt;</a:t>
            </a:r>
            <a:r>
              <a:rPr lang="en" sz="900">
                <a:solidFill>
                  <a:srgbClr val="111111"/>
                </a:solidFill>
                <a:highlight>
                  <a:srgbClr val="FBFBFB"/>
                </a:highlight>
                <a:latin typeface="Courier New"/>
                <a:ea typeface="Courier New"/>
                <a:cs typeface="Courier New"/>
                <a:sym typeface="Courier New"/>
              </a:rPr>
              <a:t>Todo</a:t>
            </a:r>
            <a:r>
              <a:rPr lang="en" sz="900">
                <a:solidFill>
                  <a:srgbClr val="403F53"/>
                </a:solidFill>
                <a:highlight>
                  <a:srgbClr val="FBFBFB"/>
                </a:highlight>
                <a:latin typeface="Courier New"/>
                <a:ea typeface="Courier New"/>
                <a:cs typeface="Courier New"/>
                <a:sym typeface="Courier New"/>
              </a:rPr>
              <a:t>&gt;(</a:t>
            </a:r>
            <a:r>
              <a:rPr lang="en" sz="900">
                <a:solidFill>
                  <a:srgbClr val="0C969B"/>
                </a:solidFill>
                <a:highlight>
                  <a:srgbClr val="FBFBFB"/>
                </a:highlight>
                <a:latin typeface="Courier New"/>
                <a:ea typeface="Courier New"/>
                <a:cs typeface="Courier New"/>
                <a:sym typeface="Courier New"/>
              </a:rPr>
              <a:t>this</a:t>
            </a:r>
            <a:r>
              <a:rPr i="1" lang="en" sz="900">
                <a:solidFill>
                  <a:srgbClr val="994CC3"/>
                </a:solidFill>
                <a:highlight>
                  <a:srgbClr val="FBFBFB"/>
                </a:highlight>
                <a:latin typeface="Courier New"/>
                <a:ea typeface="Courier New"/>
                <a:cs typeface="Courier New"/>
                <a:sym typeface="Courier New"/>
              </a:rPr>
              <a:t>.</a:t>
            </a:r>
            <a:r>
              <a:rPr lang="en" sz="900">
                <a:solidFill>
                  <a:srgbClr val="0C969B"/>
                </a:solidFill>
                <a:highlight>
                  <a:srgbClr val="FBFBFB"/>
                </a:highlight>
                <a:latin typeface="Courier New"/>
                <a:ea typeface="Courier New"/>
                <a:cs typeface="Courier New"/>
                <a:sym typeface="Courier New"/>
              </a:rPr>
              <a:t>url_todo</a:t>
            </a:r>
            <a:r>
              <a:rPr lang="en" sz="900">
                <a:solidFill>
                  <a:srgbClr val="403F53"/>
                </a:solidFill>
                <a:highlight>
                  <a:srgbClr val="FBFBFB"/>
                </a:highlight>
                <a:latin typeface="Courier New"/>
                <a:ea typeface="Courier New"/>
                <a:cs typeface="Courier New"/>
                <a:sym typeface="Courier New"/>
              </a:rPr>
              <a:t>, todo);</a:t>
            </a:r>
            <a:endParaRPr sz="9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None/>
            </a:pPr>
            <a:r>
              <a:rPr lang="en" sz="900">
                <a:solidFill>
                  <a:srgbClr val="403F53"/>
                </a:solidFill>
                <a:highlight>
                  <a:srgbClr val="FBFBFB"/>
                </a:highlight>
                <a:latin typeface="Courier New"/>
                <a:ea typeface="Courier New"/>
                <a:cs typeface="Courier New"/>
                <a:sym typeface="Courier New"/>
              </a:rPr>
              <a:t> }</a:t>
            </a:r>
            <a:endParaRPr sz="9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None/>
            </a:pPr>
            <a:r>
              <a:t/>
            </a:r>
            <a:endParaRPr sz="9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None/>
            </a:pPr>
            <a:r>
              <a:rPr lang="en" sz="900">
                <a:solidFill>
                  <a:srgbClr val="403F53"/>
                </a:solidFill>
                <a:highlight>
                  <a:srgbClr val="FBFBFB"/>
                </a:highlight>
                <a:latin typeface="Courier New"/>
                <a:ea typeface="Courier New"/>
                <a:cs typeface="Courier New"/>
                <a:sym typeface="Courier New"/>
              </a:rPr>
              <a:t> </a:t>
            </a:r>
            <a:r>
              <a:rPr i="1" lang="en" sz="900">
                <a:solidFill>
                  <a:srgbClr val="4876D6"/>
                </a:solidFill>
                <a:highlight>
                  <a:srgbClr val="FBFBFB"/>
                </a:highlight>
                <a:latin typeface="Courier New"/>
                <a:ea typeface="Courier New"/>
                <a:cs typeface="Courier New"/>
                <a:sym typeface="Courier New"/>
              </a:rPr>
              <a:t>toggleCompleted</a:t>
            </a:r>
            <a:r>
              <a:rPr lang="en" sz="900">
                <a:solidFill>
                  <a:srgbClr val="111111"/>
                </a:solidFill>
                <a:highlight>
                  <a:srgbClr val="FBFBFB"/>
                </a:highlight>
                <a:latin typeface="Courier New"/>
                <a:ea typeface="Courier New"/>
                <a:cs typeface="Courier New"/>
                <a:sym typeface="Courier New"/>
              </a:rPr>
              <a:t>(</a:t>
            </a:r>
            <a:r>
              <a:rPr lang="en" sz="900">
                <a:solidFill>
                  <a:srgbClr val="403F53"/>
                </a:solidFill>
                <a:highlight>
                  <a:srgbClr val="FBFBFB"/>
                </a:highlight>
                <a:latin typeface="Courier New"/>
                <a:ea typeface="Courier New"/>
                <a:cs typeface="Courier New"/>
                <a:sym typeface="Courier New"/>
              </a:rPr>
              <a:t>id</a:t>
            </a:r>
            <a:r>
              <a:rPr lang="en" sz="900">
                <a:solidFill>
                  <a:srgbClr val="0C969B"/>
                </a:solidFill>
                <a:highlight>
                  <a:srgbClr val="FBFBFB"/>
                </a:highlight>
                <a:latin typeface="Courier New"/>
                <a:ea typeface="Courier New"/>
                <a:cs typeface="Courier New"/>
                <a:sym typeface="Courier New"/>
              </a:rPr>
              <a:t>:</a:t>
            </a:r>
            <a:r>
              <a:rPr lang="en" sz="900">
                <a:solidFill>
                  <a:srgbClr val="403F53"/>
                </a:solidFill>
                <a:highlight>
                  <a:srgbClr val="FBFBFB"/>
                </a:highlight>
                <a:latin typeface="Courier New"/>
                <a:ea typeface="Courier New"/>
                <a:cs typeface="Courier New"/>
                <a:sym typeface="Courier New"/>
              </a:rPr>
              <a:t> </a:t>
            </a:r>
            <a:r>
              <a:rPr lang="en" sz="900">
                <a:solidFill>
                  <a:srgbClr val="4876D6"/>
                </a:solidFill>
                <a:highlight>
                  <a:srgbClr val="FBFBFB"/>
                </a:highlight>
                <a:latin typeface="Courier New"/>
                <a:ea typeface="Courier New"/>
                <a:cs typeface="Courier New"/>
                <a:sym typeface="Courier New"/>
              </a:rPr>
              <a:t>number</a:t>
            </a:r>
            <a:r>
              <a:rPr lang="en" sz="900">
                <a:solidFill>
                  <a:srgbClr val="403F53"/>
                </a:solidFill>
                <a:highlight>
                  <a:srgbClr val="FBFBFB"/>
                </a:highlight>
                <a:latin typeface="Courier New"/>
                <a:ea typeface="Courier New"/>
                <a:cs typeface="Courier New"/>
                <a:sym typeface="Courier New"/>
              </a:rPr>
              <a:t>, completed</a:t>
            </a:r>
            <a:r>
              <a:rPr lang="en" sz="900">
                <a:solidFill>
                  <a:srgbClr val="111111"/>
                </a:solidFill>
                <a:highlight>
                  <a:srgbClr val="FBFBFB"/>
                </a:highlight>
                <a:latin typeface="Courier New"/>
                <a:ea typeface="Courier New"/>
                <a:cs typeface="Courier New"/>
                <a:sym typeface="Courier New"/>
              </a:rPr>
              <a:t>)</a:t>
            </a:r>
            <a:r>
              <a:rPr lang="en" sz="900">
                <a:solidFill>
                  <a:srgbClr val="403F53"/>
                </a:solidFill>
                <a:highlight>
                  <a:srgbClr val="FBFBFB"/>
                </a:highlight>
                <a:latin typeface="Courier New"/>
                <a:ea typeface="Courier New"/>
                <a:cs typeface="Courier New"/>
                <a:sym typeface="Courier New"/>
              </a:rPr>
              <a:t> {</a:t>
            </a:r>
            <a:endParaRPr sz="9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None/>
            </a:pPr>
            <a:r>
              <a:rPr lang="en" sz="900">
                <a:solidFill>
                  <a:srgbClr val="403F53"/>
                </a:solidFill>
                <a:highlight>
                  <a:srgbClr val="FBFBFB"/>
                </a:highlight>
                <a:latin typeface="Courier New"/>
                <a:ea typeface="Courier New"/>
                <a:cs typeface="Courier New"/>
                <a:sym typeface="Courier New"/>
              </a:rPr>
              <a:t>   </a:t>
            </a:r>
            <a:r>
              <a:rPr i="1" lang="en" sz="900">
                <a:solidFill>
                  <a:srgbClr val="994CC3"/>
                </a:solidFill>
                <a:highlight>
                  <a:srgbClr val="FBFBFB"/>
                </a:highlight>
                <a:latin typeface="Courier New"/>
                <a:ea typeface="Courier New"/>
                <a:cs typeface="Courier New"/>
                <a:sym typeface="Courier New"/>
              </a:rPr>
              <a:t>return</a:t>
            </a:r>
            <a:r>
              <a:rPr lang="en" sz="900">
                <a:solidFill>
                  <a:srgbClr val="403F53"/>
                </a:solidFill>
                <a:highlight>
                  <a:srgbClr val="FBFBFB"/>
                </a:highlight>
                <a:latin typeface="Courier New"/>
                <a:ea typeface="Courier New"/>
                <a:cs typeface="Courier New"/>
                <a:sym typeface="Courier New"/>
              </a:rPr>
              <a:t> </a:t>
            </a:r>
            <a:r>
              <a:rPr lang="en" sz="900">
                <a:solidFill>
                  <a:srgbClr val="0C969B"/>
                </a:solidFill>
                <a:highlight>
                  <a:srgbClr val="FBFBFB"/>
                </a:highlight>
                <a:latin typeface="Courier New"/>
                <a:ea typeface="Courier New"/>
                <a:cs typeface="Courier New"/>
                <a:sym typeface="Courier New"/>
              </a:rPr>
              <a:t>this</a:t>
            </a:r>
            <a:r>
              <a:rPr i="1" lang="en" sz="900">
                <a:solidFill>
                  <a:srgbClr val="994CC3"/>
                </a:solidFill>
                <a:highlight>
                  <a:srgbClr val="FBFBFB"/>
                </a:highlight>
                <a:latin typeface="Courier New"/>
                <a:ea typeface="Courier New"/>
                <a:cs typeface="Courier New"/>
                <a:sym typeface="Courier New"/>
              </a:rPr>
              <a:t>.</a:t>
            </a:r>
            <a:r>
              <a:rPr i="1" lang="en" sz="900">
                <a:solidFill>
                  <a:srgbClr val="111111"/>
                </a:solidFill>
                <a:highlight>
                  <a:srgbClr val="FBFBFB"/>
                </a:highlight>
                <a:latin typeface="Courier New"/>
                <a:ea typeface="Courier New"/>
                <a:cs typeface="Courier New"/>
                <a:sym typeface="Courier New"/>
              </a:rPr>
              <a:t>http</a:t>
            </a:r>
            <a:r>
              <a:rPr i="1" lang="en" sz="900">
                <a:solidFill>
                  <a:srgbClr val="994CC3"/>
                </a:solidFill>
                <a:highlight>
                  <a:srgbClr val="FBFBFB"/>
                </a:highlight>
                <a:latin typeface="Courier New"/>
                <a:ea typeface="Courier New"/>
                <a:cs typeface="Courier New"/>
                <a:sym typeface="Courier New"/>
              </a:rPr>
              <a:t>.</a:t>
            </a:r>
            <a:r>
              <a:rPr i="1" lang="en" sz="900">
                <a:solidFill>
                  <a:srgbClr val="4876D6"/>
                </a:solidFill>
                <a:highlight>
                  <a:srgbClr val="FBFBFB"/>
                </a:highlight>
                <a:latin typeface="Courier New"/>
                <a:ea typeface="Courier New"/>
                <a:cs typeface="Courier New"/>
                <a:sym typeface="Courier New"/>
              </a:rPr>
              <a:t>patch</a:t>
            </a:r>
            <a:r>
              <a:rPr lang="en" sz="900">
                <a:solidFill>
                  <a:srgbClr val="403F53"/>
                </a:solidFill>
                <a:highlight>
                  <a:srgbClr val="FBFBFB"/>
                </a:highlight>
                <a:latin typeface="Courier New"/>
                <a:ea typeface="Courier New"/>
                <a:cs typeface="Courier New"/>
                <a:sym typeface="Courier New"/>
              </a:rPr>
              <a:t>(</a:t>
            </a:r>
            <a:r>
              <a:rPr lang="en" sz="900">
                <a:solidFill>
                  <a:srgbClr val="0C969B"/>
                </a:solidFill>
                <a:highlight>
                  <a:srgbClr val="FBFBFB"/>
                </a:highlight>
                <a:latin typeface="Courier New"/>
                <a:ea typeface="Courier New"/>
                <a:cs typeface="Courier New"/>
                <a:sym typeface="Courier New"/>
              </a:rPr>
              <a:t>this</a:t>
            </a:r>
            <a:r>
              <a:rPr i="1" lang="en" sz="900">
                <a:solidFill>
                  <a:srgbClr val="994CC3"/>
                </a:solidFill>
                <a:highlight>
                  <a:srgbClr val="FBFBFB"/>
                </a:highlight>
                <a:latin typeface="Courier New"/>
                <a:ea typeface="Courier New"/>
                <a:cs typeface="Courier New"/>
                <a:sym typeface="Courier New"/>
              </a:rPr>
              <a:t>.</a:t>
            </a:r>
            <a:r>
              <a:rPr lang="en" sz="900">
                <a:solidFill>
                  <a:srgbClr val="0C969B"/>
                </a:solidFill>
                <a:highlight>
                  <a:srgbClr val="FBFBFB"/>
                </a:highlight>
                <a:latin typeface="Courier New"/>
                <a:ea typeface="Courier New"/>
                <a:cs typeface="Courier New"/>
                <a:sym typeface="Courier New"/>
              </a:rPr>
              <a:t>url_todo</a:t>
            </a:r>
            <a:r>
              <a:rPr lang="en" sz="900">
                <a:solidFill>
                  <a:srgbClr val="403F53"/>
                </a:solidFill>
                <a:highlight>
                  <a:srgbClr val="FBFBFB"/>
                </a:highlight>
                <a:latin typeface="Courier New"/>
                <a:ea typeface="Courier New"/>
                <a:cs typeface="Courier New"/>
                <a:sym typeface="Courier New"/>
              </a:rPr>
              <a:t> </a:t>
            </a:r>
            <a:r>
              <a:rPr lang="en" sz="900">
                <a:solidFill>
                  <a:srgbClr val="994CC3"/>
                </a:solidFill>
                <a:highlight>
                  <a:srgbClr val="FBFBFB"/>
                </a:highlight>
                <a:latin typeface="Courier New"/>
                <a:ea typeface="Courier New"/>
                <a:cs typeface="Courier New"/>
                <a:sym typeface="Courier New"/>
              </a:rPr>
              <a:t>+</a:t>
            </a:r>
            <a:r>
              <a:rPr lang="en" sz="900">
                <a:solidFill>
                  <a:srgbClr val="403F53"/>
                </a:solidFill>
                <a:highlight>
                  <a:srgbClr val="FBFBFB"/>
                </a:highlight>
                <a:latin typeface="Courier New"/>
                <a:ea typeface="Courier New"/>
                <a:cs typeface="Courier New"/>
                <a:sym typeface="Courier New"/>
              </a:rPr>
              <a:t> `</a:t>
            </a:r>
            <a:r>
              <a:rPr lang="en" sz="900">
                <a:solidFill>
                  <a:srgbClr val="4876D6"/>
                </a:solidFill>
                <a:highlight>
                  <a:srgbClr val="FBFBFB"/>
                </a:highlight>
                <a:latin typeface="Courier New"/>
                <a:ea typeface="Courier New"/>
                <a:cs typeface="Courier New"/>
                <a:sym typeface="Courier New"/>
              </a:rPr>
              <a:t>/</a:t>
            </a:r>
            <a:r>
              <a:rPr lang="en" sz="900">
                <a:solidFill>
                  <a:srgbClr val="D3423E"/>
                </a:solidFill>
                <a:highlight>
                  <a:srgbClr val="FBFBFB"/>
                </a:highlight>
                <a:latin typeface="Courier New"/>
                <a:ea typeface="Courier New"/>
                <a:cs typeface="Courier New"/>
                <a:sym typeface="Courier New"/>
              </a:rPr>
              <a:t>${</a:t>
            </a:r>
            <a:r>
              <a:rPr lang="en" sz="900">
                <a:solidFill>
                  <a:srgbClr val="403F53"/>
                </a:solidFill>
                <a:highlight>
                  <a:srgbClr val="FBFBFB"/>
                </a:highlight>
                <a:latin typeface="Courier New"/>
                <a:ea typeface="Courier New"/>
                <a:cs typeface="Courier New"/>
                <a:sym typeface="Courier New"/>
              </a:rPr>
              <a:t>id</a:t>
            </a:r>
            <a:r>
              <a:rPr lang="en" sz="900">
                <a:solidFill>
                  <a:srgbClr val="D3423E"/>
                </a:solidFill>
                <a:highlight>
                  <a:srgbClr val="FBFBFB"/>
                </a:highlight>
                <a:latin typeface="Courier New"/>
                <a:ea typeface="Courier New"/>
                <a:cs typeface="Courier New"/>
                <a:sym typeface="Courier New"/>
              </a:rPr>
              <a:t>}</a:t>
            </a:r>
            <a:r>
              <a:rPr lang="en" sz="900">
                <a:solidFill>
                  <a:srgbClr val="403F53"/>
                </a:solidFill>
                <a:highlight>
                  <a:srgbClr val="FBFBFB"/>
                </a:highlight>
                <a:latin typeface="Courier New"/>
                <a:ea typeface="Courier New"/>
                <a:cs typeface="Courier New"/>
                <a:sym typeface="Courier New"/>
              </a:rPr>
              <a:t>`, { completed })</a:t>
            </a:r>
            <a:endParaRPr sz="9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None/>
            </a:pPr>
            <a:r>
              <a:rPr lang="en" sz="900">
                <a:solidFill>
                  <a:srgbClr val="403F53"/>
                </a:solidFill>
                <a:highlight>
                  <a:srgbClr val="FBFBFB"/>
                </a:highlight>
                <a:latin typeface="Courier New"/>
                <a:ea typeface="Courier New"/>
                <a:cs typeface="Courier New"/>
                <a:sym typeface="Courier New"/>
              </a:rPr>
              <a:t> }</a:t>
            </a:r>
            <a:endParaRPr sz="9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None/>
            </a:pPr>
            <a:r>
              <a:t/>
            </a:r>
            <a:endParaRPr sz="9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None/>
            </a:pPr>
            <a:r>
              <a:t/>
            </a:r>
            <a:endParaRPr sz="9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None/>
            </a:pPr>
            <a:r>
              <a:rPr lang="en" sz="900">
                <a:solidFill>
                  <a:srgbClr val="403F53"/>
                </a:solidFill>
                <a:highlight>
                  <a:srgbClr val="FBFBFB"/>
                </a:highlight>
                <a:latin typeface="Courier New"/>
                <a:ea typeface="Courier New"/>
                <a:cs typeface="Courier New"/>
                <a:sym typeface="Courier New"/>
              </a:rPr>
              <a:t> </a:t>
            </a:r>
            <a:r>
              <a:rPr i="1" lang="en" sz="900">
                <a:solidFill>
                  <a:srgbClr val="4876D6"/>
                </a:solidFill>
                <a:highlight>
                  <a:srgbClr val="FBFBFB"/>
                </a:highlight>
                <a:latin typeface="Courier New"/>
                <a:ea typeface="Courier New"/>
                <a:cs typeface="Courier New"/>
                <a:sym typeface="Courier New"/>
              </a:rPr>
              <a:t>deleteToDo</a:t>
            </a:r>
            <a:r>
              <a:rPr lang="en" sz="900">
                <a:solidFill>
                  <a:srgbClr val="111111"/>
                </a:solidFill>
                <a:highlight>
                  <a:srgbClr val="FBFBFB"/>
                </a:highlight>
                <a:latin typeface="Courier New"/>
                <a:ea typeface="Courier New"/>
                <a:cs typeface="Courier New"/>
                <a:sym typeface="Courier New"/>
              </a:rPr>
              <a:t>(</a:t>
            </a:r>
            <a:r>
              <a:rPr lang="en" sz="900">
                <a:solidFill>
                  <a:srgbClr val="403F53"/>
                </a:solidFill>
                <a:highlight>
                  <a:srgbClr val="FBFBFB"/>
                </a:highlight>
                <a:latin typeface="Courier New"/>
                <a:ea typeface="Courier New"/>
                <a:cs typeface="Courier New"/>
                <a:sym typeface="Courier New"/>
              </a:rPr>
              <a:t>id</a:t>
            </a:r>
            <a:r>
              <a:rPr lang="en" sz="900">
                <a:solidFill>
                  <a:srgbClr val="0C969B"/>
                </a:solidFill>
                <a:highlight>
                  <a:srgbClr val="FBFBFB"/>
                </a:highlight>
                <a:latin typeface="Courier New"/>
                <a:ea typeface="Courier New"/>
                <a:cs typeface="Courier New"/>
                <a:sym typeface="Courier New"/>
              </a:rPr>
              <a:t>:</a:t>
            </a:r>
            <a:r>
              <a:rPr lang="en" sz="900">
                <a:solidFill>
                  <a:srgbClr val="403F53"/>
                </a:solidFill>
                <a:highlight>
                  <a:srgbClr val="FBFBFB"/>
                </a:highlight>
                <a:latin typeface="Courier New"/>
                <a:ea typeface="Courier New"/>
                <a:cs typeface="Courier New"/>
                <a:sym typeface="Courier New"/>
              </a:rPr>
              <a:t> </a:t>
            </a:r>
            <a:r>
              <a:rPr lang="en" sz="900">
                <a:solidFill>
                  <a:srgbClr val="4876D6"/>
                </a:solidFill>
                <a:highlight>
                  <a:srgbClr val="FBFBFB"/>
                </a:highlight>
                <a:latin typeface="Courier New"/>
                <a:ea typeface="Courier New"/>
                <a:cs typeface="Courier New"/>
                <a:sym typeface="Courier New"/>
              </a:rPr>
              <a:t>number</a:t>
            </a:r>
            <a:r>
              <a:rPr lang="en" sz="900">
                <a:solidFill>
                  <a:srgbClr val="111111"/>
                </a:solidFill>
                <a:highlight>
                  <a:srgbClr val="FBFBFB"/>
                </a:highlight>
                <a:latin typeface="Courier New"/>
                <a:ea typeface="Courier New"/>
                <a:cs typeface="Courier New"/>
                <a:sym typeface="Courier New"/>
              </a:rPr>
              <a:t>)</a:t>
            </a:r>
            <a:r>
              <a:rPr lang="en" sz="900">
                <a:solidFill>
                  <a:srgbClr val="403F53"/>
                </a:solidFill>
                <a:highlight>
                  <a:srgbClr val="FBFBFB"/>
                </a:highlight>
                <a:latin typeface="Courier New"/>
                <a:ea typeface="Courier New"/>
                <a:cs typeface="Courier New"/>
                <a:sym typeface="Courier New"/>
              </a:rPr>
              <a:t> {</a:t>
            </a:r>
            <a:endParaRPr sz="9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None/>
            </a:pPr>
            <a:r>
              <a:rPr lang="en" sz="900">
                <a:solidFill>
                  <a:srgbClr val="403F53"/>
                </a:solidFill>
                <a:highlight>
                  <a:srgbClr val="FBFBFB"/>
                </a:highlight>
                <a:latin typeface="Courier New"/>
                <a:ea typeface="Courier New"/>
                <a:cs typeface="Courier New"/>
                <a:sym typeface="Courier New"/>
              </a:rPr>
              <a:t>   </a:t>
            </a:r>
            <a:r>
              <a:rPr i="1" lang="en" sz="900">
                <a:solidFill>
                  <a:srgbClr val="994CC3"/>
                </a:solidFill>
                <a:highlight>
                  <a:srgbClr val="FBFBFB"/>
                </a:highlight>
                <a:latin typeface="Courier New"/>
                <a:ea typeface="Courier New"/>
                <a:cs typeface="Courier New"/>
                <a:sym typeface="Courier New"/>
              </a:rPr>
              <a:t>return</a:t>
            </a:r>
            <a:r>
              <a:rPr lang="en" sz="900">
                <a:solidFill>
                  <a:srgbClr val="403F53"/>
                </a:solidFill>
                <a:highlight>
                  <a:srgbClr val="FBFBFB"/>
                </a:highlight>
                <a:latin typeface="Courier New"/>
                <a:ea typeface="Courier New"/>
                <a:cs typeface="Courier New"/>
                <a:sym typeface="Courier New"/>
              </a:rPr>
              <a:t> </a:t>
            </a:r>
            <a:r>
              <a:rPr lang="en" sz="900">
                <a:solidFill>
                  <a:srgbClr val="0C969B"/>
                </a:solidFill>
                <a:highlight>
                  <a:srgbClr val="FBFBFB"/>
                </a:highlight>
                <a:latin typeface="Courier New"/>
                <a:ea typeface="Courier New"/>
                <a:cs typeface="Courier New"/>
                <a:sym typeface="Courier New"/>
              </a:rPr>
              <a:t>this</a:t>
            </a:r>
            <a:r>
              <a:rPr i="1" lang="en" sz="900">
                <a:solidFill>
                  <a:srgbClr val="994CC3"/>
                </a:solidFill>
                <a:highlight>
                  <a:srgbClr val="FBFBFB"/>
                </a:highlight>
                <a:latin typeface="Courier New"/>
                <a:ea typeface="Courier New"/>
                <a:cs typeface="Courier New"/>
                <a:sym typeface="Courier New"/>
              </a:rPr>
              <a:t>.</a:t>
            </a:r>
            <a:r>
              <a:rPr i="1" lang="en" sz="900">
                <a:solidFill>
                  <a:srgbClr val="111111"/>
                </a:solidFill>
                <a:highlight>
                  <a:srgbClr val="FBFBFB"/>
                </a:highlight>
                <a:latin typeface="Courier New"/>
                <a:ea typeface="Courier New"/>
                <a:cs typeface="Courier New"/>
                <a:sym typeface="Courier New"/>
              </a:rPr>
              <a:t>http</a:t>
            </a:r>
            <a:r>
              <a:rPr i="1" lang="en" sz="900">
                <a:solidFill>
                  <a:srgbClr val="994CC3"/>
                </a:solidFill>
                <a:highlight>
                  <a:srgbClr val="FBFBFB"/>
                </a:highlight>
                <a:latin typeface="Courier New"/>
                <a:ea typeface="Courier New"/>
                <a:cs typeface="Courier New"/>
                <a:sym typeface="Courier New"/>
              </a:rPr>
              <a:t>.</a:t>
            </a:r>
            <a:r>
              <a:rPr i="1" lang="en" sz="900">
                <a:solidFill>
                  <a:srgbClr val="4876D6"/>
                </a:solidFill>
                <a:highlight>
                  <a:srgbClr val="FBFBFB"/>
                </a:highlight>
                <a:latin typeface="Courier New"/>
                <a:ea typeface="Courier New"/>
                <a:cs typeface="Courier New"/>
                <a:sym typeface="Courier New"/>
              </a:rPr>
              <a:t>delete</a:t>
            </a:r>
            <a:r>
              <a:rPr lang="en" sz="900">
                <a:solidFill>
                  <a:srgbClr val="403F53"/>
                </a:solidFill>
                <a:highlight>
                  <a:srgbClr val="FBFBFB"/>
                </a:highlight>
                <a:latin typeface="Courier New"/>
                <a:ea typeface="Courier New"/>
                <a:cs typeface="Courier New"/>
                <a:sym typeface="Courier New"/>
              </a:rPr>
              <a:t>(</a:t>
            </a:r>
            <a:r>
              <a:rPr lang="en" sz="900">
                <a:solidFill>
                  <a:srgbClr val="0C969B"/>
                </a:solidFill>
                <a:highlight>
                  <a:srgbClr val="FBFBFB"/>
                </a:highlight>
                <a:latin typeface="Courier New"/>
                <a:ea typeface="Courier New"/>
                <a:cs typeface="Courier New"/>
                <a:sym typeface="Courier New"/>
              </a:rPr>
              <a:t>this</a:t>
            </a:r>
            <a:r>
              <a:rPr i="1" lang="en" sz="900">
                <a:solidFill>
                  <a:srgbClr val="994CC3"/>
                </a:solidFill>
                <a:highlight>
                  <a:srgbClr val="FBFBFB"/>
                </a:highlight>
                <a:latin typeface="Courier New"/>
                <a:ea typeface="Courier New"/>
                <a:cs typeface="Courier New"/>
                <a:sym typeface="Courier New"/>
              </a:rPr>
              <a:t>.</a:t>
            </a:r>
            <a:r>
              <a:rPr lang="en" sz="900">
                <a:solidFill>
                  <a:srgbClr val="0C969B"/>
                </a:solidFill>
                <a:highlight>
                  <a:srgbClr val="FBFBFB"/>
                </a:highlight>
                <a:latin typeface="Courier New"/>
                <a:ea typeface="Courier New"/>
                <a:cs typeface="Courier New"/>
                <a:sym typeface="Courier New"/>
              </a:rPr>
              <a:t>url_todo</a:t>
            </a:r>
            <a:r>
              <a:rPr lang="en" sz="900">
                <a:solidFill>
                  <a:srgbClr val="403F53"/>
                </a:solidFill>
                <a:highlight>
                  <a:srgbClr val="FBFBFB"/>
                </a:highlight>
                <a:latin typeface="Courier New"/>
                <a:ea typeface="Courier New"/>
                <a:cs typeface="Courier New"/>
                <a:sym typeface="Courier New"/>
              </a:rPr>
              <a:t> </a:t>
            </a:r>
            <a:r>
              <a:rPr lang="en" sz="900">
                <a:solidFill>
                  <a:srgbClr val="994CC3"/>
                </a:solidFill>
                <a:highlight>
                  <a:srgbClr val="FBFBFB"/>
                </a:highlight>
                <a:latin typeface="Courier New"/>
                <a:ea typeface="Courier New"/>
                <a:cs typeface="Courier New"/>
                <a:sym typeface="Courier New"/>
              </a:rPr>
              <a:t>+</a:t>
            </a:r>
            <a:r>
              <a:rPr lang="en" sz="900">
                <a:solidFill>
                  <a:srgbClr val="403F53"/>
                </a:solidFill>
                <a:highlight>
                  <a:srgbClr val="FBFBFB"/>
                </a:highlight>
                <a:latin typeface="Courier New"/>
                <a:ea typeface="Courier New"/>
                <a:cs typeface="Courier New"/>
                <a:sym typeface="Courier New"/>
              </a:rPr>
              <a:t> `</a:t>
            </a:r>
            <a:r>
              <a:rPr lang="en" sz="900">
                <a:solidFill>
                  <a:srgbClr val="4876D6"/>
                </a:solidFill>
                <a:highlight>
                  <a:srgbClr val="FBFBFB"/>
                </a:highlight>
                <a:latin typeface="Courier New"/>
                <a:ea typeface="Courier New"/>
                <a:cs typeface="Courier New"/>
                <a:sym typeface="Courier New"/>
              </a:rPr>
              <a:t>/</a:t>
            </a:r>
            <a:r>
              <a:rPr lang="en" sz="900">
                <a:solidFill>
                  <a:srgbClr val="D3423E"/>
                </a:solidFill>
                <a:highlight>
                  <a:srgbClr val="FBFBFB"/>
                </a:highlight>
                <a:latin typeface="Courier New"/>
                <a:ea typeface="Courier New"/>
                <a:cs typeface="Courier New"/>
                <a:sym typeface="Courier New"/>
              </a:rPr>
              <a:t>${</a:t>
            </a:r>
            <a:r>
              <a:rPr lang="en" sz="900">
                <a:solidFill>
                  <a:srgbClr val="403F53"/>
                </a:solidFill>
                <a:highlight>
                  <a:srgbClr val="FBFBFB"/>
                </a:highlight>
                <a:latin typeface="Courier New"/>
                <a:ea typeface="Courier New"/>
                <a:cs typeface="Courier New"/>
                <a:sym typeface="Courier New"/>
              </a:rPr>
              <a:t>id</a:t>
            </a:r>
            <a:r>
              <a:rPr lang="en" sz="900">
                <a:solidFill>
                  <a:srgbClr val="D3423E"/>
                </a:solidFill>
                <a:highlight>
                  <a:srgbClr val="FBFBFB"/>
                </a:highlight>
                <a:latin typeface="Courier New"/>
                <a:ea typeface="Courier New"/>
                <a:cs typeface="Courier New"/>
                <a:sym typeface="Courier New"/>
              </a:rPr>
              <a:t>}</a:t>
            </a:r>
            <a:r>
              <a:rPr lang="en" sz="900">
                <a:solidFill>
                  <a:srgbClr val="403F53"/>
                </a:solidFill>
                <a:highlight>
                  <a:srgbClr val="FBFBFB"/>
                </a:highlight>
                <a:latin typeface="Courier New"/>
                <a:ea typeface="Courier New"/>
                <a:cs typeface="Courier New"/>
                <a:sym typeface="Courier New"/>
              </a:rPr>
              <a:t>`);</a:t>
            </a:r>
            <a:endParaRPr sz="9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None/>
            </a:pPr>
            <a:r>
              <a:rPr lang="en" sz="900">
                <a:solidFill>
                  <a:srgbClr val="403F53"/>
                </a:solidFill>
                <a:highlight>
                  <a:srgbClr val="FBFBFB"/>
                </a:highlight>
                <a:latin typeface="Courier New"/>
                <a:ea typeface="Courier New"/>
                <a:cs typeface="Courier New"/>
                <a:sym typeface="Courier New"/>
              </a:rPr>
              <a:t> }</a:t>
            </a:r>
            <a:endParaRPr sz="9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None/>
            </a:pPr>
            <a:r>
              <a:t/>
            </a:r>
            <a:endParaRPr i="1" sz="1000">
              <a:solidFill>
                <a:srgbClr val="4876D6"/>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Clr>
                <a:schemeClr val="dk1"/>
              </a:buClr>
              <a:buSzPts val="1100"/>
              <a:buFont typeface="Arial"/>
              <a:buNone/>
            </a:pPr>
            <a:r>
              <a:t/>
            </a:r>
            <a:endParaRPr sz="1200">
              <a:solidFill>
                <a:srgbClr val="403F53"/>
              </a:solidFill>
              <a:highlight>
                <a:srgbClr val="FBFBFB"/>
              </a:highlight>
              <a:latin typeface="Courier New"/>
              <a:ea typeface="Courier New"/>
              <a:cs typeface="Courier New"/>
              <a:sym typeface="Courier New"/>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100"/>
          <p:cNvSpPr txBox="1"/>
          <p:nvPr>
            <p:ph type="ctrTitle"/>
          </p:nvPr>
        </p:nvSpPr>
        <p:spPr>
          <a:xfrm>
            <a:off x="314150" y="446500"/>
            <a:ext cx="79182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Consuming HTTP (sending/receiving data from server)</a:t>
            </a:r>
            <a:endParaRPr sz="3400">
              <a:solidFill>
                <a:srgbClr val="E06666"/>
              </a:solidFill>
              <a:latin typeface="Raleway"/>
              <a:ea typeface="Raleway"/>
              <a:cs typeface="Raleway"/>
              <a:sym typeface="Raleway"/>
            </a:endParaRPr>
          </a:p>
        </p:txBody>
      </p:sp>
      <p:sp>
        <p:nvSpPr>
          <p:cNvPr id="672" name="Google Shape;672;p100"/>
          <p:cNvSpPr txBox="1"/>
          <p:nvPr/>
        </p:nvSpPr>
        <p:spPr>
          <a:xfrm>
            <a:off x="396750" y="1055950"/>
            <a:ext cx="8350500" cy="3855300"/>
          </a:xfrm>
          <a:prstGeom prst="rect">
            <a:avLst/>
          </a:prstGeom>
          <a:noFill/>
          <a:ln>
            <a:noFill/>
          </a:ln>
        </p:spPr>
        <p:txBody>
          <a:bodyPr anchorCtr="0" anchor="t" bIns="91425" lIns="91425" spcFirstLastPara="1" rIns="91425" wrap="square" tIns="91425">
            <a:noAutofit/>
          </a:bodyPr>
          <a:lstStyle/>
          <a:p>
            <a:pPr indent="-295275" lvl="0" marL="457200" rtl="0" algn="l">
              <a:lnSpc>
                <a:spcPct val="115000"/>
              </a:lnSpc>
              <a:spcBef>
                <a:spcPts val="1100"/>
              </a:spcBef>
              <a:spcAft>
                <a:spcPts val="0"/>
              </a:spcAft>
              <a:buSzPts val="1050"/>
              <a:buFont typeface="Roboto"/>
              <a:buChar char="●"/>
            </a:pPr>
            <a:r>
              <a:rPr b="1" lang="en" sz="1200">
                <a:highlight>
                  <a:srgbClr val="FBFBFB"/>
                </a:highlight>
                <a:latin typeface="Courier New"/>
                <a:ea typeface="Courier New"/>
                <a:cs typeface="Courier New"/>
                <a:sym typeface="Courier New"/>
              </a:rPr>
              <a:t>Points to </a:t>
            </a:r>
            <a:r>
              <a:rPr b="1" lang="en" sz="1200">
                <a:highlight>
                  <a:srgbClr val="FBFBFB"/>
                </a:highlight>
                <a:latin typeface="Courier New"/>
                <a:ea typeface="Courier New"/>
                <a:cs typeface="Courier New"/>
                <a:sym typeface="Courier New"/>
              </a:rPr>
              <a:t>Remember</a:t>
            </a:r>
            <a:endParaRPr b="1" sz="1200">
              <a:highlight>
                <a:srgbClr val="FBFBFB"/>
              </a:highlight>
              <a:latin typeface="Courier New"/>
              <a:ea typeface="Courier New"/>
              <a:cs typeface="Courier New"/>
              <a:sym typeface="Courier New"/>
            </a:endParaRPr>
          </a:p>
          <a:p>
            <a:pPr indent="0" lvl="0" marL="457200" rtl="0" algn="l">
              <a:lnSpc>
                <a:spcPct val="115000"/>
              </a:lnSpc>
              <a:spcBef>
                <a:spcPts val="1100"/>
              </a:spcBef>
              <a:spcAft>
                <a:spcPts val="0"/>
              </a:spcAft>
              <a:buNone/>
            </a:pPr>
            <a:r>
              <a:t/>
            </a:r>
            <a:endParaRPr b="1" sz="1200">
              <a:highlight>
                <a:srgbClr val="FBFBFB"/>
              </a:highlight>
              <a:latin typeface="Courier New"/>
              <a:ea typeface="Courier New"/>
              <a:cs typeface="Courier New"/>
              <a:sym typeface="Courier New"/>
            </a:endParaRPr>
          </a:p>
          <a:p>
            <a:pPr indent="-295275" lvl="1" marL="914400" rtl="0" algn="l">
              <a:lnSpc>
                <a:spcPct val="115000"/>
              </a:lnSpc>
              <a:spcBef>
                <a:spcPts val="1100"/>
              </a:spcBef>
              <a:spcAft>
                <a:spcPts val="0"/>
              </a:spcAft>
              <a:buClr>
                <a:srgbClr val="444444"/>
              </a:buClr>
              <a:buSzPts val="1050"/>
              <a:buFont typeface="Roboto"/>
              <a:buChar char="○"/>
            </a:pPr>
            <a:r>
              <a:rPr lang="en" sz="1050">
                <a:solidFill>
                  <a:srgbClr val="444444"/>
                </a:solidFill>
                <a:latin typeface="Roboto"/>
                <a:ea typeface="Roboto"/>
                <a:cs typeface="Roboto"/>
                <a:sym typeface="Roboto"/>
              </a:rPr>
              <a:t>Do not call http methods in constructor instead use ngOnInit</a:t>
            </a:r>
            <a:endParaRPr sz="1050">
              <a:solidFill>
                <a:srgbClr val="444444"/>
              </a:solidFill>
              <a:latin typeface="Roboto"/>
              <a:ea typeface="Roboto"/>
              <a:cs typeface="Roboto"/>
              <a:sym typeface="Roboto"/>
            </a:endParaRPr>
          </a:p>
          <a:p>
            <a:pPr indent="-295275" lvl="1" marL="914400" rtl="0" algn="l">
              <a:lnSpc>
                <a:spcPct val="115000"/>
              </a:lnSpc>
              <a:spcBef>
                <a:spcPts val="0"/>
              </a:spcBef>
              <a:spcAft>
                <a:spcPts val="0"/>
              </a:spcAft>
              <a:buClr>
                <a:srgbClr val="444444"/>
              </a:buClr>
              <a:buSzPts val="1050"/>
              <a:buFont typeface="Roboto"/>
              <a:buChar char="○"/>
            </a:pPr>
            <a:r>
              <a:rPr lang="en" sz="1050">
                <a:solidFill>
                  <a:srgbClr val="444444"/>
                </a:solidFill>
                <a:latin typeface="Roboto"/>
                <a:ea typeface="Roboto"/>
                <a:cs typeface="Roboto"/>
                <a:sym typeface="Roboto"/>
              </a:rPr>
              <a:t>Use services as a separation of concern to handler api requests</a:t>
            </a:r>
            <a:endParaRPr sz="1050">
              <a:solidFill>
                <a:srgbClr val="444444"/>
              </a:solidFill>
              <a:latin typeface="Roboto"/>
              <a:ea typeface="Roboto"/>
              <a:cs typeface="Roboto"/>
              <a:sym typeface="Roboto"/>
            </a:endParaRPr>
          </a:p>
          <a:p>
            <a:pPr indent="-295275" lvl="1" marL="914400" rtl="0" algn="l">
              <a:lnSpc>
                <a:spcPct val="115000"/>
              </a:lnSpc>
              <a:spcBef>
                <a:spcPts val="0"/>
              </a:spcBef>
              <a:spcAft>
                <a:spcPts val="0"/>
              </a:spcAft>
              <a:buClr>
                <a:srgbClr val="444444"/>
              </a:buClr>
              <a:buSzPts val="1050"/>
              <a:buFont typeface="Roboto"/>
              <a:buChar char="○"/>
            </a:pPr>
            <a:r>
              <a:rPr lang="en" sz="1050">
                <a:solidFill>
                  <a:srgbClr val="444444"/>
                </a:solidFill>
                <a:latin typeface="Roboto"/>
                <a:ea typeface="Roboto"/>
                <a:cs typeface="Roboto"/>
                <a:sym typeface="Roboto"/>
              </a:rPr>
              <a:t>Use http.get for fetching resource</a:t>
            </a:r>
            <a:endParaRPr sz="1050">
              <a:solidFill>
                <a:srgbClr val="444444"/>
              </a:solidFill>
              <a:latin typeface="Roboto"/>
              <a:ea typeface="Roboto"/>
              <a:cs typeface="Roboto"/>
              <a:sym typeface="Roboto"/>
            </a:endParaRPr>
          </a:p>
          <a:p>
            <a:pPr indent="-295275" lvl="1" marL="914400" rtl="0" algn="l">
              <a:lnSpc>
                <a:spcPct val="115000"/>
              </a:lnSpc>
              <a:spcBef>
                <a:spcPts val="0"/>
              </a:spcBef>
              <a:spcAft>
                <a:spcPts val="0"/>
              </a:spcAft>
              <a:buClr>
                <a:srgbClr val="444444"/>
              </a:buClr>
              <a:buSzPts val="1050"/>
              <a:buFont typeface="Roboto"/>
              <a:buChar char="○"/>
            </a:pPr>
            <a:r>
              <a:rPr lang="en" sz="1050">
                <a:solidFill>
                  <a:srgbClr val="444444"/>
                </a:solidFill>
                <a:latin typeface="Roboto"/>
                <a:ea typeface="Roboto"/>
                <a:cs typeface="Roboto"/>
                <a:sym typeface="Roboto"/>
              </a:rPr>
              <a:t>Http.post for creating resource</a:t>
            </a:r>
            <a:endParaRPr sz="1050">
              <a:solidFill>
                <a:srgbClr val="444444"/>
              </a:solidFill>
              <a:latin typeface="Roboto"/>
              <a:ea typeface="Roboto"/>
              <a:cs typeface="Roboto"/>
              <a:sym typeface="Roboto"/>
            </a:endParaRPr>
          </a:p>
          <a:p>
            <a:pPr indent="-295275" lvl="1" marL="914400" rtl="0" algn="l">
              <a:lnSpc>
                <a:spcPct val="115000"/>
              </a:lnSpc>
              <a:spcBef>
                <a:spcPts val="0"/>
              </a:spcBef>
              <a:spcAft>
                <a:spcPts val="0"/>
              </a:spcAft>
              <a:buClr>
                <a:srgbClr val="444444"/>
              </a:buClr>
              <a:buSzPts val="1050"/>
              <a:buFont typeface="Roboto"/>
              <a:buChar char="○"/>
            </a:pPr>
            <a:r>
              <a:rPr lang="en" sz="1050">
                <a:solidFill>
                  <a:srgbClr val="444444"/>
                </a:solidFill>
                <a:latin typeface="Roboto"/>
                <a:ea typeface="Roboto"/>
                <a:cs typeface="Roboto"/>
                <a:sym typeface="Roboto"/>
              </a:rPr>
              <a:t>Http.patch for updating by specific field</a:t>
            </a:r>
            <a:endParaRPr sz="1050">
              <a:solidFill>
                <a:srgbClr val="444444"/>
              </a:solidFill>
              <a:latin typeface="Roboto"/>
              <a:ea typeface="Roboto"/>
              <a:cs typeface="Roboto"/>
              <a:sym typeface="Roboto"/>
            </a:endParaRPr>
          </a:p>
          <a:p>
            <a:pPr indent="-295275" lvl="1" marL="914400" rtl="0" algn="l">
              <a:lnSpc>
                <a:spcPct val="115000"/>
              </a:lnSpc>
              <a:spcBef>
                <a:spcPts val="0"/>
              </a:spcBef>
              <a:spcAft>
                <a:spcPts val="0"/>
              </a:spcAft>
              <a:buClr>
                <a:srgbClr val="444444"/>
              </a:buClr>
              <a:buSzPts val="1050"/>
              <a:buFont typeface="Roboto"/>
              <a:buChar char="○"/>
            </a:pPr>
            <a:r>
              <a:rPr lang="en" sz="1050">
                <a:solidFill>
                  <a:srgbClr val="444444"/>
                </a:solidFill>
                <a:latin typeface="Roboto"/>
                <a:ea typeface="Roboto"/>
                <a:cs typeface="Roboto"/>
                <a:sym typeface="Roboto"/>
              </a:rPr>
              <a:t>Http.put to update the whole resource</a:t>
            </a:r>
            <a:endParaRPr sz="1050">
              <a:solidFill>
                <a:srgbClr val="444444"/>
              </a:solidFill>
              <a:latin typeface="Roboto"/>
              <a:ea typeface="Roboto"/>
              <a:cs typeface="Roboto"/>
              <a:sym typeface="Roboto"/>
            </a:endParaRPr>
          </a:p>
          <a:p>
            <a:pPr indent="-295275" lvl="1" marL="914400" rtl="0" algn="l">
              <a:lnSpc>
                <a:spcPct val="115000"/>
              </a:lnSpc>
              <a:spcBef>
                <a:spcPts val="0"/>
              </a:spcBef>
              <a:spcAft>
                <a:spcPts val="0"/>
              </a:spcAft>
              <a:buClr>
                <a:srgbClr val="444444"/>
              </a:buClr>
              <a:buSzPts val="1050"/>
              <a:buFont typeface="Roboto"/>
              <a:buChar char="○"/>
            </a:pPr>
            <a:r>
              <a:rPr lang="en" sz="1050">
                <a:solidFill>
                  <a:srgbClr val="444444"/>
                </a:solidFill>
                <a:latin typeface="Roboto"/>
                <a:ea typeface="Roboto"/>
                <a:cs typeface="Roboto"/>
                <a:sym typeface="Roboto"/>
              </a:rPr>
              <a:t>Http.delete to delete a resource</a:t>
            </a:r>
            <a:endParaRPr sz="1050">
              <a:solidFill>
                <a:srgbClr val="444444"/>
              </a:solidFill>
              <a:latin typeface="Roboto"/>
              <a:ea typeface="Roboto"/>
              <a:cs typeface="Roboto"/>
              <a:sym typeface="Roboto"/>
            </a:endParaRPr>
          </a:p>
          <a:p>
            <a:pPr indent="0" lvl="0" marL="457200" rtl="0" algn="l">
              <a:spcBef>
                <a:spcPts val="0"/>
              </a:spcBef>
              <a:spcAft>
                <a:spcPts val="0"/>
              </a:spcAft>
              <a:buNone/>
            </a:pPr>
            <a:r>
              <a:t/>
            </a:r>
            <a:endParaRPr i="1" sz="1200">
              <a:solidFill>
                <a:srgbClr val="4876D6"/>
              </a:solidFill>
              <a:highlight>
                <a:srgbClr val="FBFBFB"/>
              </a:highlight>
              <a:latin typeface="Courier New"/>
              <a:ea typeface="Courier New"/>
              <a:cs typeface="Courier New"/>
              <a:sym typeface="Courier New"/>
            </a:endParaRPr>
          </a:p>
          <a:p>
            <a:pPr indent="0" lvl="0" marL="457200" rtl="0" algn="l">
              <a:spcBef>
                <a:spcPts val="0"/>
              </a:spcBef>
              <a:spcAft>
                <a:spcPts val="0"/>
              </a:spcAft>
              <a:buNone/>
            </a:pPr>
            <a:r>
              <a:t/>
            </a:r>
            <a:endParaRPr i="1" sz="1200">
              <a:solidFill>
                <a:srgbClr val="4876D6"/>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i="1" sz="1200">
              <a:solidFill>
                <a:srgbClr val="4876D6"/>
              </a:solidFill>
              <a:highlight>
                <a:srgbClr val="FBFBFB"/>
              </a:highlight>
              <a:latin typeface="Courier New"/>
              <a:ea typeface="Courier New"/>
              <a:cs typeface="Courier New"/>
              <a:sym typeface="Courier New"/>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101"/>
          <p:cNvSpPr txBox="1"/>
          <p:nvPr>
            <p:ph type="ctrTitle"/>
          </p:nvPr>
        </p:nvSpPr>
        <p:spPr>
          <a:xfrm>
            <a:off x="314150" y="446500"/>
            <a:ext cx="79182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Consuming HTTP (sending/receiving data from server)</a:t>
            </a:r>
            <a:endParaRPr sz="3400">
              <a:solidFill>
                <a:srgbClr val="E06666"/>
              </a:solidFill>
              <a:latin typeface="Raleway"/>
              <a:ea typeface="Raleway"/>
              <a:cs typeface="Raleway"/>
              <a:sym typeface="Raleway"/>
            </a:endParaRPr>
          </a:p>
        </p:txBody>
      </p:sp>
      <p:sp>
        <p:nvSpPr>
          <p:cNvPr id="678" name="Google Shape;678;p101"/>
          <p:cNvSpPr txBox="1"/>
          <p:nvPr/>
        </p:nvSpPr>
        <p:spPr>
          <a:xfrm>
            <a:off x="396750" y="1055950"/>
            <a:ext cx="8350500" cy="4087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100"/>
              </a:spcBef>
              <a:spcAft>
                <a:spcPts val="0"/>
              </a:spcAft>
              <a:buClr>
                <a:srgbClr val="4876D6"/>
              </a:buClr>
              <a:buSzPts val="1200"/>
              <a:buFont typeface="Courier New"/>
              <a:buChar char="●"/>
            </a:pPr>
            <a:r>
              <a:rPr lang="en" sz="1050">
                <a:solidFill>
                  <a:srgbClr val="444444"/>
                </a:solidFill>
                <a:latin typeface="Roboto"/>
                <a:ea typeface="Roboto"/>
                <a:cs typeface="Roboto"/>
                <a:sym typeface="Roboto"/>
              </a:rPr>
              <a:t>HttpGet method takes the following options.</a:t>
            </a:r>
            <a:endParaRPr sz="1000">
              <a:solidFill>
                <a:schemeClr val="dk2"/>
              </a:solidFill>
              <a:latin typeface="Roboto"/>
              <a:ea typeface="Roboto"/>
              <a:cs typeface="Roboto"/>
              <a:sym typeface="Roboto"/>
            </a:endParaRPr>
          </a:p>
          <a:p>
            <a:pPr indent="0" lvl="0" marL="0" rtl="0" algn="l">
              <a:lnSpc>
                <a:spcPct val="115000"/>
              </a:lnSpc>
              <a:spcBef>
                <a:spcPts val="1100"/>
              </a:spcBef>
              <a:spcAft>
                <a:spcPts val="0"/>
              </a:spcAft>
              <a:buNone/>
            </a:pPr>
            <a:r>
              <a:rPr lang="en" sz="1000">
                <a:solidFill>
                  <a:schemeClr val="dk2"/>
                </a:solidFill>
                <a:latin typeface="Roboto"/>
                <a:ea typeface="Roboto"/>
                <a:cs typeface="Roboto"/>
                <a:sym typeface="Roboto"/>
              </a:rPr>
              <a:t>	</a:t>
            </a:r>
            <a:r>
              <a:rPr lang="en" sz="950">
                <a:solidFill>
                  <a:schemeClr val="dk1"/>
                </a:solidFill>
                <a:latin typeface="Courier New"/>
                <a:ea typeface="Courier New"/>
                <a:cs typeface="Courier New"/>
                <a:sym typeface="Courier New"/>
              </a:rPr>
              <a:t>options</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 </a:t>
            </a:r>
            <a:r>
              <a:rPr lang="en" sz="950">
                <a:solidFill>
                  <a:srgbClr val="666600"/>
                </a:solidFill>
                <a:latin typeface="Courier New"/>
                <a:ea typeface="Courier New"/>
                <a:cs typeface="Courier New"/>
                <a:sym typeface="Courier New"/>
              </a:rPr>
              <a:t>{</a:t>
            </a:r>
            <a:endParaRPr sz="950">
              <a:solidFill>
                <a:schemeClr val="dk1"/>
              </a:solidFill>
              <a:latin typeface="Courier New"/>
              <a:ea typeface="Courier New"/>
              <a:cs typeface="Courier New"/>
              <a:sym typeface="Courier New"/>
            </a:endParaRPr>
          </a:p>
          <a:p>
            <a:pPr indent="0" lvl="0" marL="457200" rtl="0" algn="l">
              <a:lnSpc>
                <a:spcPct val="115000"/>
              </a:lnSpc>
              <a:spcBef>
                <a:spcPts val="1100"/>
              </a:spcBef>
              <a:spcAft>
                <a:spcPts val="0"/>
              </a:spcAft>
              <a:buNone/>
            </a:pPr>
            <a:r>
              <a:rPr lang="en" sz="950">
                <a:solidFill>
                  <a:schemeClr val="dk1"/>
                </a:solidFill>
                <a:latin typeface="Courier New"/>
                <a:ea typeface="Courier New"/>
                <a:cs typeface="Courier New"/>
                <a:sym typeface="Courier New"/>
              </a:rPr>
              <a:t>    headers</a:t>
            </a:r>
            <a:r>
              <a:rPr lang="en" sz="950">
                <a:solidFill>
                  <a:srgbClr val="666600"/>
                </a:solidFill>
                <a:latin typeface="Courier New"/>
                <a:ea typeface="Courier New"/>
                <a:cs typeface="Courier New"/>
                <a:sym typeface="Courier New"/>
              </a:rPr>
              <a:t>?:</a:t>
            </a:r>
            <a:r>
              <a:rPr lang="en" sz="950">
                <a:solidFill>
                  <a:schemeClr val="dk1"/>
                </a:solidFill>
                <a:uFill>
                  <a:noFill/>
                </a:uFill>
                <a:latin typeface="Courier New"/>
                <a:ea typeface="Courier New"/>
                <a:cs typeface="Courier New"/>
                <a:sym typeface="Courier New"/>
                <a:hlinkClick r:id="rId3">
                  <a:extLst>
                    <a:ext uri="{A12FA001-AC4F-418D-AE19-62706E023703}">
                      <ahyp:hlinkClr val="tx"/>
                    </a:ext>
                  </a:extLst>
                </a:hlinkClick>
              </a:rPr>
              <a:t> </a:t>
            </a:r>
            <a:r>
              <a:rPr lang="en" sz="950">
                <a:solidFill>
                  <a:srgbClr val="FF0000"/>
                </a:solidFill>
                <a:uFill>
                  <a:noFill/>
                </a:uFill>
                <a:latin typeface="Courier New"/>
                <a:ea typeface="Courier New"/>
                <a:cs typeface="Courier New"/>
                <a:sym typeface="Courier New"/>
                <a:hlinkClick r:id="rId4">
                  <a:extLst>
                    <a:ext uri="{A12FA001-AC4F-418D-AE19-62706E023703}">
                      <ahyp:hlinkClr val="tx"/>
                    </a:ext>
                  </a:extLst>
                </a:hlinkClick>
              </a:rPr>
              <a:t>HttpHeaders</a:t>
            </a:r>
            <a:r>
              <a:rPr lang="en" sz="950">
                <a:solidFill>
                  <a:schemeClr val="dk1"/>
                </a:solidFill>
                <a:latin typeface="Courier New"/>
                <a:ea typeface="Courier New"/>
                <a:cs typeface="Courier New"/>
                <a:sym typeface="Courier New"/>
              </a:rPr>
              <a:t> </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 </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header</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 </a:t>
            </a:r>
            <a:r>
              <a:rPr lang="en" sz="950">
                <a:solidFill>
                  <a:srgbClr val="0000FF"/>
                </a:solidFill>
                <a:latin typeface="Courier New"/>
                <a:ea typeface="Courier New"/>
                <a:cs typeface="Courier New"/>
                <a:sym typeface="Courier New"/>
              </a:rPr>
              <a:t>string</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 </a:t>
            </a:r>
            <a:r>
              <a:rPr lang="en" sz="950">
                <a:solidFill>
                  <a:srgbClr val="0000FF"/>
                </a:solidFill>
                <a:latin typeface="Courier New"/>
                <a:ea typeface="Courier New"/>
                <a:cs typeface="Courier New"/>
                <a:sym typeface="Courier New"/>
              </a:rPr>
              <a:t>string</a:t>
            </a:r>
            <a:r>
              <a:rPr lang="en" sz="950">
                <a:solidFill>
                  <a:schemeClr val="dk1"/>
                </a:solidFill>
                <a:latin typeface="Courier New"/>
                <a:ea typeface="Courier New"/>
                <a:cs typeface="Courier New"/>
                <a:sym typeface="Courier New"/>
              </a:rPr>
              <a:t> </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 </a:t>
            </a:r>
            <a:r>
              <a:rPr lang="en" sz="950">
                <a:solidFill>
                  <a:srgbClr val="0000FF"/>
                </a:solidFill>
                <a:latin typeface="Courier New"/>
                <a:ea typeface="Courier New"/>
                <a:cs typeface="Courier New"/>
                <a:sym typeface="Courier New"/>
              </a:rPr>
              <a:t>string</a:t>
            </a:r>
            <a:r>
              <a:rPr lang="en" sz="950">
                <a:solidFill>
                  <a:srgbClr val="666600"/>
                </a:solidFill>
                <a:latin typeface="Courier New"/>
                <a:ea typeface="Courier New"/>
                <a:cs typeface="Courier New"/>
                <a:sym typeface="Courier New"/>
              </a:rPr>
              <a:t>[]},</a:t>
            </a:r>
            <a:endParaRPr sz="950">
              <a:solidFill>
                <a:schemeClr val="dk1"/>
              </a:solidFill>
              <a:latin typeface="Courier New"/>
              <a:ea typeface="Courier New"/>
              <a:cs typeface="Courier New"/>
              <a:sym typeface="Courier New"/>
            </a:endParaRPr>
          </a:p>
          <a:p>
            <a:pPr indent="0" lvl="0" marL="457200" rtl="0" algn="l">
              <a:lnSpc>
                <a:spcPct val="115000"/>
              </a:lnSpc>
              <a:spcBef>
                <a:spcPts val="1100"/>
              </a:spcBef>
              <a:spcAft>
                <a:spcPts val="0"/>
              </a:spcAft>
              <a:buNone/>
            </a:pPr>
            <a:r>
              <a:rPr lang="en" sz="950">
                <a:solidFill>
                  <a:schemeClr val="dk1"/>
                </a:solidFill>
                <a:latin typeface="Courier New"/>
                <a:ea typeface="Courier New"/>
                <a:cs typeface="Courier New"/>
                <a:sym typeface="Courier New"/>
              </a:rPr>
              <a:t>    observe</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 </a:t>
            </a:r>
            <a:r>
              <a:rPr lang="en" sz="950">
                <a:solidFill>
                  <a:srgbClr val="880000"/>
                </a:solidFill>
                <a:latin typeface="Courier New"/>
                <a:ea typeface="Courier New"/>
                <a:cs typeface="Courier New"/>
                <a:sym typeface="Courier New"/>
              </a:rPr>
              <a:t>'body'</a:t>
            </a:r>
            <a:r>
              <a:rPr lang="en" sz="950">
                <a:solidFill>
                  <a:schemeClr val="dk1"/>
                </a:solidFill>
                <a:latin typeface="Courier New"/>
                <a:ea typeface="Courier New"/>
                <a:cs typeface="Courier New"/>
                <a:sym typeface="Courier New"/>
              </a:rPr>
              <a:t> </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 </a:t>
            </a:r>
            <a:r>
              <a:rPr lang="en" sz="950">
                <a:solidFill>
                  <a:srgbClr val="880000"/>
                </a:solidFill>
                <a:latin typeface="Courier New"/>
                <a:ea typeface="Courier New"/>
                <a:cs typeface="Courier New"/>
                <a:sym typeface="Courier New"/>
              </a:rPr>
              <a:t>'events'</a:t>
            </a:r>
            <a:r>
              <a:rPr lang="en" sz="950">
                <a:solidFill>
                  <a:schemeClr val="dk1"/>
                </a:solidFill>
                <a:latin typeface="Courier New"/>
                <a:ea typeface="Courier New"/>
                <a:cs typeface="Courier New"/>
                <a:sym typeface="Courier New"/>
              </a:rPr>
              <a:t> </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 </a:t>
            </a:r>
            <a:r>
              <a:rPr lang="en" sz="950">
                <a:solidFill>
                  <a:srgbClr val="880000"/>
                </a:solidFill>
                <a:latin typeface="Courier New"/>
                <a:ea typeface="Courier New"/>
                <a:cs typeface="Courier New"/>
                <a:sym typeface="Courier New"/>
              </a:rPr>
              <a:t>'response'</a:t>
            </a:r>
            <a:r>
              <a:rPr lang="en" sz="950">
                <a:solidFill>
                  <a:srgbClr val="666600"/>
                </a:solidFill>
                <a:latin typeface="Courier New"/>
                <a:ea typeface="Courier New"/>
                <a:cs typeface="Courier New"/>
                <a:sym typeface="Courier New"/>
              </a:rPr>
              <a:t>,</a:t>
            </a:r>
            <a:endParaRPr sz="950">
              <a:solidFill>
                <a:schemeClr val="dk1"/>
              </a:solidFill>
              <a:latin typeface="Courier New"/>
              <a:ea typeface="Courier New"/>
              <a:cs typeface="Courier New"/>
              <a:sym typeface="Courier New"/>
            </a:endParaRPr>
          </a:p>
          <a:p>
            <a:pPr indent="0" lvl="0" marL="457200" rtl="0" algn="l">
              <a:lnSpc>
                <a:spcPct val="115000"/>
              </a:lnSpc>
              <a:spcBef>
                <a:spcPts val="1100"/>
              </a:spcBef>
              <a:spcAft>
                <a:spcPts val="0"/>
              </a:spcAft>
              <a:buNone/>
            </a:pPr>
            <a:r>
              <a:rPr lang="en" sz="950">
                <a:solidFill>
                  <a:schemeClr val="dk1"/>
                </a:solidFill>
                <a:latin typeface="Courier New"/>
                <a:ea typeface="Courier New"/>
                <a:cs typeface="Courier New"/>
                <a:sym typeface="Courier New"/>
              </a:rPr>
              <a:t>    </a:t>
            </a:r>
            <a:r>
              <a:rPr lang="en" sz="950">
                <a:solidFill>
                  <a:srgbClr val="0000FF"/>
                </a:solidFill>
                <a:latin typeface="Courier New"/>
                <a:ea typeface="Courier New"/>
                <a:cs typeface="Courier New"/>
                <a:sym typeface="Courier New"/>
              </a:rPr>
              <a:t>params</a:t>
            </a:r>
            <a:r>
              <a:rPr lang="en" sz="950">
                <a:solidFill>
                  <a:srgbClr val="666600"/>
                </a:solidFill>
                <a:latin typeface="Courier New"/>
                <a:ea typeface="Courier New"/>
                <a:cs typeface="Courier New"/>
                <a:sym typeface="Courier New"/>
              </a:rPr>
              <a:t>?:</a:t>
            </a:r>
            <a:r>
              <a:rPr lang="en" sz="950">
                <a:solidFill>
                  <a:schemeClr val="dk1"/>
                </a:solidFill>
                <a:uFill>
                  <a:noFill/>
                </a:uFill>
                <a:latin typeface="Courier New"/>
                <a:ea typeface="Courier New"/>
                <a:cs typeface="Courier New"/>
                <a:sym typeface="Courier New"/>
                <a:hlinkClick r:id="rId5">
                  <a:extLst>
                    <a:ext uri="{A12FA001-AC4F-418D-AE19-62706E023703}">
                      <ahyp:hlinkClr val="tx"/>
                    </a:ext>
                  </a:extLst>
                </a:hlinkClick>
              </a:rPr>
              <a:t> </a:t>
            </a:r>
            <a:r>
              <a:rPr lang="en" sz="950">
                <a:solidFill>
                  <a:srgbClr val="FF0000"/>
                </a:solidFill>
                <a:uFill>
                  <a:noFill/>
                </a:uFill>
                <a:latin typeface="Courier New"/>
                <a:ea typeface="Courier New"/>
                <a:cs typeface="Courier New"/>
                <a:sym typeface="Courier New"/>
                <a:hlinkClick r:id="rId6">
                  <a:extLst>
                    <a:ext uri="{A12FA001-AC4F-418D-AE19-62706E023703}">
                      <ahyp:hlinkClr val="tx"/>
                    </a:ext>
                  </a:extLst>
                </a:hlinkClick>
              </a:rPr>
              <a:t>HttpParams</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param</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 </a:t>
            </a:r>
            <a:r>
              <a:rPr lang="en" sz="950">
                <a:solidFill>
                  <a:srgbClr val="0000FF"/>
                </a:solidFill>
                <a:latin typeface="Courier New"/>
                <a:ea typeface="Courier New"/>
                <a:cs typeface="Courier New"/>
                <a:sym typeface="Courier New"/>
              </a:rPr>
              <a:t>string</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 </a:t>
            </a:r>
            <a:r>
              <a:rPr lang="en" sz="950">
                <a:solidFill>
                  <a:srgbClr val="0000FF"/>
                </a:solidFill>
                <a:latin typeface="Courier New"/>
                <a:ea typeface="Courier New"/>
                <a:cs typeface="Courier New"/>
                <a:sym typeface="Courier New"/>
              </a:rPr>
              <a:t>string</a:t>
            </a:r>
            <a:r>
              <a:rPr lang="en" sz="950">
                <a:solidFill>
                  <a:schemeClr val="dk1"/>
                </a:solidFill>
                <a:latin typeface="Courier New"/>
                <a:ea typeface="Courier New"/>
                <a:cs typeface="Courier New"/>
                <a:sym typeface="Courier New"/>
              </a:rPr>
              <a:t> </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 </a:t>
            </a:r>
            <a:r>
              <a:rPr lang="en" sz="950">
                <a:solidFill>
                  <a:srgbClr val="0000FF"/>
                </a:solidFill>
                <a:latin typeface="Courier New"/>
                <a:ea typeface="Courier New"/>
                <a:cs typeface="Courier New"/>
                <a:sym typeface="Courier New"/>
              </a:rPr>
              <a:t>string</a:t>
            </a:r>
            <a:r>
              <a:rPr lang="en" sz="950">
                <a:solidFill>
                  <a:srgbClr val="666600"/>
                </a:solidFill>
                <a:latin typeface="Courier New"/>
                <a:ea typeface="Courier New"/>
                <a:cs typeface="Courier New"/>
                <a:sym typeface="Courier New"/>
              </a:rPr>
              <a:t>[]},</a:t>
            </a:r>
            <a:endParaRPr sz="950">
              <a:solidFill>
                <a:schemeClr val="dk1"/>
              </a:solidFill>
              <a:latin typeface="Courier New"/>
              <a:ea typeface="Courier New"/>
              <a:cs typeface="Courier New"/>
              <a:sym typeface="Courier New"/>
            </a:endParaRPr>
          </a:p>
          <a:p>
            <a:pPr indent="0" lvl="0" marL="457200" rtl="0" algn="l">
              <a:lnSpc>
                <a:spcPct val="115000"/>
              </a:lnSpc>
              <a:spcBef>
                <a:spcPts val="1100"/>
              </a:spcBef>
              <a:spcAft>
                <a:spcPts val="0"/>
              </a:spcAft>
              <a:buNone/>
            </a:pPr>
            <a:r>
              <a:rPr lang="en" sz="950">
                <a:solidFill>
                  <a:schemeClr val="dk1"/>
                </a:solidFill>
                <a:latin typeface="Courier New"/>
                <a:ea typeface="Courier New"/>
                <a:cs typeface="Courier New"/>
                <a:sym typeface="Courier New"/>
              </a:rPr>
              <a:t>    reportProgress</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 </a:t>
            </a:r>
            <a:r>
              <a:rPr lang="en" sz="950">
                <a:solidFill>
                  <a:srgbClr val="0000FF"/>
                </a:solidFill>
                <a:latin typeface="Courier New"/>
                <a:ea typeface="Courier New"/>
                <a:cs typeface="Courier New"/>
                <a:sym typeface="Courier New"/>
              </a:rPr>
              <a:t>boolean</a:t>
            </a:r>
            <a:r>
              <a:rPr lang="en" sz="950">
                <a:solidFill>
                  <a:srgbClr val="666600"/>
                </a:solidFill>
                <a:latin typeface="Courier New"/>
                <a:ea typeface="Courier New"/>
                <a:cs typeface="Courier New"/>
                <a:sym typeface="Courier New"/>
              </a:rPr>
              <a:t>,</a:t>
            </a:r>
            <a:endParaRPr sz="950">
              <a:solidFill>
                <a:schemeClr val="dk1"/>
              </a:solidFill>
              <a:latin typeface="Courier New"/>
              <a:ea typeface="Courier New"/>
              <a:cs typeface="Courier New"/>
              <a:sym typeface="Courier New"/>
            </a:endParaRPr>
          </a:p>
          <a:p>
            <a:pPr indent="0" lvl="0" marL="457200" rtl="0" algn="l">
              <a:lnSpc>
                <a:spcPct val="115000"/>
              </a:lnSpc>
              <a:spcBef>
                <a:spcPts val="1100"/>
              </a:spcBef>
              <a:spcAft>
                <a:spcPts val="0"/>
              </a:spcAft>
              <a:buNone/>
            </a:pPr>
            <a:r>
              <a:rPr lang="en" sz="950">
                <a:solidFill>
                  <a:schemeClr val="dk1"/>
                </a:solidFill>
                <a:latin typeface="Courier New"/>
                <a:ea typeface="Courier New"/>
                <a:cs typeface="Courier New"/>
                <a:sym typeface="Courier New"/>
              </a:rPr>
              <a:t>    responseType</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 </a:t>
            </a:r>
            <a:r>
              <a:rPr lang="en" sz="950">
                <a:solidFill>
                  <a:srgbClr val="880000"/>
                </a:solidFill>
                <a:latin typeface="Courier New"/>
                <a:ea typeface="Courier New"/>
                <a:cs typeface="Courier New"/>
                <a:sym typeface="Courier New"/>
              </a:rPr>
              <a:t>'arraybuffer'</a:t>
            </a:r>
            <a:r>
              <a:rPr lang="en" sz="950">
                <a:solidFill>
                  <a:srgbClr val="666600"/>
                </a:solidFill>
                <a:latin typeface="Courier New"/>
                <a:ea typeface="Courier New"/>
                <a:cs typeface="Courier New"/>
                <a:sym typeface="Courier New"/>
              </a:rPr>
              <a:t>|</a:t>
            </a:r>
            <a:r>
              <a:rPr lang="en" sz="950">
                <a:solidFill>
                  <a:srgbClr val="880000"/>
                </a:solidFill>
                <a:latin typeface="Courier New"/>
                <a:ea typeface="Courier New"/>
                <a:cs typeface="Courier New"/>
                <a:sym typeface="Courier New"/>
              </a:rPr>
              <a:t>'blob'</a:t>
            </a:r>
            <a:r>
              <a:rPr lang="en" sz="950">
                <a:solidFill>
                  <a:srgbClr val="666600"/>
                </a:solidFill>
                <a:latin typeface="Courier New"/>
                <a:ea typeface="Courier New"/>
                <a:cs typeface="Courier New"/>
                <a:sym typeface="Courier New"/>
              </a:rPr>
              <a:t>|</a:t>
            </a:r>
            <a:r>
              <a:rPr lang="en" sz="950">
                <a:solidFill>
                  <a:srgbClr val="880000"/>
                </a:solidFill>
                <a:latin typeface="Courier New"/>
                <a:ea typeface="Courier New"/>
                <a:cs typeface="Courier New"/>
                <a:sym typeface="Courier New"/>
              </a:rPr>
              <a:t>'json'</a:t>
            </a:r>
            <a:r>
              <a:rPr lang="en" sz="950">
                <a:solidFill>
                  <a:srgbClr val="666600"/>
                </a:solidFill>
                <a:latin typeface="Courier New"/>
                <a:ea typeface="Courier New"/>
                <a:cs typeface="Courier New"/>
                <a:sym typeface="Courier New"/>
              </a:rPr>
              <a:t>|</a:t>
            </a:r>
            <a:r>
              <a:rPr lang="en" sz="950">
                <a:solidFill>
                  <a:srgbClr val="880000"/>
                </a:solidFill>
                <a:latin typeface="Courier New"/>
                <a:ea typeface="Courier New"/>
                <a:cs typeface="Courier New"/>
                <a:sym typeface="Courier New"/>
              </a:rPr>
              <a:t>'text'</a:t>
            </a:r>
            <a:r>
              <a:rPr lang="en" sz="950">
                <a:solidFill>
                  <a:srgbClr val="666600"/>
                </a:solidFill>
                <a:latin typeface="Courier New"/>
                <a:ea typeface="Courier New"/>
                <a:cs typeface="Courier New"/>
                <a:sym typeface="Courier New"/>
              </a:rPr>
              <a:t>,</a:t>
            </a:r>
            <a:endParaRPr sz="950">
              <a:solidFill>
                <a:schemeClr val="dk1"/>
              </a:solidFill>
              <a:latin typeface="Courier New"/>
              <a:ea typeface="Courier New"/>
              <a:cs typeface="Courier New"/>
              <a:sym typeface="Courier New"/>
            </a:endParaRPr>
          </a:p>
          <a:p>
            <a:pPr indent="0" lvl="0" marL="457200" rtl="0" algn="l">
              <a:lnSpc>
                <a:spcPct val="115000"/>
              </a:lnSpc>
              <a:spcBef>
                <a:spcPts val="1100"/>
              </a:spcBef>
              <a:spcAft>
                <a:spcPts val="0"/>
              </a:spcAft>
              <a:buNone/>
            </a:pPr>
            <a:r>
              <a:rPr lang="en" sz="950">
                <a:solidFill>
                  <a:schemeClr val="dk1"/>
                </a:solidFill>
                <a:latin typeface="Courier New"/>
                <a:ea typeface="Courier New"/>
                <a:cs typeface="Courier New"/>
                <a:sym typeface="Courier New"/>
              </a:rPr>
              <a:t>    withCredentials</a:t>
            </a:r>
            <a:r>
              <a:rPr lang="en" sz="950">
                <a:solidFill>
                  <a:srgbClr val="666600"/>
                </a:solidFill>
                <a:latin typeface="Courier New"/>
                <a:ea typeface="Courier New"/>
                <a:cs typeface="Courier New"/>
                <a:sym typeface="Courier New"/>
              </a:rPr>
              <a:t>?:</a:t>
            </a:r>
            <a:r>
              <a:rPr lang="en" sz="950">
                <a:solidFill>
                  <a:schemeClr val="dk1"/>
                </a:solidFill>
                <a:latin typeface="Courier New"/>
                <a:ea typeface="Courier New"/>
                <a:cs typeface="Courier New"/>
                <a:sym typeface="Courier New"/>
              </a:rPr>
              <a:t> </a:t>
            </a:r>
            <a:r>
              <a:rPr lang="en" sz="950">
                <a:solidFill>
                  <a:srgbClr val="0000FF"/>
                </a:solidFill>
                <a:latin typeface="Courier New"/>
                <a:ea typeface="Courier New"/>
                <a:cs typeface="Courier New"/>
                <a:sym typeface="Courier New"/>
              </a:rPr>
              <a:t>boolean</a:t>
            </a:r>
            <a:r>
              <a:rPr lang="en" sz="950">
                <a:solidFill>
                  <a:srgbClr val="666600"/>
                </a:solidFill>
                <a:latin typeface="Courier New"/>
                <a:ea typeface="Courier New"/>
                <a:cs typeface="Courier New"/>
                <a:sym typeface="Courier New"/>
              </a:rPr>
              <a:t>,</a:t>
            </a:r>
            <a:endParaRPr sz="950">
              <a:solidFill>
                <a:schemeClr val="dk1"/>
              </a:solidFill>
              <a:latin typeface="Courier New"/>
              <a:ea typeface="Courier New"/>
              <a:cs typeface="Courier New"/>
              <a:sym typeface="Courier New"/>
            </a:endParaRPr>
          </a:p>
          <a:p>
            <a:pPr indent="0" lvl="0" marL="457200" rtl="0" algn="l">
              <a:lnSpc>
                <a:spcPct val="115000"/>
              </a:lnSpc>
              <a:spcBef>
                <a:spcPts val="1100"/>
              </a:spcBef>
              <a:spcAft>
                <a:spcPts val="0"/>
              </a:spcAft>
              <a:buNone/>
            </a:pPr>
            <a:r>
              <a:rPr lang="en" sz="950">
                <a:solidFill>
                  <a:schemeClr val="dk1"/>
                </a:solidFill>
                <a:latin typeface="Courier New"/>
                <a:ea typeface="Courier New"/>
                <a:cs typeface="Courier New"/>
                <a:sym typeface="Courier New"/>
              </a:rPr>
              <a:t>  </a:t>
            </a:r>
            <a:r>
              <a:rPr lang="en" sz="950">
                <a:solidFill>
                  <a:srgbClr val="666600"/>
                </a:solidFill>
                <a:latin typeface="Courier New"/>
                <a:ea typeface="Courier New"/>
                <a:cs typeface="Courier New"/>
                <a:sym typeface="Courier New"/>
              </a:rPr>
              <a:t>}</a:t>
            </a:r>
            <a:endParaRPr sz="950">
              <a:solidFill>
                <a:srgbClr val="666600"/>
              </a:solidFill>
              <a:latin typeface="Courier New"/>
              <a:ea typeface="Courier New"/>
              <a:cs typeface="Courier New"/>
              <a:sym typeface="Courier New"/>
            </a:endParaRPr>
          </a:p>
          <a:p>
            <a:pPr indent="0" lvl="0" marL="0" rtl="0" algn="l">
              <a:lnSpc>
                <a:spcPct val="115000"/>
              </a:lnSpc>
              <a:spcBef>
                <a:spcPts val="1100"/>
              </a:spcBef>
              <a:spcAft>
                <a:spcPts val="0"/>
              </a:spcAft>
              <a:buNone/>
            </a:pPr>
            <a:r>
              <a:rPr lang="en" sz="1050">
                <a:solidFill>
                  <a:srgbClr val="444444"/>
                </a:solidFill>
                <a:latin typeface="Roboto"/>
                <a:ea typeface="Roboto"/>
                <a:cs typeface="Roboto"/>
                <a:sym typeface="Roboto"/>
              </a:rPr>
              <a:t>Important options include the </a:t>
            </a:r>
            <a:r>
              <a:rPr i="1" lang="en" sz="1050">
                <a:solidFill>
                  <a:srgbClr val="444444"/>
                </a:solidFill>
                <a:latin typeface="Roboto"/>
                <a:ea typeface="Roboto"/>
                <a:cs typeface="Roboto"/>
                <a:sym typeface="Roboto"/>
              </a:rPr>
              <a:t>observe</a:t>
            </a:r>
            <a:r>
              <a:rPr lang="en" sz="1050">
                <a:solidFill>
                  <a:srgbClr val="444444"/>
                </a:solidFill>
                <a:latin typeface="Roboto"/>
                <a:ea typeface="Roboto"/>
                <a:cs typeface="Roboto"/>
                <a:sym typeface="Roboto"/>
              </a:rPr>
              <a:t> and </a:t>
            </a:r>
            <a:r>
              <a:rPr i="1" lang="en" sz="1050">
                <a:solidFill>
                  <a:srgbClr val="444444"/>
                </a:solidFill>
                <a:latin typeface="Roboto"/>
                <a:ea typeface="Roboto"/>
                <a:cs typeface="Roboto"/>
                <a:sym typeface="Roboto"/>
              </a:rPr>
              <a:t>responseType</a:t>
            </a:r>
            <a:r>
              <a:rPr lang="en" sz="1050">
                <a:solidFill>
                  <a:srgbClr val="444444"/>
                </a:solidFill>
                <a:latin typeface="Roboto"/>
                <a:ea typeface="Roboto"/>
                <a:cs typeface="Roboto"/>
                <a:sym typeface="Roboto"/>
              </a:rPr>
              <a:t> properties.</a:t>
            </a:r>
            <a:endParaRPr sz="1050">
              <a:solidFill>
                <a:srgbClr val="444444"/>
              </a:solidFill>
              <a:latin typeface="Roboto"/>
              <a:ea typeface="Roboto"/>
              <a:cs typeface="Roboto"/>
              <a:sym typeface="Roboto"/>
            </a:endParaRPr>
          </a:p>
          <a:p>
            <a:pPr indent="-295275" lvl="0" marL="457200" rtl="0" algn="l">
              <a:lnSpc>
                <a:spcPct val="115000"/>
              </a:lnSpc>
              <a:spcBef>
                <a:spcPts val="300"/>
              </a:spcBef>
              <a:spcAft>
                <a:spcPts val="0"/>
              </a:spcAft>
              <a:buClr>
                <a:srgbClr val="444444"/>
              </a:buClr>
              <a:buSzPts val="1050"/>
              <a:buFont typeface="Roboto"/>
              <a:buChar char="●"/>
            </a:pPr>
            <a:r>
              <a:rPr lang="en" sz="1050">
                <a:solidFill>
                  <a:srgbClr val="444444"/>
                </a:solidFill>
                <a:latin typeface="Roboto"/>
                <a:ea typeface="Roboto"/>
                <a:cs typeface="Roboto"/>
                <a:sym typeface="Roboto"/>
              </a:rPr>
              <a:t>The </a:t>
            </a:r>
            <a:r>
              <a:rPr i="1" lang="en" sz="1050">
                <a:solidFill>
                  <a:srgbClr val="444444"/>
                </a:solidFill>
                <a:latin typeface="Roboto"/>
                <a:ea typeface="Roboto"/>
                <a:cs typeface="Roboto"/>
                <a:sym typeface="Roboto"/>
              </a:rPr>
              <a:t>observe</a:t>
            </a:r>
            <a:r>
              <a:rPr lang="en" sz="1050">
                <a:solidFill>
                  <a:srgbClr val="444444"/>
                </a:solidFill>
                <a:latin typeface="Roboto"/>
                <a:ea typeface="Roboto"/>
                <a:cs typeface="Roboto"/>
                <a:sym typeface="Roboto"/>
              </a:rPr>
              <a:t> option specifies how much of the response to return.</a:t>
            </a:r>
            <a:endParaRPr sz="1050">
              <a:solidFill>
                <a:srgbClr val="444444"/>
              </a:solidFill>
              <a:latin typeface="Roboto"/>
              <a:ea typeface="Roboto"/>
              <a:cs typeface="Roboto"/>
              <a:sym typeface="Roboto"/>
            </a:endParaRPr>
          </a:p>
          <a:p>
            <a:pPr indent="-295275" lvl="0" marL="457200" rtl="0" algn="l">
              <a:lnSpc>
                <a:spcPct val="115000"/>
              </a:lnSpc>
              <a:spcBef>
                <a:spcPts val="0"/>
              </a:spcBef>
              <a:spcAft>
                <a:spcPts val="0"/>
              </a:spcAft>
              <a:buClr>
                <a:srgbClr val="444444"/>
              </a:buClr>
              <a:buSzPts val="1050"/>
              <a:buFont typeface="Roboto"/>
              <a:buChar char="●"/>
            </a:pPr>
            <a:r>
              <a:rPr lang="en" sz="1050">
                <a:solidFill>
                  <a:srgbClr val="444444"/>
                </a:solidFill>
                <a:latin typeface="Roboto"/>
                <a:ea typeface="Roboto"/>
                <a:cs typeface="Roboto"/>
                <a:sym typeface="Roboto"/>
              </a:rPr>
              <a:t>The </a:t>
            </a:r>
            <a:r>
              <a:rPr i="1" lang="en" sz="1050">
                <a:solidFill>
                  <a:srgbClr val="444444"/>
                </a:solidFill>
                <a:latin typeface="Roboto"/>
                <a:ea typeface="Roboto"/>
                <a:cs typeface="Roboto"/>
                <a:sym typeface="Roboto"/>
              </a:rPr>
              <a:t>responseType</a:t>
            </a:r>
            <a:r>
              <a:rPr lang="en" sz="1050">
                <a:solidFill>
                  <a:srgbClr val="444444"/>
                </a:solidFill>
                <a:latin typeface="Roboto"/>
                <a:ea typeface="Roboto"/>
                <a:cs typeface="Roboto"/>
                <a:sym typeface="Roboto"/>
              </a:rPr>
              <a:t> option specifies the format in which to return data.</a:t>
            </a:r>
            <a:endParaRPr sz="1050">
              <a:solidFill>
                <a:srgbClr val="444444"/>
              </a:solidFill>
              <a:latin typeface="Roboto"/>
              <a:ea typeface="Roboto"/>
              <a:cs typeface="Roboto"/>
              <a:sym typeface="Roboto"/>
            </a:endParaRPr>
          </a:p>
          <a:p>
            <a:pPr indent="0" lvl="0" marL="457200" rtl="0" algn="l">
              <a:lnSpc>
                <a:spcPct val="115000"/>
              </a:lnSpc>
              <a:spcBef>
                <a:spcPts val="1100"/>
              </a:spcBef>
              <a:spcAft>
                <a:spcPts val="0"/>
              </a:spcAft>
              <a:buClr>
                <a:schemeClr val="dk1"/>
              </a:buClr>
              <a:buSzPts val="1100"/>
              <a:buFont typeface="Arial"/>
              <a:buNone/>
            </a:pPr>
            <a:r>
              <a:t/>
            </a:r>
            <a:endParaRPr sz="950">
              <a:solidFill>
                <a:srgbClr val="666600"/>
              </a:solidFill>
              <a:latin typeface="Courier New"/>
              <a:ea typeface="Courier New"/>
              <a:cs typeface="Courier New"/>
              <a:sym typeface="Courier New"/>
            </a:endParaRPr>
          </a:p>
          <a:p>
            <a:pPr indent="0" lvl="0" marL="0" rtl="0" algn="l">
              <a:spcBef>
                <a:spcPts val="0"/>
              </a:spcBef>
              <a:spcAft>
                <a:spcPts val="0"/>
              </a:spcAft>
              <a:buNone/>
            </a:pPr>
            <a:r>
              <a:t/>
            </a:r>
            <a:endParaRPr i="1" sz="1200">
              <a:solidFill>
                <a:srgbClr val="4876D6"/>
              </a:solidFill>
              <a:highlight>
                <a:srgbClr val="FBFBFB"/>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ctrTitle"/>
          </p:nvPr>
        </p:nvSpPr>
        <p:spPr>
          <a:xfrm>
            <a:off x="159925" y="448750"/>
            <a:ext cx="6223800" cy="6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Interfaces, Classes in Typescript</a:t>
            </a:r>
            <a:endParaRPr sz="3400">
              <a:solidFill>
                <a:srgbClr val="E06666"/>
              </a:solidFill>
              <a:latin typeface="Raleway"/>
              <a:ea typeface="Raleway"/>
              <a:cs typeface="Raleway"/>
              <a:sym typeface="Raleway"/>
            </a:endParaRPr>
          </a:p>
        </p:txBody>
      </p:sp>
      <p:sp>
        <p:nvSpPr>
          <p:cNvPr id="121" name="Google Shape;121;p21"/>
          <p:cNvSpPr txBox="1"/>
          <p:nvPr>
            <p:ph idx="1" type="subTitle"/>
          </p:nvPr>
        </p:nvSpPr>
        <p:spPr>
          <a:xfrm>
            <a:off x="527025" y="1327525"/>
            <a:ext cx="6591600" cy="36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One of TypeScript’s core principles is that type checking focuses on the shape that values have. This is sometimes called “duck typing” or “structural subtyping”. </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In TypeScript, interfaces fill the role </a:t>
            </a:r>
            <a:r>
              <a:rPr b="1" lang="en" sz="1000">
                <a:latin typeface="Roboto"/>
                <a:ea typeface="Roboto"/>
                <a:cs typeface="Roboto"/>
                <a:sym typeface="Roboto"/>
              </a:rPr>
              <a:t>of naming these types</a:t>
            </a:r>
            <a:r>
              <a:rPr lang="en" sz="1000">
                <a:latin typeface="Roboto"/>
                <a:ea typeface="Roboto"/>
                <a:cs typeface="Roboto"/>
                <a:sym typeface="Roboto"/>
              </a:rPr>
              <a:t>, and are a powerful way of defining </a:t>
            </a:r>
            <a:r>
              <a:rPr b="1" lang="en" sz="1000">
                <a:latin typeface="Roboto"/>
                <a:ea typeface="Roboto"/>
                <a:cs typeface="Roboto"/>
                <a:sym typeface="Roboto"/>
              </a:rPr>
              <a:t>contracts</a:t>
            </a:r>
            <a:r>
              <a:rPr lang="en" sz="1000">
                <a:latin typeface="Roboto"/>
                <a:ea typeface="Roboto"/>
                <a:cs typeface="Roboto"/>
                <a:sym typeface="Roboto"/>
              </a:rPr>
              <a:t> within your code as well as contracts with code outside of your project.</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Interfaces are used for declarations and not implementations.</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Interfaces are capable of describing the wide range of shapes that JavaScript objects can take:</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We can describe objects with properties using interfaces</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We can describe functions using interfaces</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We can describe indexable types using interfaces (indexable by number or string)</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 We can describe class Types using interfaces</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457200" rtl="0" algn="l">
              <a:spcBef>
                <a:spcPts val="0"/>
              </a:spcBef>
              <a:spcAft>
                <a:spcPts val="0"/>
              </a:spcAft>
              <a:buNone/>
            </a:pPr>
            <a:r>
              <a:rPr i="1" lang="en" sz="1000">
                <a:latin typeface="Roboto"/>
                <a:ea typeface="Roboto"/>
                <a:cs typeface="Roboto"/>
                <a:sym typeface="Roboto"/>
              </a:rPr>
              <a:t>Please refer to our code in  projects/ts_intro for more.</a:t>
            </a:r>
            <a:endParaRPr i="1" sz="10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102"/>
          <p:cNvSpPr txBox="1"/>
          <p:nvPr>
            <p:ph type="ctrTitle"/>
          </p:nvPr>
        </p:nvSpPr>
        <p:spPr>
          <a:xfrm>
            <a:off x="314150" y="446500"/>
            <a:ext cx="79182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HttpService and Errors</a:t>
            </a:r>
            <a:endParaRPr sz="3400">
              <a:solidFill>
                <a:srgbClr val="E06666"/>
              </a:solidFill>
              <a:latin typeface="Raleway"/>
              <a:ea typeface="Raleway"/>
              <a:cs typeface="Raleway"/>
              <a:sym typeface="Raleway"/>
            </a:endParaRPr>
          </a:p>
        </p:txBody>
      </p:sp>
      <p:sp>
        <p:nvSpPr>
          <p:cNvPr id="684" name="Google Shape;684;p102"/>
          <p:cNvSpPr txBox="1"/>
          <p:nvPr/>
        </p:nvSpPr>
        <p:spPr>
          <a:xfrm>
            <a:off x="396750" y="1055950"/>
            <a:ext cx="8350500" cy="3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i="1" sz="1200">
              <a:solidFill>
                <a:srgbClr val="4876D6"/>
              </a:solidFill>
              <a:highlight>
                <a:srgbClr val="FBFBFB"/>
              </a:highlight>
              <a:latin typeface="Courier New"/>
              <a:ea typeface="Courier New"/>
              <a:cs typeface="Courier New"/>
              <a:sym typeface="Courier New"/>
            </a:endParaRPr>
          </a:p>
        </p:txBody>
      </p:sp>
      <p:pic>
        <p:nvPicPr>
          <p:cNvPr id="685" name="Google Shape;685;p102"/>
          <p:cNvPicPr preferRelativeResize="0"/>
          <p:nvPr/>
        </p:nvPicPr>
        <p:blipFill>
          <a:blip r:embed="rId3">
            <a:alphaModFix/>
          </a:blip>
          <a:stretch>
            <a:fillRect/>
          </a:stretch>
        </p:blipFill>
        <p:spPr>
          <a:xfrm>
            <a:off x="314150" y="1428626"/>
            <a:ext cx="7918201" cy="3482614"/>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103"/>
          <p:cNvSpPr txBox="1"/>
          <p:nvPr>
            <p:ph type="ctrTitle"/>
          </p:nvPr>
        </p:nvSpPr>
        <p:spPr>
          <a:xfrm>
            <a:off x="314150" y="446500"/>
            <a:ext cx="79182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Handling Unexpected Http Errors</a:t>
            </a:r>
            <a:endParaRPr sz="3400">
              <a:solidFill>
                <a:srgbClr val="E06666"/>
              </a:solidFill>
              <a:latin typeface="Raleway"/>
              <a:ea typeface="Raleway"/>
              <a:cs typeface="Raleway"/>
              <a:sym typeface="Raleway"/>
            </a:endParaRPr>
          </a:p>
        </p:txBody>
      </p:sp>
      <p:sp>
        <p:nvSpPr>
          <p:cNvPr id="691" name="Google Shape;691;p103"/>
          <p:cNvSpPr txBox="1"/>
          <p:nvPr/>
        </p:nvSpPr>
        <p:spPr>
          <a:xfrm>
            <a:off x="396750" y="1055950"/>
            <a:ext cx="8350500" cy="38553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1100"/>
              </a:spcBef>
              <a:spcAft>
                <a:spcPts val="0"/>
              </a:spcAft>
              <a:buClr>
                <a:schemeClr val="dk2"/>
              </a:buClr>
              <a:buSzPts val="1000"/>
              <a:buFont typeface="Roboto"/>
              <a:buChar char="●"/>
            </a:pPr>
            <a:r>
              <a:rPr lang="en" sz="1050">
                <a:solidFill>
                  <a:srgbClr val="444444"/>
                </a:solidFill>
                <a:latin typeface="Roboto"/>
                <a:ea typeface="Roboto"/>
                <a:cs typeface="Roboto"/>
                <a:sym typeface="Roboto"/>
              </a:rPr>
              <a:t>Handling UnExpected Errors</a:t>
            </a:r>
            <a:endParaRPr sz="1050">
              <a:solidFill>
                <a:srgbClr val="444444"/>
              </a:solidFill>
              <a:latin typeface="Roboto"/>
              <a:ea typeface="Roboto"/>
              <a:cs typeface="Roboto"/>
              <a:sym typeface="Roboto"/>
            </a:endParaRPr>
          </a:p>
          <a:p>
            <a:pPr indent="457200" lvl="0" marL="0" rtl="0" algn="l">
              <a:lnSpc>
                <a:spcPct val="137500"/>
              </a:lnSpc>
              <a:spcBef>
                <a:spcPts val="0"/>
              </a:spcBef>
              <a:spcAft>
                <a:spcPts val="0"/>
              </a:spcAft>
              <a:buClr>
                <a:schemeClr val="dk1"/>
              </a:buClr>
              <a:buSzPts val="1100"/>
              <a:buFont typeface="Arial"/>
              <a:buNone/>
            </a:pPr>
            <a:r>
              <a:rPr lang="en" sz="1000">
                <a:solidFill>
                  <a:srgbClr val="0C969B"/>
                </a:solidFill>
                <a:highlight>
                  <a:srgbClr val="FBFBFB"/>
                </a:highlight>
                <a:latin typeface="Courier New"/>
                <a:ea typeface="Courier New"/>
                <a:cs typeface="Courier New"/>
                <a:sym typeface="Courier New"/>
              </a:rPr>
              <a:t>this</a:t>
            </a:r>
            <a:r>
              <a:rPr i="1" lang="en" sz="1000">
                <a:solidFill>
                  <a:srgbClr val="994CC3"/>
                </a:solidFill>
                <a:highlight>
                  <a:srgbClr val="FBFBFB"/>
                </a:highlight>
                <a:latin typeface="Courier New"/>
                <a:ea typeface="Courier New"/>
                <a:cs typeface="Courier New"/>
                <a:sym typeface="Courier New"/>
              </a:rPr>
              <a:t>.</a:t>
            </a:r>
            <a:r>
              <a:rPr i="1" lang="en" sz="1000">
                <a:solidFill>
                  <a:srgbClr val="111111"/>
                </a:solidFill>
                <a:highlight>
                  <a:srgbClr val="FBFBFB"/>
                </a:highlight>
                <a:latin typeface="Courier New"/>
                <a:ea typeface="Courier New"/>
                <a:cs typeface="Courier New"/>
                <a:sym typeface="Courier New"/>
              </a:rPr>
              <a:t>todoService</a:t>
            </a:r>
            <a:r>
              <a:rPr i="1" lang="en" sz="1000">
                <a:solidFill>
                  <a:srgbClr val="994CC3"/>
                </a:solidFill>
                <a:highlight>
                  <a:srgbClr val="FBFBFB"/>
                </a:highlight>
                <a:latin typeface="Courier New"/>
                <a:ea typeface="Courier New"/>
                <a:cs typeface="Courier New"/>
                <a:sym typeface="Courier New"/>
              </a:rPr>
              <a:t>.</a:t>
            </a:r>
            <a:r>
              <a:rPr i="1" lang="en" sz="1000">
                <a:solidFill>
                  <a:srgbClr val="4876D6"/>
                </a:solidFill>
                <a:highlight>
                  <a:srgbClr val="FBFBFB"/>
                </a:highlight>
                <a:latin typeface="Courier New"/>
                <a:ea typeface="Courier New"/>
                <a:cs typeface="Courier New"/>
                <a:sym typeface="Courier New"/>
              </a:rPr>
              <a:t>getTodos</a:t>
            </a:r>
            <a:r>
              <a:rPr lang="en" sz="1000">
                <a:solidFill>
                  <a:srgbClr val="403F53"/>
                </a:solidFill>
                <a:highlight>
                  <a:srgbClr val="FBFBFB"/>
                </a:highlight>
                <a:latin typeface="Courier New"/>
                <a:ea typeface="Courier New"/>
                <a:cs typeface="Courier New"/>
                <a:sym typeface="Courier New"/>
              </a:rPr>
              <a:t>()</a:t>
            </a:r>
            <a:endParaRPr sz="10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Clr>
                <a:schemeClr val="dk1"/>
              </a:buClr>
              <a:buSzPts val="1100"/>
              <a:buFont typeface="Arial"/>
              <a:buNone/>
            </a:pPr>
            <a:r>
              <a:rPr lang="en" sz="1000">
                <a:solidFill>
                  <a:srgbClr val="403F53"/>
                </a:solidFill>
                <a:highlight>
                  <a:srgbClr val="FBFBFB"/>
                </a:highlight>
                <a:latin typeface="Courier New"/>
                <a:ea typeface="Courier New"/>
                <a:cs typeface="Courier New"/>
                <a:sym typeface="Courier New"/>
              </a:rPr>
              <a:t>     </a:t>
            </a:r>
            <a:r>
              <a:rPr i="1" lang="en" sz="1000">
                <a:solidFill>
                  <a:srgbClr val="994CC3"/>
                </a:solidFill>
                <a:highlight>
                  <a:srgbClr val="FBFBFB"/>
                </a:highlight>
                <a:latin typeface="Courier New"/>
                <a:ea typeface="Courier New"/>
                <a:cs typeface="Courier New"/>
                <a:sym typeface="Courier New"/>
              </a:rPr>
              <a:t>.</a:t>
            </a:r>
            <a:r>
              <a:rPr i="1" lang="en" sz="1000">
                <a:solidFill>
                  <a:srgbClr val="4876D6"/>
                </a:solidFill>
                <a:highlight>
                  <a:srgbClr val="FBFBFB"/>
                </a:highlight>
                <a:latin typeface="Courier New"/>
                <a:ea typeface="Courier New"/>
                <a:cs typeface="Courier New"/>
                <a:sym typeface="Courier New"/>
              </a:rPr>
              <a:t>subscribe</a:t>
            </a:r>
            <a:r>
              <a:rPr lang="en" sz="1000">
                <a:solidFill>
                  <a:srgbClr val="403F53"/>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response</a:t>
            </a:r>
            <a:r>
              <a:rPr lang="en" sz="1000">
                <a:solidFill>
                  <a:srgbClr val="111111"/>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 </a:t>
            </a:r>
            <a:r>
              <a:rPr lang="en" sz="1000">
                <a:solidFill>
                  <a:srgbClr val="994CC3"/>
                </a:solidFill>
                <a:highlight>
                  <a:srgbClr val="FBFBFB"/>
                </a:highlight>
                <a:latin typeface="Courier New"/>
                <a:ea typeface="Courier New"/>
                <a:cs typeface="Courier New"/>
                <a:sym typeface="Courier New"/>
              </a:rPr>
              <a:t>=&gt;</a:t>
            </a:r>
            <a:r>
              <a:rPr lang="en" sz="1000">
                <a:solidFill>
                  <a:srgbClr val="403F53"/>
                </a:solidFill>
                <a:highlight>
                  <a:srgbClr val="FBFBFB"/>
                </a:highlight>
                <a:latin typeface="Courier New"/>
                <a:ea typeface="Courier New"/>
                <a:cs typeface="Courier New"/>
                <a:sym typeface="Courier New"/>
              </a:rPr>
              <a:t> {</a:t>
            </a:r>
            <a:endParaRPr sz="10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Clr>
                <a:schemeClr val="dk1"/>
              </a:buClr>
              <a:buSzPts val="1100"/>
              <a:buFont typeface="Arial"/>
              <a:buNone/>
            </a:pPr>
            <a:r>
              <a:rPr lang="en" sz="1000">
                <a:solidFill>
                  <a:srgbClr val="403F53"/>
                </a:solidFill>
                <a:highlight>
                  <a:srgbClr val="FBFBFB"/>
                </a:highlight>
                <a:latin typeface="Courier New"/>
                <a:ea typeface="Courier New"/>
                <a:cs typeface="Courier New"/>
                <a:sym typeface="Courier New"/>
              </a:rPr>
              <a:t>       </a:t>
            </a:r>
            <a:r>
              <a:rPr lang="en" sz="1000">
                <a:solidFill>
                  <a:srgbClr val="0C969B"/>
                </a:solidFill>
                <a:highlight>
                  <a:srgbClr val="FBFBFB"/>
                </a:highlight>
                <a:latin typeface="Courier New"/>
                <a:ea typeface="Courier New"/>
                <a:cs typeface="Courier New"/>
                <a:sym typeface="Courier New"/>
              </a:rPr>
              <a:t>this</a:t>
            </a:r>
            <a:r>
              <a:rPr i="1" lang="en" sz="1000">
                <a:solidFill>
                  <a:srgbClr val="994CC3"/>
                </a:solidFill>
                <a:highlight>
                  <a:srgbClr val="FBFBFB"/>
                </a:highlight>
                <a:latin typeface="Courier New"/>
                <a:ea typeface="Courier New"/>
                <a:cs typeface="Courier New"/>
                <a:sym typeface="Courier New"/>
              </a:rPr>
              <a:t>.</a:t>
            </a:r>
            <a:r>
              <a:rPr lang="en" sz="1000">
                <a:solidFill>
                  <a:srgbClr val="0C969B"/>
                </a:solidFill>
                <a:highlight>
                  <a:srgbClr val="FBFBFB"/>
                </a:highlight>
                <a:latin typeface="Courier New"/>
                <a:ea typeface="Courier New"/>
                <a:cs typeface="Courier New"/>
                <a:sym typeface="Courier New"/>
              </a:rPr>
              <a:t>todos</a:t>
            </a:r>
            <a:r>
              <a:rPr lang="en" sz="1000">
                <a:solidFill>
                  <a:srgbClr val="403F53"/>
                </a:solidFill>
                <a:highlight>
                  <a:srgbClr val="FBFBFB"/>
                </a:highlight>
                <a:latin typeface="Courier New"/>
                <a:ea typeface="Courier New"/>
                <a:cs typeface="Courier New"/>
                <a:sym typeface="Courier New"/>
              </a:rPr>
              <a:t> </a:t>
            </a:r>
            <a:r>
              <a:rPr lang="en" sz="1000">
                <a:solidFill>
                  <a:srgbClr val="994CC3"/>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 response;</a:t>
            </a:r>
            <a:endParaRPr sz="10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Clr>
                <a:schemeClr val="dk1"/>
              </a:buClr>
              <a:buSzPts val="1100"/>
              <a:buFont typeface="Arial"/>
              <a:buNone/>
            </a:pPr>
            <a:r>
              <a:rPr lang="en" sz="1000">
                <a:solidFill>
                  <a:srgbClr val="403F53"/>
                </a:solidFill>
                <a:highlight>
                  <a:srgbClr val="FBFBFB"/>
                </a:highlight>
                <a:latin typeface="Courier New"/>
                <a:ea typeface="Courier New"/>
                <a:cs typeface="Courier New"/>
                <a:sym typeface="Courier New"/>
              </a:rPr>
              <a:t>     }, </a:t>
            </a:r>
            <a:r>
              <a:rPr lang="en" sz="1000">
                <a:solidFill>
                  <a:srgbClr val="111111"/>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err</a:t>
            </a:r>
            <a:r>
              <a:rPr lang="en" sz="1000">
                <a:solidFill>
                  <a:srgbClr val="111111"/>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 </a:t>
            </a:r>
            <a:r>
              <a:rPr lang="en" sz="1000">
                <a:solidFill>
                  <a:srgbClr val="994CC3"/>
                </a:solidFill>
                <a:highlight>
                  <a:srgbClr val="FBFBFB"/>
                </a:highlight>
                <a:latin typeface="Courier New"/>
                <a:ea typeface="Courier New"/>
                <a:cs typeface="Courier New"/>
                <a:sym typeface="Courier New"/>
              </a:rPr>
              <a:t>=&gt;</a:t>
            </a:r>
            <a:r>
              <a:rPr lang="en" sz="1000">
                <a:solidFill>
                  <a:srgbClr val="403F53"/>
                </a:solidFill>
                <a:highlight>
                  <a:srgbClr val="FBFBFB"/>
                </a:highlight>
                <a:latin typeface="Courier New"/>
                <a:ea typeface="Courier New"/>
                <a:cs typeface="Courier New"/>
                <a:sym typeface="Courier New"/>
              </a:rPr>
              <a:t> {</a:t>
            </a:r>
            <a:endParaRPr sz="10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Clr>
                <a:schemeClr val="dk1"/>
              </a:buClr>
              <a:buSzPts val="1100"/>
              <a:buFont typeface="Arial"/>
              <a:buNone/>
            </a:pPr>
            <a:r>
              <a:rPr lang="en" sz="1000">
                <a:solidFill>
                  <a:srgbClr val="403F53"/>
                </a:solidFill>
                <a:highlight>
                  <a:srgbClr val="FBFBFB"/>
                </a:highlight>
                <a:latin typeface="Courier New"/>
                <a:ea typeface="Courier New"/>
                <a:cs typeface="Courier New"/>
                <a:sym typeface="Courier New"/>
              </a:rPr>
              <a:t>         </a:t>
            </a:r>
            <a:r>
              <a:rPr i="1" lang="en" sz="1000">
                <a:solidFill>
                  <a:srgbClr val="4876D6"/>
                </a:solidFill>
                <a:highlight>
                  <a:srgbClr val="FBFBFB"/>
                </a:highlight>
                <a:latin typeface="Courier New"/>
                <a:ea typeface="Courier New"/>
                <a:cs typeface="Courier New"/>
                <a:sym typeface="Courier New"/>
              </a:rPr>
              <a:t>alert</a:t>
            </a:r>
            <a:r>
              <a:rPr lang="en" sz="1000">
                <a:solidFill>
                  <a:srgbClr val="403F53"/>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An unexpected error occurs</a:t>
            </a:r>
            <a:r>
              <a:rPr lang="en" sz="1000">
                <a:solidFill>
                  <a:srgbClr val="111111"/>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a:t>
            </a:r>
            <a:endParaRPr sz="10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None/>
            </a:pPr>
            <a:r>
              <a:rPr lang="en" sz="1000">
                <a:solidFill>
                  <a:srgbClr val="403F53"/>
                </a:solidFill>
                <a:highlight>
                  <a:srgbClr val="FBFBFB"/>
                </a:highlight>
                <a:latin typeface="Courier New"/>
                <a:ea typeface="Courier New"/>
                <a:cs typeface="Courier New"/>
                <a:sym typeface="Courier New"/>
              </a:rPr>
              <a:t>     });</a:t>
            </a:r>
            <a:endParaRPr sz="10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None/>
            </a:pPr>
            <a:r>
              <a:t/>
            </a:r>
            <a:endParaRPr sz="1000">
              <a:solidFill>
                <a:srgbClr val="403F53"/>
              </a:solidFill>
              <a:highlight>
                <a:srgbClr val="FBFBFB"/>
              </a:highlight>
              <a:latin typeface="Courier New"/>
              <a:ea typeface="Courier New"/>
              <a:cs typeface="Courier New"/>
              <a:sym typeface="Courier New"/>
            </a:endParaRPr>
          </a:p>
          <a:p>
            <a:pPr indent="457200" lvl="0" marL="0" rtl="0" algn="l">
              <a:lnSpc>
                <a:spcPct val="137500"/>
              </a:lnSpc>
              <a:spcBef>
                <a:spcPts val="0"/>
              </a:spcBef>
              <a:spcAft>
                <a:spcPts val="0"/>
              </a:spcAft>
              <a:buNone/>
            </a:pPr>
            <a:r>
              <a:rPr lang="en" sz="1000">
                <a:solidFill>
                  <a:srgbClr val="0C969B"/>
                </a:solidFill>
                <a:highlight>
                  <a:srgbClr val="FBFBFB"/>
                </a:highlight>
                <a:latin typeface="Courier New"/>
                <a:ea typeface="Courier New"/>
                <a:cs typeface="Courier New"/>
                <a:sym typeface="Courier New"/>
              </a:rPr>
              <a:t>this</a:t>
            </a:r>
            <a:r>
              <a:rPr i="1" lang="en" sz="1000">
                <a:solidFill>
                  <a:srgbClr val="994CC3"/>
                </a:solidFill>
                <a:highlight>
                  <a:srgbClr val="FBFBFB"/>
                </a:highlight>
                <a:latin typeface="Courier New"/>
                <a:ea typeface="Courier New"/>
                <a:cs typeface="Courier New"/>
                <a:sym typeface="Courier New"/>
              </a:rPr>
              <a:t>.</a:t>
            </a:r>
            <a:r>
              <a:rPr i="1" lang="en" sz="1000">
                <a:solidFill>
                  <a:srgbClr val="111111"/>
                </a:solidFill>
                <a:highlight>
                  <a:srgbClr val="FBFBFB"/>
                </a:highlight>
                <a:latin typeface="Courier New"/>
                <a:ea typeface="Courier New"/>
                <a:cs typeface="Courier New"/>
                <a:sym typeface="Courier New"/>
              </a:rPr>
              <a:t>todoService</a:t>
            </a:r>
            <a:r>
              <a:rPr i="1" lang="en" sz="1000">
                <a:solidFill>
                  <a:srgbClr val="994CC3"/>
                </a:solidFill>
                <a:highlight>
                  <a:srgbClr val="FBFBFB"/>
                </a:highlight>
                <a:latin typeface="Courier New"/>
                <a:ea typeface="Courier New"/>
                <a:cs typeface="Courier New"/>
                <a:sym typeface="Courier New"/>
              </a:rPr>
              <a:t>.</a:t>
            </a:r>
            <a:r>
              <a:rPr i="1" lang="en" sz="1000">
                <a:solidFill>
                  <a:srgbClr val="4876D6"/>
                </a:solidFill>
                <a:highlight>
                  <a:srgbClr val="FBFBFB"/>
                </a:highlight>
                <a:latin typeface="Courier New"/>
                <a:ea typeface="Courier New"/>
                <a:cs typeface="Courier New"/>
                <a:sym typeface="Courier New"/>
              </a:rPr>
              <a:t>toggleCompleted</a:t>
            </a:r>
            <a:r>
              <a:rPr lang="en" sz="1000">
                <a:solidFill>
                  <a:srgbClr val="403F53"/>
                </a:solidFill>
                <a:highlight>
                  <a:srgbClr val="FBFBFB"/>
                </a:highlight>
                <a:latin typeface="Courier New"/>
                <a:ea typeface="Courier New"/>
                <a:cs typeface="Courier New"/>
                <a:sym typeface="Courier New"/>
              </a:rPr>
              <a:t>(todo</a:t>
            </a:r>
            <a:r>
              <a:rPr i="1" lang="en" sz="1000">
                <a:solidFill>
                  <a:srgbClr val="994CC3"/>
                </a:solidFill>
                <a:highlight>
                  <a:srgbClr val="FBFBFB"/>
                </a:highlight>
                <a:latin typeface="Courier New"/>
                <a:ea typeface="Courier New"/>
                <a:cs typeface="Courier New"/>
                <a:sym typeface="Courier New"/>
              </a:rPr>
              <a:t>.</a:t>
            </a:r>
            <a:r>
              <a:rPr lang="en" sz="1000">
                <a:solidFill>
                  <a:srgbClr val="0C969B"/>
                </a:solidFill>
                <a:highlight>
                  <a:srgbClr val="FBFBFB"/>
                </a:highlight>
                <a:latin typeface="Courier New"/>
                <a:ea typeface="Courier New"/>
                <a:cs typeface="Courier New"/>
                <a:sym typeface="Courier New"/>
              </a:rPr>
              <a:t>id</a:t>
            </a:r>
            <a:r>
              <a:rPr lang="en" sz="1000">
                <a:solidFill>
                  <a:srgbClr val="403F53"/>
                </a:solidFill>
                <a:highlight>
                  <a:srgbClr val="FBFBFB"/>
                </a:highlight>
                <a:latin typeface="Courier New"/>
                <a:ea typeface="Courier New"/>
                <a:cs typeface="Courier New"/>
                <a:sym typeface="Courier New"/>
              </a:rPr>
              <a:t>, todo</a:t>
            </a:r>
            <a:r>
              <a:rPr i="1" lang="en" sz="1000">
                <a:solidFill>
                  <a:srgbClr val="994CC3"/>
                </a:solidFill>
                <a:highlight>
                  <a:srgbClr val="FBFBFB"/>
                </a:highlight>
                <a:latin typeface="Courier New"/>
                <a:ea typeface="Courier New"/>
                <a:cs typeface="Courier New"/>
                <a:sym typeface="Courier New"/>
              </a:rPr>
              <a:t>.</a:t>
            </a:r>
            <a:r>
              <a:rPr lang="en" sz="1000">
                <a:solidFill>
                  <a:srgbClr val="0C969B"/>
                </a:solidFill>
                <a:highlight>
                  <a:srgbClr val="FBFBFB"/>
                </a:highlight>
                <a:latin typeface="Courier New"/>
                <a:ea typeface="Courier New"/>
                <a:cs typeface="Courier New"/>
                <a:sym typeface="Courier New"/>
              </a:rPr>
              <a:t>completed</a:t>
            </a:r>
            <a:r>
              <a:rPr lang="en" sz="1000">
                <a:solidFill>
                  <a:srgbClr val="403F53"/>
                </a:solidFill>
                <a:highlight>
                  <a:srgbClr val="FBFBFB"/>
                </a:highlight>
                <a:latin typeface="Courier New"/>
                <a:ea typeface="Courier New"/>
                <a:cs typeface="Courier New"/>
                <a:sym typeface="Courier New"/>
              </a:rPr>
              <a:t>)</a:t>
            </a:r>
            <a:endParaRPr sz="10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000">
                <a:solidFill>
                  <a:srgbClr val="403F53"/>
                </a:solidFill>
                <a:highlight>
                  <a:srgbClr val="FBFBFB"/>
                </a:highlight>
                <a:latin typeface="Courier New"/>
                <a:ea typeface="Courier New"/>
                <a:cs typeface="Courier New"/>
                <a:sym typeface="Courier New"/>
              </a:rPr>
              <a:t>     </a:t>
            </a:r>
            <a:r>
              <a:rPr i="1" lang="en" sz="1000">
                <a:solidFill>
                  <a:srgbClr val="994CC3"/>
                </a:solidFill>
                <a:highlight>
                  <a:srgbClr val="FBFBFB"/>
                </a:highlight>
                <a:latin typeface="Courier New"/>
                <a:ea typeface="Courier New"/>
                <a:cs typeface="Courier New"/>
                <a:sym typeface="Courier New"/>
              </a:rPr>
              <a:t>.</a:t>
            </a:r>
            <a:r>
              <a:rPr i="1" lang="en" sz="1000">
                <a:solidFill>
                  <a:srgbClr val="4876D6"/>
                </a:solidFill>
                <a:highlight>
                  <a:srgbClr val="FBFBFB"/>
                </a:highlight>
                <a:latin typeface="Courier New"/>
                <a:ea typeface="Courier New"/>
                <a:cs typeface="Courier New"/>
                <a:sym typeface="Courier New"/>
              </a:rPr>
              <a:t>subscribe</a:t>
            </a:r>
            <a:r>
              <a:rPr lang="en" sz="1000">
                <a:solidFill>
                  <a:srgbClr val="403F53"/>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response</a:t>
            </a:r>
            <a:r>
              <a:rPr lang="en" sz="1000">
                <a:solidFill>
                  <a:srgbClr val="111111"/>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 </a:t>
            </a:r>
            <a:r>
              <a:rPr lang="en" sz="1000">
                <a:solidFill>
                  <a:srgbClr val="994CC3"/>
                </a:solidFill>
                <a:highlight>
                  <a:srgbClr val="FBFBFB"/>
                </a:highlight>
                <a:latin typeface="Courier New"/>
                <a:ea typeface="Courier New"/>
                <a:cs typeface="Courier New"/>
                <a:sym typeface="Courier New"/>
              </a:rPr>
              <a:t>=&gt;</a:t>
            </a:r>
            <a:r>
              <a:rPr lang="en" sz="1000">
                <a:solidFill>
                  <a:srgbClr val="403F53"/>
                </a:solidFill>
                <a:highlight>
                  <a:srgbClr val="FBFBFB"/>
                </a:highlight>
                <a:latin typeface="Courier New"/>
                <a:ea typeface="Courier New"/>
                <a:cs typeface="Courier New"/>
                <a:sym typeface="Courier New"/>
              </a:rPr>
              <a:t> {</a:t>
            </a:r>
            <a:endParaRPr sz="10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000">
                <a:solidFill>
                  <a:srgbClr val="403F53"/>
                </a:solidFill>
                <a:highlight>
                  <a:srgbClr val="FBFBFB"/>
                </a:highlight>
                <a:latin typeface="Courier New"/>
                <a:ea typeface="Courier New"/>
                <a:cs typeface="Courier New"/>
                <a:sym typeface="Courier New"/>
              </a:rPr>
              <a:t>       console</a:t>
            </a:r>
            <a:r>
              <a:rPr i="1" lang="en" sz="1000">
                <a:solidFill>
                  <a:srgbClr val="994CC3"/>
                </a:solidFill>
                <a:highlight>
                  <a:srgbClr val="FBFBFB"/>
                </a:highlight>
                <a:latin typeface="Courier New"/>
                <a:ea typeface="Courier New"/>
                <a:cs typeface="Courier New"/>
                <a:sym typeface="Courier New"/>
              </a:rPr>
              <a:t>.</a:t>
            </a:r>
            <a:r>
              <a:rPr i="1" lang="en" sz="1000">
                <a:solidFill>
                  <a:srgbClr val="4876D6"/>
                </a:solidFill>
                <a:highlight>
                  <a:srgbClr val="FBFBFB"/>
                </a:highlight>
                <a:latin typeface="Courier New"/>
                <a:ea typeface="Courier New"/>
                <a:cs typeface="Courier New"/>
                <a:sym typeface="Courier New"/>
              </a:rPr>
              <a:t>log</a:t>
            </a:r>
            <a:r>
              <a:rPr lang="en" sz="1000">
                <a:solidFill>
                  <a:srgbClr val="403F53"/>
                </a:solidFill>
                <a:highlight>
                  <a:srgbClr val="FBFBFB"/>
                </a:highlight>
                <a:latin typeface="Courier New"/>
                <a:ea typeface="Courier New"/>
                <a:cs typeface="Courier New"/>
                <a:sym typeface="Courier New"/>
              </a:rPr>
              <a:t>(response);</a:t>
            </a:r>
            <a:endParaRPr sz="10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000">
                <a:solidFill>
                  <a:srgbClr val="403F53"/>
                </a:solidFill>
                <a:highlight>
                  <a:srgbClr val="FBFBFB"/>
                </a:highlight>
                <a:latin typeface="Courier New"/>
                <a:ea typeface="Courier New"/>
                <a:cs typeface="Courier New"/>
                <a:sym typeface="Courier New"/>
              </a:rPr>
              <a:t>     },</a:t>
            </a:r>
            <a:endParaRPr sz="10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000">
                <a:solidFill>
                  <a:srgbClr val="403F53"/>
                </a:solidFill>
                <a:highlight>
                  <a:srgbClr val="FBFBFB"/>
                </a:highlight>
                <a:latin typeface="Courier New"/>
                <a:ea typeface="Courier New"/>
                <a:cs typeface="Courier New"/>
                <a:sym typeface="Courier New"/>
              </a:rPr>
              <a:t>       </a:t>
            </a:r>
            <a:r>
              <a:rPr lang="en" sz="1000">
                <a:solidFill>
                  <a:srgbClr val="111111"/>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err</a:t>
            </a:r>
            <a:r>
              <a:rPr lang="en" sz="1000">
                <a:solidFill>
                  <a:srgbClr val="111111"/>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 </a:t>
            </a:r>
            <a:r>
              <a:rPr lang="en" sz="1000">
                <a:solidFill>
                  <a:srgbClr val="994CC3"/>
                </a:solidFill>
                <a:highlight>
                  <a:srgbClr val="FBFBFB"/>
                </a:highlight>
                <a:latin typeface="Courier New"/>
                <a:ea typeface="Courier New"/>
                <a:cs typeface="Courier New"/>
                <a:sym typeface="Courier New"/>
              </a:rPr>
              <a:t>=&gt;</a:t>
            </a:r>
            <a:r>
              <a:rPr lang="en" sz="1000">
                <a:solidFill>
                  <a:srgbClr val="403F53"/>
                </a:solidFill>
                <a:highlight>
                  <a:srgbClr val="FBFBFB"/>
                </a:highlight>
                <a:latin typeface="Courier New"/>
                <a:ea typeface="Courier New"/>
                <a:cs typeface="Courier New"/>
                <a:sym typeface="Courier New"/>
              </a:rPr>
              <a:t> {</a:t>
            </a:r>
            <a:endParaRPr sz="10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000">
                <a:solidFill>
                  <a:srgbClr val="403F53"/>
                </a:solidFill>
                <a:highlight>
                  <a:srgbClr val="FBFBFB"/>
                </a:highlight>
                <a:latin typeface="Courier New"/>
                <a:ea typeface="Courier New"/>
                <a:cs typeface="Courier New"/>
                <a:sym typeface="Courier New"/>
              </a:rPr>
              <a:t>         </a:t>
            </a:r>
            <a:r>
              <a:rPr i="1" lang="en" sz="1000">
                <a:solidFill>
                  <a:srgbClr val="4876D6"/>
                </a:solidFill>
                <a:highlight>
                  <a:srgbClr val="FBFBFB"/>
                </a:highlight>
                <a:latin typeface="Courier New"/>
                <a:ea typeface="Courier New"/>
                <a:cs typeface="Courier New"/>
                <a:sym typeface="Courier New"/>
              </a:rPr>
              <a:t>alert</a:t>
            </a:r>
            <a:r>
              <a:rPr lang="en" sz="1000">
                <a:solidFill>
                  <a:srgbClr val="403F53"/>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An unexpected error occurs</a:t>
            </a:r>
            <a:r>
              <a:rPr lang="en" sz="1000">
                <a:solidFill>
                  <a:srgbClr val="111111"/>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a:t>
            </a:r>
            <a:endParaRPr sz="10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000">
                <a:solidFill>
                  <a:srgbClr val="403F53"/>
                </a:solidFill>
                <a:highlight>
                  <a:srgbClr val="FBFBFB"/>
                </a:highlight>
                <a:latin typeface="Courier New"/>
                <a:ea typeface="Courier New"/>
                <a:cs typeface="Courier New"/>
                <a:sym typeface="Courier New"/>
              </a:rPr>
              <a:t>       })</a:t>
            </a:r>
            <a:endParaRPr sz="10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None/>
            </a:pPr>
            <a:r>
              <a:t/>
            </a:r>
            <a:endParaRPr sz="12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Clr>
                <a:schemeClr val="dk1"/>
              </a:buClr>
              <a:buSzPts val="1100"/>
              <a:buFont typeface="Arial"/>
              <a:buNone/>
            </a:pPr>
            <a:r>
              <a:t/>
            </a:r>
            <a:endParaRPr sz="12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None/>
            </a:pPr>
            <a:r>
              <a:t/>
            </a:r>
            <a:endParaRPr i="1" sz="1200">
              <a:solidFill>
                <a:srgbClr val="4876D6"/>
              </a:solidFill>
              <a:highlight>
                <a:srgbClr val="FBFBFB"/>
              </a:highlight>
              <a:latin typeface="Courier New"/>
              <a:ea typeface="Courier New"/>
              <a:cs typeface="Courier New"/>
              <a:sym typeface="Courier New"/>
            </a:endParaRPr>
          </a:p>
          <a:p>
            <a:pPr indent="0" lvl="0" marL="0" rtl="0" algn="l">
              <a:lnSpc>
                <a:spcPct val="115000"/>
              </a:lnSpc>
              <a:spcBef>
                <a:spcPts val="1100"/>
              </a:spcBef>
              <a:spcAft>
                <a:spcPts val="0"/>
              </a:spcAft>
              <a:buNone/>
            </a:pPr>
            <a:r>
              <a:t/>
            </a:r>
            <a:endParaRPr sz="1050">
              <a:solidFill>
                <a:srgbClr val="444444"/>
              </a:solidFill>
              <a:latin typeface="Roboto"/>
              <a:ea typeface="Roboto"/>
              <a:cs typeface="Roboto"/>
              <a:sym typeface="Roboto"/>
            </a:endParaRPr>
          </a:p>
          <a:p>
            <a:pPr indent="0" lvl="0" marL="0" rtl="0" algn="l">
              <a:spcBef>
                <a:spcPts val="0"/>
              </a:spcBef>
              <a:spcAft>
                <a:spcPts val="0"/>
              </a:spcAft>
              <a:buNone/>
            </a:pPr>
            <a:r>
              <a:t/>
            </a:r>
            <a:endParaRPr i="1" sz="1200">
              <a:solidFill>
                <a:srgbClr val="4876D6"/>
              </a:solidFill>
              <a:highlight>
                <a:srgbClr val="FBFBFB"/>
              </a:highlight>
              <a:latin typeface="Courier New"/>
              <a:ea typeface="Courier New"/>
              <a:cs typeface="Courier New"/>
              <a:sym typeface="Courier New"/>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104"/>
          <p:cNvSpPr txBox="1"/>
          <p:nvPr>
            <p:ph type="ctrTitle"/>
          </p:nvPr>
        </p:nvSpPr>
        <p:spPr>
          <a:xfrm>
            <a:off x="314150" y="446500"/>
            <a:ext cx="79182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Handling expected Http Errors</a:t>
            </a:r>
            <a:endParaRPr sz="3400">
              <a:solidFill>
                <a:srgbClr val="E06666"/>
              </a:solidFill>
              <a:latin typeface="Raleway"/>
              <a:ea typeface="Raleway"/>
              <a:cs typeface="Raleway"/>
              <a:sym typeface="Raleway"/>
            </a:endParaRPr>
          </a:p>
        </p:txBody>
      </p:sp>
      <p:sp>
        <p:nvSpPr>
          <p:cNvPr id="697" name="Google Shape;697;p104"/>
          <p:cNvSpPr txBox="1"/>
          <p:nvPr/>
        </p:nvSpPr>
        <p:spPr>
          <a:xfrm>
            <a:off x="396750" y="1055950"/>
            <a:ext cx="8350500" cy="3855300"/>
          </a:xfrm>
          <a:prstGeom prst="rect">
            <a:avLst/>
          </a:prstGeom>
          <a:noFill/>
          <a:ln>
            <a:noFill/>
          </a:ln>
        </p:spPr>
        <p:txBody>
          <a:bodyPr anchorCtr="0" anchor="t" bIns="91425" lIns="91425" spcFirstLastPara="1" rIns="91425" wrap="square" tIns="91425">
            <a:noAutofit/>
          </a:bodyPr>
          <a:lstStyle/>
          <a:p>
            <a:pPr indent="0" lvl="0" marL="0" rtl="0" algn="l">
              <a:lnSpc>
                <a:spcPct val="137500"/>
              </a:lnSpc>
              <a:spcBef>
                <a:spcPts val="0"/>
              </a:spcBef>
              <a:spcAft>
                <a:spcPts val="0"/>
              </a:spcAft>
              <a:buClr>
                <a:schemeClr val="dk1"/>
              </a:buClr>
              <a:buSzPts val="1100"/>
              <a:buFont typeface="Arial"/>
              <a:buNone/>
            </a:pPr>
            <a:r>
              <a:rPr i="1" lang="en" sz="1200">
                <a:solidFill>
                  <a:srgbClr val="4876D6"/>
                </a:solidFill>
                <a:highlight>
                  <a:srgbClr val="FBFBFB"/>
                </a:highlight>
                <a:latin typeface="Courier New"/>
                <a:ea typeface="Courier New"/>
                <a:cs typeface="Courier New"/>
                <a:sym typeface="Courier New"/>
              </a:rPr>
              <a:t>deleteTodo</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id</a:t>
            </a:r>
            <a:r>
              <a:rPr lang="en" sz="1200">
                <a:solidFill>
                  <a:srgbClr val="0C969B"/>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 </a:t>
            </a:r>
            <a:r>
              <a:rPr lang="en" sz="1200">
                <a:solidFill>
                  <a:srgbClr val="4876D6"/>
                </a:solidFill>
                <a:highlight>
                  <a:srgbClr val="FBFBFB"/>
                </a:highlight>
                <a:latin typeface="Courier New"/>
                <a:ea typeface="Courier New"/>
                <a:cs typeface="Courier New"/>
                <a:sym typeface="Courier New"/>
              </a:rPr>
              <a:t>number</a:t>
            </a:r>
            <a:r>
              <a:rPr lang="en" sz="1200">
                <a:solidFill>
                  <a:srgbClr val="111111"/>
                </a:solidFill>
                <a:highlight>
                  <a:srgbClr val="FBFBFB"/>
                </a:highlight>
                <a:latin typeface="Courier New"/>
                <a:ea typeface="Courier New"/>
                <a:cs typeface="Courier New"/>
                <a:sym typeface="Courier New"/>
              </a:rPr>
              <a:t>)</a:t>
            </a:r>
            <a:r>
              <a:rPr lang="en" sz="1200">
                <a:solidFill>
                  <a:srgbClr val="0C969B"/>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 </a:t>
            </a:r>
            <a:r>
              <a:rPr lang="en" sz="1200">
                <a:solidFill>
                  <a:srgbClr val="4876D6"/>
                </a:solidFill>
                <a:highlight>
                  <a:srgbClr val="FBFBFB"/>
                </a:highlight>
                <a:latin typeface="Courier New"/>
                <a:ea typeface="Courier New"/>
                <a:cs typeface="Courier New"/>
                <a:sym typeface="Courier New"/>
              </a:rPr>
              <a:t>void</a:t>
            </a:r>
            <a:r>
              <a:rPr lang="en" sz="1200">
                <a:solidFill>
                  <a:srgbClr val="403F53"/>
                </a:solidFill>
                <a:highlight>
                  <a:srgbClr val="FBFBFB"/>
                </a:highlight>
                <a:latin typeface="Courier New"/>
                <a:ea typeface="Courier New"/>
                <a:cs typeface="Courier New"/>
                <a:sym typeface="Courier New"/>
              </a:rPr>
              <a:t> {</a:t>
            </a:r>
            <a:endParaRPr sz="12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200">
                <a:solidFill>
                  <a:srgbClr val="403F53"/>
                </a:solidFill>
                <a:highlight>
                  <a:srgbClr val="FBFBFB"/>
                </a:highlight>
                <a:latin typeface="Courier New"/>
                <a:ea typeface="Courier New"/>
                <a:cs typeface="Courier New"/>
                <a:sym typeface="Courier New"/>
              </a:rPr>
              <a:t>   </a:t>
            </a:r>
            <a:r>
              <a:rPr lang="en" sz="1200">
                <a:solidFill>
                  <a:srgbClr val="0C969B"/>
                </a:solidFill>
                <a:highlight>
                  <a:srgbClr val="FBFBFB"/>
                </a:highlight>
                <a:latin typeface="Courier New"/>
                <a:ea typeface="Courier New"/>
                <a:cs typeface="Courier New"/>
                <a:sym typeface="Courier New"/>
              </a:rPr>
              <a:t>this</a:t>
            </a:r>
            <a:r>
              <a:rPr i="1" lang="en" sz="1200">
                <a:solidFill>
                  <a:srgbClr val="994CC3"/>
                </a:solidFill>
                <a:highlight>
                  <a:srgbClr val="FBFBFB"/>
                </a:highlight>
                <a:latin typeface="Courier New"/>
                <a:ea typeface="Courier New"/>
                <a:cs typeface="Courier New"/>
                <a:sym typeface="Courier New"/>
              </a:rPr>
              <a:t>.</a:t>
            </a:r>
            <a:r>
              <a:rPr i="1" lang="en" sz="1200">
                <a:solidFill>
                  <a:srgbClr val="111111"/>
                </a:solidFill>
                <a:highlight>
                  <a:srgbClr val="FBFBFB"/>
                </a:highlight>
                <a:latin typeface="Courier New"/>
                <a:ea typeface="Courier New"/>
                <a:cs typeface="Courier New"/>
                <a:sym typeface="Courier New"/>
              </a:rPr>
              <a:t>todoService</a:t>
            </a:r>
            <a:r>
              <a:rPr i="1" lang="en" sz="1200">
                <a:solidFill>
                  <a:srgbClr val="994CC3"/>
                </a:solidFill>
                <a:highlight>
                  <a:srgbClr val="FBFBFB"/>
                </a:highlight>
                <a:latin typeface="Courier New"/>
                <a:ea typeface="Courier New"/>
                <a:cs typeface="Courier New"/>
                <a:sym typeface="Courier New"/>
              </a:rPr>
              <a:t>.</a:t>
            </a:r>
            <a:r>
              <a:rPr i="1" lang="en" sz="1200">
                <a:solidFill>
                  <a:srgbClr val="4876D6"/>
                </a:solidFill>
                <a:highlight>
                  <a:srgbClr val="FBFBFB"/>
                </a:highlight>
                <a:latin typeface="Courier New"/>
                <a:ea typeface="Courier New"/>
                <a:cs typeface="Courier New"/>
                <a:sym typeface="Courier New"/>
              </a:rPr>
              <a:t>deleteToDo</a:t>
            </a:r>
            <a:r>
              <a:rPr lang="en" sz="1200">
                <a:solidFill>
                  <a:srgbClr val="403F53"/>
                </a:solidFill>
                <a:highlight>
                  <a:srgbClr val="FBFBFB"/>
                </a:highlight>
                <a:latin typeface="Courier New"/>
                <a:ea typeface="Courier New"/>
                <a:cs typeface="Courier New"/>
                <a:sym typeface="Courier New"/>
              </a:rPr>
              <a:t>(id)</a:t>
            </a:r>
            <a:r>
              <a:rPr i="1" lang="en" sz="1200">
                <a:solidFill>
                  <a:srgbClr val="994CC3"/>
                </a:solidFill>
                <a:highlight>
                  <a:srgbClr val="FBFBFB"/>
                </a:highlight>
                <a:latin typeface="Courier New"/>
                <a:ea typeface="Courier New"/>
                <a:cs typeface="Courier New"/>
                <a:sym typeface="Courier New"/>
              </a:rPr>
              <a:t>.</a:t>
            </a:r>
            <a:r>
              <a:rPr i="1" lang="en" sz="1200">
                <a:solidFill>
                  <a:srgbClr val="4876D6"/>
                </a:solidFill>
                <a:highlight>
                  <a:srgbClr val="FBFBFB"/>
                </a:highlight>
                <a:latin typeface="Courier New"/>
                <a:ea typeface="Courier New"/>
                <a:cs typeface="Courier New"/>
                <a:sym typeface="Courier New"/>
              </a:rPr>
              <a:t>subscribe</a:t>
            </a:r>
            <a:r>
              <a:rPr lang="en" sz="1200">
                <a:solidFill>
                  <a:srgbClr val="403F5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response</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 </a:t>
            </a:r>
            <a:r>
              <a:rPr lang="en" sz="1200">
                <a:solidFill>
                  <a:srgbClr val="994CC3"/>
                </a:solidFill>
                <a:highlight>
                  <a:srgbClr val="FBFBFB"/>
                </a:highlight>
                <a:latin typeface="Courier New"/>
                <a:ea typeface="Courier New"/>
                <a:cs typeface="Courier New"/>
                <a:sym typeface="Courier New"/>
              </a:rPr>
              <a:t>=&gt;</a:t>
            </a:r>
            <a:r>
              <a:rPr lang="en" sz="1200">
                <a:solidFill>
                  <a:srgbClr val="403F53"/>
                </a:solidFill>
                <a:highlight>
                  <a:srgbClr val="FBFBFB"/>
                </a:highlight>
                <a:latin typeface="Courier New"/>
                <a:ea typeface="Courier New"/>
                <a:cs typeface="Courier New"/>
                <a:sym typeface="Courier New"/>
              </a:rPr>
              <a:t> {</a:t>
            </a:r>
            <a:endParaRPr sz="12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200">
                <a:solidFill>
                  <a:srgbClr val="403F53"/>
                </a:solidFill>
                <a:highlight>
                  <a:srgbClr val="FBFBFB"/>
                </a:highlight>
                <a:latin typeface="Courier New"/>
                <a:ea typeface="Courier New"/>
                <a:cs typeface="Courier New"/>
                <a:sym typeface="Courier New"/>
              </a:rPr>
              <a:t>     </a:t>
            </a:r>
            <a:r>
              <a:rPr lang="en" sz="1200">
                <a:solidFill>
                  <a:srgbClr val="0C969B"/>
                </a:solidFill>
                <a:highlight>
                  <a:srgbClr val="FBFBFB"/>
                </a:highlight>
                <a:latin typeface="Courier New"/>
                <a:ea typeface="Courier New"/>
                <a:cs typeface="Courier New"/>
                <a:sym typeface="Courier New"/>
              </a:rPr>
              <a:t>this</a:t>
            </a:r>
            <a:r>
              <a:rPr i="1" lang="en" sz="1200">
                <a:solidFill>
                  <a:srgbClr val="994CC3"/>
                </a:solidFill>
                <a:highlight>
                  <a:srgbClr val="FBFBFB"/>
                </a:highlight>
                <a:latin typeface="Courier New"/>
                <a:ea typeface="Courier New"/>
                <a:cs typeface="Courier New"/>
                <a:sym typeface="Courier New"/>
              </a:rPr>
              <a:t>.</a:t>
            </a:r>
            <a:r>
              <a:rPr lang="en" sz="1200">
                <a:solidFill>
                  <a:srgbClr val="0C969B"/>
                </a:solidFill>
                <a:highlight>
                  <a:srgbClr val="FBFBFB"/>
                </a:highlight>
                <a:latin typeface="Courier New"/>
                <a:ea typeface="Courier New"/>
                <a:cs typeface="Courier New"/>
                <a:sym typeface="Courier New"/>
              </a:rPr>
              <a:t>todos</a:t>
            </a:r>
            <a:r>
              <a:rPr lang="en" sz="1200">
                <a:solidFill>
                  <a:srgbClr val="403F53"/>
                </a:solidFill>
                <a:highlight>
                  <a:srgbClr val="FBFBFB"/>
                </a:highlight>
                <a:latin typeface="Courier New"/>
                <a:ea typeface="Courier New"/>
                <a:cs typeface="Courier New"/>
                <a:sym typeface="Courier New"/>
              </a:rPr>
              <a:t> </a:t>
            </a:r>
            <a:r>
              <a:rPr lang="en" sz="1200">
                <a:solidFill>
                  <a:srgbClr val="994CC3"/>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 </a:t>
            </a:r>
            <a:r>
              <a:rPr lang="en" sz="1200">
                <a:solidFill>
                  <a:srgbClr val="0C969B"/>
                </a:solidFill>
                <a:highlight>
                  <a:srgbClr val="FBFBFB"/>
                </a:highlight>
                <a:latin typeface="Courier New"/>
                <a:ea typeface="Courier New"/>
                <a:cs typeface="Courier New"/>
                <a:sym typeface="Courier New"/>
              </a:rPr>
              <a:t>this</a:t>
            </a:r>
            <a:r>
              <a:rPr i="1" lang="en" sz="1200">
                <a:solidFill>
                  <a:srgbClr val="994CC3"/>
                </a:solidFill>
                <a:highlight>
                  <a:srgbClr val="FBFBFB"/>
                </a:highlight>
                <a:latin typeface="Courier New"/>
                <a:ea typeface="Courier New"/>
                <a:cs typeface="Courier New"/>
                <a:sym typeface="Courier New"/>
              </a:rPr>
              <a:t>.</a:t>
            </a:r>
            <a:r>
              <a:rPr i="1" lang="en" sz="1200">
                <a:solidFill>
                  <a:srgbClr val="111111"/>
                </a:solidFill>
                <a:highlight>
                  <a:srgbClr val="FBFBFB"/>
                </a:highlight>
                <a:latin typeface="Courier New"/>
                <a:ea typeface="Courier New"/>
                <a:cs typeface="Courier New"/>
                <a:sym typeface="Courier New"/>
              </a:rPr>
              <a:t>todos</a:t>
            </a:r>
            <a:r>
              <a:rPr i="1" lang="en" sz="1200">
                <a:solidFill>
                  <a:srgbClr val="994CC3"/>
                </a:solidFill>
                <a:highlight>
                  <a:srgbClr val="FBFBFB"/>
                </a:highlight>
                <a:latin typeface="Courier New"/>
                <a:ea typeface="Courier New"/>
                <a:cs typeface="Courier New"/>
                <a:sym typeface="Courier New"/>
              </a:rPr>
              <a:t>.</a:t>
            </a:r>
            <a:r>
              <a:rPr i="1" lang="en" sz="1200">
                <a:solidFill>
                  <a:srgbClr val="4876D6"/>
                </a:solidFill>
                <a:highlight>
                  <a:srgbClr val="FBFBFB"/>
                </a:highlight>
                <a:latin typeface="Courier New"/>
                <a:ea typeface="Courier New"/>
                <a:cs typeface="Courier New"/>
                <a:sym typeface="Courier New"/>
              </a:rPr>
              <a:t>filter</a:t>
            </a:r>
            <a:r>
              <a:rPr lang="en" sz="1200">
                <a:solidFill>
                  <a:srgbClr val="403F53"/>
                </a:solidFill>
                <a:highlight>
                  <a:srgbClr val="FBFBFB"/>
                </a:highlight>
                <a:latin typeface="Courier New"/>
                <a:ea typeface="Courier New"/>
                <a:cs typeface="Courier New"/>
                <a:sym typeface="Courier New"/>
              </a:rPr>
              <a:t>(todo </a:t>
            </a:r>
            <a:r>
              <a:rPr lang="en" sz="1200">
                <a:solidFill>
                  <a:srgbClr val="994CC3"/>
                </a:solidFill>
                <a:highlight>
                  <a:srgbClr val="FBFBFB"/>
                </a:highlight>
                <a:latin typeface="Courier New"/>
                <a:ea typeface="Courier New"/>
                <a:cs typeface="Courier New"/>
                <a:sym typeface="Courier New"/>
              </a:rPr>
              <a:t>=&gt;</a:t>
            </a:r>
            <a:r>
              <a:rPr lang="en" sz="1200">
                <a:solidFill>
                  <a:srgbClr val="403F53"/>
                </a:solidFill>
                <a:highlight>
                  <a:srgbClr val="FBFBFB"/>
                </a:highlight>
                <a:latin typeface="Courier New"/>
                <a:ea typeface="Courier New"/>
                <a:cs typeface="Courier New"/>
                <a:sym typeface="Courier New"/>
              </a:rPr>
              <a:t> todo</a:t>
            </a:r>
            <a:r>
              <a:rPr i="1" lang="en" sz="1200">
                <a:solidFill>
                  <a:srgbClr val="994CC3"/>
                </a:solidFill>
                <a:highlight>
                  <a:srgbClr val="FBFBFB"/>
                </a:highlight>
                <a:latin typeface="Courier New"/>
                <a:ea typeface="Courier New"/>
                <a:cs typeface="Courier New"/>
                <a:sym typeface="Courier New"/>
              </a:rPr>
              <a:t>.</a:t>
            </a:r>
            <a:r>
              <a:rPr lang="en" sz="1200">
                <a:solidFill>
                  <a:srgbClr val="0C969B"/>
                </a:solidFill>
                <a:highlight>
                  <a:srgbClr val="FBFBFB"/>
                </a:highlight>
                <a:latin typeface="Courier New"/>
                <a:ea typeface="Courier New"/>
                <a:cs typeface="Courier New"/>
                <a:sym typeface="Courier New"/>
              </a:rPr>
              <a:t>id</a:t>
            </a:r>
            <a:r>
              <a:rPr lang="en" sz="1200">
                <a:solidFill>
                  <a:srgbClr val="403F53"/>
                </a:solidFill>
                <a:highlight>
                  <a:srgbClr val="FBFBFB"/>
                </a:highlight>
                <a:latin typeface="Courier New"/>
                <a:ea typeface="Courier New"/>
                <a:cs typeface="Courier New"/>
                <a:sym typeface="Courier New"/>
              </a:rPr>
              <a:t> </a:t>
            </a:r>
            <a:r>
              <a:rPr lang="en" sz="1200">
                <a:solidFill>
                  <a:srgbClr val="994CC3"/>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 id);</a:t>
            </a:r>
            <a:endParaRPr sz="12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200">
                <a:solidFill>
                  <a:srgbClr val="403F53"/>
                </a:solidFill>
                <a:highlight>
                  <a:srgbClr val="FBFBFB"/>
                </a:highlight>
                <a:latin typeface="Courier New"/>
                <a:ea typeface="Courier New"/>
                <a:cs typeface="Courier New"/>
                <a:sym typeface="Courier New"/>
              </a:rPr>
              <a:t>   }, </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error</a:t>
            </a:r>
            <a:r>
              <a:rPr lang="en" sz="1200">
                <a:solidFill>
                  <a:srgbClr val="0C969B"/>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 </a:t>
            </a:r>
            <a:r>
              <a:rPr lang="en" sz="1200">
                <a:solidFill>
                  <a:srgbClr val="111111"/>
                </a:solidFill>
                <a:highlight>
                  <a:srgbClr val="FBFBFB"/>
                </a:highlight>
                <a:latin typeface="Courier New"/>
                <a:ea typeface="Courier New"/>
                <a:cs typeface="Courier New"/>
                <a:sym typeface="Courier New"/>
              </a:rPr>
              <a:t>Response)</a:t>
            </a:r>
            <a:r>
              <a:rPr lang="en" sz="1200">
                <a:solidFill>
                  <a:srgbClr val="403F53"/>
                </a:solidFill>
                <a:highlight>
                  <a:srgbClr val="FBFBFB"/>
                </a:highlight>
                <a:latin typeface="Courier New"/>
                <a:ea typeface="Courier New"/>
                <a:cs typeface="Courier New"/>
                <a:sym typeface="Courier New"/>
              </a:rPr>
              <a:t> </a:t>
            </a:r>
            <a:r>
              <a:rPr lang="en" sz="1200">
                <a:solidFill>
                  <a:srgbClr val="994CC3"/>
                </a:solidFill>
                <a:highlight>
                  <a:srgbClr val="FBFBFB"/>
                </a:highlight>
                <a:latin typeface="Courier New"/>
                <a:ea typeface="Courier New"/>
                <a:cs typeface="Courier New"/>
                <a:sym typeface="Courier New"/>
              </a:rPr>
              <a:t>=&gt;</a:t>
            </a:r>
            <a:r>
              <a:rPr lang="en" sz="1200">
                <a:solidFill>
                  <a:srgbClr val="403F53"/>
                </a:solidFill>
                <a:highlight>
                  <a:srgbClr val="FBFBFB"/>
                </a:highlight>
                <a:latin typeface="Courier New"/>
                <a:ea typeface="Courier New"/>
                <a:cs typeface="Courier New"/>
                <a:sym typeface="Courier New"/>
              </a:rPr>
              <a:t> {</a:t>
            </a:r>
            <a:endParaRPr sz="12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200">
                <a:solidFill>
                  <a:srgbClr val="403F53"/>
                </a:solidFill>
                <a:highlight>
                  <a:srgbClr val="FBFBFB"/>
                </a:highlight>
                <a:latin typeface="Courier New"/>
                <a:ea typeface="Courier New"/>
                <a:cs typeface="Courier New"/>
                <a:sym typeface="Courier New"/>
              </a:rPr>
              <a:t>     </a:t>
            </a:r>
            <a:r>
              <a:rPr lang="en" sz="1200">
                <a:solidFill>
                  <a:srgbClr val="994CC3"/>
                </a:solidFill>
                <a:highlight>
                  <a:srgbClr val="FBFBFB"/>
                </a:highlight>
                <a:latin typeface="Courier New"/>
                <a:ea typeface="Courier New"/>
                <a:cs typeface="Courier New"/>
                <a:sym typeface="Courier New"/>
              </a:rPr>
              <a:t>if</a:t>
            </a:r>
            <a:r>
              <a:rPr lang="en" sz="1200">
                <a:solidFill>
                  <a:srgbClr val="403F53"/>
                </a:solidFill>
                <a:highlight>
                  <a:srgbClr val="FBFBFB"/>
                </a:highlight>
                <a:latin typeface="Courier New"/>
                <a:ea typeface="Courier New"/>
                <a:cs typeface="Courier New"/>
                <a:sym typeface="Courier New"/>
              </a:rPr>
              <a:t> (error</a:t>
            </a:r>
            <a:r>
              <a:rPr i="1" lang="en" sz="1200">
                <a:solidFill>
                  <a:srgbClr val="994CC3"/>
                </a:solidFill>
                <a:highlight>
                  <a:srgbClr val="FBFBFB"/>
                </a:highlight>
                <a:latin typeface="Courier New"/>
                <a:ea typeface="Courier New"/>
                <a:cs typeface="Courier New"/>
                <a:sym typeface="Courier New"/>
              </a:rPr>
              <a:t>.</a:t>
            </a:r>
            <a:r>
              <a:rPr lang="en" sz="1200">
                <a:solidFill>
                  <a:srgbClr val="0C969B"/>
                </a:solidFill>
                <a:highlight>
                  <a:srgbClr val="FBFBFB"/>
                </a:highlight>
                <a:latin typeface="Courier New"/>
                <a:ea typeface="Courier New"/>
                <a:cs typeface="Courier New"/>
                <a:sym typeface="Courier New"/>
              </a:rPr>
              <a:t>status</a:t>
            </a:r>
            <a:r>
              <a:rPr lang="en" sz="1200">
                <a:solidFill>
                  <a:srgbClr val="403F53"/>
                </a:solidFill>
                <a:highlight>
                  <a:srgbClr val="FBFBFB"/>
                </a:highlight>
                <a:latin typeface="Courier New"/>
                <a:ea typeface="Courier New"/>
                <a:cs typeface="Courier New"/>
                <a:sym typeface="Courier New"/>
              </a:rPr>
              <a:t> </a:t>
            </a:r>
            <a:r>
              <a:rPr lang="en" sz="1200">
                <a:solidFill>
                  <a:srgbClr val="994CC3"/>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 </a:t>
            </a:r>
            <a:r>
              <a:rPr lang="en" sz="1200">
                <a:solidFill>
                  <a:srgbClr val="AA0982"/>
                </a:solidFill>
                <a:highlight>
                  <a:srgbClr val="FBFBFB"/>
                </a:highlight>
                <a:latin typeface="Courier New"/>
                <a:ea typeface="Courier New"/>
                <a:cs typeface="Courier New"/>
                <a:sym typeface="Courier New"/>
              </a:rPr>
              <a:t>404</a:t>
            </a:r>
            <a:r>
              <a:rPr lang="en" sz="1200">
                <a:solidFill>
                  <a:srgbClr val="403F53"/>
                </a:solidFill>
                <a:highlight>
                  <a:srgbClr val="FBFBFB"/>
                </a:highlight>
                <a:latin typeface="Courier New"/>
                <a:ea typeface="Courier New"/>
                <a:cs typeface="Courier New"/>
                <a:sym typeface="Courier New"/>
              </a:rPr>
              <a:t>)</a:t>
            </a:r>
            <a:endParaRPr sz="12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200">
                <a:solidFill>
                  <a:srgbClr val="403F53"/>
                </a:solidFill>
                <a:highlight>
                  <a:srgbClr val="FBFBFB"/>
                </a:highlight>
                <a:latin typeface="Courier New"/>
                <a:ea typeface="Courier New"/>
                <a:cs typeface="Courier New"/>
                <a:sym typeface="Courier New"/>
              </a:rPr>
              <a:t>       </a:t>
            </a:r>
            <a:r>
              <a:rPr i="1" lang="en" sz="1200">
                <a:solidFill>
                  <a:srgbClr val="4876D6"/>
                </a:solidFill>
                <a:highlight>
                  <a:srgbClr val="FBFBFB"/>
                </a:highlight>
                <a:latin typeface="Courier New"/>
                <a:ea typeface="Courier New"/>
                <a:cs typeface="Courier New"/>
                <a:sym typeface="Courier New"/>
              </a:rPr>
              <a:t>alert</a:t>
            </a:r>
            <a:r>
              <a:rPr lang="en" sz="1200">
                <a:solidFill>
                  <a:srgbClr val="403F5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C96765"/>
                </a:solidFill>
                <a:highlight>
                  <a:srgbClr val="FBFBFB"/>
                </a:highlight>
                <a:latin typeface="Courier New"/>
                <a:ea typeface="Courier New"/>
                <a:cs typeface="Courier New"/>
                <a:sym typeface="Courier New"/>
              </a:rPr>
              <a:t>This item has already </a:t>
            </a:r>
            <a:r>
              <a:rPr lang="en" sz="1200">
                <a:solidFill>
                  <a:srgbClr val="C96765"/>
                </a:solidFill>
                <a:highlight>
                  <a:srgbClr val="FBFBFB"/>
                </a:highlight>
                <a:latin typeface="Courier New"/>
                <a:ea typeface="Courier New"/>
                <a:cs typeface="Courier New"/>
                <a:sym typeface="Courier New"/>
              </a:rPr>
              <a:t>been</a:t>
            </a:r>
            <a:r>
              <a:rPr lang="en" sz="1200">
                <a:solidFill>
                  <a:srgbClr val="C96765"/>
                </a:solidFill>
                <a:highlight>
                  <a:srgbClr val="FBFBFB"/>
                </a:highlight>
                <a:latin typeface="Courier New"/>
                <a:ea typeface="Courier New"/>
                <a:cs typeface="Courier New"/>
                <a:sym typeface="Courier New"/>
              </a:rPr>
              <a:t> deleted</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a:t>
            </a:r>
            <a:endParaRPr sz="12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200">
                <a:solidFill>
                  <a:srgbClr val="403F53"/>
                </a:solidFill>
                <a:highlight>
                  <a:srgbClr val="FBFBFB"/>
                </a:highlight>
                <a:latin typeface="Courier New"/>
                <a:ea typeface="Courier New"/>
                <a:cs typeface="Courier New"/>
                <a:sym typeface="Courier New"/>
              </a:rPr>
              <a:t>     </a:t>
            </a:r>
            <a:r>
              <a:rPr lang="en" sz="1200">
                <a:solidFill>
                  <a:srgbClr val="994CC3"/>
                </a:solidFill>
                <a:highlight>
                  <a:srgbClr val="FBFBFB"/>
                </a:highlight>
                <a:latin typeface="Courier New"/>
                <a:ea typeface="Courier New"/>
                <a:cs typeface="Courier New"/>
                <a:sym typeface="Courier New"/>
              </a:rPr>
              <a:t>else</a:t>
            </a:r>
            <a:r>
              <a:rPr lang="en" sz="1200">
                <a:solidFill>
                  <a:srgbClr val="403F53"/>
                </a:solidFill>
                <a:highlight>
                  <a:srgbClr val="FBFBFB"/>
                </a:highlight>
                <a:latin typeface="Courier New"/>
                <a:ea typeface="Courier New"/>
                <a:cs typeface="Courier New"/>
                <a:sym typeface="Courier New"/>
              </a:rPr>
              <a:t> {</a:t>
            </a:r>
            <a:endParaRPr sz="12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200">
                <a:solidFill>
                  <a:srgbClr val="403F53"/>
                </a:solidFill>
                <a:highlight>
                  <a:srgbClr val="FBFBFB"/>
                </a:highlight>
                <a:latin typeface="Courier New"/>
                <a:ea typeface="Courier New"/>
                <a:cs typeface="Courier New"/>
                <a:sym typeface="Courier New"/>
              </a:rPr>
              <a:t>       </a:t>
            </a:r>
            <a:r>
              <a:rPr i="1" lang="en" sz="1200">
                <a:solidFill>
                  <a:srgbClr val="4876D6"/>
                </a:solidFill>
                <a:highlight>
                  <a:srgbClr val="FBFBFB"/>
                </a:highlight>
                <a:latin typeface="Courier New"/>
                <a:ea typeface="Courier New"/>
                <a:cs typeface="Courier New"/>
                <a:sym typeface="Courier New"/>
              </a:rPr>
              <a:t>alert</a:t>
            </a:r>
            <a:r>
              <a:rPr lang="en" sz="1200">
                <a:solidFill>
                  <a:srgbClr val="403F5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C96765"/>
                </a:solidFill>
                <a:highlight>
                  <a:srgbClr val="FBFBFB"/>
                </a:highlight>
                <a:latin typeface="Courier New"/>
                <a:ea typeface="Courier New"/>
                <a:cs typeface="Courier New"/>
                <a:sym typeface="Courier New"/>
              </a:rPr>
              <a:t>An unexpected error </a:t>
            </a:r>
            <a:r>
              <a:rPr lang="en" sz="1200">
                <a:solidFill>
                  <a:srgbClr val="C96765"/>
                </a:solidFill>
                <a:highlight>
                  <a:srgbClr val="FBFBFB"/>
                </a:highlight>
                <a:latin typeface="Courier New"/>
                <a:ea typeface="Courier New"/>
                <a:cs typeface="Courier New"/>
                <a:sym typeface="Courier New"/>
              </a:rPr>
              <a:t>occurred</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a:t>
            </a:r>
            <a:endParaRPr sz="12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200">
                <a:solidFill>
                  <a:srgbClr val="403F53"/>
                </a:solidFill>
                <a:highlight>
                  <a:srgbClr val="FBFBFB"/>
                </a:highlight>
                <a:latin typeface="Courier New"/>
                <a:ea typeface="Courier New"/>
                <a:cs typeface="Courier New"/>
                <a:sym typeface="Courier New"/>
              </a:rPr>
              <a:t>     }</a:t>
            </a:r>
            <a:endParaRPr sz="12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200">
                <a:solidFill>
                  <a:srgbClr val="403F53"/>
                </a:solidFill>
                <a:highlight>
                  <a:srgbClr val="FBFBFB"/>
                </a:highlight>
                <a:latin typeface="Courier New"/>
                <a:ea typeface="Courier New"/>
                <a:cs typeface="Courier New"/>
                <a:sym typeface="Courier New"/>
              </a:rPr>
              <a:t>   })</a:t>
            </a:r>
            <a:endParaRPr sz="12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rPr lang="en" sz="1200">
                <a:solidFill>
                  <a:srgbClr val="403F53"/>
                </a:solidFill>
                <a:highlight>
                  <a:srgbClr val="FBFBFB"/>
                </a:highlight>
                <a:latin typeface="Courier New"/>
                <a:ea typeface="Courier New"/>
                <a:cs typeface="Courier New"/>
                <a:sym typeface="Courier New"/>
              </a:rPr>
              <a:t> }</a:t>
            </a:r>
            <a:endParaRPr sz="12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None/>
            </a:pPr>
            <a:r>
              <a:t/>
            </a:r>
            <a:endParaRPr sz="1050">
              <a:solidFill>
                <a:srgbClr val="444444"/>
              </a:solidFill>
              <a:latin typeface="Roboto"/>
              <a:ea typeface="Roboto"/>
              <a:cs typeface="Roboto"/>
              <a:sym typeface="Roboto"/>
            </a:endParaRPr>
          </a:p>
          <a:p>
            <a:pPr indent="0" lvl="0" marL="0" rtl="0" algn="l">
              <a:lnSpc>
                <a:spcPct val="115000"/>
              </a:lnSpc>
              <a:spcBef>
                <a:spcPts val="1100"/>
              </a:spcBef>
              <a:spcAft>
                <a:spcPts val="0"/>
              </a:spcAft>
              <a:buNone/>
            </a:pPr>
            <a:r>
              <a:t/>
            </a:r>
            <a:endParaRPr sz="1050">
              <a:solidFill>
                <a:srgbClr val="444444"/>
              </a:solidFill>
              <a:latin typeface="Roboto"/>
              <a:ea typeface="Roboto"/>
              <a:cs typeface="Roboto"/>
              <a:sym typeface="Roboto"/>
            </a:endParaRPr>
          </a:p>
          <a:p>
            <a:pPr indent="0" lvl="0" marL="0" rtl="0" algn="l">
              <a:spcBef>
                <a:spcPts val="0"/>
              </a:spcBef>
              <a:spcAft>
                <a:spcPts val="0"/>
              </a:spcAft>
              <a:buNone/>
            </a:pPr>
            <a:r>
              <a:t/>
            </a:r>
            <a:endParaRPr i="1" sz="1200">
              <a:solidFill>
                <a:srgbClr val="4876D6"/>
              </a:solidFill>
              <a:highlight>
                <a:srgbClr val="FBFBFB"/>
              </a:highlight>
              <a:latin typeface="Courier New"/>
              <a:ea typeface="Courier New"/>
              <a:cs typeface="Courier New"/>
              <a:sym typeface="Courier New"/>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105"/>
          <p:cNvSpPr txBox="1"/>
          <p:nvPr>
            <p:ph type="ctrTitle"/>
          </p:nvPr>
        </p:nvSpPr>
        <p:spPr>
          <a:xfrm>
            <a:off x="314150" y="446500"/>
            <a:ext cx="79182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Handling expected Http Errors</a:t>
            </a:r>
            <a:endParaRPr sz="3400">
              <a:solidFill>
                <a:srgbClr val="E06666"/>
              </a:solidFill>
              <a:latin typeface="Raleway"/>
              <a:ea typeface="Raleway"/>
              <a:cs typeface="Raleway"/>
              <a:sym typeface="Raleway"/>
            </a:endParaRPr>
          </a:p>
        </p:txBody>
      </p:sp>
      <p:sp>
        <p:nvSpPr>
          <p:cNvPr id="703" name="Google Shape;703;p105"/>
          <p:cNvSpPr txBox="1"/>
          <p:nvPr/>
        </p:nvSpPr>
        <p:spPr>
          <a:xfrm>
            <a:off x="396750" y="1055950"/>
            <a:ext cx="8350500" cy="3855300"/>
          </a:xfrm>
          <a:prstGeom prst="rect">
            <a:avLst/>
          </a:prstGeom>
          <a:noFill/>
          <a:ln>
            <a:noFill/>
          </a:ln>
        </p:spPr>
        <p:txBody>
          <a:bodyPr anchorCtr="0" anchor="t" bIns="91425" lIns="91425" spcFirstLastPara="1" rIns="91425" wrap="square" tIns="91425">
            <a:noAutofit/>
          </a:bodyPr>
          <a:lstStyle/>
          <a:p>
            <a:pPr indent="0" lvl="0" marL="0" rtl="0" algn="l">
              <a:lnSpc>
                <a:spcPct val="137500"/>
              </a:lnSpc>
              <a:spcBef>
                <a:spcPts val="0"/>
              </a:spcBef>
              <a:spcAft>
                <a:spcPts val="0"/>
              </a:spcAft>
              <a:buNone/>
            </a:pPr>
            <a:r>
              <a:rPr i="1" lang="en" sz="1200">
                <a:solidFill>
                  <a:srgbClr val="4876D6"/>
                </a:solidFill>
                <a:highlight>
                  <a:srgbClr val="FBFBFB"/>
                </a:highlight>
                <a:latin typeface="Courier New"/>
                <a:ea typeface="Courier New"/>
                <a:cs typeface="Courier New"/>
                <a:sym typeface="Courier New"/>
              </a:rPr>
              <a:t>deleteTodo</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id</a:t>
            </a:r>
            <a:r>
              <a:rPr lang="en" sz="1200">
                <a:solidFill>
                  <a:srgbClr val="0C969B"/>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 </a:t>
            </a:r>
            <a:r>
              <a:rPr lang="en" sz="1200">
                <a:solidFill>
                  <a:srgbClr val="4876D6"/>
                </a:solidFill>
                <a:highlight>
                  <a:srgbClr val="FBFBFB"/>
                </a:highlight>
                <a:latin typeface="Courier New"/>
                <a:ea typeface="Courier New"/>
                <a:cs typeface="Courier New"/>
                <a:sym typeface="Courier New"/>
              </a:rPr>
              <a:t>number</a:t>
            </a:r>
            <a:r>
              <a:rPr lang="en" sz="1200">
                <a:solidFill>
                  <a:srgbClr val="111111"/>
                </a:solidFill>
                <a:highlight>
                  <a:srgbClr val="FBFBFB"/>
                </a:highlight>
                <a:latin typeface="Courier New"/>
                <a:ea typeface="Courier New"/>
                <a:cs typeface="Courier New"/>
                <a:sym typeface="Courier New"/>
              </a:rPr>
              <a:t>)</a:t>
            </a:r>
            <a:r>
              <a:rPr lang="en" sz="1200">
                <a:solidFill>
                  <a:srgbClr val="0C969B"/>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 </a:t>
            </a:r>
            <a:r>
              <a:rPr lang="en" sz="1200">
                <a:solidFill>
                  <a:srgbClr val="4876D6"/>
                </a:solidFill>
                <a:highlight>
                  <a:srgbClr val="FBFBFB"/>
                </a:highlight>
                <a:latin typeface="Courier New"/>
                <a:ea typeface="Courier New"/>
                <a:cs typeface="Courier New"/>
                <a:sym typeface="Courier New"/>
              </a:rPr>
              <a:t>void</a:t>
            </a:r>
            <a:r>
              <a:rPr lang="en" sz="1200">
                <a:solidFill>
                  <a:srgbClr val="403F53"/>
                </a:solidFill>
                <a:highlight>
                  <a:srgbClr val="FBFBFB"/>
                </a:highlight>
                <a:latin typeface="Courier New"/>
                <a:ea typeface="Courier New"/>
                <a:cs typeface="Courier New"/>
                <a:sym typeface="Courier New"/>
              </a:rPr>
              <a:t> {</a:t>
            </a:r>
            <a:endParaRPr sz="12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rgbClr val="403F53"/>
                </a:solidFill>
                <a:highlight>
                  <a:srgbClr val="FBFBFB"/>
                </a:highlight>
                <a:latin typeface="Courier New"/>
                <a:ea typeface="Courier New"/>
                <a:cs typeface="Courier New"/>
                <a:sym typeface="Courier New"/>
              </a:rPr>
              <a:t>   </a:t>
            </a:r>
            <a:r>
              <a:rPr lang="en" sz="1200">
                <a:solidFill>
                  <a:srgbClr val="0C969B"/>
                </a:solidFill>
                <a:highlight>
                  <a:srgbClr val="FBFBFB"/>
                </a:highlight>
                <a:latin typeface="Courier New"/>
                <a:ea typeface="Courier New"/>
                <a:cs typeface="Courier New"/>
                <a:sym typeface="Courier New"/>
              </a:rPr>
              <a:t>this</a:t>
            </a:r>
            <a:r>
              <a:rPr i="1" lang="en" sz="1200">
                <a:solidFill>
                  <a:srgbClr val="994CC3"/>
                </a:solidFill>
                <a:highlight>
                  <a:srgbClr val="FBFBFB"/>
                </a:highlight>
                <a:latin typeface="Courier New"/>
                <a:ea typeface="Courier New"/>
                <a:cs typeface="Courier New"/>
                <a:sym typeface="Courier New"/>
              </a:rPr>
              <a:t>.</a:t>
            </a:r>
            <a:r>
              <a:rPr i="1" lang="en" sz="1200">
                <a:solidFill>
                  <a:srgbClr val="111111"/>
                </a:solidFill>
                <a:highlight>
                  <a:srgbClr val="FBFBFB"/>
                </a:highlight>
                <a:latin typeface="Courier New"/>
                <a:ea typeface="Courier New"/>
                <a:cs typeface="Courier New"/>
                <a:sym typeface="Courier New"/>
              </a:rPr>
              <a:t>todoService</a:t>
            </a:r>
            <a:r>
              <a:rPr i="1" lang="en" sz="1200">
                <a:solidFill>
                  <a:srgbClr val="994CC3"/>
                </a:solidFill>
                <a:highlight>
                  <a:srgbClr val="FBFBFB"/>
                </a:highlight>
                <a:latin typeface="Courier New"/>
                <a:ea typeface="Courier New"/>
                <a:cs typeface="Courier New"/>
                <a:sym typeface="Courier New"/>
              </a:rPr>
              <a:t>.</a:t>
            </a:r>
            <a:r>
              <a:rPr i="1" lang="en" sz="1200">
                <a:solidFill>
                  <a:srgbClr val="4876D6"/>
                </a:solidFill>
                <a:highlight>
                  <a:srgbClr val="FBFBFB"/>
                </a:highlight>
                <a:latin typeface="Courier New"/>
                <a:ea typeface="Courier New"/>
                <a:cs typeface="Courier New"/>
                <a:sym typeface="Courier New"/>
              </a:rPr>
              <a:t>deleteToDo</a:t>
            </a:r>
            <a:r>
              <a:rPr lang="en" sz="1200">
                <a:solidFill>
                  <a:srgbClr val="403F53"/>
                </a:solidFill>
                <a:highlight>
                  <a:srgbClr val="FBFBFB"/>
                </a:highlight>
                <a:latin typeface="Courier New"/>
                <a:ea typeface="Courier New"/>
                <a:cs typeface="Courier New"/>
                <a:sym typeface="Courier New"/>
              </a:rPr>
              <a:t>(id)</a:t>
            </a:r>
            <a:r>
              <a:rPr i="1" lang="en" sz="1200">
                <a:solidFill>
                  <a:srgbClr val="994CC3"/>
                </a:solidFill>
                <a:highlight>
                  <a:srgbClr val="FBFBFB"/>
                </a:highlight>
                <a:latin typeface="Courier New"/>
                <a:ea typeface="Courier New"/>
                <a:cs typeface="Courier New"/>
                <a:sym typeface="Courier New"/>
              </a:rPr>
              <a:t>.</a:t>
            </a:r>
            <a:r>
              <a:rPr i="1" lang="en" sz="1200">
                <a:solidFill>
                  <a:srgbClr val="4876D6"/>
                </a:solidFill>
                <a:highlight>
                  <a:srgbClr val="FBFBFB"/>
                </a:highlight>
                <a:latin typeface="Courier New"/>
                <a:ea typeface="Courier New"/>
                <a:cs typeface="Courier New"/>
                <a:sym typeface="Courier New"/>
              </a:rPr>
              <a:t>subscribe</a:t>
            </a:r>
            <a:r>
              <a:rPr lang="en" sz="1200">
                <a:solidFill>
                  <a:srgbClr val="403F5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response</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 </a:t>
            </a:r>
            <a:r>
              <a:rPr lang="en" sz="1200">
                <a:solidFill>
                  <a:srgbClr val="994CC3"/>
                </a:solidFill>
                <a:highlight>
                  <a:srgbClr val="FBFBFB"/>
                </a:highlight>
                <a:latin typeface="Courier New"/>
                <a:ea typeface="Courier New"/>
                <a:cs typeface="Courier New"/>
                <a:sym typeface="Courier New"/>
              </a:rPr>
              <a:t>=&gt;</a:t>
            </a:r>
            <a:r>
              <a:rPr lang="en" sz="1200">
                <a:solidFill>
                  <a:srgbClr val="403F53"/>
                </a:solidFill>
                <a:highlight>
                  <a:srgbClr val="FBFBFB"/>
                </a:highlight>
                <a:latin typeface="Courier New"/>
                <a:ea typeface="Courier New"/>
                <a:cs typeface="Courier New"/>
                <a:sym typeface="Courier New"/>
              </a:rPr>
              <a:t> {</a:t>
            </a:r>
            <a:endParaRPr sz="12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rgbClr val="403F53"/>
                </a:solidFill>
                <a:highlight>
                  <a:srgbClr val="FBFBFB"/>
                </a:highlight>
                <a:latin typeface="Courier New"/>
                <a:ea typeface="Courier New"/>
                <a:cs typeface="Courier New"/>
                <a:sym typeface="Courier New"/>
              </a:rPr>
              <a:t>     </a:t>
            </a:r>
            <a:r>
              <a:rPr lang="en" sz="1200">
                <a:solidFill>
                  <a:srgbClr val="0C969B"/>
                </a:solidFill>
                <a:highlight>
                  <a:srgbClr val="FBFBFB"/>
                </a:highlight>
                <a:latin typeface="Courier New"/>
                <a:ea typeface="Courier New"/>
                <a:cs typeface="Courier New"/>
                <a:sym typeface="Courier New"/>
              </a:rPr>
              <a:t>this</a:t>
            </a:r>
            <a:r>
              <a:rPr i="1" lang="en" sz="1200">
                <a:solidFill>
                  <a:srgbClr val="994CC3"/>
                </a:solidFill>
                <a:highlight>
                  <a:srgbClr val="FBFBFB"/>
                </a:highlight>
                <a:latin typeface="Courier New"/>
                <a:ea typeface="Courier New"/>
                <a:cs typeface="Courier New"/>
                <a:sym typeface="Courier New"/>
              </a:rPr>
              <a:t>.</a:t>
            </a:r>
            <a:r>
              <a:rPr lang="en" sz="1200">
                <a:solidFill>
                  <a:srgbClr val="0C969B"/>
                </a:solidFill>
                <a:highlight>
                  <a:srgbClr val="FBFBFB"/>
                </a:highlight>
                <a:latin typeface="Courier New"/>
                <a:ea typeface="Courier New"/>
                <a:cs typeface="Courier New"/>
                <a:sym typeface="Courier New"/>
              </a:rPr>
              <a:t>todos</a:t>
            </a:r>
            <a:r>
              <a:rPr lang="en" sz="1200">
                <a:solidFill>
                  <a:srgbClr val="403F53"/>
                </a:solidFill>
                <a:highlight>
                  <a:srgbClr val="FBFBFB"/>
                </a:highlight>
                <a:latin typeface="Courier New"/>
                <a:ea typeface="Courier New"/>
                <a:cs typeface="Courier New"/>
                <a:sym typeface="Courier New"/>
              </a:rPr>
              <a:t> </a:t>
            </a:r>
            <a:r>
              <a:rPr lang="en" sz="1200">
                <a:solidFill>
                  <a:srgbClr val="994CC3"/>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 </a:t>
            </a:r>
            <a:r>
              <a:rPr lang="en" sz="1200">
                <a:solidFill>
                  <a:srgbClr val="0C969B"/>
                </a:solidFill>
                <a:highlight>
                  <a:srgbClr val="FBFBFB"/>
                </a:highlight>
                <a:latin typeface="Courier New"/>
                <a:ea typeface="Courier New"/>
                <a:cs typeface="Courier New"/>
                <a:sym typeface="Courier New"/>
              </a:rPr>
              <a:t>this</a:t>
            </a:r>
            <a:r>
              <a:rPr i="1" lang="en" sz="1200">
                <a:solidFill>
                  <a:srgbClr val="994CC3"/>
                </a:solidFill>
                <a:highlight>
                  <a:srgbClr val="FBFBFB"/>
                </a:highlight>
                <a:latin typeface="Courier New"/>
                <a:ea typeface="Courier New"/>
                <a:cs typeface="Courier New"/>
                <a:sym typeface="Courier New"/>
              </a:rPr>
              <a:t>.</a:t>
            </a:r>
            <a:r>
              <a:rPr i="1" lang="en" sz="1200">
                <a:solidFill>
                  <a:srgbClr val="111111"/>
                </a:solidFill>
                <a:highlight>
                  <a:srgbClr val="FBFBFB"/>
                </a:highlight>
                <a:latin typeface="Courier New"/>
                <a:ea typeface="Courier New"/>
                <a:cs typeface="Courier New"/>
                <a:sym typeface="Courier New"/>
              </a:rPr>
              <a:t>todos</a:t>
            </a:r>
            <a:r>
              <a:rPr i="1" lang="en" sz="1200">
                <a:solidFill>
                  <a:srgbClr val="994CC3"/>
                </a:solidFill>
                <a:highlight>
                  <a:srgbClr val="FBFBFB"/>
                </a:highlight>
                <a:latin typeface="Courier New"/>
                <a:ea typeface="Courier New"/>
                <a:cs typeface="Courier New"/>
                <a:sym typeface="Courier New"/>
              </a:rPr>
              <a:t>.</a:t>
            </a:r>
            <a:r>
              <a:rPr i="1" lang="en" sz="1200">
                <a:solidFill>
                  <a:srgbClr val="4876D6"/>
                </a:solidFill>
                <a:highlight>
                  <a:srgbClr val="FBFBFB"/>
                </a:highlight>
                <a:latin typeface="Courier New"/>
                <a:ea typeface="Courier New"/>
                <a:cs typeface="Courier New"/>
                <a:sym typeface="Courier New"/>
              </a:rPr>
              <a:t>filter</a:t>
            </a:r>
            <a:r>
              <a:rPr lang="en" sz="1200">
                <a:solidFill>
                  <a:srgbClr val="403F53"/>
                </a:solidFill>
                <a:highlight>
                  <a:srgbClr val="FBFBFB"/>
                </a:highlight>
                <a:latin typeface="Courier New"/>
                <a:ea typeface="Courier New"/>
                <a:cs typeface="Courier New"/>
                <a:sym typeface="Courier New"/>
              </a:rPr>
              <a:t>(todo </a:t>
            </a:r>
            <a:r>
              <a:rPr lang="en" sz="1200">
                <a:solidFill>
                  <a:srgbClr val="994CC3"/>
                </a:solidFill>
                <a:highlight>
                  <a:srgbClr val="FBFBFB"/>
                </a:highlight>
                <a:latin typeface="Courier New"/>
                <a:ea typeface="Courier New"/>
                <a:cs typeface="Courier New"/>
                <a:sym typeface="Courier New"/>
              </a:rPr>
              <a:t>=&gt;</a:t>
            </a:r>
            <a:r>
              <a:rPr lang="en" sz="1200">
                <a:solidFill>
                  <a:srgbClr val="403F53"/>
                </a:solidFill>
                <a:highlight>
                  <a:srgbClr val="FBFBFB"/>
                </a:highlight>
                <a:latin typeface="Courier New"/>
                <a:ea typeface="Courier New"/>
                <a:cs typeface="Courier New"/>
                <a:sym typeface="Courier New"/>
              </a:rPr>
              <a:t> todo</a:t>
            </a:r>
            <a:r>
              <a:rPr i="1" lang="en" sz="1200">
                <a:solidFill>
                  <a:srgbClr val="994CC3"/>
                </a:solidFill>
                <a:highlight>
                  <a:srgbClr val="FBFBFB"/>
                </a:highlight>
                <a:latin typeface="Courier New"/>
                <a:ea typeface="Courier New"/>
                <a:cs typeface="Courier New"/>
                <a:sym typeface="Courier New"/>
              </a:rPr>
              <a:t>.</a:t>
            </a:r>
            <a:r>
              <a:rPr lang="en" sz="1200">
                <a:solidFill>
                  <a:srgbClr val="0C969B"/>
                </a:solidFill>
                <a:highlight>
                  <a:srgbClr val="FBFBFB"/>
                </a:highlight>
                <a:latin typeface="Courier New"/>
                <a:ea typeface="Courier New"/>
                <a:cs typeface="Courier New"/>
                <a:sym typeface="Courier New"/>
              </a:rPr>
              <a:t>id</a:t>
            </a:r>
            <a:r>
              <a:rPr lang="en" sz="1200">
                <a:solidFill>
                  <a:srgbClr val="403F53"/>
                </a:solidFill>
                <a:highlight>
                  <a:srgbClr val="FBFBFB"/>
                </a:highlight>
                <a:latin typeface="Courier New"/>
                <a:ea typeface="Courier New"/>
                <a:cs typeface="Courier New"/>
                <a:sym typeface="Courier New"/>
              </a:rPr>
              <a:t> </a:t>
            </a:r>
            <a:r>
              <a:rPr lang="en" sz="1200">
                <a:solidFill>
                  <a:srgbClr val="994CC3"/>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 id);</a:t>
            </a:r>
            <a:endParaRPr sz="12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rgbClr val="403F53"/>
                </a:solidFill>
                <a:highlight>
                  <a:srgbClr val="FBFBFB"/>
                </a:highlight>
                <a:latin typeface="Courier New"/>
                <a:ea typeface="Courier New"/>
                <a:cs typeface="Courier New"/>
                <a:sym typeface="Courier New"/>
              </a:rPr>
              <a:t>   }, </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error</a:t>
            </a:r>
            <a:r>
              <a:rPr lang="en" sz="1200">
                <a:solidFill>
                  <a:srgbClr val="0C969B"/>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 </a:t>
            </a:r>
            <a:r>
              <a:rPr lang="en" sz="1200">
                <a:solidFill>
                  <a:srgbClr val="111111"/>
                </a:solidFill>
                <a:highlight>
                  <a:srgbClr val="FBFBFB"/>
                </a:highlight>
                <a:latin typeface="Courier New"/>
                <a:ea typeface="Courier New"/>
                <a:cs typeface="Courier New"/>
                <a:sym typeface="Courier New"/>
              </a:rPr>
              <a:t>Response)</a:t>
            </a:r>
            <a:r>
              <a:rPr lang="en" sz="1200">
                <a:solidFill>
                  <a:srgbClr val="403F53"/>
                </a:solidFill>
                <a:highlight>
                  <a:srgbClr val="FBFBFB"/>
                </a:highlight>
                <a:latin typeface="Courier New"/>
                <a:ea typeface="Courier New"/>
                <a:cs typeface="Courier New"/>
                <a:sym typeface="Courier New"/>
              </a:rPr>
              <a:t> </a:t>
            </a:r>
            <a:r>
              <a:rPr lang="en" sz="1200">
                <a:solidFill>
                  <a:srgbClr val="994CC3"/>
                </a:solidFill>
                <a:highlight>
                  <a:srgbClr val="FBFBFB"/>
                </a:highlight>
                <a:latin typeface="Courier New"/>
                <a:ea typeface="Courier New"/>
                <a:cs typeface="Courier New"/>
                <a:sym typeface="Courier New"/>
              </a:rPr>
              <a:t>=&gt;</a:t>
            </a:r>
            <a:r>
              <a:rPr lang="en" sz="1200">
                <a:solidFill>
                  <a:srgbClr val="403F53"/>
                </a:solidFill>
                <a:highlight>
                  <a:srgbClr val="FBFBFB"/>
                </a:highlight>
                <a:latin typeface="Courier New"/>
                <a:ea typeface="Courier New"/>
                <a:cs typeface="Courier New"/>
                <a:sym typeface="Courier New"/>
              </a:rPr>
              <a:t> {</a:t>
            </a:r>
            <a:endParaRPr sz="12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rgbClr val="403F53"/>
                </a:solidFill>
                <a:highlight>
                  <a:srgbClr val="FBFBFB"/>
                </a:highlight>
                <a:latin typeface="Courier New"/>
                <a:ea typeface="Courier New"/>
                <a:cs typeface="Courier New"/>
                <a:sym typeface="Courier New"/>
              </a:rPr>
              <a:t>     </a:t>
            </a:r>
            <a:r>
              <a:rPr lang="en" sz="1200">
                <a:solidFill>
                  <a:srgbClr val="994CC3"/>
                </a:solidFill>
                <a:highlight>
                  <a:srgbClr val="FBFBFB"/>
                </a:highlight>
                <a:latin typeface="Courier New"/>
                <a:ea typeface="Courier New"/>
                <a:cs typeface="Courier New"/>
                <a:sym typeface="Courier New"/>
              </a:rPr>
              <a:t>if</a:t>
            </a:r>
            <a:r>
              <a:rPr lang="en" sz="1200">
                <a:solidFill>
                  <a:srgbClr val="403F53"/>
                </a:solidFill>
                <a:highlight>
                  <a:srgbClr val="FBFBFB"/>
                </a:highlight>
                <a:latin typeface="Courier New"/>
                <a:ea typeface="Courier New"/>
                <a:cs typeface="Courier New"/>
                <a:sym typeface="Courier New"/>
              </a:rPr>
              <a:t> (error</a:t>
            </a:r>
            <a:r>
              <a:rPr i="1" lang="en" sz="1200">
                <a:solidFill>
                  <a:srgbClr val="994CC3"/>
                </a:solidFill>
                <a:highlight>
                  <a:srgbClr val="FBFBFB"/>
                </a:highlight>
                <a:latin typeface="Courier New"/>
                <a:ea typeface="Courier New"/>
                <a:cs typeface="Courier New"/>
                <a:sym typeface="Courier New"/>
              </a:rPr>
              <a:t>.</a:t>
            </a:r>
            <a:r>
              <a:rPr lang="en" sz="1200">
                <a:solidFill>
                  <a:srgbClr val="0C969B"/>
                </a:solidFill>
                <a:highlight>
                  <a:srgbClr val="FBFBFB"/>
                </a:highlight>
                <a:latin typeface="Courier New"/>
                <a:ea typeface="Courier New"/>
                <a:cs typeface="Courier New"/>
                <a:sym typeface="Courier New"/>
              </a:rPr>
              <a:t>status</a:t>
            </a:r>
            <a:r>
              <a:rPr lang="en" sz="1200">
                <a:solidFill>
                  <a:srgbClr val="403F53"/>
                </a:solidFill>
                <a:highlight>
                  <a:srgbClr val="FBFBFB"/>
                </a:highlight>
                <a:latin typeface="Courier New"/>
                <a:ea typeface="Courier New"/>
                <a:cs typeface="Courier New"/>
                <a:sym typeface="Courier New"/>
              </a:rPr>
              <a:t> </a:t>
            </a:r>
            <a:r>
              <a:rPr lang="en" sz="1200">
                <a:solidFill>
                  <a:srgbClr val="994CC3"/>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 </a:t>
            </a:r>
            <a:r>
              <a:rPr lang="en" sz="1200">
                <a:solidFill>
                  <a:srgbClr val="AA0982"/>
                </a:solidFill>
                <a:highlight>
                  <a:srgbClr val="FBFBFB"/>
                </a:highlight>
                <a:latin typeface="Courier New"/>
                <a:ea typeface="Courier New"/>
                <a:cs typeface="Courier New"/>
                <a:sym typeface="Courier New"/>
              </a:rPr>
              <a:t>404</a:t>
            </a:r>
            <a:r>
              <a:rPr lang="en" sz="1200">
                <a:solidFill>
                  <a:srgbClr val="403F53"/>
                </a:solidFill>
                <a:highlight>
                  <a:srgbClr val="FBFBFB"/>
                </a:highlight>
                <a:latin typeface="Courier New"/>
                <a:ea typeface="Courier New"/>
                <a:cs typeface="Courier New"/>
                <a:sym typeface="Courier New"/>
              </a:rPr>
              <a:t>)</a:t>
            </a:r>
            <a:endParaRPr sz="12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rgbClr val="403F53"/>
                </a:solidFill>
                <a:highlight>
                  <a:srgbClr val="FBFBFB"/>
                </a:highlight>
                <a:latin typeface="Courier New"/>
                <a:ea typeface="Courier New"/>
                <a:cs typeface="Courier New"/>
                <a:sym typeface="Courier New"/>
              </a:rPr>
              <a:t>       </a:t>
            </a:r>
            <a:r>
              <a:rPr i="1" lang="en" sz="1200">
                <a:solidFill>
                  <a:srgbClr val="4876D6"/>
                </a:solidFill>
                <a:highlight>
                  <a:srgbClr val="FBFBFB"/>
                </a:highlight>
                <a:latin typeface="Courier New"/>
                <a:ea typeface="Courier New"/>
                <a:cs typeface="Courier New"/>
                <a:sym typeface="Courier New"/>
              </a:rPr>
              <a:t>alert</a:t>
            </a:r>
            <a:r>
              <a:rPr lang="en" sz="1200">
                <a:solidFill>
                  <a:srgbClr val="403F5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C96765"/>
                </a:solidFill>
                <a:highlight>
                  <a:srgbClr val="FBFBFB"/>
                </a:highlight>
                <a:latin typeface="Courier New"/>
                <a:ea typeface="Courier New"/>
                <a:cs typeface="Courier New"/>
                <a:sym typeface="Courier New"/>
              </a:rPr>
              <a:t>This item has already been deleted</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a:t>
            </a:r>
            <a:endParaRPr sz="12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rgbClr val="403F53"/>
                </a:solidFill>
                <a:highlight>
                  <a:srgbClr val="FBFBFB"/>
                </a:highlight>
                <a:latin typeface="Courier New"/>
                <a:ea typeface="Courier New"/>
                <a:cs typeface="Courier New"/>
                <a:sym typeface="Courier New"/>
              </a:rPr>
              <a:t>     </a:t>
            </a:r>
            <a:r>
              <a:rPr lang="en" sz="1200">
                <a:solidFill>
                  <a:srgbClr val="994CC3"/>
                </a:solidFill>
                <a:highlight>
                  <a:srgbClr val="FBFBFB"/>
                </a:highlight>
                <a:latin typeface="Courier New"/>
                <a:ea typeface="Courier New"/>
                <a:cs typeface="Courier New"/>
                <a:sym typeface="Courier New"/>
              </a:rPr>
              <a:t>else</a:t>
            </a:r>
            <a:r>
              <a:rPr lang="en" sz="1200">
                <a:solidFill>
                  <a:srgbClr val="403F53"/>
                </a:solidFill>
                <a:highlight>
                  <a:srgbClr val="FBFBFB"/>
                </a:highlight>
                <a:latin typeface="Courier New"/>
                <a:ea typeface="Courier New"/>
                <a:cs typeface="Courier New"/>
                <a:sym typeface="Courier New"/>
              </a:rPr>
              <a:t> {</a:t>
            </a:r>
            <a:endParaRPr sz="12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rgbClr val="403F53"/>
                </a:solidFill>
                <a:highlight>
                  <a:srgbClr val="FBFBFB"/>
                </a:highlight>
                <a:latin typeface="Courier New"/>
                <a:ea typeface="Courier New"/>
                <a:cs typeface="Courier New"/>
                <a:sym typeface="Courier New"/>
              </a:rPr>
              <a:t>       </a:t>
            </a:r>
            <a:r>
              <a:rPr i="1" lang="en" sz="1200">
                <a:solidFill>
                  <a:srgbClr val="4876D6"/>
                </a:solidFill>
                <a:highlight>
                  <a:srgbClr val="FBFBFB"/>
                </a:highlight>
                <a:latin typeface="Courier New"/>
                <a:ea typeface="Courier New"/>
                <a:cs typeface="Courier New"/>
                <a:sym typeface="Courier New"/>
              </a:rPr>
              <a:t>alert</a:t>
            </a:r>
            <a:r>
              <a:rPr lang="en" sz="1200">
                <a:solidFill>
                  <a:srgbClr val="403F5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C96765"/>
                </a:solidFill>
                <a:highlight>
                  <a:srgbClr val="FBFBFB"/>
                </a:highlight>
                <a:latin typeface="Courier New"/>
                <a:ea typeface="Courier New"/>
                <a:cs typeface="Courier New"/>
                <a:sym typeface="Courier New"/>
              </a:rPr>
              <a:t>An unexpected error occurred</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a:t>
            </a:r>
            <a:endParaRPr sz="12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rgbClr val="403F53"/>
                </a:solidFill>
                <a:highlight>
                  <a:srgbClr val="FBFBFB"/>
                </a:highlight>
                <a:latin typeface="Courier New"/>
                <a:ea typeface="Courier New"/>
                <a:cs typeface="Courier New"/>
                <a:sym typeface="Courier New"/>
              </a:rPr>
              <a:t>     }</a:t>
            </a:r>
            <a:endParaRPr sz="12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rgbClr val="403F53"/>
                </a:solidFill>
                <a:highlight>
                  <a:srgbClr val="FBFBFB"/>
                </a:highlight>
                <a:latin typeface="Courier New"/>
                <a:ea typeface="Courier New"/>
                <a:cs typeface="Courier New"/>
                <a:sym typeface="Courier New"/>
              </a:rPr>
              <a:t>   })</a:t>
            </a:r>
            <a:endParaRPr sz="1200">
              <a:solidFill>
                <a:srgbClr val="403F53"/>
              </a:solidFill>
              <a:highlight>
                <a:srgbClr val="FBFBFB"/>
              </a:highlight>
              <a:latin typeface="Courier New"/>
              <a:ea typeface="Courier New"/>
              <a:cs typeface="Courier New"/>
              <a:sym typeface="Courier New"/>
            </a:endParaRPr>
          </a:p>
          <a:p>
            <a:pPr indent="0" lvl="0" marL="0" rtl="0" algn="l">
              <a:lnSpc>
                <a:spcPct val="137500"/>
              </a:lnSpc>
              <a:spcBef>
                <a:spcPts val="0"/>
              </a:spcBef>
              <a:spcAft>
                <a:spcPts val="0"/>
              </a:spcAft>
              <a:buNone/>
            </a:pPr>
            <a:r>
              <a:rPr lang="en" sz="1200">
                <a:solidFill>
                  <a:srgbClr val="403F53"/>
                </a:solidFill>
                <a:highlight>
                  <a:srgbClr val="FBFBFB"/>
                </a:highlight>
                <a:latin typeface="Courier New"/>
                <a:ea typeface="Courier New"/>
                <a:cs typeface="Courier New"/>
                <a:sym typeface="Courier New"/>
              </a:rPr>
              <a:t> }</a:t>
            </a:r>
            <a:endParaRPr sz="1200">
              <a:solidFill>
                <a:srgbClr val="403F53"/>
              </a:solidFill>
              <a:highlight>
                <a:srgbClr val="FBFBFB"/>
              </a:highlight>
              <a:latin typeface="Courier New"/>
              <a:ea typeface="Courier New"/>
              <a:cs typeface="Courier New"/>
              <a:sym typeface="Courier New"/>
            </a:endParaRPr>
          </a:p>
          <a:p>
            <a:pPr indent="0" lvl="0" marL="457200" rtl="0" algn="l">
              <a:lnSpc>
                <a:spcPct val="137500"/>
              </a:lnSpc>
              <a:spcBef>
                <a:spcPts val="0"/>
              </a:spcBef>
              <a:spcAft>
                <a:spcPts val="0"/>
              </a:spcAft>
              <a:buNone/>
            </a:pPr>
            <a:r>
              <a:t/>
            </a:r>
            <a:endParaRPr sz="1050">
              <a:solidFill>
                <a:srgbClr val="444444"/>
              </a:solidFill>
              <a:latin typeface="Roboto"/>
              <a:ea typeface="Roboto"/>
              <a:cs typeface="Roboto"/>
              <a:sym typeface="Roboto"/>
            </a:endParaRPr>
          </a:p>
          <a:p>
            <a:pPr indent="0" lvl="0" marL="0" rtl="0" algn="l">
              <a:lnSpc>
                <a:spcPct val="115000"/>
              </a:lnSpc>
              <a:spcBef>
                <a:spcPts val="1100"/>
              </a:spcBef>
              <a:spcAft>
                <a:spcPts val="0"/>
              </a:spcAft>
              <a:buNone/>
            </a:pPr>
            <a:r>
              <a:t/>
            </a:r>
            <a:endParaRPr sz="1050">
              <a:solidFill>
                <a:srgbClr val="444444"/>
              </a:solidFill>
              <a:latin typeface="Roboto"/>
              <a:ea typeface="Roboto"/>
              <a:cs typeface="Roboto"/>
              <a:sym typeface="Roboto"/>
            </a:endParaRPr>
          </a:p>
          <a:p>
            <a:pPr indent="0" lvl="0" marL="0" rtl="0" algn="l">
              <a:spcBef>
                <a:spcPts val="0"/>
              </a:spcBef>
              <a:spcAft>
                <a:spcPts val="0"/>
              </a:spcAft>
              <a:buNone/>
            </a:pPr>
            <a:r>
              <a:t/>
            </a:r>
            <a:endParaRPr i="1" sz="1200">
              <a:solidFill>
                <a:srgbClr val="4876D6"/>
              </a:solidFill>
              <a:highlight>
                <a:srgbClr val="FBFBFB"/>
              </a:highlight>
              <a:latin typeface="Courier New"/>
              <a:ea typeface="Courier New"/>
              <a:cs typeface="Courier New"/>
              <a:sym typeface="Courier New"/>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106"/>
          <p:cNvSpPr txBox="1"/>
          <p:nvPr>
            <p:ph type="ctrTitle"/>
          </p:nvPr>
        </p:nvSpPr>
        <p:spPr>
          <a:xfrm>
            <a:off x="314150" y="446500"/>
            <a:ext cx="79182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Handling Http Erors</a:t>
            </a:r>
            <a:endParaRPr sz="3400">
              <a:solidFill>
                <a:srgbClr val="E06666"/>
              </a:solidFill>
              <a:latin typeface="Raleway"/>
              <a:ea typeface="Raleway"/>
              <a:cs typeface="Raleway"/>
              <a:sym typeface="Raleway"/>
            </a:endParaRPr>
          </a:p>
        </p:txBody>
      </p:sp>
      <p:sp>
        <p:nvSpPr>
          <p:cNvPr id="709" name="Google Shape;709;p106"/>
          <p:cNvSpPr txBox="1"/>
          <p:nvPr/>
        </p:nvSpPr>
        <p:spPr>
          <a:xfrm>
            <a:off x="396750" y="1055950"/>
            <a:ext cx="8350500" cy="385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050">
                <a:solidFill>
                  <a:srgbClr val="444444"/>
                </a:solidFill>
                <a:latin typeface="Roboto"/>
                <a:ea typeface="Roboto"/>
                <a:cs typeface="Roboto"/>
                <a:sym typeface="Roboto"/>
              </a:rPr>
              <a:t>`</a:t>
            </a:r>
            <a:r>
              <a:rPr b="1" lang="en" sz="1050">
                <a:solidFill>
                  <a:srgbClr val="444444"/>
                </a:solidFill>
                <a:latin typeface="Roboto"/>
                <a:ea typeface="Roboto"/>
                <a:cs typeface="Roboto"/>
                <a:sym typeface="Roboto"/>
              </a:rPr>
              <a:t>To read :</a:t>
            </a:r>
            <a:r>
              <a:rPr lang="en" sz="1050">
                <a:solidFill>
                  <a:srgbClr val="444444"/>
                </a:solidFill>
                <a:latin typeface="Roboto"/>
                <a:ea typeface="Roboto"/>
                <a:cs typeface="Roboto"/>
                <a:sym typeface="Roboto"/>
              </a:rPr>
              <a:t> please cover Angular </a:t>
            </a:r>
            <a:r>
              <a:rPr i="1" lang="en" sz="1050">
                <a:solidFill>
                  <a:srgbClr val="444444"/>
                </a:solidFill>
                <a:latin typeface="Roboto"/>
                <a:ea typeface="Roboto"/>
                <a:cs typeface="Roboto"/>
                <a:sym typeface="Roboto"/>
              </a:rPr>
              <a:t>HttpInterceptors</a:t>
            </a:r>
            <a:r>
              <a:rPr lang="en" sz="1050">
                <a:solidFill>
                  <a:srgbClr val="444444"/>
                </a:solidFill>
                <a:latin typeface="Roboto"/>
                <a:ea typeface="Roboto"/>
                <a:cs typeface="Roboto"/>
                <a:sym typeface="Roboto"/>
              </a:rPr>
              <a:t> topic and how to handle errors on your own</a:t>
            </a:r>
            <a:endParaRPr sz="1050">
              <a:solidFill>
                <a:srgbClr val="444444"/>
              </a:solidFill>
              <a:latin typeface="Roboto"/>
              <a:ea typeface="Roboto"/>
              <a:cs typeface="Roboto"/>
              <a:sym typeface="Roboto"/>
            </a:endParaRPr>
          </a:p>
          <a:p>
            <a:pPr indent="0" lvl="0" marL="0" rtl="0" algn="l">
              <a:lnSpc>
                <a:spcPct val="115000"/>
              </a:lnSpc>
              <a:spcBef>
                <a:spcPts val="1100"/>
              </a:spcBef>
              <a:spcAft>
                <a:spcPts val="0"/>
              </a:spcAft>
              <a:buNone/>
            </a:pPr>
            <a:r>
              <a:t/>
            </a:r>
            <a:endParaRPr sz="1050">
              <a:solidFill>
                <a:srgbClr val="444444"/>
              </a:solidFill>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rPr lang="en" sz="1050">
                <a:solidFill>
                  <a:srgbClr val="444444"/>
                </a:solidFill>
                <a:latin typeface="Roboto"/>
                <a:ea typeface="Roboto"/>
                <a:cs typeface="Roboto"/>
                <a:sym typeface="Roboto"/>
              </a:rPr>
              <a:t>https://pusher.com/tutorials/error-handling-angular-part-2</a:t>
            </a:r>
            <a:endParaRPr sz="1050">
              <a:solidFill>
                <a:srgbClr val="444444"/>
              </a:solidFill>
              <a:latin typeface="Roboto"/>
              <a:ea typeface="Roboto"/>
              <a:cs typeface="Roboto"/>
              <a:sym typeface="Roboto"/>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107"/>
          <p:cNvSpPr txBox="1"/>
          <p:nvPr>
            <p:ph type="ctrTitle"/>
          </p:nvPr>
        </p:nvSpPr>
        <p:spPr>
          <a:xfrm>
            <a:off x="314150" y="446500"/>
            <a:ext cx="62136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Routing and Navigation</a:t>
            </a:r>
            <a:endParaRPr sz="3400">
              <a:solidFill>
                <a:srgbClr val="E06666"/>
              </a:solidFill>
              <a:latin typeface="Raleway"/>
              <a:ea typeface="Raleway"/>
              <a:cs typeface="Raleway"/>
              <a:sym typeface="Raleway"/>
            </a:endParaRPr>
          </a:p>
        </p:txBody>
      </p:sp>
      <p:sp>
        <p:nvSpPr>
          <p:cNvPr id="715" name="Google Shape;715;p107"/>
          <p:cNvSpPr txBox="1"/>
          <p:nvPr/>
        </p:nvSpPr>
        <p:spPr>
          <a:xfrm>
            <a:off x="396750" y="1084300"/>
            <a:ext cx="8350500" cy="3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Helps us with navigation with in our application</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A route is a mapping of a path to a component</a:t>
            </a:r>
            <a:endParaRPr sz="1000">
              <a:solidFill>
                <a:schemeClr val="dk2"/>
              </a:solidFill>
              <a:latin typeface="Roboto"/>
              <a:ea typeface="Roboto"/>
              <a:cs typeface="Roboto"/>
              <a:sym typeface="Roboto"/>
            </a:endParaRPr>
          </a:p>
          <a:p>
            <a:pPr indent="0" lvl="0" marL="457200" rtl="0" algn="l">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Steps involved in defining a Route</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Configure Route</a:t>
            </a:r>
            <a:endParaRPr b="1" sz="1000">
              <a:solidFill>
                <a:schemeClr val="dk2"/>
              </a:solidFill>
              <a:latin typeface="Roboto"/>
              <a:ea typeface="Roboto"/>
              <a:cs typeface="Roboto"/>
              <a:sym typeface="Roboto"/>
            </a:endParaRPr>
          </a:p>
          <a:p>
            <a:pPr indent="0" lvl="0" marL="914400" rtl="0" algn="l">
              <a:spcBef>
                <a:spcPts val="0"/>
              </a:spcBef>
              <a:spcAft>
                <a:spcPts val="0"/>
              </a:spcAft>
              <a:buNone/>
            </a:pPr>
            <a:r>
              <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Add a Router Outlet</a:t>
            </a:r>
            <a:endParaRPr b="1" sz="1000">
              <a:solidFill>
                <a:schemeClr val="dk2"/>
              </a:solidFill>
              <a:latin typeface="Roboto"/>
              <a:ea typeface="Roboto"/>
              <a:cs typeface="Roboto"/>
              <a:sym typeface="Roboto"/>
            </a:endParaRPr>
          </a:p>
          <a:p>
            <a:pPr indent="0" lvl="0" marL="914400" rtl="0" algn="l">
              <a:spcBef>
                <a:spcPts val="0"/>
              </a:spcBef>
              <a:spcAft>
                <a:spcPts val="0"/>
              </a:spcAft>
              <a:buNone/>
            </a:pPr>
            <a:r>
              <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Add links</a:t>
            </a:r>
            <a:endParaRPr b="1"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b="1" lang="en" sz="1000">
                <a:solidFill>
                  <a:schemeClr val="dk2"/>
                </a:solidFill>
                <a:latin typeface="Roboto"/>
                <a:ea typeface="Roboto"/>
                <a:cs typeface="Roboto"/>
                <a:sym typeface="Roboto"/>
              </a:rPr>
              <a:t>Configuring Routes :</a:t>
            </a:r>
            <a:endParaRPr b="1" sz="1000">
              <a:solidFill>
                <a:schemeClr val="dk2"/>
              </a:solidFill>
              <a:latin typeface="Roboto"/>
              <a:ea typeface="Roboto"/>
              <a:cs typeface="Roboto"/>
              <a:sym typeface="Roboto"/>
            </a:endParaRPr>
          </a:p>
          <a:p>
            <a:pPr indent="0" lvl="0" marL="0" rtl="0" algn="l">
              <a:spcBef>
                <a:spcPts val="0"/>
              </a:spcBef>
              <a:spcAft>
                <a:spcPts val="0"/>
              </a:spcAft>
              <a:buNone/>
            </a:pPr>
            <a:r>
              <a:t/>
            </a:r>
            <a:endParaRPr b="1"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Root Route is home</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/forms -&gt; forms </a:t>
            </a:r>
            <a:r>
              <a:rPr lang="en" sz="1000">
                <a:solidFill>
                  <a:schemeClr val="dk2"/>
                </a:solidFill>
                <a:latin typeface="Roboto"/>
                <a:ea typeface="Roboto"/>
                <a:cs typeface="Roboto"/>
                <a:sym typeface="Roboto"/>
              </a:rPr>
              <a:t>component</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/product -&gt; ProductComponent</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/product/1 -&gt; ProductDetailComponent</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/forms -&gt; TformsComponent</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/http-todo -&gt; TodoComponent</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 -&gt; anything else goes to NotFound</a:t>
            </a:r>
            <a:endParaRPr sz="1000">
              <a:solidFill>
                <a:schemeClr val="dk2"/>
              </a:solidFill>
              <a:latin typeface="Roboto"/>
              <a:ea typeface="Roboto"/>
              <a:cs typeface="Roboto"/>
              <a:sym typeface="Roboto"/>
            </a:endParaRPr>
          </a:p>
        </p:txBody>
      </p:sp>
      <p:sp>
        <p:nvSpPr>
          <p:cNvPr id="716" name="Google Shape;716;p107"/>
          <p:cNvSpPr txBox="1"/>
          <p:nvPr/>
        </p:nvSpPr>
        <p:spPr>
          <a:xfrm>
            <a:off x="6168425" y="162500"/>
            <a:ext cx="2550000" cy="3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Please </a:t>
            </a:r>
            <a:r>
              <a:rPr lang="en" sz="900"/>
              <a:t>refer</a:t>
            </a:r>
            <a:r>
              <a:rPr lang="en" sz="900"/>
              <a:t> to navigation component</a:t>
            </a:r>
            <a:endParaRPr sz="900"/>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108"/>
          <p:cNvSpPr txBox="1"/>
          <p:nvPr>
            <p:ph type="ctrTitle"/>
          </p:nvPr>
        </p:nvSpPr>
        <p:spPr>
          <a:xfrm>
            <a:off x="314150" y="446500"/>
            <a:ext cx="62136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Routing and Navigation</a:t>
            </a:r>
            <a:endParaRPr sz="3400">
              <a:solidFill>
                <a:srgbClr val="E06666"/>
              </a:solidFill>
              <a:latin typeface="Raleway"/>
              <a:ea typeface="Raleway"/>
              <a:cs typeface="Raleway"/>
              <a:sym typeface="Raleway"/>
            </a:endParaRPr>
          </a:p>
        </p:txBody>
      </p:sp>
      <p:sp>
        <p:nvSpPr>
          <p:cNvPr id="722" name="Google Shape;722;p108"/>
          <p:cNvSpPr txBox="1"/>
          <p:nvPr/>
        </p:nvSpPr>
        <p:spPr>
          <a:xfrm>
            <a:off x="396750" y="1084300"/>
            <a:ext cx="8350500" cy="3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Step 1: Import Router module from @angular/router</a:t>
            </a:r>
            <a:endParaRPr sz="1000">
              <a:solidFill>
                <a:schemeClr val="dk2"/>
              </a:solidFill>
              <a:latin typeface="Roboto"/>
              <a:ea typeface="Roboto"/>
              <a:cs typeface="Roboto"/>
              <a:sym typeface="Roboto"/>
            </a:endParaRPr>
          </a:p>
          <a:p>
            <a:pPr indent="-292100" lvl="1" marL="914400" rtl="0" algn="l">
              <a:lnSpc>
                <a:spcPct val="137500"/>
              </a:lnSpc>
              <a:spcBef>
                <a:spcPts val="0"/>
              </a:spcBef>
              <a:spcAft>
                <a:spcPts val="0"/>
              </a:spcAft>
              <a:buClr>
                <a:schemeClr val="dk2"/>
              </a:buClr>
              <a:buSzPts val="1000"/>
              <a:buFont typeface="Roboto"/>
              <a:buChar char="○"/>
            </a:pPr>
            <a:r>
              <a:rPr i="1" lang="en" sz="1200">
                <a:solidFill>
                  <a:srgbClr val="994CC3"/>
                </a:solidFill>
                <a:highlight>
                  <a:srgbClr val="FBFBFB"/>
                </a:highlight>
                <a:latin typeface="Courier New"/>
                <a:ea typeface="Courier New"/>
                <a:cs typeface="Courier New"/>
                <a:sym typeface="Courier New"/>
              </a:rPr>
              <a:t>import</a:t>
            </a:r>
            <a:r>
              <a:rPr lang="en" sz="1200">
                <a:solidFill>
                  <a:srgbClr val="403F53"/>
                </a:solidFill>
                <a:highlight>
                  <a:srgbClr val="FBFBFB"/>
                </a:highlight>
                <a:latin typeface="Courier New"/>
                <a:ea typeface="Courier New"/>
                <a:cs typeface="Courier New"/>
                <a:sym typeface="Courier New"/>
              </a:rPr>
              <a:t> { RouterModule } </a:t>
            </a:r>
            <a:r>
              <a:rPr i="1" lang="en" sz="1200">
                <a:solidFill>
                  <a:srgbClr val="994CC3"/>
                </a:solidFill>
                <a:highlight>
                  <a:srgbClr val="FBFBFB"/>
                </a:highlight>
                <a:latin typeface="Courier New"/>
                <a:ea typeface="Courier New"/>
                <a:cs typeface="Courier New"/>
                <a:sym typeface="Courier New"/>
              </a:rPr>
              <a:t>from</a:t>
            </a:r>
            <a:r>
              <a:rPr lang="en" sz="1200">
                <a:solidFill>
                  <a:srgbClr val="403F53"/>
                </a:solidFill>
                <a:highlight>
                  <a:srgbClr val="FBFBFB"/>
                </a:highlight>
                <a:latin typeface="Courier New"/>
                <a:ea typeface="Courier New"/>
                <a:cs typeface="Courier New"/>
                <a:sym typeface="Courier New"/>
              </a:rPr>
              <a:t> </a:t>
            </a:r>
            <a:r>
              <a:rPr lang="en" sz="1200">
                <a:solidFill>
                  <a:srgbClr val="111111"/>
                </a:solidFill>
                <a:highlight>
                  <a:srgbClr val="FBFBFB"/>
                </a:highlight>
                <a:latin typeface="Courier New"/>
                <a:ea typeface="Courier New"/>
                <a:cs typeface="Courier New"/>
                <a:sym typeface="Courier New"/>
              </a:rPr>
              <a:t>'</a:t>
            </a:r>
            <a:r>
              <a:rPr lang="en" sz="1200">
                <a:solidFill>
                  <a:srgbClr val="C96765"/>
                </a:solidFill>
                <a:highlight>
                  <a:srgbClr val="FBFBFB"/>
                </a:highlight>
                <a:latin typeface="Courier New"/>
                <a:ea typeface="Courier New"/>
                <a:cs typeface="Courier New"/>
                <a:sym typeface="Courier New"/>
              </a:rPr>
              <a:t>@angular/router</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a:t>
            </a:r>
            <a:endParaRPr sz="1000">
              <a:solidFill>
                <a:schemeClr val="dk2"/>
              </a:solidFill>
              <a:latin typeface="Roboto"/>
              <a:ea typeface="Roboto"/>
              <a:cs typeface="Roboto"/>
              <a:sym typeface="Roboto"/>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Step 2 : Import Router module in your Root Module or Define a Route Module.</a:t>
            </a:r>
            <a:endParaRPr sz="1000">
              <a:solidFill>
                <a:schemeClr val="dk2"/>
              </a:solidFill>
              <a:latin typeface="Roboto"/>
              <a:ea typeface="Roboto"/>
              <a:cs typeface="Roboto"/>
              <a:sym typeface="Roboto"/>
            </a:endParaRPr>
          </a:p>
          <a:p>
            <a:pPr indent="-292100" lvl="1" marL="914400" rtl="0" algn="l">
              <a:lnSpc>
                <a:spcPct val="137500"/>
              </a:lnSpc>
              <a:spcBef>
                <a:spcPts val="0"/>
              </a:spcBef>
              <a:spcAft>
                <a:spcPts val="0"/>
              </a:spcAft>
              <a:buClr>
                <a:schemeClr val="dk2"/>
              </a:buClr>
              <a:buSzPts val="1000"/>
              <a:buFont typeface="Roboto"/>
              <a:buChar char="○"/>
            </a:pPr>
            <a:r>
              <a:rPr lang="en" sz="1200">
                <a:solidFill>
                  <a:srgbClr val="403F53"/>
                </a:solidFill>
                <a:highlight>
                  <a:srgbClr val="FBFBFB"/>
                </a:highlight>
                <a:latin typeface="Courier New"/>
                <a:ea typeface="Courier New"/>
                <a:cs typeface="Courier New"/>
                <a:sym typeface="Courier New"/>
              </a:rPr>
              <a:t>RouterModule</a:t>
            </a:r>
            <a:r>
              <a:rPr i="1" lang="en" sz="1200">
                <a:solidFill>
                  <a:srgbClr val="994CC3"/>
                </a:solidFill>
                <a:highlight>
                  <a:srgbClr val="FBFBFB"/>
                </a:highlight>
                <a:latin typeface="Courier New"/>
                <a:ea typeface="Courier New"/>
                <a:cs typeface="Courier New"/>
                <a:sym typeface="Courier New"/>
              </a:rPr>
              <a:t>.</a:t>
            </a:r>
            <a:r>
              <a:rPr i="1" lang="en" sz="1200">
                <a:solidFill>
                  <a:srgbClr val="4876D6"/>
                </a:solidFill>
                <a:highlight>
                  <a:srgbClr val="FBFBFB"/>
                </a:highlight>
                <a:latin typeface="Courier New"/>
                <a:ea typeface="Courier New"/>
                <a:cs typeface="Courier New"/>
                <a:sym typeface="Courier New"/>
              </a:rPr>
              <a:t>forRoot</a:t>
            </a:r>
            <a:r>
              <a:rPr lang="en" sz="1200">
                <a:solidFill>
                  <a:srgbClr val="403F53"/>
                </a:solidFill>
                <a:highlight>
                  <a:srgbClr val="FBFBFB"/>
                </a:highlight>
                <a:latin typeface="Courier New"/>
                <a:ea typeface="Courier New"/>
                <a:cs typeface="Courier New"/>
                <a:sym typeface="Courier New"/>
              </a:rPr>
              <a:t>()</a:t>
            </a:r>
            <a:endParaRPr sz="1200">
              <a:solidFill>
                <a:srgbClr val="403F53"/>
              </a:solidFill>
              <a:highlight>
                <a:srgbClr val="FBFBFB"/>
              </a:highlight>
              <a:latin typeface="Courier New"/>
              <a:ea typeface="Courier New"/>
              <a:cs typeface="Courier New"/>
              <a:sym typeface="Courier New"/>
            </a:endParaRPr>
          </a:p>
          <a:p>
            <a:pPr indent="-304800" lvl="2" marL="1371600" rtl="0" algn="l">
              <a:spcBef>
                <a:spcPts val="0"/>
              </a:spcBef>
              <a:spcAft>
                <a:spcPts val="0"/>
              </a:spcAft>
              <a:buClr>
                <a:srgbClr val="403F53"/>
              </a:buClr>
              <a:buSzPts val="1200"/>
              <a:buFont typeface="Courier New"/>
              <a:buChar char="■"/>
            </a:pPr>
            <a:r>
              <a:rPr lang="en" sz="1000">
                <a:solidFill>
                  <a:schemeClr val="dk2"/>
                </a:solidFill>
                <a:latin typeface="Roboto"/>
                <a:ea typeface="Roboto"/>
                <a:cs typeface="Roboto"/>
                <a:sym typeface="Roboto"/>
              </a:rPr>
              <a:t>For root is a static method defined in our RouterModule class.</a:t>
            </a:r>
            <a:endParaRPr sz="1000">
              <a:solidFill>
                <a:schemeClr val="dk2"/>
              </a:solidFill>
              <a:latin typeface="Roboto"/>
              <a:ea typeface="Roboto"/>
              <a:cs typeface="Roboto"/>
              <a:sym typeface="Roboto"/>
            </a:endParaRPr>
          </a:p>
          <a:p>
            <a:pPr indent="-292100" lvl="2" marL="13716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We use ForRoot  to define the root routes for our application</a:t>
            </a:r>
            <a:endParaRPr sz="1000">
              <a:solidFill>
                <a:schemeClr val="dk2"/>
              </a:solidFill>
              <a:latin typeface="Roboto"/>
              <a:ea typeface="Roboto"/>
              <a:cs typeface="Roboto"/>
              <a:sym typeface="Roboto"/>
            </a:endParaRPr>
          </a:p>
          <a:p>
            <a:pPr indent="-292100" lvl="2" marL="13716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We can have routes defined across modules and in such cases we can use RouterModule.forChild()</a:t>
            </a:r>
            <a:endParaRPr sz="1000">
              <a:solidFill>
                <a:schemeClr val="dk2"/>
              </a:solidFill>
              <a:latin typeface="Roboto"/>
              <a:ea typeface="Roboto"/>
              <a:cs typeface="Roboto"/>
              <a:sym typeface="Roboto"/>
            </a:endParaRPr>
          </a:p>
          <a:p>
            <a:pPr indent="-292100" lvl="1" marL="9144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Inside forRoot we pass an </a:t>
            </a:r>
            <a:r>
              <a:rPr b="1" lang="en" sz="1000">
                <a:solidFill>
                  <a:schemeClr val="dk2"/>
                </a:solidFill>
                <a:latin typeface="Roboto"/>
                <a:ea typeface="Roboto"/>
                <a:cs typeface="Roboto"/>
                <a:sym typeface="Roboto"/>
              </a:rPr>
              <a:t>array</a:t>
            </a:r>
            <a:r>
              <a:rPr lang="en" sz="1000">
                <a:solidFill>
                  <a:schemeClr val="dk2"/>
                </a:solidFill>
                <a:latin typeface="Roboto"/>
                <a:ea typeface="Roboto"/>
                <a:cs typeface="Roboto"/>
                <a:sym typeface="Roboto"/>
              </a:rPr>
              <a:t> of Objects:</a:t>
            </a:r>
            <a:endParaRPr sz="1000">
              <a:solidFill>
                <a:schemeClr val="dk2"/>
              </a:solidFill>
              <a:latin typeface="Roboto"/>
              <a:ea typeface="Roboto"/>
              <a:cs typeface="Roboto"/>
              <a:sym typeface="Roboto"/>
            </a:endParaRPr>
          </a:p>
          <a:p>
            <a:pPr indent="-292100" lvl="2" marL="13716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Path</a:t>
            </a:r>
            <a:r>
              <a:rPr lang="en" sz="1000">
                <a:solidFill>
                  <a:schemeClr val="dk2"/>
                </a:solidFill>
                <a:latin typeface="Roboto"/>
                <a:ea typeface="Roboto"/>
                <a:cs typeface="Roboto"/>
                <a:sym typeface="Roboto"/>
              </a:rPr>
              <a:t>: to be displayed</a:t>
            </a:r>
            <a:endParaRPr sz="1000">
              <a:solidFill>
                <a:schemeClr val="dk2"/>
              </a:solidFill>
              <a:latin typeface="Roboto"/>
              <a:ea typeface="Roboto"/>
              <a:cs typeface="Roboto"/>
              <a:sym typeface="Roboto"/>
            </a:endParaRPr>
          </a:p>
          <a:p>
            <a:pPr indent="-292100" lvl="2" marL="1371600" rtl="0" algn="l">
              <a:spcBef>
                <a:spcPts val="0"/>
              </a:spcBef>
              <a:spcAft>
                <a:spcPts val="0"/>
              </a:spcAft>
              <a:buClr>
                <a:schemeClr val="dk2"/>
              </a:buClr>
              <a:buSzPts val="1000"/>
              <a:buFont typeface="Roboto"/>
              <a:buChar char="■"/>
            </a:pPr>
            <a:r>
              <a:rPr b="1" lang="en" sz="1000">
                <a:solidFill>
                  <a:schemeClr val="dk2"/>
                </a:solidFill>
                <a:latin typeface="Roboto"/>
                <a:ea typeface="Roboto"/>
                <a:cs typeface="Roboto"/>
                <a:sym typeface="Roboto"/>
              </a:rPr>
              <a:t>Component</a:t>
            </a:r>
            <a:r>
              <a:rPr lang="en" sz="1000">
                <a:solidFill>
                  <a:schemeClr val="dk2"/>
                </a:solidFill>
                <a:latin typeface="Roboto"/>
                <a:ea typeface="Roboto"/>
                <a:cs typeface="Roboto"/>
                <a:sym typeface="Roboto"/>
              </a:rPr>
              <a:t>: the component.</a:t>
            </a:r>
            <a:endParaRPr sz="1000">
              <a:solidFill>
                <a:schemeClr val="dk2"/>
              </a:solidFill>
              <a:latin typeface="Roboto"/>
              <a:ea typeface="Roboto"/>
              <a:cs typeface="Roboto"/>
              <a:sym typeface="Roboto"/>
            </a:endParaRPr>
          </a:p>
          <a:p>
            <a:pPr indent="-266700" lvl="1" marL="914400" rtl="0" algn="l">
              <a:lnSpc>
                <a:spcPct val="137500"/>
              </a:lnSpc>
              <a:spcBef>
                <a:spcPts val="0"/>
              </a:spcBef>
              <a:spcAft>
                <a:spcPts val="0"/>
              </a:spcAft>
              <a:buClr>
                <a:schemeClr val="dk2"/>
              </a:buClr>
              <a:buSzPts val="600"/>
              <a:buFont typeface="Roboto"/>
              <a:buChar char="○"/>
            </a:pPr>
            <a:r>
              <a:rPr lang="en" sz="1000">
                <a:solidFill>
                  <a:srgbClr val="403F53"/>
                </a:solidFill>
                <a:highlight>
                  <a:srgbClr val="FBFBFB"/>
                </a:highlight>
                <a:latin typeface="Courier New"/>
                <a:ea typeface="Courier New"/>
                <a:cs typeface="Courier New"/>
                <a:sym typeface="Courier New"/>
              </a:rPr>
              <a:t>RouterModule</a:t>
            </a:r>
            <a:r>
              <a:rPr i="1" lang="en" sz="1000">
                <a:solidFill>
                  <a:srgbClr val="994CC3"/>
                </a:solidFill>
                <a:highlight>
                  <a:srgbClr val="FBFBFB"/>
                </a:highlight>
                <a:latin typeface="Courier New"/>
                <a:ea typeface="Courier New"/>
                <a:cs typeface="Courier New"/>
                <a:sym typeface="Courier New"/>
              </a:rPr>
              <a:t>.</a:t>
            </a:r>
            <a:r>
              <a:rPr i="1" lang="en" sz="1000">
                <a:solidFill>
                  <a:srgbClr val="4876D6"/>
                </a:solidFill>
                <a:highlight>
                  <a:srgbClr val="FBFBFB"/>
                </a:highlight>
                <a:latin typeface="Courier New"/>
                <a:ea typeface="Courier New"/>
                <a:cs typeface="Courier New"/>
                <a:sym typeface="Courier New"/>
              </a:rPr>
              <a:t>forRoot</a:t>
            </a:r>
            <a:r>
              <a:rPr lang="en" sz="1000">
                <a:solidFill>
                  <a:srgbClr val="403F53"/>
                </a:solidFill>
                <a:highlight>
                  <a:srgbClr val="FBFBFB"/>
                </a:highlight>
                <a:latin typeface="Courier New"/>
                <a:ea typeface="Courier New"/>
                <a:cs typeface="Courier New"/>
                <a:sym typeface="Courier New"/>
              </a:rPr>
              <a:t>([</a:t>
            </a:r>
            <a:endParaRPr sz="1000">
              <a:solidFill>
                <a:srgbClr val="403F53"/>
              </a:solidFill>
              <a:highlight>
                <a:srgbClr val="FBFBFB"/>
              </a:highlight>
              <a:latin typeface="Courier New"/>
              <a:ea typeface="Courier New"/>
              <a:cs typeface="Courier New"/>
              <a:sym typeface="Courier New"/>
            </a:endParaRPr>
          </a:p>
          <a:p>
            <a:pPr indent="-266700" lvl="1" marL="914400" rtl="0" algn="l">
              <a:lnSpc>
                <a:spcPct val="137500"/>
              </a:lnSpc>
              <a:spcBef>
                <a:spcPts val="0"/>
              </a:spcBef>
              <a:spcAft>
                <a:spcPts val="0"/>
              </a:spcAft>
              <a:buClr>
                <a:schemeClr val="dk2"/>
              </a:buClr>
              <a:buSzPts val="600"/>
              <a:buFont typeface="Roboto"/>
              <a:buChar char="○"/>
            </a:pPr>
            <a:r>
              <a:rPr lang="en" sz="1000">
                <a:solidFill>
                  <a:srgbClr val="403F53"/>
                </a:solidFill>
                <a:highlight>
                  <a:srgbClr val="FBFBFB"/>
                </a:highlight>
                <a:latin typeface="Courier New"/>
                <a:ea typeface="Courier New"/>
                <a:cs typeface="Courier New"/>
                <a:sym typeface="Courier New"/>
              </a:rPr>
              <a:t>     { path: </a:t>
            </a:r>
            <a:r>
              <a:rPr lang="en" sz="1000">
                <a:solidFill>
                  <a:srgbClr val="111111"/>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 component: HomeComponent },</a:t>
            </a:r>
            <a:endParaRPr sz="1000">
              <a:solidFill>
                <a:srgbClr val="403F53"/>
              </a:solidFill>
              <a:highlight>
                <a:srgbClr val="FBFBFB"/>
              </a:highlight>
              <a:latin typeface="Courier New"/>
              <a:ea typeface="Courier New"/>
              <a:cs typeface="Courier New"/>
              <a:sym typeface="Courier New"/>
            </a:endParaRPr>
          </a:p>
          <a:p>
            <a:pPr indent="-266700" lvl="1" marL="914400" rtl="0" algn="l">
              <a:lnSpc>
                <a:spcPct val="137500"/>
              </a:lnSpc>
              <a:spcBef>
                <a:spcPts val="0"/>
              </a:spcBef>
              <a:spcAft>
                <a:spcPts val="0"/>
              </a:spcAft>
              <a:buClr>
                <a:schemeClr val="dk2"/>
              </a:buClr>
              <a:buSzPts val="600"/>
              <a:buFont typeface="Roboto"/>
              <a:buChar char="○"/>
            </a:pPr>
            <a:r>
              <a:rPr lang="en" sz="1000">
                <a:solidFill>
                  <a:srgbClr val="403F53"/>
                </a:solidFill>
                <a:highlight>
                  <a:srgbClr val="FBFBFB"/>
                </a:highlight>
                <a:latin typeface="Courier New"/>
                <a:ea typeface="Courier New"/>
                <a:cs typeface="Courier New"/>
                <a:sym typeface="Courier New"/>
              </a:rPr>
              <a:t>     { path: </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/product</a:t>
            </a:r>
            <a:r>
              <a:rPr lang="en" sz="1000">
                <a:solidFill>
                  <a:srgbClr val="111111"/>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 component: ProductComponent },</a:t>
            </a:r>
            <a:endParaRPr sz="1000">
              <a:solidFill>
                <a:srgbClr val="403F53"/>
              </a:solidFill>
              <a:highlight>
                <a:srgbClr val="FBFBFB"/>
              </a:highlight>
              <a:latin typeface="Courier New"/>
              <a:ea typeface="Courier New"/>
              <a:cs typeface="Courier New"/>
              <a:sym typeface="Courier New"/>
            </a:endParaRPr>
          </a:p>
          <a:p>
            <a:pPr indent="-266700" lvl="1" marL="914400" rtl="0" algn="l">
              <a:lnSpc>
                <a:spcPct val="137500"/>
              </a:lnSpc>
              <a:spcBef>
                <a:spcPts val="0"/>
              </a:spcBef>
              <a:spcAft>
                <a:spcPts val="0"/>
              </a:spcAft>
              <a:buClr>
                <a:schemeClr val="dk2"/>
              </a:buClr>
              <a:buSzPts val="600"/>
              <a:buFont typeface="Roboto"/>
              <a:buChar char="○"/>
            </a:pPr>
            <a:r>
              <a:rPr lang="en" sz="1000">
                <a:solidFill>
                  <a:srgbClr val="403F53"/>
                </a:solidFill>
                <a:highlight>
                  <a:srgbClr val="FBFBFB"/>
                </a:highlight>
                <a:latin typeface="Courier New"/>
                <a:ea typeface="Courier New"/>
                <a:cs typeface="Courier New"/>
                <a:sym typeface="Courier New"/>
              </a:rPr>
              <a:t>     { path: </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/product/:id</a:t>
            </a:r>
            <a:r>
              <a:rPr lang="en" sz="1000">
                <a:solidFill>
                  <a:srgbClr val="111111"/>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 component: ProductDetailComponent },</a:t>
            </a:r>
            <a:endParaRPr sz="1000">
              <a:solidFill>
                <a:srgbClr val="403F53"/>
              </a:solidFill>
              <a:highlight>
                <a:srgbClr val="FBFBFB"/>
              </a:highlight>
              <a:latin typeface="Courier New"/>
              <a:ea typeface="Courier New"/>
              <a:cs typeface="Courier New"/>
              <a:sym typeface="Courier New"/>
            </a:endParaRPr>
          </a:p>
          <a:p>
            <a:pPr indent="-266700" lvl="1" marL="914400" rtl="0" algn="l">
              <a:lnSpc>
                <a:spcPct val="137500"/>
              </a:lnSpc>
              <a:spcBef>
                <a:spcPts val="0"/>
              </a:spcBef>
              <a:spcAft>
                <a:spcPts val="0"/>
              </a:spcAft>
              <a:buClr>
                <a:schemeClr val="dk2"/>
              </a:buClr>
              <a:buSzPts val="600"/>
              <a:buFont typeface="Roboto"/>
              <a:buChar char="○"/>
            </a:pPr>
            <a:r>
              <a:rPr lang="en" sz="1000">
                <a:solidFill>
                  <a:srgbClr val="403F53"/>
                </a:solidFill>
                <a:highlight>
                  <a:srgbClr val="FBFBFB"/>
                </a:highlight>
                <a:latin typeface="Courier New"/>
                <a:ea typeface="Courier New"/>
                <a:cs typeface="Courier New"/>
                <a:sym typeface="Courier New"/>
              </a:rPr>
              <a:t>     { path: </a:t>
            </a:r>
            <a:r>
              <a:rPr lang="en" sz="1000">
                <a:solidFill>
                  <a:srgbClr val="111111"/>
                </a:solidFill>
                <a:highlight>
                  <a:srgbClr val="FBFBFB"/>
                </a:highlight>
                <a:latin typeface="Courier New"/>
                <a:ea typeface="Courier New"/>
                <a:cs typeface="Courier New"/>
                <a:sym typeface="Courier New"/>
              </a:rPr>
              <a:t>'</a:t>
            </a:r>
            <a:r>
              <a:rPr lang="en" sz="1000">
                <a:solidFill>
                  <a:srgbClr val="C96765"/>
                </a:solidFill>
                <a:highlight>
                  <a:srgbClr val="FBFBFB"/>
                </a:highlight>
                <a:latin typeface="Courier New"/>
                <a:ea typeface="Courier New"/>
                <a:cs typeface="Courier New"/>
                <a:sym typeface="Courier New"/>
              </a:rPr>
              <a:t>**</a:t>
            </a:r>
            <a:r>
              <a:rPr lang="en" sz="1000">
                <a:solidFill>
                  <a:srgbClr val="111111"/>
                </a:solidFill>
                <a:highlight>
                  <a:srgbClr val="FBFBFB"/>
                </a:highlight>
                <a:latin typeface="Courier New"/>
                <a:ea typeface="Courier New"/>
                <a:cs typeface="Courier New"/>
                <a:sym typeface="Courier New"/>
              </a:rPr>
              <a:t>'</a:t>
            </a:r>
            <a:r>
              <a:rPr lang="en" sz="1000">
                <a:solidFill>
                  <a:srgbClr val="403F53"/>
                </a:solidFill>
                <a:highlight>
                  <a:srgbClr val="FBFBFB"/>
                </a:highlight>
                <a:latin typeface="Courier New"/>
                <a:ea typeface="Courier New"/>
                <a:cs typeface="Courier New"/>
                <a:sym typeface="Courier New"/>
              </a:rPr>
              <a:t>, component: NotfoundComponent }</a:t>
            </a:r>
            <a:endParaRPr sz="1000">
              <a:solidFill>
                <a:srgbClr val="403F53"/>
              </a:solidFill>
              <a:highlight>
                <a:srgbClr val="FBFBFB"/>
              </a:highlight>
              <a:latin typeface="Courier New"/>
              <a:ea typeface="Courier New"/>
              <a:cs typeface="Courier New"/>
              <a:sym typeface="Courier New"/>
            </a:endParaRPr>
          </a:p>
          <a:p>
            <a:pPr indent="-266700" lvl="1" marL="914400" rtl="0" algn="l">
              <a:lnSpc>
                <a:spcPct val="137500"/>
              </a:lnSpc>
              <a:spcBef>
                <a:spcPts val="0"/>
              </a:spcBef>
              <a:spcAft>
                <a:spcPts val="0"/>
              </a:spcAft>
              <a:buClr>
                <a:schemeClr val="dk2"/>
              </a:buClr>
              <a:buSzPts val="600"/>
              <a:buFont typeface="Roboto"/>
              <a:buChar char="○"/>
            </a:pPr>
            <a:r>
              <a:rPr lang="en" sz="1000">
                <a:solidFill>
                  <a:srgbClr val="403F53"/>
                </a:solidFill>
                <a:highlight>
                  <a:srgbClr val="FBFBFB"/>
                </a:highlight>
                <a:latin typeface="Courier New"/>
                <a:ea typeface="Courier New"/>
                <a:cs typeface="Courier New"/>
                <a:sym typeface="Courier New"/>
              </a:rPr>
              <a:t>   ])</a:t>
            </a:r>
            <a:endParaRPr sz="1000">
              <a:solidFill>
                <a:srgbClr val="403F53"/>
              </a:solidFill>
              <a:highlight>
                <a:srgbClr val="FBFBFB"/>
              </a:highlight>
              <a:latin typeface="Courier New"/>
              <a:ea typeface="Courier New"/>
              <a:cs typeface="Courier New"/>
              <a:sym typeface="Courier New"/>
            </a:endParaRPr>
          </a:p>
          <a:p>
            <a:pPr indent="-304800" lvl="1" marL="914400" rtl="0" algn="l">
              <a:lnSpc>
                <a:spcPct val="137500"/>
              </a:lnSpc>
              <a:spcBef>
                <a:spcPts val="0"/>
              </a:spcBef>
              <a:spcAft>
                <a:spcPts val="0"/>
              </a:spcAft>
              <a:buClr>
                <a:srgbClr val="403F53"/>
              </a:buClr>
              <a:buSzPts val="1200"/>
              <a:buFont typeface="Courier New"/>
              <a:buChar char="○"/>
            </a:pPr>
            <a:r>
              <a:t/>
            </a:r>
            <a:endParaRPr sz="1200">
              <a:solidFill>
                <a:srgbClr val="403F53"/>
              </a:solidFill>
              <a:highlight>
                <a:srgbClr val="FBFBFB"/>
              </a:highlight>
              <a:latin typeface="Courier New"/>
              <a:ea typeface="Courier New"/>
              <a:cs typeface="Courier New"/>
              <a:sym typeface="Courier New"/>
            </a:endParaRPr>
          </a:p>
          <a:p>
            <a:pPr indent="-292100" lvl="0" marL="457200" rtl="0" algn="l">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Order of Routes is Important just like express</a:t>
            </a:r>
            <a:endParaRPr sz="1000">
              <a:solidFill>
                <a:schemeClr val="dk2"/>
              </a:solidFill>
              <a:latin typeface="Roboto"/>
              <a:ea typeface="Roboto"/>
              <a:cs typeface="Roboto"/>
              <a:sym typeface="Roboto"/>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109"/>
          <p:cNvSpPr txBox="1"/>
          <p:nvPr>
            <p:ph type="ctrTitle"/>
          </p:nvPr>
        </p:nvSpPr>
        <p:spPr>
          <a:xfrm>
            <a:off x="314150" y="302750"/>
            <a:ext cx="62136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Router Outlets</a:t>
            </a:r>
            <a:endParaRPr sz="3400">
              <a:solidFill>
                <a:srgbClr val="E06666"/>
              </a:solidFill>
              <a:latin typeface="Raleway"/>
              <a:ea typeface="Raleway"/>
              <a:cs typeface="Raleway"/>
              <a:sym typeface="Raleway"/>
            </a:endParaRPr>
          </a:p>
        </p:txBody>
      </p:sp>
      <p:sp>
        <p:nvSpPr>
          <p:cNvPr id="728" name="Google Shape;728;p109"/>
          <p:cNvSpPr txBox="1"/>
          <p:nvPr/>
        </p:nvSpPr>
        <p:spPr>
          <a:xfrm>
            <a:off x="396750" y="1084300"/>
            <a:ext cx="8350500" cy="3855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We are getting an error now Can not find primary outlet to load home component</a:t>
            </a:r>
            <a:endParaRPr sz="1200">
              <a:solidFill>
                <a:schemeClr val="dk2"/>
              </a:solidFill>
              <a:latin typeface="Roboto"/>
              <a:ea typeface="Roboto"/>
              <a:cs typeface="Roboto"/>
              <a:sym typeface="Roboto"/>
            </a:endParaRPr>
          </a:p>
          <a:p>
            <a:pPr indent="0" lvl="0" marL="457200" rtl="0" algn="l">
              <a:spcBef>
                <a:spcPts val="0"/>
              </a:spcBef>
              <a:spcAft>
                <a:spcPts val="0"/>
              </a:spcAft>
              <a:buNone/>
            </a:pPr>
            <a:r>
              <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In side app.html define a </a:t>
            </a:r>
            <a:r>
              <a:rPr b="1" lang="en" sz="1200">
                <a:solidFill>
                  <a:schemeClr val="dk2"/>
                </a:solidFill>
                <a:latin typeface="Roboto"/>
                <a:ea typeface="Roboto"/>
                <a:cs typeface="Roboto"/>
                <a:sym typeface="Roboto"/>
              </a:rPr>
              <a:t>&lt;router-outlet&gt;&lt;/router-outlet&gt; </a:t>
            </a:r>
            <a:r>
              <a:rPr lang="en" sz="1200">
                <a:solidFill>
                  <a:schemeClr val="dk2"/>
                </a:solidFill>
                <a:latin typeface="Roboto"/>
                <a:ea typeface="Roboto"/>
                <a:cs typeface="Roboto"/>
                <a:sym typeface="Roboto"/>
              </a:rPr>
              <a:t> element</a:t>
            </a:r>
            <a:endParaRPr sz="1200">
              <a:solidFill>
                <a:schemeClr val="dk2"/>
              </a:solidFill>
              <a:latin typeface="Roboto"/>
              <a:ea typeface="Roboto"/>
              <a:cs typeface="Roboto"/>
              <a:sym typeface="Roboto"/>
            </a:endParaRPr>
          </a:p>
          <a:p>
            <a:pPr indent="0" lvl="0" marL="457200" rtl="0" algn="l">
              <a:spcBef>
                <a:spcPts val="0"/>
              </a:spcBef>
              <a:spcAft>
                <a:spcPts val="0"/>
              </a:spcAft>
              <a:buNone/>
            </a:pPr>
            <a:r>
              <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It is a directive defined in angular/router module</a:t>
            </a:r>
            <a:endParaRPr sz="1200">
              <a:solidFill>
                <a:schemeClr val="dk2"/>
              </a:solidFill>
              <a:latin typeface="Roboto"/>
              <a:ea typeface="Roboto"/>
              <a:cs typeface="Roboto"/>
              <a:sym typeface="Roboto"/>
            </a:endParaRPr>
          </a:p>
          <a:p>
            <a:pPr indent="0" lvl="0" marL="457200" rtl="0" algn="l">
              <a:spcBef>
                <a:spcPts val="0"/>
              </a:spcBef>
              <a:spcAft>
                <a:spcPts val="0"/>
              </a:spcAft>
              <a:buNone/>
            </a:pPr>
            <a:r>
              <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When angular sees this it renders the component associated with the current route </a:t>
            </a:r>
            <a:r>
              <a:rPr b="1" lang="en" sz="1200">
                <a:solidFill>
                  <a:schemeClr val="dk2"/>
                </a:solidFill>
                <a:latin typeface="Roboto"/>
                <a:ea typeface="Roboto"/>
                <a:cs typeface="Roboto"/>
                <a:sym typeface="Roboto"/>
              </a:rPr>
              <a:t>after</a:t>
            </a:r>
            <a:r>
              <a:rPr lang="en" sz="1200">
                <a:solidFill>
                  <a:schemeClr val="dk2"/>
                </a:solidFill>
                <a:latin typeface="Roboto"/>
                <a:ea typeface="Roboto"/>
                <a:cs typeface="Roboto"/>
                <a:sym typeface="Roboto"/>
              </a:rPr>
              <a:t> this router-outlet element. </a:t>
            </a:r>
            <a:r>
              <a:rPr b="1" lang="en" sz="1200">
                <a:solidFill>
                  <a:schemeClr val="dk2"/>
                </a:solidFill>
                <a:latin typeface="Roboto"/>
                <a:ea typeface="Roboto"/>
                <a:cs typeface="Roboto"/>
                <a:sym typeface="Roboto"/>
              </a:rPr>
              <a:t>It wont render it inside this element</a:t>
            </a:r>
            <a:endParaRPr b="1" sz="1200">
              <a:solidFill>
                <a:schemeClr val="dk2"/>
              </a:solidFill>
              <a:latin typeface="Roboto"/>
              <a:ea typeface="Roboto"/>
              <a:cs typeface="Roboto"/>
              <a:sym typeface="Roboto"/>
            </a:endParaRPr>
          </a:p>
          <a:p>
            <a:pPr indent="0" lvl="0" marL="457200" rtl="0" algn="l">
              <a:spcBef>
                <a:spcPts val="0"/>
              </a:spcBef>
              <a:spcAft>
                <a:spcPts val="0"/>
              </a:spcAft>
              <a:buNone/>
            </a:pPr>
            <a:r>
              <a:t/>
            </a:r>
            <a:endParaRPr sz="1200">
              <a:solidFill>
                <a:schemeClr val="dk2"/>
              </a:solidFill>
              <a:latin typeface="Roboto"/>
              <a:ea typeface="Roboto"/>
              <a:cs typeface="Roboto"/>
              <a:sym typeface="Roboto"/>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110"/>
          <p:cNvSpPr txBox="1"/>
          <p:nvPr>
            <p:ph type="ctrTitle"/>
          </p:nvPr>
        </p:nvSpPr>
        <p:spPr>
          <a:xfrm>
            <a:off x="314150" y="446500"/>
            <a:ext cx="62136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Adding Links</a:t>
            </a:r>
            <a:endParaRPr sz="3400">
              <a:solidFill>
                <a:srgbClr val="E06666"/>
              </a:solidFill>
              <a:latin typeface="Raleway"/>
              <a:ea typeface="Raleway"/>
              <a:cs typeface="Raleway"/>
              <a:sym typeface="Raleway"/>
            </a:endParaRPr>
          </a:p>
        </p:txBody>
      </p:sp>
      <p:sp>
        <p:nvSpPr>
          <p:cNvPr id="734" name="Google Shape;734;p110"/>
          <p:cNvSpPr txBox="1"/>
          <p:nvPr/>
        </p:nvSpPr>
        <p:spPr>
          <a:xfrm>
            <a:off x="396750" y="1164225"/>
            <a:ext cx="8350500" cy="3855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We don’t use href inside links in angular.</a:t>
            </a:r>
            <a:endParaRPr sz="1200">
              <a:solidFill>
                <a:schemeClr val="dk2"/>
              </a:solidFill>
              <a:latin typeface="Roboto"/>
              <a:ea typeface="Roboto"/>
              <a:cs typeface="Roboto"/>
              <a:sym typeface="Roboto"/>
            </a:endParaRPr>
          </a:p>
          <a:p>
            <a:pPr indent="0" lvl="0" marL="457200" rtl="0" algn="l">
              <a:spcBef>
                <a:spcPts val="0"/>
              </a:spcBef>
              <a:spcAft>
                <a:spcPts val="0"/>
              </a:spcAft>
              <a:buNone/>
            </a:pPr>
            <a:r>
              <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If we use the href it will redownload the js it will reload the page</a:t>
            </a:r>
            <a:endParaRPr sz="1200">
              <a:solidFill>
                <a:schemeClr val="dk2"/>
              </a:solidFill>
              <a:latin typeface="Roboto"/>
              <a:ea typeface="Roboto"/>
              <a:cs typeface="Roboto"/>
              <a:sym typeface="Roboto"/>
            </a:endParaRPr>
          </a:p>
          <a:p>
            <a:pPr indent="0" lvl="0" marL="457200" rtl="0" algn="l">
              <a:spcBef>
                <a:spcPts val="0"/>
              </a:spcBef>
              <a:spcAft>
                <a:spcPts val="0"/>
              </a:spcAft>
              <a:buNone/>
            </a:pPr>
            <a:r>
              <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When we click a link we want to show the the new component and the data that is required with it not load everything</a:t>
            </a:r>
            <a:endParaRPr sz="1200">
              <a:solidFill>
                <a:schemeClr val="dk2"/>
              </a:solidFill>
              <a:latin typeface="Roboto"/>
              <a:ea typeface="Roboto"/>
              <a:cs typeface="Roboto"/>
              <a:sym typeface="Roboto"/>
            </a:endParaRPr>
          </a:p>
          <a:p>
            <a:pPr indent="0" lvl="0" marL="457200" rtl="0" algn="l">
              <a:spcBef>
                <a:spcPts val="0"/>
              </a:spcBef>
              <a:spcAft>
                <a:spcPts val="0"/>
              </a:spcAft>
              <a:buNone/>
            </a:pPr>
            <a:r>
              <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We will use a directive called </a:t>
            </a:r>
            <a:r>
              <a:rPr b="1" lang="en" sz="1200">
                <a:solidFill>
                  <a:schemeClr val="dk2"/>
                </a:solidFill>
                <a:latin typeface="Roboto"/>
                <a:ea typeface="Roboto"/>
                <a:cs typeface="Roboto"/>
                <a:sym typeface="Roboto"/>
              </a:rPr>
              <a:t>routerLink</a:t>
            </a:r>
            <a:r>
              <a:rPr b="1" lang="en"/>
              <a:t> </a:t>
            </a:r>
            <a:r>
              <a:rPr lang="en"/>
              <a:t> </a:t>
            </a:r>
            <a:r>
              <a:rPr lang="en" sz="1200">
                <a:solidFill>
                  <a:schemeClr val="dk2"/>
                </a:solidFill>
                <a:latin typeface="Roboto"/>
                <a:ea typeface="Roboto"/>
                <a:cs typeface="Roboto"/>
                <a:sym typeface="Roboto"/>
              </a:rPr>
              <a:t>which is defined also in the router module</a:t>
            </a:r>
            <a:endParaRPr sz="1200">
              <a:solidFill>
                <a:schemeClr val="dk2"/>
              </a:solidFill>
              <a:latin typeface="Roboto"/>
              <a:ea typeface="Roboto"/>
              <a:cs typeface="Roboto"/>
              <a:sym typeface="Roboto"/>
            </a:endParaRPr>
          </a:p>
          <a:p>
            <a:pPr indent="0" lvl="0" marL="457200" rtl="0" algn="l">
              <a:spcBef>
                <a:spcPts val="0"/>
              </a:spcBef>
              <a:spcAft>
                <a:spcPts val="0"/>
              </a:spcAft>
              <a:buNone/>
            </a:pPr>
            <a:r>
              <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Please check the network tab in your browser if any resources where re-downloaded.</a:t>
            </a:r>
            <a:endParaRPr sz="1200">
              <a:solidFill>
                <a:schemeClr val="dk2"/>
              </a:solidFill>
              <a:latin typeface="Roboto"/>
              <a:ea typeface="Roboto"/>
              <a:cs typeface="Roboto"/>
              <a:sym typeface="Roboto"/>
            </a:endParaRPr>
          </a:p>
          <a:p>
            <a:pPr indent="-304800" lvl="1" marL="9144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Css ,js files (all this were downloaded the first time).</a:t>
            </a:r>
            <a:endParaRPr sz="1200">
              <a:solidFill>
                <a:schemeClr val="dk2"/>
              </a:solidFill>
              <a:latin typeface="Roboto"/>
              <a:ea typeface="Roboto"/>
              <a:cs typeface="Roboto"/>
              <a:sym typeface="Roboto"/>
            </a:endParaRPr>
          </a:p>
          <a:p>
            <a:pPr indent="0" lvl="0" marL="914400" rtl="0" algn="l">
              <a:spcBef>
                <a:spcPts val="0"/>
              </a:spcBef>
              <a:spcAft>
                <a:spcPts val="0"/>
              </a:spcAft>
              <a:buNone/>
            </a:pPr>
            <a:r>
              <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To bind routerLink dynamically you can use  property binding syntax with array on the right side</a:t>
            </a:r>
            <a:endParaRPr sz="1200">
              <a:solidFill>
                <a:schemeClr val="dk2"/>
              </a:solidFill>
              <a:latin typeface="Roboto"/>
              <a:ea typeface="Roboto"/>
              <a:cs typeface="Roboto"/>
              <a:sym typeface="Roboto"/>
            </a:endParaRPr>
          </a:p>
          <a:p>
            <a:pPr indent="-304800" lvl="1" marL="9144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The first element of the array is the path </a:t>
            </a:r>
            <a:endParaRPr sz="1200">
              <a:solidFill>
                <a:schemeClr val="dk2"/>
              </a:solidFill>
              <a:latin typeface="Roboto"/>
              <a:ea typeface="Roboto"/>
              <a:cs typeface="Roboto"/>
              <a:sym typeface="Roboto"/>
            </a:endParaRPr>
          </a:p>
          <a:p>
            <a:pPr indent="-304800" lvl="1" marL="9144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The subsequent values route arguments</a:t>
            </a:r>
            <a:endParaRPr sz="1200">
              <a:solidFill>
                <a:schemeClr val="dk2"/>
              </a:solidFill>
              <a:latin typeface="Roboto"/>
              <a:ea typeface="Roboto"/>
              <a:cs typeface="Roboto"/>
              <a:sym typeface="Roboto"/>
            </a:endParaRPr>
          </a:p>
          <a:p>
            <a:pPr indent="0" lvl="0" marL="457200" rtl="0" algn="l">
              <a:spcBef>
                <a:spcPts val="0"/>
              </a:spcBef>
              <a:spcAft>
                <a:spcPts val="0"/>
              </a:spcAft>
              <a:buNone/>
            </a:pPr>
            <a:r>
              <a:t/>
            </a:r>
            <a:endParaRPr sz="1200">
              <a:solidFill>
                <a:schemeClr val="dk2"/>
              </a:solidFill>
              <a:latin typeface="Roboto"/>
              <a:ea typeface="Roboto"/>
              <a:cs typeface="Roboto"/>
              <a:sym typeface="Roboto"/>
            </a:endParaRPr>
          </a:p>
          <a:p>
            <a:pPr indent="457200" lvl="0" marL="457200" rtl="0" algn="l">
              <a:spcBef>
                <a:spcPts val="0"/>
              </a:spcBef>
              <a:spcAft>
                <a:spcPts val="0"/>
              </a:spcAft>
              <a:buNone/>
            </a:pPr>
            <a:r>
              <a:rPr lang="en" sz="1200">
                <a:solidFill>
                  <a:srgbClr val="994CC3"/>
                </a:solidFill>
                <a:highlight>
                  <a:srgbClr val="FBFBFB"/>
                </a:highlight>
                <a:latin typeface="Courier New"/>
                <a:ea typeface="Courier New"/>
                <a:cs typeface="Courier New"/>
                <a:sym typeface="Courier New"/>
              </a:rPr>
              <a:t>&lt;a </a:t>
            </a:r>
            <a:r>
              <a:rPr i="1" lang="en" sz="1200">
                <a:solidFill>
                  <a:srgbClr val="4876D6"/>
                </a:solidFill>
                <a:highlight>
                  <a:srgbClr val="FBFBFB"/>
                </a:highlight>
                <a:latin typeface="Courier New"/>
                <a:ea typeface="Courier New"/>
                <a:cs typeface="Courier New"/>
                <a:sym typeface="Courier New"/>
              </a:rPr>
              <a:t>class</a:t>
            </a:r>
            <a:r>
              <a:rPr lang="en" sz="1200">
                <a:solidFill>
                  <a:srgbClr val="994CC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C96765"/>
                </a:solidFill>
                <a:highlight>
                  <a:srgbClr val="FBFBFB"/>
                </a:highlight>
                <a:latin typeface="Courier New"/>
                <a:ea typeface="Courier New"/>
                <a:cs typeface="Courier New"/>
                <a:sym typeface="Courier New"/>
              </a:rPr>
              <a:t>nav-link</a:t>
            </a:r>
            <a:r>
              <a:rPr lang="en" sz="1200">
                <a:solidFill>
                  <a:srgbClr val="111111"/>
                </a:solidFill>
                <a:highlight>
                  <a:srgbClr val="FBFBFB"/>
                </a:highlight>
                <a:latin typeface="Courier New"/>
                <a:ea typeface="Courier New"/>
                <a:cs typeface="Courier New"/>
                <a:sym typeface="Courier New"/>
              </a:rPr>
              <a:t>"</a:t>
            </a:r>
            <a:r>
              <a:rPr lang="en" sz="1200">
                <a:solidFill>
                  <a:srgbClr val="994CC3"/>
                </a:solidFill>
                <a:highlight>
                  <a:srgbClr val="FBFBFB"/>
                </a:highlight>
                <a:latin typeface="Courier New"/>
                <a:ea typeface="Courier New"/>
                <a:cs typeface="Courier New"/>
                <a:sym typeface="Courier New"/>
              </a:rPr>
              <a:t> </a:t>
            </a:r>
            <a:r>
              <a:rPr lang="en" sz="1200">
                <a:solidFill>
                  <a:srgbClr val="4876D6"/>
                </a:solidFill>
                <a:highlight>
                  <a:srgbClr val="FBFBFB"/>
                </a:highlight>
                <a:latin typeface="Courier New"/>
                <a:ea typeface="Courier New"/>
                <a:cs typeface="Courier New"/>
                <a:sym typeface="Courier New"/>
              </a:rPr>
              <a:t>[</a:t>
            </a:r>
            <a:r>
              <a:rPr i="1" lang="en" sz="1200">
                <a:solidFill>
                  <a:srgbClr val="4876D6"/>
                </a:solidFill>
                <a:highlight>
                  <a:srgbClr val="FBFBFB"/>
                </a:highlight>
                <a:latin typeface="Courier New"/>
                <a:ea typeface="Courier New"/>
                <a:cs typeface="Courier New"/>
                <a:sym typeface="Courier New"/>
              </a:rPr>
              <a:t>routerLink</a:t>
            </a:r>
            <a:r>
              <a:rPr lang="en" sz="1200">
                <a:solidFill>
                  <a:srgbClr val="4876D6"/>
                </a:solidFill>
                <a:highlight>
                  <a:srgbClr val="FBFBFB"/>
                </a:highlight>
                <a:latin typeface="Courier New"/>
                <a:ea typeface="Courier New"/>
                <a:cs typeface="Courier New"/>
                <a:sym typeface="Courier New"/>
              </a:rPr>
              <a:t>]</a:t>
            </a:r>
            <a:r>
              <a:rPr lang="en" sz="1200">
                <a:solidFill>
                  <a:srgbClr val="994CC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C96765"/>
                </a:solidFill>
                <a:highlight>
                  <a:srgbClr val="FBFBFB"/>
                </a:highlight>
                <a:latin typeface="Courier New"/>
                <a:ea typeface="Courier New"/>
                <a:cs typeface="Courier New"/>
                <a:sym typeface="Courier New"/>
              </a:rPr>
              <a:t>/product</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,product</a:t>
            </a:r>
            <a:r>
              <a:rPr i="1" lang="en" sz="1200">
                <a:solidFill>
                  <a:srgbClr val="994CC3"/>
                </a:solidFill>
                <a:highlight>
                  <a:srgbClr val="FBFBFB"/>
                </a:highlight>
                <a:latin typeface="Courier New"/>
                <a:ea typeface="Courier New"/>
                <a:cs typeface="Courier New"/>
                <a:sym typeface="Courier New"/>
              </a:rPr>
              <a:t>.</a:t>
            </a:r>
            <a:r>
              <a:rPr lang="en" sz="1200">
                <a:solidFill>
                  <a:srgbClr val="0C969B"/>
                </a:solidFill>
                <a:highlight>
                  <a:srgbClr val="FBFBFB"/>
                </a:highlight>
                <a:latin typeface="Courier New"/>
                <a:ea typeface="Courier New"/>
                <a:cs typeface="Courier New"/>
                <a:sym typeface="Courier New"/>
              </a:rPr>
              <a:t>id</a:t>
            </a:r>
            <a:r>
              <a:rPr lang="en" sz="1200">
                <a:solidFill>
                  <a:srgbClr val="403F5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994CC3"/>
                </a:solidFill>
                <a:highlight>
                  <a:srgbClr val="FBFBFB"/>
                </a:highlight>
                <a:latin typeface="Courier New"/>
                <a:ea typeface="Courier New"/>
                <a:cs typeface="Courier New"/>
                <a:sym typeface="Courier New"/>
              </a:rPr>
              <a:t>&gt;</a:t>
            </a:r>
            <a:r>
              <a:rPr lang="en" sz="1200">
                <a:solidFill>
                  <a:srgbClr val="403F53"/>
                </a:solidFill>
                <a:highlight>
                  <a:srgbClr val="FBFBFB"/>
                </a:highlight>
                <a:latin typeface="Courier New"/>
                <a:ea typeface="Courier New"/>
                <a:cs typeface="Courier New"/>
                <a:sym typeface="Courier New"/>
              </a:rPr>
              <a:t>Products</a:t>
            </a:r>
            <a:r>
              <a:rPr lang="en" sz="1200">
                <a:solidFill>
                  <a:srgbClr val="994CC3"/>
                </a:solidFill>
                <a:highlight>
                  <a:srgbClr val="FBFBFB"/>
                </a:highlight>
                <a:latin typeface="Courier New"/>
                <a:ea typeface="Courier New"/>
                <a:cs typeface="Courier New"/>
                <a:sym typeface="Courier New"/>
              </a:rPr>
              <a:t>&lt;/a&gt;</a:t>
            </a:r>
            <a:endParaRPr sz="1200">
              <a:solidFill>
                <a:srgbClr val="994CC3"/>
              </a:solidFill>
              <a:highlight>
                <a:srgbClr val="FBFBFB"/>
              </a:highlight>
              <a:latin typeface="Courier New"/>
              <a:ea typeface="Courier New"/>
              <a:cs typeface="Courier New"/>
              <a:sym typeface="Courier New"/>
            </a:endParaRPr>
          </a:p>
          <a:p>
            <a:pPr indent="0" lvl="0" marL="457200" rtl="0" algn="l">
              <a:spcBef>
                <a:spcPts val="0"/>
              </a:spcBef>
              <a:spcAft>
                <a:spcPts val="0"/>
              </a:spcAft>
              <a:buNone/>
            </a:pPr>
            <a:r>
              <a:t/>
            </a:r>
            <a:endParaRPr sz="1200">
              <a:solidFill>
                <a:schemeClr val="dk2"/>
              </a:solidFill>
              <a:latin typeface="Roboto"/>
              <a:ea typeface="Roboto"/>
              <a:cs typeface="Roboto"/>
              <a:sym typeface="Roboto"/>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111"/>
          <p:cNvSpPr txBox="1"/>
          <p:nvPr>
            <p:ph type="ctrTitle"/>
          </p:nvPr>
        </p:nvSpPr>
        <p:spPr>
          <a:xfrm>
            <a:off x="314150" y="446500"/>
            <a:ext cx="6213600" cy="6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rgbClr val="E06666"/>
                </a:solidFill>
                <a:latin typeface="Raleway"/>
                <a:ea typeface="Raleway"/>
                <a:cs typeface="Raleway"/>
                <a:sym typeface="Raleway"/>
              </a:rPr>
              <a:t>Active Links</a:t>
            </a:r>
            <a:endParaRPr sz="3400">
              <a:solidFill>
                <a:srgbClr val="E06666"/>
              </a:solidFill>
              <a:latin typeface="Raleway"/>
              <a:ea typeface="Raleway"/>
              <a:cs typeface="Raleway"/>
              <a:sym typeface="Raleway"/>
            </a:endParaRPr>
          </a:p>
        </p:txBody>
      </p:sp>
      <p:sp>
        <p:nvSpPr>
          <p:cNvPr id="740" name="Google Shape;740;p111"/>
          <p:cNvSpPr txBox="1"/>
          <p:nvPr/>
        </p:nvSpPr>
        <p:spPr>
          <a:xfrm>
            <a:off x="396750" y="1451700"/>
            <a:ext cx="8350500" cy="3855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The Home link is always active how do we fix it ? when we are on product page we want product to be active</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To do that we use another directive called </a:t>
            </a:r>
            <a:endParaRPr sz="1200">
              <a:solidFill>
                <a:schemeClr val="dk2"/>
              </a:solidFill>
              <a:latin typeface="Roboto"/>
              <a:ea typeface="Roboto"/>
              <a:cs typeface="Roboto"/>
              <a:sym typeface="Roboto"/>
            </a:endParaRPr>
          </a:p>
          <a:p>
            <a:pPr indent="-304800" lvl="1" marL="914400" rtl="0" algn="l">
              <a:spcBef>
                <a:spcPts val="0"/>
              </a:spcBef>
              <a:spcAft>
                <a:spcPts val="0"/>
              </a:spcAft>
              <a:buClr>
                <a:schemeClr val="dk2"/>
              </a:buClr>
              <a:buSzPts val="1200"/>
              <a:buFont typeface="Roboto"/>
              <a:buChar char="○"/>
            </a:pPr>
            <a:r>
              <a:rPr b="1" lang="en" sz="1200">
                <a:solidFill>
                  <a:schemeClr val="dk2"/>
                </a:solidFill>
                <a:latin typeface="Roboto"/>
                <a:ea typeface="Roboto"/>
                <a:cs typeface="Roboto"/>
                <a:sym typeface="Roboto"/>
              </a:rPr>
              <a:t>routerLinkActive</a:t>
            </a:r>
            <a:endParaRPr b="1" sz="1200">
              <a:solidFill>
                <a:schemeClr val="dk2"/>
              </a:solidFill>
              <a:latin typeface="Roboto"/>
              <a:ea typeface="Roboto"/>
              <a:cs typeface="Roboto"/>
              <a:sym typeface="Roboto"/>
            </a:endParaRPr>
          </a:p>
          <a:p>
            <a:pPr indent="-304800" lvl="2" marL="13716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As a value it takes a list of css classes we should apply when it is active. </a:t>
            </a:r>
            <a:endParaRPr sz="1200">
              <a:solidFill>
                <a:schemeClr val="dk2"/>
              </a:solidFill>
              <a:latin typeface="Roboto"/>
              <a:ea typeface="Roboto"/>
              <a:cs typeface="Roboto"/>
              <a:sym typeface="Roboto"/>
            </a:endParaRPr>
          </a:p>
          <a:p>
            <a:pPr indent="-304800" lvl="3" marL="1828800" rtl="0" algn="l">
              <a:lnSpc>
                <a:spcPct val="137500"/>
              </a:lnSpc>
              <a:spcBef>
                <a:spcPts val="0"/>
              </a:spcBef>
              <a:spcAft>
                <a:spcPts val="0"/>
              </a:spcAft>
              <a:buClr>
                <a:schemeClr val="dk2"/>
              </a:buClr>
              <a:buSzPts val="1200"/>
              <a:buFont typeface="Roboto"/>
              <a:buChar char="●"/>
            </a:pPr>
            <a:r>
              <a:rPr lang="en" sz="1200">
                <a:solidFill>
                  <a:srgbClr val="403F53"/>
                </a:solidFill>
                <a:highlight>
                  <a:srgbClr val="FBFBFB"/>
                </a:highlight>
                <a:latin typeface="Courier New"/>
                <a:ea typeface="Courier New"/>
                <a:cs typeface="Courier New"/>
                <a:sym typeface="Courier New"/>
              </a:rPr>
              <a:t> </a:t>
            </a:r>
            <a:r>
              <a:rPr lang="en" sz="1200">
                <a:solidFill>
                  <a:srgbClr val="994CC3"/>
                </a:solidFill>
                <a:highlight>
                  <a:srgbClr val="FBFBFB"/>
                </a:highlight>
                <a:latin typeface="Courier New"/>
                <a:ea typeface="Courier New"/>
                <a:cs typeface="Courier New"/>
                <a:sym typeface="Courier New"/>
              </a:rPr>
              <a:t>&lt;a </a:t>
            </a:r>
            <a:r>
              <a:rPr i="1" lang="en" sz="1200">
                <a:solidFill>
                  <a:srgbClr val="4876D6"/>
                </a:solidFill>
                <a:highlight>
                  <a:srgbClr val="FBFBFB"/>
                </a:highlight>
                <a:latin typeface="Courier New"/>
                <a:ea typeface="Courier New"/>
                <a:cs typeface="Courier New"/>
                <a:sym typeface="Courier New"/>
              </a:rPr>
              <a:t>class</a:t>
            </a:r>
            <a:r>
              <a:rPr lang="en" sz="1200">
                <a:solidFill>
                  <a:srgbClr val="994CC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C96765"/>
                </a:solidFill>
                <a:highlight>
                  <a:srgbClr val="FBFBFB"/>
                </a:highlight>
                <a:latin typeface="Courier New"/>
                <a:ea typeface="Courier New"/>
                <a:cs typeface="Courier New"/>
                <a:sym typeface="Courier New"/>
              </a:rPr>
              <a:t>nav-link</a:t>
            </a:r>
            <a:r>
              <a:rPr lang="en" sz="1200">
                <a:solidFill>
                  <a:srgbClr val="111111"/>
                </a:solidFill>
                <a:highlight>
                  <a:srgbClr val="FBFBFB"/>
                </a:highlight>
                <a:latin typeface="Courier New"/>
                <a:ea typeface="Courier New"/>
                <a:cs typeface="Courier New"/>
                <a:sym typeface="Courier New"/>
              </a:rPr>
              <a:t>"</a:t>
            </a:r>
            <a:r>
              <a:rPr lang="en" sz="1200">
                <a:solidFill>
                  <a:srgbClr val="994CC3"/>
                </a:solidFill>
                <a:highlight>
                  <a:srgbClr val="FBFBFB"/>
                </a:highlight>
                <a:latin typeface="Courier New"/>
                <a:ea typeface="Courier New"/>
                <a:cs typeface="Courier New"/>
                <a:sym typeface="Courier New"/>
              </a:rPr>
              <a:t> </a:t>
            </a:r>
            <a:r>
              <a:rPr i="1" lang="en" sz="1200">
                <a:solidFill>
                  <a:srgbClr val="4876D6"/>
                </a:solidFill>
                <a:highlight>
                  <a:srgbClr val="FBFBFB"/>
                </a:highlight>
                <a:latin typeface="Courier New"/>
                <a:ea typeface="Courier New"/>
                <a:cs typeface="Courier New"/>
                <a:sym typeface="Courier New"/>
              </a:rPr>
              <a:t>routerLinkActive</a:t>
            </a:r>
            <a:r>
              <a:rPr lang="en" sz="1200">
                <a:solidFill>
                  <a:srgbClr val="994CC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C96765"/>
                </a:solidFill>
                <a:highlight>
                  <a:srgbClr val="FBFBFB"/>
                </a:highlight>
                <a:latin typeface="Courier New"/>
                <a:ea typeface="Courier New"/>
                <a:cs typeface="Courier New"/>
                <a:sym typeface="Courier New"/>
              </a:rPr>
              <a:t>active</a:t>
            </a:r>
            <a:r>
              <a:rPr lang="en" sz="1200">
                <a:solidFill>
                  <a:srgbClr val="111111"/>
                </a:solidFill>
                <a:highlight>
                  <a:srgbClr val="FBFBFB"/>
                </a:highlight>
                <a:latin typeface="Courier New"/>
                <a:ea typeface="Courier New"/>
                <a:cs typeface="Courier New"/>
                <a:sym typeface="Courier New"/>
              </a:rPr>
              <a:t>"</a:t>
            </a:r>
            <a:r>
              <a:rPr lang="en" sz="1200">
                <a:solidFill>
                  <a:srgbClr val="994CC3"/>
                </a:solidFill>
                <a:highlight>
                  <a:srgbClr val="FBFBFB"/>
                </a:highlight>
                <a:latin typeface="Courier New"/>
                <a:ea typeface="Courier New"/>
                <a:cs typeface="Courier New"/>
                <a:sym typeface="Courier New"/>
              </a:rPr>
              <a:t> </a:t>
            </a:r>
            <a:r>
              <a:rPr lang="en" sz="1200">
                <a:solidFill>
                  <a:srgbClr val="4876D6"/>
                </a:solidFill>
                <a:highlight>
                  <a:srgbClr val="FBFBFB"/>
                </a:highlight>
                <a:latin typeface="Courier New"/>
                <a:ea typeface="Courier New"/>
                <a:cs typeface="Courier New"/>
                <a:sym typeface="Courier New"/>
              </a:rPr>
              <a:t>[</a:t>
            </a:r>
            <a:r>
              <a:rPr i="1" lang="en" sz="1200">
                <a:solidFill>
                  <a:srgbClr val="4876D6"/>
                </a:solidFill>
                <a:highlight>
                  <a:srgbClr val="FBFBFB"/>
                </a:highlight>
                <a:latin typeface="Courier New"/>
                <a:ea typeface="Courier New"/>
                <a:cs typeface="Courier New"/>
                <a:sym typeface="Courier New"/>
              </a:rPr>
              <a:t>routerLink</a:t>
            </a:r>
            <a:r>
              <a:rPr lang="en" sz="1200">
                <a:solidFill>
                  <a:srgbClr val="4876D6"/>
                </a:solidFill>
                <a:highlight>
                  <a:srgbClr val="FBFBFB"/>
                </a:highlight>
                <a:latin typeface="Courier New"/>
                <a:ea typeface="Courier New"/>
                <a:cs typeface="Courier New"/>
                <a:sym typeface="Courier New"/>
              </a:rPr>
              <a:t>]</a:t>
            </a:r>
            <a:r>
              <a:rPr lang="en" sz="1200">
                <a:solidFill>
                  <a:srgbClr val="994CC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C96765"/>
                </a:solidFill>
                <a:highlight>
                  <a:srgbClr val="FBFBFB"/>
                </a:highlight>
                <a:latin typeface="Courier New"/>
                <a:ea typeface="Courier New"/>
                <a:cs typeface="Courier New"/>
                <a:sym typeface="Courier New"/>
              </a:rPr>
              <a:t>/product</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C96765"/>
                </a:solidFill>
                <a:highlight>
                  <a:srgbClr val="FBFBFB"/>
                </a:highlight>
                <a:latin typeface="Courier New"/>
                <a:ea typeface="Courier New"/>
                <a:cs typeface="Courier New"/>
                <a:sym typeface="Courier New"/>
              </a:rPr>
              <a:t>id</a:t>
            </a:r>
            <a:r>
              <a:rPr lang="en" sz="1200">
                <a:solidFill>
                  <a:srgbClr val="111111"/>
                </a:solidFill>
                <a:highlight>
                  <a:srgbClr val="FBFBFB"/>
                </a:highlight>
                <a:latin typeface="Courier New"/>
                <a:ea typeface="Courier New"/>
                <a:cs typeface="Courier New"/>
                <a:sym typeface="Courier New"/>
              </a:rPr>
              <a:t>'</a:t>
            </a:r>
            <a:r>
              <a:rPr lang="en" sz="1200">
                <a:solidFill>
                  <a:srgbClr val="403F53"/>
                </a:solidFill>
                <a:highlight>
                  <a:srgbClr val="FBFBFB"/>
                </a:highlight>
                <a:latin typeface="Courier New"/>
                <a:ea typeface="Courier New"/>
                <a:cs typeface="Courier New"/>
                <a:sym typeface="Courier New"/>
              </a:rPr>
              <a:t>]</a:t>
            </a:r>
            <a:r>
              <a:rPr lang="en" sz="1200">
                <a:solidFill>
                  <a:srgbClr val="111111"/>
                </a:solidFill>
                <a:highlight>
                  <a:srgbClr val="FBFBFB"/>
                </a:highlight>
                <a:latin typeface="Courier New"/>
                <a:ea typeface="Courier New"/>
                <a:cs typeface="Courier New"/>
                <a:sym typeface="Courier New"/>
              </a:rPr>
              <a:t>"</a:t>
            </a:r>
            <a:r>
              <a:rPr lang="en" sz="1200">
                <a:solidFill>
                  <a:srgbClr val="994CC3"/>
                </a:solidFill>
                <a:highlight>
                  <a:srgbClr val="FBFBFB"/>
                </a:highlight>
                <a:latin typeface="Courier New"/>
                <a:ea typeface="Courier New"/>
                <a:cs typeface="Courier New"/>
                <a:sym typeface="Courier New"/>
              </a:rPr>
              <a:t>&gt;</a:t>
            </a:r>
            <a:r>
              <a:rPr lang="en" sz="1200">
                <a:solidFill>
                  <a:srgbClr val="403F53"/>
                </a:solidFill>
                <a:highlight>
                  <a:srgbClr val="FBFBFB"/>
                </a:highlight>
                <a:latin typeface="Courier New"/>
                <a:ea typeface="Courier New"/>
                <a:cs typeface="Courier New"/>
                <a:sym typeface="Courier New"/>
              </a:rPr>
              <a:t>Products</a:t>
            </a:r>
            <a:r>
              <a:rPr lang="en" sz="1200">
                <a:solidFill>
                  <a:srgbClr val="994CC3"/>
                </a:solidFill>
                <a:highlight>
                  <a:srgbClr val="FBFBFB"/>
                </a:highlight>
                <a:latin typeface="Courier New"/>
                <a:ea typeface="Courier New"/>
                <a:cs typeface="Courier New"/>
                <a:sym typeface="Courier New"/>
              </a:rPr>
              <a:t>&lt;/a&gt;</a:t>
            </a:r>
            <a:endParaRPr sz="1200">
              <a:solidFill>
                <a:srgbClr val="994CC3"/>
              </a:solidFill>
              <a:highlight>
                <a:srgbClr val="FBFBFB"/>
              </a:highlight>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