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sldIdLst>
    <p:sldId id="258" r:id="rId2"/>
    <p:sldId id="276" r:id="rId3"/>
    <p:sldId id="263" r:id="rId4"/>
    <p:sldId id="319" r:id="rId5"/>
    <p:sldId id="28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4" r:id="rId21"/>
    <p:sldId id="295" r:id="rId22"/>
    <p:sldId id="292" r:id="rId23"/>
    <p:sldId id="293" r:id="rId24"/>
    <p:sldId id="296" r:id="rId25"/>
    <p:sldId id="297" r:id="rId26"/>
    <p:sldId id="305" r:id="rId27"/>
    <p:sldId id="302" r:id="rId28"/>
    <p:sldId id="303" r:id="rId29"/>
    <p:sldId id="304" r:id="rId30"/>
    <p:sldId id="309" r:id="rId31"/>
    <p:sldId id="310" r:id="rId32"/>
    <p:sldId id="306" r:id="rId33"/>
    <p:sldId id="308" r:id="rId34"/>
    <p:sldId id="307" r:id="rId35"/>
    <p:sldId id="299" r:id="rId36"/>
    <p:sldId id="300" r:id="rId37"/>
    <p:sldId id="301" r:id="rId38"/>
    <p:sldId id="298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21" r:id="rId48"/>
  </p:sldIdLst>
  <p:sldSz cx="9144000" cy="6858000" type="screen4x3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9"/>
    <a:srgbClr val="9CD360"/>
    <a:srgbClr val="B9B9B9"/>
    <a:srgbClr val="4C4C4C"/>
    <a:srgbClr val="FF9900"/>
    <a:srgbClr val="5C5C5C"/>
    <a:srgbClr val="9ED561"/>
    <a:srgbClr val="A1FF6C"/>
    <a:srgbClr val="95FF68"/>
    <a:srgbClr val="77F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7882" autoAdjust="0"/>
  </p:normalViewPr>
  <p:slideViewPr>
    <p:cSldViewPr>
      <p:cViewPr>
        <p:scale>
          <a:sx n="100" d="100"/>
          <a:sy n="100" d="100"/>
        </p:scale>
        <p:origin x="-1878" y="-4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5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77875"/>
            <a:ext cx="5113337" cy="383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32" y="4861252"/>
            <a:ext cx="5678546" cy="460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769" y="0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02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769" y="9722502"/>
            <a:ext cx="3080041" cy="510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687488" algn="l"/>
                <a:tab pos="1374976" algn="l"/>
                <a:tab pos="2062463" algn="l"/>
                <a:tab pos="2749951" algn="l"/>
              </a:tabLst>
              <a:defRPr sz="1300">
                <a:solidFill>
                  <a:srgbClr val="000000"/>
                </a:solidFill>
                <a:latin typeface="Times New Roman" charset="0"/>
                <a:cs typeface="Tahoma" charset="0"/>
              </a:defRPr>
            </a:lvl1pPr>
          </a:lstStyle>
          <a:p>
            <a:fld id="{CC624DD8-3806-4704-99C4-EA99CD48AE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251520" y="764704"/>
            <a:ext cx="8640960" cy="3960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 smtClean="0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8693708" y="346908"/>
            <a:ext cx="396000" cy="64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pic>
        <p:nvPicPr>
          <p:cNvPr id="6" name="Grafik 5" descr="itemis_logo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6425" y="165674"/>
            <a:ext cx="1368153" cy="3866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4975672"/>
            <a:ext cx="7128792" cy="720080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Haupttitel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528" y="5511606"/>
            <a:ext cx="7128792" cy="28803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Haupt-Untertitel durch Klicken bearbeiten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7" name="Textplatzhalter 2"/>
          <p:cNvSpPr>
            <a:spLocks noGrp="1"/>
          </p:cNvSpPr>
          <p:nvPr>
            <p:ph type="body" idx="12" hasCustomPrompt="1"/>
          </p:nvPr>
        </p:nvSpPr>
        <p:spPr>
          <a:xfrm>
            <a:off x="6706362" y="144531"/>
            <a:ext cx="2194521" cy="450279"/>
          </a:xfrm>
        </p:spPr>
        <p:txBody>
          <a:bodyPr anchor="b"/>
          <a:lstStyle>
            <a:lvl1pPr marL="0" indent="0" algn="r">
              <a:buNone/>
              <a:defRPr sz="1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Kundenlogo einfügen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23528" y="6101922"/>
            <a:ext cx="4320577" cy="288032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Workshop / Präsentation / Meeting Datum</a:t>
            </a:r>
          </a:p>
        </p:txBody>
      </p:sp>
      <p:sp>
        <p:nvSpPr>
          <p:cNvPr id="22" name="Textfeld 21"/>
          <p:cNvSpPr txBox="1"/>
          <p:nvPr userDrawn="1"/>
        </p:nvSpPr>
        <p:spPr>
          <a:xfrm rot="5400000">
            <a:off x="8613850" y="6350660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000" dirty="0" smtClean="0">
                <a:solidFill>
                  <a:srgbClr val="B9B9B9"/>
                </a:solidFill>
                <a:latin typeface="Tahoma"/>
                <a:ea typeface="Tahoma"/>
                <a:cs typeface="Tahoma"/>
              </a:rPr>
              <a:t>●●</a:t>
            </a:r>
            <a:endParaRPr lang="de-DE" sz="1000" dirty="0">
              <a:solidFill>
                <a:srgbClr val="B9B9B9"/>
              </a:solidFill>
            </a:endParaRPr>
          </a:p>
        </p:txBody>
      </p:sp>
      <p:sp>
        <p:nvSpPr>
          <p:cNvPr id="23" name="Abgerundetes Rechteck 22"/>
          <p:cNvSpPr/>
          <p:nvPr userDrawn="1"/>
        </p:nvSpPr>
        <p:spPr bwMode="auto">
          <a:xfrm>
            <a:off x="217016" y="738826"/>
            <a:ext cx="8712968" cy="4032000"/>
          </a:xfrm>
          <a:prstGeom prst="roundRect">
            <a:avLst>
              <a:gd name="adj" fmla="val 3345"/>
            </a:avLst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mit Untertitel und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2974" y="2339975"/>
            <a:ext cx="4257018" cy="396934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365146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8361474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4572000" y="2348881"/>
            <a:ext cx="4032448" cy="39608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6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7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1_Bild mit 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4878486"/>
            <a:ext cx="8352928" cy="566738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332656"/>
            <a:ext cx="9144000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5445224"/>
            <a:ext cx="8352928" cy="36591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Grafik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8352928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idx="13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396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idx="13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Abgerundetes Rechteck 8"/>
          <p:cNvSpPr/>
          <p:nvPr userDrawn="1"/>
        </p:nvSpPr>
        <p:spPr bwMode="auto">
          <a:xfrm>
            <a:off x="4644448" y="980728"/>
            <a:ext cx="3960000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atement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idx="12" hasCustomPrompt="1"/>
          </p:nvPr>
        </p:nvSpPr>
        <p:spPr>
          <a:xfrm>
            <a:off x="251520" y="980728"/>
            <a:ext cx="8352928" cy="532859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Statement / Message durch Klicken bearbeiten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3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 userDrawn="1"/>
        </p:nvSpPr>
        <p:spPr bwMode="auto">
          <a:xfrm>
            <a:off x="239334" y="294833"/>
            <a:ext cx="8653146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+mj-lt"/>
                <a:ea typeface="+mj-ea"/>
                <a:cs typeface="MS Gothic" charset="0"/>
              </a:rPr>
              <a:t>Notizen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+mj-lt"/>
              <a:ea typeface="+mj-ea"/>
              <a:cs typeface="MS Gothic" charset="0"/>
            </a:endParaRPr>
          </a:p>
        </p:txBody>
      </p:sp>
      <p:sp>
        <p:nvSpPr>
          <p:cNvPr id="7" name="Abgerundetes Rechteck 6"/>
          <p:cNvSpPr/>
          <p:nvPr userDrawn="1"/>
        </p:nvSpPr>
        <p:spPr bwMode="auto">
          <a:xfrm>
            <a:off x="251520" y="980728"/>
            <a:ext cx="8352928" cy="5328592"/>
          </a:xfrm>
          <a:prstGeom prst="roundRect">
            <a:avLst>
              <a:gd name="adj" fmla="val 3955"/>
            </a:avLst>
          </a:prstGeom>
          <a:noFill/>
          <a:ln w="25400" cap="flat" cmpd="sng" algn="ctr">
            <a:solidFill>
              <a:srgbClr val="9CD3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980728"/>
            <a:ext cx="8424936" cy="524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0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Nächste Schr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Fotolia_17156990_S.jpg"/>
          <p:cNvPicPr>
            <a:picLocks noChangeAspect="1"/>
          </p:cNvPicPr>
          <p:nvPr userDrawn="1"/>
        </p:nvPicPr>
        <p:blipFill>
          <a:blip r:embed="rId2" cstate="print"/>
          <a:srcRect l="1164" r="52808" b="1426"/>
          <a:stretch>
            <a:fillRect/>
          </a:stretch>
        </p:blipFill>
        <p:spPr>
          <a:xfrm>
            <a:off x="4581525" y="-11210"/>
            <a:ext cx="4742637" cy="686921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239334" y="294833"/>
            <a:ext cx="8653146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pPr marL="0" marR="0" lvl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de-DE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+mj-lt"/>
                <a:ea typeface="+mj-ea"/>
                <a:cs typeface="MS Gothic" charset="0"/>
              </a:rPr>
              <a:t>Nächste Schritte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+mj-lt"/>
              <a:ea typeface="+mj-ea"/>
              <a:cs typeface="MS Gothic" charset="0"/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type="body" sz="half" idx="1"/>
          </p:nvPr>
        </p:nvSpPr>
        <p:spPr>
          <a:xfrm>
            <a:off x="242974" y="1268760"/>
            <a:ext cx="4257018" cy="5328592"/>
          </a:xfrm>
        </p:spPr>
        <p:txBody>
          <a:bodyPr/>
          <a:lstStyle>
            <a:lvl1pPr marL="0" indent="0"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311534" y="1729383"/>
            <a:ext cx="2522422" cy="3397260"/>
            <a:chOff x="3311534" y="2164482"/>
            <a:chExt cx="2522422" cy="3397260"/>
          </a:xfrm>
        </p:grpSpPr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30344" t="13222" r="28833" b="31611"/>
            <a:stretch>
              <a:fillRect/>
            </a:stretch>
          </p:blipFill>
          <p:spPr bwMode="auto">
            <a:xfrm>
              <a:off x="3313956" y="2164482"/>
              <a:ext cx="2520000" cy="2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6"/>
            <p:cNvSpPr txBox="1"/>
            <p:nvPr userDrawn="1"/>
          </p:nvSpPr>
          <p:spPr>
            <a:xfrm>
              <a:off x="3311534" y="4696569"/>
              <a:ext cx="2518510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chemeClr val="bg1">
                      <a:lumMod val="50000"/>
                    </a:schemeClr>
                  </a:solidFill>
                </a:rPr>
                <a:t>PAUSE</a:t>
              </a:r>
              <a:endParaRPr lang="de-DE" sz="5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6707" r="9232"/>
          <a:stretch>
            <a:fillRect/>
          </a:stretch>
        </p:blipFill>
        <p:spPr bwMode="auto">
          <a:xfrm>
            <a:off x="1" y="3757536"/>
            <a:ext cx="8713257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2208748" y="3351366"/>
            <a:ext cx="4734245" cy="264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sz="1200" dirty="0" smtClean="0">
                <a:solidFill>
                  <a:srgbClr val="004779"/>
                </a:solidFill>
              </a:rPr>
              <a:t>itemis AG | Am Brambusch 15-24 | D-44536 Lünen | www.itemis.de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55776" y="1196752"/>
            <a:ext cx="4133850" cy="1377057"/>
          </a:xfrm>
        </p:spPr>
        <p:txBody>
          <a:bodyPr/>
          <a:lstStyle>
            <a:lvl1pPr marL="0" indent="0">
              <a:spcBef>
                <a:spcPts val="600"/>
              </a:spcBef>
              <a:defRPr baseline="0"/>
            </a:lvl1pPr>
          </a:lstStyle>
          <a:p>
            <a:pPr lvl="0"/>
            <a:r>
              <a:rPr lang="de-DE" dirty="0" smtClean="0"/>
              <a:t>Kontaktdaten durch Klicken hinzufügen (Name, Telefon,  Email)</a:t>
            </a:r>
          </a:p>
        </p:txBody>
      </p:sp>
      <p:pic>
        <p:nvPicPr>
          <p:cNvPr id="12" name="Grafik 11" descr="itemis_logo_rgb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6425" y="165674"/>
            <a:ext cx="1368153" cy="386652"/>
          </a:xfrm>
          <a:prstGeom prst="rect">
            <a:avLst/>
          </a:prstGeom>
        </p:spPr>
      </p:pic>
      <p:sp>
        <p:nvSpPr>
          <p:cNvPr id="10" name="Abgerundetes Rechteck 9"/>
          <p:cNvSpPr/>
          <p:nvPr userDrawn="1"/>
        </p:nvSpPr>
        <p:spPr bwMode="auto">
          <a:xfrm>
            <a:off x="-45155" y="3717032"/>
            <a:ext cx="8802000" cy="2718000"/>
          </a:xfrm>
          <a:prstGeom prst="roundRect">
            <a:avLst>
              <a:gd name="adj" fmla="val 8573"/>
            </a:avLst>
          </a:prstGeom>
          <a:noFill/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pic>
        <p:nvPicPr>
          <p:cNvPr id="13" name="Grafik 12" descr="Telefonhöre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9097" y="1239284"/>
            <a:ext cx="1360092" cy="13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221098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Agenda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7764" y="1988840"/>
            <a:ext cx="504431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5049106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1" name="Grafik 10" descr="Fotolia_14323715_XS.jpg"/>
          <p:cNvPicPr>
            <a:picLocks noChangeAspect="1"/>
          </p:cNvPicPr>
          <p:nvPr userDrawn="1"/>
        </p:nvPicPr>
        <p:blipFill>
          <a:blip r:embed="rId2" cstate="print"/>
          <a:srcRect l="10155" t="7897" r="10297" b="6817"/>
          <a:stretch>
            <a:fillRect/>
          </a:stretch>
        </p:blipFill>
        <p:spPr>
          <a:xfrm>
            <a:off x="6618704" y="1226469"/>
            <a:ext cx="1656000" cy="1902637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ilnehm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221098" cy="504056"/>
          </a:xfrm>
        </p:spPr>
        <p:txBody>
          <a:bodyPr/>
          <a:lstStyle>
            <a:lvl1pPr>
              <a:defRPr sz="2200" baseline="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Teilnehmer durch Klicken einfügen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47764" y="1988840"/>
            <a:ext cx="5044316" cy="45365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42974" y="764704"/>
            <a:ext cx="5049106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pic>
        <p:nvPicPr>
          <p:cNvPr id="10" name="Grafik 9" descr="Fotolia_14072993_XS.jpg"/>
          <p:cNvPicPr>
            <a:picLocks noChangeAspect="1"/>
          </p:cNvPicPr>
          <p:nvPr userDrawn="1"/>
        </p:nvPicPr>
        <p:blipFill>
          <a:blip r:embed="rId2" cstate="print"/>
          <a:srcRect l="11155" t="7897" r="10989" b="6817"/>
          <a:stretch>
            <a:fillRect/>
          </a:stretch>
        </p:blipFill>
        <p:spPr>
          <a:xfrm>
            <a:off x="6612607" y="1230876"/>
            <a:ext cx="1656000" cy="1944000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idx="15"/>
          </p:nvPr>
        </p:nvSpPr>
        <p:spPr bwMode="auto">
          <a:xfrm>
            <a:off x="8729414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pPr marL="0" marR="0" lvl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fld id="{626F8DB4-595E-4F01-B61D-1BF02D8F1A74}" type="slidenum"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pPr marL="0" marR="0" lvl="0" indent="0" algn="ctr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‹Nr.›</a:t>
            </a:fld>
            <a:r>
              <a:rPr kumimoji="0" lang="de-DE" sz="900" b="1" i="0" u="none" strike="noStrike" kern="1200" cap="none" spc="0" normalizeH="0" baseline="0" noProof="0" smtClean="0">
                <a:ln>
                  <a:noFill/>
                </a:ln>
                <a:solidFill>
                  <a:srgbClr val="004779"/>
                </a:solidFill>
                <a:effectLst/>
                <a:uLnTx/>
                <a:uFillTx/>
                <a:latin typeface="Arial" charset="0"/>
                <a:ea typeface="MS Gothic" pitchFamily="49" charset="-128"/>
                <a:cs typeface="Tahoma" charset="0"/>
              </a:rPr>
              <a:t>  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srgbClr val="004779"/>
              </a:solidFill>
              <a:effectLst/>
              <a:uLnTx/>
              <a:uFillTx/>
              <a:latin typeface="Arial" charset="0"/>
              <a:ea typeface="MS Gothic" pitchFamily="49" charset="-128"/>
              <a:cs typeface="Tahom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seite mit Foto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4"/>
          </p:nvPr>
        </p:nvSpPr>
        <p:spPr>
          <a:xfrm>
            <a:off x="0" y="0"/>
            <a:ext cx="9134142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588224" y="5580694"/>
            <a:ext cx="2194521" cy="648072"/>
          </a:xfrm>
        </p:spPr>
        <p:txBody>
          <a:bodyPr anchor="t" anchorCtr="0"/>
          <a:lstStyle>
            <a:lvl1pPr marL="0" indent="0" algn="r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Kapitelname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nit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4406900"/>
            <a:ext cx="8352928" cy="190242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Abschnittstitel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3645024"/>
            <a:ext cx="8352928" cy="761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Abschnittsuntertitel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0" y="638412"/>
            <a:ext cx="8604448" cy="2790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0" y="6631162"/>
            <a:ext cx="1475656" cy="226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334" y="1916832"/>
            <a:ext cx="8365114" cy="4380781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 hasCustomPrompt="1"/>
          </p:nvPr>
        </p:nvSpPr>
        <p:spPr>
          <a:xfrm>
            <a:off x="239334" y="764704"/>
            <a:ext cx="8361595" cy="648072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Untertitel durch Klicken bearbeiten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idx="15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idx="16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mit 1 Unter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34" y="1844824"/>
            <a:ext cx="4188650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4"/>
          </p:nvPr>
        </p:nvSpPr>
        <p:spPr>
          <a:xfrm>
            <a:off x="4572001" y="1844824"/>
            <a:ext cx="4032448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39334" y="845022"/>
            <a:ext cx="8365114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idx="16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idx="17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mit 2 Untertitel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239334" y="1844824"/>
            <a:ext cx="4188650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5" hasCustomPrompt="1"/>
          </p:nvPr>
        </p:nvSpPr>
        <p:spPr>
          <a:xfrm>
            <a:off x="239334" y="845022"/>
            <a:ext cx="4188650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1" y="845022"/>
            <a:ext cx="4032447" cy="639762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sz="half" idx="14"/>
          </p:nvPr>
        </p:nvSpPr>
        <p:spPr>
          <a:xfrm>
            <a:off x="4572000" y="1844824"/>
            <a:ext cx="4032448" cy="4452789"/>
          </a:xfrm>
        </p:spPr>
        <p:txBody>
          <a:bodyPr/>
          <a:lstStyle>
            <a:lvl1pPr marL="0" indent="0">
              <a:defRPr sz="2000"/>
            </a:lvl1pPr>
            <a:lvl2pPr marL="538163" indent="-285750">
              <a:defRPr sz="1600"/>
            </a:lvl2pPr>
            <a:lvl3pPr marL="801688" indent="-228600">
              <a:defRPr sz="1600"/>
            </a:lvl3pPr>
            <a:lvl4pPr marL="1077913" indent="-228600">
              <a:defRPr sz="1400"/>
            </a:lvl4pPr>
            <a:lvl5pPr marL="1077913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idx="17" hasCustomPrompt="1"/>
          </p:nvPr>
        </p:nvSpPr>
        <p:spPr>
          <a:xfrm>
            <a:off x="239334" y="294833"/>
            <a:ext cx="8365114" cy="504056"/>
          </a:xfrm>
        </p:spPr>
        <p:txBody>
          <a:bodyPr/>
          <a:lstStyle>
            <a:lvl1pPr>
              <a:defRPr sz="2200">
                <a:solidFill>
                  <a:srgbClr val="004779"/>
                </a:solidFill>
              </a:defRPr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ftr" idx="18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9_Titel links mit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764703"/>
            <a:ext cx="3008313" cy="1440161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de-DE" dirty="0" smtClean="0"/>
              <a:t>Kapiteltitel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764704"/>
            <a:ext cx="5029398" cy="561662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0" y="2276872"/>
            <a:ext cx="3008313" cy="410445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idx="11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idx="12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125873" y="339971"/>
            <a:ext cx="8964269" cy="6437357"/>
            <a:chOff x="125873" y="339971"/>
            <a:chExt cx="8964269" cy="6437357"/>
          </a:xfrm>
        </p:grpSpPr>
        <p:pic>
          <p:nvPicPr>
            <p:cNvPr id="15" name="Grafik 14" descr="itemis-Bildmarke.gif"/>
            <p:cNvPicPr>
              <a:picLocks noChangeAspect="1"/>
            </p:cNvPicPr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8692228" y="339971"/>
              <a:ext cx="388237" cy="396000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 userDrawn="1"/>
          </p:nvSpPr>
          <p:spPr>
            <a:xfrm>
              <a:off x="8763094" y="690412"/>
              <a:ext cx="216024" cy="578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000" dirty="0" smtClean="0">
                  <a:solidFill>
                    <a:srgbClr val="B9B9B9"/>
                  </a:solidFill>
                  <a:latin typeface="Tahoma"/>
                  <a:ea typeface="Tahoma"/>
                  <a:cs typeface="Tahoma"/>
                </a:rPr>
                <a:t>●●●●●●●●●●●●●●●●●●●●●●●●●●●●●●●●●●●●●</a:t>
              </a:r>
              <a:endParaRPr lang="de-DE" sz="1000" dirty="0">
                <a:solidFill>
                  <a:srgbClr val="B9B9B9"/>
                </a:solidFill>
              </a:endParaRPr>
            </a:p>
          </p:txBody>
        </p:sp>
        <p:pic>
          <p:nvPicPr>
            <p:cNvPr id="17" name="Grafik 16" descr="itemis-Punkt-Kreis.gif"/>
            <p:cNvPicPr>
              <a:picLocks noChangeAspect="1"/>
            </p:cNvPicPr>
            <p:nvPr userDrawn="1"/>
          </p:nvPicPr>
          <p:blipFill>
            <a:blip r:embed="rId22" cstate="print"/>
            <a:srcRect t="24000"/>
            <a:stretch>
              <a:fillRect/>
            </a:stretch>
          </p:blipFill>
          <p:spPr>
            <a:xfrm>
              <a:off x="8693151" y="6381328"/>
              <a:ext cx="396991" cy="396000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 userDrawn="1"/>
          </p:nvSpPr>
          <p:spPr>
            <a:xfrm rot="16200000">
              <a:off x="4372900" y="2244411"/>
              <a:ext cx="216024" cy="871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de-DE" sz="1000" dirty="0" smtClean="0">
                  <a:solidFill>
                    <a:srgbClr val="B9B9B9"/>
                  </a:solidFill>
                  <a:latin typeface="Tahoma"/>
                  <a:ea typeface="Tahoma"/>
                  <a:cs typeface="Tahoma"/>
                </a:rPr>
                <a:t>●●●●●●●●●●●●●●●●●●●●●●●●●●●●●●●●●●●●●●●●●●●●●●●●●●●●●●●●</a:t>
              </a:r>
              <a:endParaRPr lang="de-DE" sz="1000" dirty="0">
                <a:solidFill>
                  <a:srgbClr val="B9B9B9"/>
                </a:solidFill>
              </a:endParaRPr>
            </a:p>
          </p:txBody>
        </p:sp>
      </p:grpSp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1521" y="1349375"/>
            <a:ext cx="8530530" cy="98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1" y="2339975"/>
            <a:ext cx="8530530" cy="3957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509519" y="6662805"/>
            <a:ext cx="2160587" cy="1886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800">
                <a:solidFill>
                  <a:srgbClr val="4C4C4C"/>
                </a:solidFill>
                <a:latin typeface="Arial" charset="0"/>
                <a:ea typeface="MS Gothic" charset="-128"/>
                <a:cs typeface="Tahom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47692" y="6662805"/>
            <a:ext cx="1083948" cy="182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790575" algn="l"/>
                <a:tab pos="3938588" algn="l"/>
              </a:tabLst>
            </a:pPr>
            <a:r>
              <a:rPr lang="en-GB" sz="800" dirty="0">
                <a:solidFill>
                  <a:srgbClr val="4C4C4C"/>
                </a:solidFill>
                <a:cs typeface="Times New Roman" charset="0"/>
              </a:rPr>
              <a:t>© itemis </a:t>
            </a:r>
            <a:r>
              <a:rPr lang="en-GB" sz="800" dirty="0" smtClean="0">
                <a:solidFill>
                  <a:srgbClr val="4C4C4C"/>
                </a:solidFill>
                <a:cs typeface="Times New Roman" charset="0"/>
              </a:rPr>
              <a:t>AG</a:t>
            </a:r>
            <a:endParaRPr lang="de-DE" sz="800" dirty="0">
              <a:solidFill>
                <a:srgbClr val="4C4C4C"/>
              </a:solidFill>
              <a:cs typeface="Times New Roman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12162" y="6507360"/>
            <a:ext cx="386750" cy="1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4779"/>
                </a:solidFill>
                <a:cs typeface="Tahoma" charset="0"/>
              </a:defRPr>
            </a:lvl1pPr>
          </a:lstStyle>
          <a:p>
            <a:fld id="{626F8DB4-595E-4F01-B61D-1BF02D8F1A74}" type="slidenum">
              <a:rPr lang="de-DE" smtClean="0"/>
              <a:pPr/>
              <a:t>‹Nr.›</a:t>
            </a:fld>
            <a:r>
              <a:rPr lang="de-DE" dirty="0" smtClean="0"/>
              <a:t> 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90" r:id="rId2"/>
    <p:sldLayoutId id="2147483793" r:id="rId3"/>
    <p:sldLayoutId id="2147483792" r:id="rId4"/>
    <p:sldLayoutId id="2147483778" r:id="rId5"/>
    <p:sldLayoutId id="2147483788" r:id="rId6"/>
    <p:sldLayoutId id="2147483779" r:id="rId7"/>
    <p:sldLayoutId id="2147483780" r:id="rId8"/>
    <p:sldLayoutId id="2147483783" r:id="rId9"/>
    <p:sldLayoutId id="2147483787" r:id="rId10"/>
    <p:sldLayoutId id="2147483784" r:id="rId11"/>
    <p:sldLayoutId id="2147483781" r:id="rId12"/>
    <p:sldLayoutId id="2147483795" r:id="rId13"/>
    <p:sldLayoutId id="2147483782" r:id="rId14"/>
    <p:sldLayoutId id="2147483794" r:id="rId15"/>
    <p:sldLayoutId id="2147483796" r:id="rId16"/>
    <p:sldLayoutId id="2147483797" r:id="rId17"/>
    <p:sldLayoutId id="2147483798" r:id="rId18"/>
    <p:sldLayoutId id="2147483789" r:id="rId19"/>
  </p:sldLayoutIdLst>
  <p:hf hdr="0" ftr="0" dt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4779"/>
          </a:solidFill>
          <a:latin typeface="+mj-lt"/>
          <a:ea typeface="+mj-ea"/>
          <a:cs typeface="MS Gothic" charset="0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 b="1">
          <a:solidFill>
            <a:srgbClr val="004779"/>
          </a:solidFill>
          <a:latin typeface="Arial" charset="0"/>
          <a:ea typeface="MS Gothic" charset="-128"/>
          <a:cs typeface="MS Gothic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 b="1">
          <a:solidFill>
            <a:srgbClr val="004779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1pPr>
      <a:lvl2pPr marL="538163" indent="-28575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4779"/>
          </a:solidFill>
          <a:latin typeface="+mn-lt"/>
          <a:ea typeface="+mn-ea"/>
          <a:cs typeface="MS Gothic" charset="0"/>
        </a:defRPr>
      </a:lvl2pPr>
      <a:lvl3pPr marL="80168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tabLst/>
        <a:defRPr sz="1200">
          <a:solidFill>
            <a:srgbClr val="004779"/>
          </a:solidFill>
          <a:latin typeface="+mn-lt"/>
          <a:ea typeface="+mn-ea"/>
          <a:cs typeface="MS Gothic" charset="0"/>
        </a:defRPr>
      </a:lvl3pPr>
      <a:lvl4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4pPr>
      <a:lvl5pPr marL="1163638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200">
          <a:solidFill>
            <a:srgbClr val="004779"/>
          </a:solidFill>
          <a:latin typeface="+mn-lt"/>
          <a:ea typeface="+mn-ea"/>
          <a:cs typeface="MS Gothic" charset="0"/>
        </a:defRPr>
      </a:lvl5pPr>
      <a:lvl6pPr marL="25146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112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4779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9" b="19459"/>
          <a:stretch>
            <a:fillRect/>
          </a:stretch>
        </p:blipFill>
        <p:spPr/>
      </p:pic>
      <p:sp>
        <p:nvSpPr>
          <p:cNvPr id="11" name="Abgerundetes Rechteck 10"/>
          <p:cNvSpPr/>
          <p:nvPr/>
        </p:nvSpPr>
        <p:spPr bwMode="auto">
          <a:xfrm>
            <a:off x="251520" y="4869160"/>
            <a:ext cx="8640960" cy="1008112"/>
          </a:xfrm>
          <a:prstGeom prst="roundRect">
            <a:avLst>
              <a:gd name="adj" fmla="val 9821"/>
            </a:avLst>
          </a:prstGeom>
          <a:solidFill>
            <a:srgbClr val="9CD3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, </a:t>
            </a:r>
            <a:r>
              <a:rPr lang="de-DE" dirty="0" err="1" smtClean="0"/>
              <a:t>Android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der Idee zur App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Multimediatreff 30, 25.05.2012</a:t>
            </a:r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7668344" y="4149080"/>
            <a:ext cx="1296000" cy="1296144"/>
            <a:chOff x="7495450" y="4124702"/>
            <a:chExt cx="1404000" cy="1404156"/>
          </a:xfrm>
        </p:grpSpPr>
        <p:sp>
          <p:nvSpPr>
            <p:cNvPr id="9" name="Ellipse 8"/>
            <p:cNvSpPr>
              <a:spLocks noChangeAspect="1"/>
            </p:cNvSpPr>
            <p:nvPr/>
          </p:nvSpPr>
          <p:spPr bwMode="auto">
            <a:xfrm>
              <a:off x="7495450" y="4124702"/>
              <a:ext cx="1404000" cy="14041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pic>
          <p:nvPicPr>
            <p:cNvPr id="10" name="Grafik 9" descr="itemis-Bildmarke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1200" y="4341005"/>
              <a:ext cx="95250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5" y="1916113"/>
            <a:ext cx="7357853" cy="43815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10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opensignalmaps.com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585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800" dirty="0" smtClean="0"/>
              <a:t>NEIN! JA! NEIN! JA!</a:t>
            </a:r>
            <a:endParaRPr lang="de-D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Ist </a:t>
            </a:r>
            <a:r>
              <a:rPr lang="de-DE" dirty="0" err="1" smtClean="0"/>
              <a:t>Fragmentation</a:t>
            </a:r>
            <a:r>
              <a:rPr lang="de-DE" dirty="0" smtClean="0"/>
              <a:t> nun also böse und unlösbar?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Softwarefragmentation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Verursacht durch schleppende Updates der Gerätehersteller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Nie erwünscht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Aber man kann damit leben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Hardwarefragmentation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Unterschiedliche Konfiguration der Geräte (Display, Sensoren, Eingabetechniken)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Im Gegensatz zur </a:t>
            </a:r>
            <a:r>
              <a:rPr lang="de-DE" dirty="0" err="1" smtClean="0"/>
              <a:t>Softwarefragmentation</a:t>
            </a:r>
            <a:r>
              <a:rPr lang="de-DE" dirty="0" smtClean="0"/>
              <a:t> erwünscht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Eröffnet neue Möglichkeiten und Märkte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-API bietet Mittel und Wege mit unterschiedlichen Konfigurationen umzugehen (Fragments etc.)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Fragmentation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Unterscheidung zwischen Software- und </a:t>
            </a:r>
            <a:r>
              <a:rPr lang="de-DE" dirty="0" err="1" smtClean="0"/>
              <a:t>Hardwarefragmentation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12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Package ist ein signiertes ein ZIP-Archiv mit definiertem Inhalt (ähnlich zum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AndroidManifest.xml beschreibt die Anwendung und ihre Bestandteile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classes.dex</a:t>
            </a:r>
            <a:r>
              <a:rPr lang="de-DE" dirty="0" smtClean="0"/>
              <a:t> enthält den ausführbaren Code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Keine Aufteilung auf verschiedene Dateien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Bytecode ist optimiert für eine Registerbasierte Maschine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classes.dex</a:t>
            </a:r>
            <a:r>
              <a:rPr lang="de-DE" dirty="0" smtClean="0"/>
              <a:t> kann bei der Installation eventuell weiter optimiert 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APK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13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Muss immer im Hauptverzeichnis des APK liegen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Ist eine XML-Datei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Beschreibt die Anwendung gegenüber dem Betriebssystem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</a:t>
            </a:r>
            <a:r>
              <a:rPr lang="de-DE" dirty="0" err="1" smtClean="0"/>
              <a:t>Activities</a:t>
            </a:r>
            <a:r>
              <a:rPr lang="de-DE" dirty="0" smtClean="0"/>
              <a:t>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Services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Aus welchen </a:t>
            </a:r>
            <a:r>
              <a:rPr lang="de-DE" dirty="0" err="1" smtClean="0"/>
              <a:t>BroadcastReceivern</a:t>
            </a:r>
            <a:r>
              <a:rPr lang="de-DE" dirty="0" smtClean="0"/>
              <a:t> besteht die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Welche Komponente reagiert auf welche </a:t>
            </a:r>
            <a:r>
              <a:rPr lang="de-DE" dirty="0" err="1" smtClean="0"/>
              <a:t>Intents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Welche </a:t>
            </a:r>
            <a:r>
              <a:rPr lang="de-DE" dirty="0" err="1" smtClean="0"/>
              <a:t>Permissions</a:t>
            </a:r>
            <a:r>
              <a:rPr lang="de-DE" dirty="0" smtClean="0"/>
              <a:t> werden benötigt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Komponenten die nicht im Manifest stehen, können auch nicht genutzt werden!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Beschreibt auf welchen Geräten die App lauffähig ist (Display, </a:t>
            </a:r>
            <a:r>
              <a:rPr lang="de-DE" dirty="0" err="1" smtClean="0"/>
              <a:t>Android</a:t>
            </a:r>
            <a:r>
              <a:rPr lang="de-DE" dirty="0" smtClean="0"/>
              <a:t>-Version etc.)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dirty="0" err="1" smtClean="0"/>
              <a:t>AndroidManifest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14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9334" y="1124744"/>
            <a:ext cx="8365114" cy="51728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&lt;manifest </a:t>
            </a:r>
            <a:r>
              <a:rPr lang="de-DE" dirty="0" err="1"/>
              <a:t>xmlns:android</a:t>
            </a:r>
            <a:r>
              <a:rPr lang="de-DE" dirty="0"/>
              <a:t>="http://schemas.android.com/</a:t>
            </a:r>
            <a:r>
              <a:rPr lang="de-DE" dirty="0" err="1"/>
              <a:t>apk</a:t>
            </a:r>
            <a:r>
              <a:rPr lang="de-DE" dirty="0"/>
              <a:t>/</a:t>
            </a:r>
            <a:r>
              <a:rPr lang="de-DE" dirty="0" err="1"/>
              <a:t>res</a:t>
            </a:r>
            <a:r>
              <a:rPr lang="de-DE" dirty="0"/>
              <a:t>/</a:t>
            </a:r>
            <a:r>
              <a:rPr lang="de-DE" dirty="0" err="1"/>
              <a:t>android</a:t>
            </a:r>
            <a:r>
              <a:rPr lang="de-DE" dirty="0"/>
              <a:t>"</a:t>
            </a:r>
          </a:p>
          <a:p>
            <a:pPr>
              <a:lnSpc>
                <a:spcPct val="100000"/>
              </a:lnSpc>
            </a:pPr>
            <a:r>
              <a:rPr lang="de-DE" dirty="0"/>
              <a:t>    </a:t>
            </a:r>
            <a:r>
              <a:rPr lang="de-DE" dirty="0" err="1"/>
              <a:t>package</a:t>
            </a:r>
            <a:r>
              <a:rPr lang="de-DE" dirty="0"/>
              <a:t>="</a:t>
            </a:r>
            <a:r>
              <a:rPr lang="de-DE" dirty="0" err="1"/>
              <a:t>com.example.package</a:t>
            </a:r>
            <a:r>
              <a:rPr lang="de-DE" dirty="0"/>
              <a:t>"</a:t>
            </a:r>
          </a:p>
          <a:p>
            <a:pPr>
              <a:lnSpc>
                <a:spcPct val="100000"/>
              </a:lnSpc>
            </a:pPr>
            <a:r>
              <a:rPr lang="de-DE" dirty="0"/>
              <a:t>    </a:t>
            </a:r>
            <a:r>
              <a:rPr lang="de-DE" dirty="0" err="1"/>
              <a:t>android:versionCode</a:t>
            </a:r>
            <a:r>
              <a:rPr lang="de-DE" dirty="0"/>
              <a:t>="</a:t>
            </a:r>
            <a:r>
              <a:rPr lang="de-DE" dirty="0" smtClean="0"/>
              <a:t>1„ </a:t>
            </a:r>
            <a:r>
              <a:rPr lang="de-DE" dirty="0" err="1" smtClean="0"/>
              <a:t>android:versionName</a:t>
            </a:r>
            <a:r>
              <a:rPr lang="de-DE" dirty="0"/>
              <a:t>="0.1"&gt;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android:icon</a:t>
            </a:r>
            <a:r>
              <a:rPr lang="de-DE" dirty="0"/>
              <a:t>="@</a:t>
            </a:r>
            <a:r>
              <a:rPr lang="de-DE" dirty="0" err="1"/>
              <a:t>drawable</a:t>
            </a:r>
            <a:r>
              <a:rPr lang="de-DE" dirty="0"/>
              <a:t>/</a:t>
            </a:r>
            <a:r>
              <a:rPr lang="de-DE" dirty="0" err="1"/>
              <a:t>icon</a:t>
            </a:r>
            <a:r>
              <a:rPr lang="de-DE" dirty="0"/>
              <a:t>" </a:t>
            </a:r>
            <a:r>
              <a:rPr lang="de-DE" dirty="0" err="1"/>
              <a:t>android:label</a:t>
            </a:r>
            <a:r>
              <a:rPr lang="de-DE" dirty="0"/>
              <a:t>="@</a:t>
            </a:r>
            <a:r>
              <a:rPr lang="de-DE" dirty="0" err="1"/>
              <a:t>string</a:t>
            </a:r>
            <a:r>
              <a:rPr lang="de-DE" dirty="0"/>
              <a:t>/</a:t>
            </a:r>
            <a:r>
              <a:rPr lang="de-DE" dirty="0" err="1"/>
              <a:t>app_name</a:t>
            </a:r>
            <a:r>
              <a:rPr lang="de-DE" dirty="0"/>
              <a:t>"&gt;</a:t>
            </a:r>
          </a:p>
          <a:p>
            <a:pPr>
              <a:lnSpc>
                <a:spcPct val="100000"/>
              </a:lnSpc>
            </a:pPr>
            <a:r>
              <a:rPr lang="de-DE" dirty="0"/>
              <a:t>		&lt;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android:name</a:t>
            </a:r>
            <a:r>
              <a:rPr lang="de-DE" dirty="0"/>
              <a:t>=".</a:t>
            </a:r>
            <a:r>
              <a:rPr lang="de-DE" dirty="0" err="1"/>
              <a:t>MyActivity</a:t>
            </a:r>
            <a:r>
              <a:rPr lang="de-DE" dirty="0"/>
              <a:t>"&gt;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		&lt;</a:t>
            </a:r>
            <a:r>
              <a:rPr lang="de-DE" dirty="0" err="1"/>
              <a:t>intent</a:t>
            </a:r>
            <a:r>
              <a:rPr lang="de-DE" dirty="0"/>
              <a:t>-filter&gt;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  		&lt;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android:name</a:t>
            </a:r>
            <a:r>
              <a:rPr lang="de-DE" dirty="0"/>
              <a:t>="</a:t>
            </a:r>
            <a:r>
              <a:rPr lang="de-DE" dirty="0" err="1"/>
              <a:t>android.intent.action.MAIN</a:t>
            </a:r>
            <a:r>
              <a:rPr lang="de-DE" dirty="0"/>
              <a:t>" /&gt;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  		&lt;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android:name</a:t>
            </a:r>
            <a:r>
              <a:rPr lang="de-DE" dirty="0"/>
              <a:t>="</a:t>
            </a:r>
            <a:r>
              <a:rPr lang="de-DE" dirty="0" err="1"/>
              <a:t>android.intent.category.LAUNCHER</a:t>
            </a:r>
            <a:r>
              <a:rPr lang="de-DE" dirty="0"/>
              <a:t>" /&gt;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		&lt;/</a:t>
            </a:r>
            <a:r>
              <a:rPr lang="de-DE" dirty="0" err="1"/>
              <a:t>intent</a:t>
            </a:r>
            <a:r>
              <a:rPr lang="de-DE" dirty="0"/>
              <a:t>-filter&gt;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		 &lt;/</a:t>
            </a:r>
            <a:r>
              <a:rPr lang="de-DE" dirty="0" err="1"/>
              <a:t>activity</a:t>
            </a:r>
            <a:r>
              <a:rPr lang="de-DE" dirty="0"/>
              <a:t>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&lt;/</a:t>
            </a:r>
            <a:r>
              <a:rPr lang="de-DE" dirty="0" err="1"/>
              <a:t>application</a:t>
            </a:r>
            <a:r>
              <a:rPr lang="de-DE" dirty="0"/>
              <a:t>&gt;</a:t>
            </a:r>
          </a:p>
          <a:p>
            <a:pPr>
              <a:lnSpc>
                <a:spcPct val="100000"/>
              </a:lnSpc>
            </a:pPr>
            <a:r>
              <a:rPr lang="de-DE" dirty="0"/>
              <a:t>	&lt;</a:t>
            </a:r>
            <a:r>
              <a:rPr lang="de-DE" dirty="0" err="1"/>
              <a:t>uses-sdk</a:t>
            </a:r>
            <a:r>
              <a:rPr lang="de-DE" dirty="0"/>
              <a:t> </a:t>
            </a:r>
            <a:r>
              <a:rPr lang="de-DE" dirty="0" err="1"/>
              <a:t>android:minSdkVersion</a:t>
            </a:r>
            <a:r>
              <a:rPr lang="de-DE" dirty="0"/>
              <a:t>="5" </a:t>
            </a:r>
          </a:p>
          <a:p>
            <a:pPr>
              <a:lnSpc>
                <a:spcPct val="100000"/>
              </a:lnSpc>
            </a:pPr>
            <a:r>
              <a:rPr lang="de-DE" dirty="0"/>
              <a:t>              </a:t>
            </a:r>
            <a:r>
              <a:rPr lang="de-DE" dirty="0" err="1"/>
              <a:t>android:targetSdkVersion</a:t>
            </a:r>
            <a:r>
              <a:rPr lang="de-DE" dirty="0"/>
              <a:t>="8"/&gt;</a:t>
            </a:r>
          </a:p>
          <a:p>
            <a:pPr>
              <a:lnSpc>
                <a:spcPct val="100000"/>
              </a:lnSpc>
            </a:pPr>
            <a:r>
              <a:rPr lang="de-DE" dirty="0"/>
              <a:t>&lt;/manifest&gt;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AndroidManifest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Layouts, Styles, Farben, Strings, Animationen sind </a:t>
            </a:r>
            <a:r>
              <a:rPr lang="de-DE" dirty="0" err="1" smtClean="0"/>
              <a:t>Resourcen</a:t>
            </a:r>
            <a:r>
              <a:rPr lang="de-DE" dirty="0" smtClean="0"/>
              <a:t> in </a:t>
            </a:r>
            <a:r>
              <a:rPr lang="de-DE" dirty="0" err="1" smtClean="0"/>
              <a:t>Android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Trennung von Design und Funktionalität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Internationalisierung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Trennung von verschiedenen Konfigurationen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Konfigurationen werden über </a:t>
            </a:r>
            <a:r>
              <a:rPr lang="de-DE" dirty="0" err="1" smtClean="0"/>
              <a:t>Qualifier</a:t>
            </a:r>
            <a:r>
              <a:rPr lang="de-DE" dirty="0" smtClean="0"/>
              <a:t> im Verzeichnisnamen angegeben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MCC, MNC, Sprache, Region, Displaygröße, Seitenverhältnis, Pixeldichte, Tageszeit, Tastatur, API-Level (und einiges mehr) bilden die aktuelle Konfiguration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wählt automatisch </a:t>
            </a:r>
            <a:r>
              <a:rPr lang="de-DE" dirty="0" err="1" smtClean="0"/>
              <a:t>Resourcen</a:t>
            </a:r>
            <a:r>
              <a:rPr lang="de-DE" dirty="0" smtClean="0"/>
              <a:t> passend zur Konfiguration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Resourcen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88840"/>
            <a:ext cx="2071861" cy="254463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einer </a:t>
            </a:r>
            <a:r>
              <a:rPr lang="de-DE" dirty="0" err="1"/>
              <a:t>Android</a:t>
            </a:r>
            <a:r>
              <a:rPr lang="de-DE" dirty="0"/>
              <a:t>-App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Resourcen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17</a:t>
            </a:fld>
            <a:r>
              <a:rPr lang="de-DE" smtClean="0"/>
              <a:t>  </a:t>
            </a:r>
            <a:endParaRPr lang="de-DE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467544" y="1788585"/>
            <a:ext cx="3960440" cy="1150473"/>
            <a:chOff x="467544" y="1788585"/>
            <a:chExt cx="3960440" cy="1150473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3347864" y="2002954"/>
              <a:ext cx="1080120" cy="936104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7544" y="1788585"/>
              <a:ext cx="216024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Bezeichnung für Bild-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10" name="Gerade Verbindung 9"/>
            <p:cNvCxnSpPr>
              <a:stCxn id="8" idx="3"/>
              <a:endCxn id="7" idx="1"/>
            </p:cNvCxnSpPr>
            <p:nvPr/>
          </p:nvCxnSpPr>
          <p:spPr bwMode="auto">
            <a:xfrm>
              <a:off x="2627784" y="2092386"/>
              <a:ext cx="720080" cy="37862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Gruppieren 33"/>
          <p:cNvGrpSpPr/>
          <p:nvPr/>
        </p:nvGrpSpPr>
        <p:grpSpPr>
          <a:xfrm>
            <a:off x="4427984" y="1788585"/>
            <a:ext cx="3168352" cy="1150473"/>
            <a:chOff x="4427984" y="1788585"/>
            <a:chExt cx="3168352" cy="1150473"/>
          </a:xfrm>
        </p:grpSpPr>
        <p:sp>
          <p:nvSpPr>
            <p:cNvPr id="13" name="Abgerundetes Rechteck 12"/>
            <p:cNvSpPr/>
            <p:nvPr/>
          </p:nvSpPr>
          <p:spPr bwMode="auto">
            <a:xfrm>
              <a:off x="4427984" y="2002954"/>
              <a:ext cx="540060" cy="936104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96136" y="1788585"/>
              <a:ext cx="180020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für Pixeldichte</a:t>
              </a:r>
              <a:endParaRPr lang="de-DE" dirty="0"/>
            </a:p>
          </p:txBody>
        </p:sp>
        <p:cxnSp>
          <p:nvCxnSpPr>
            <p:cNvPr id="16" name="Gerade Verbindung 15"/>
            <p:cNvCxnSpPr>
              <a:stCxn id="14" idx="1"/>
              <a:endCxn id="13" idx="3"/>
            </p:cNvCxnSpPr>
            <p:nvPr/>
          </p:nvCxnSpPr>
          <p:spPr bwMode="auto">
            <a:xfrm flipH="1">
              <a:off x="4968044" y="2092386"/>
              <a:ext cx="828092" cy="37862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uppieren 32"/>
          <p:cNvGrpSpPr/>
          <p:nvPr/>
        </p:nvGrpSpPr>
        <p:grpSpPr>
          <a:xfrm>
            <a:off x="215516" y="2602850"/>
            <a:ext cx="4023109" cy="854725"/>
            <a:chOff x="215516" y="2602850"/>
            <a:chExt cx="4023109" cy="854725"/>
          </a:xfrm>
        </p:grpSpPr>
        <p:sp>
          <p:nvSpPr>
            <p:cNvPr id="18" name="Abgerundetes Rechteck 17"/>
            <p:cNvSpPr/>
            <p:nvPr/>
          </p:nvSpPr>
          <p:spPr bwMode="auto">
            <a:xfrm>
              <a:off x="3353382" y="2963329"/>
              <a:ext cx="885243" cy="494246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15516" y="2602850"/>
              <a:ext cx="2664296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Bezeichnung für Layout-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21" name="Gerade Verbindung 20"/>
            <p:cNvCxnSpPr>
              <a:stCxn id="19" idx="3"/>
              <a:endCxn id="18" idx="1"/>
            </p:cNvCxnSpPr>
            <p:nvPr/>
          </p:nvCxnSpPr>
          <p:spPr bwMode="auto">
            <a:xfrm>
              <a:off x="2879812" y="2906651"/>
              <a:ext cx="473570" cy="303801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Gruppieren 34"/>
          <p:cNvGrpSpPr/>
          <p:nvPr/>
        </p:nvGrpSpPr>
        <p:grpSpPr>
          <a:xfrm>
            <a:off x="4238625" y="2972854"/>
            <a:ext cx="4365823" cy="1102792"/>
            <a:chOff x="4238625" y="2972854"/>
            <a:chExt cx="4365823" cy="1102792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4238625" y="3457575"/>
              <a:ext cx="885243" cy="618071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4266431" y="2972854"/>
              <a:ext cx="885243" cy="251073"/>
            </a:xfrm>
            <a:prstGeom prst="round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796136" y="3112084"/>
              <a:ext cx="2808312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fehlt = Default</a:t>
              </a:r>
              <a:endParaRPr lang="de-DE" dirty="0"/>
            </a:p>
          </p:txBody>
        </p:sp>
        <p:cxnSp>
          <p:nvCxnSpPr>
            <p:cNvPr id="27" name="Gerade Verbindung 26"/>
            <p:cNvCxnSpPr>
              <a:stCxn id="24" idx="3"/>
              <a:endCxn id="25" idx="1"/>
            </p:cNvCxnSpPr>
            <p:nvPr/>
          </p:nvCxnSpPr>
          <p:spPr bwMode="auto">
            <a:xfrm>
              <a:off x="5151674" y="3098391"/>
              <a:ext cx="644462" cy="18867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/>
            <p:cNvCxnSpPr>
              <a:stCxn id="23" idx="3"/>
              <a:endCxn id="25" idx="1"/>
            </p:cNvCxnSpPr>
            <p:nvPr/>
          </p:nvCxnSpPr>
          <p:spPr bwMode="auto">
            <a:xfrm flipV="1">
              <a:off x="5123868" y="3287068"/>
              <a:ext cx="672268" cy="479543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uppieren 45"/>
          <p:cNvGrpSpPr/>
          <p:nvPr/>
        </p:nvGrpSpPr>
        <p:grpSpPr>
          <a:xfrm>
            <a:off x="179512" y="3645024"/>
            <a:ext cx="4059113" cy="720080"/>
            <a:chOff x="179512" y="3645024"/>
            <a:chExt cx="4059113" cy="720080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3419872" y="3766611"/>
              <a:ext cx="818753" cy="598493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79512" y="3645024"/>
              <a:ext cx="2736304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Werte wie Strings, Farben, Styles</a:t>
              </a:r>
              <a:endParaRPr lang="de-DE" dirty="0"/>
            </a:p>
          </p:txBody>
        </p:sp>
        <p:cxnSp>
          <p:nvCxnSpPr>
            <p:cNvPr id="39" name="Gerade Verbindung 38"/>
            <p:cNvCxnSpPr>
              <a:stCxn id="37" idx="3"/>
              <a:endCxn id="36" idx="1"/>
            </p:cNvCxnSpPr>
            <p:nvPr/>
          </p:nvCxnSpPr>
          <p:spPr bwMode="auto">
            <a:xfrm>
              <a:off x="2915816" y="3948825"/>
              <a:ext cx="504056" cy="117033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uppieren 46"/>
          <p:cNvGrpSpPr/>
          <p:nvPr/>
        </p:nvGrpSpPr>
        <p:grpSpPr>
          <a:xfrm>
            <a:off x="4238625" y="4005803"/>
            <a:ext cx="4131797" cy="607602"/>
            <a:chOff x="4238625" y="4005803"/>
            <a:chExt cx="4131797" cy="60760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4238625" y="4075647"/>
              <a:ext cx="333375" cy="289458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30162" y="4005803"/>
              <a:ext cx="234026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Qualifier</a:t>
              </a:r>
              <a:r>
                <a:rPr lang="de-DE" dirty="0" smtClean="0"/>
                <a:t> für API-Level</a:t>
              </a:r>
              <a:endParaRPr lang="de-DE" dirty="0"/>
            </a:p>
          </p:txBody>
        </p:sp>
        <p:cxnSp>
          <p:nvCxnSpPr>
            <p:cNvPr id="44" name="Gerade Verbindung 43"/>
            <p:cNvCxnSpPr>
              <a:stCxn id="41" idx="3"/>
              <a:endCxn id="42" idx="1"/>
            </p:cNvCxnSpPr>
            <p:nvPr/>
          </p:nvCxnSpPr>
          <p:spPr bwMode="auto">
            <a:xfrm>
              <a:off x="4572000" y="4220376"/>
              <a:ext cx="1458162" cy="8922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Einen eindeutigen </a:t>
            </a:r>
            <a:r>
              <a:rPr lang="de-DE" dirty="0" err="1" smtClean="0"/>
              <a:t>Packagename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Schlüssel zum signieren (sicherer Aufbewahrungsort)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Welcher API-Level soll angesprochen werden?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Vorüberlegungen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4381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Wahl des API-Levels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19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1916832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=10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788024" y="1916832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=7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2852936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=10</a:t>
            </a:r>
          </a:p>
          <a:p>
            <a:r>
              <a:rPr lang="de-DE" dirty="0" err="1" smtClean="0"/>
              <a:t>minSdkVersion</a:t>
            </a:r>
            <a:r>
              <a:rPr lang="de-DE" dirty="0" smtClean="0"/>
              <a:t>=7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788024" y="2852936"/>
            <a:ext cx="3600400" cy="607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targetSdkVersion</a:t>
            </a:r>
            <a:r>
              <a:rPr lang="de-DE" dirty="0" smtClean="0"/>
              <a:t>=15</a:t>
            </a:r>
          </a:p>
          <a:p>
            <a:r>
              <a:rPr lang="de-DE" dirty="0" err="1" smtClean="0"/>
              <a:t>minSdkVersion</a:t>
            </a:r>
            <a:r>
              <a:rPr lang="de-DE" dirty="0" smtClean="0"/>
              <a:t>=7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716016" y="2740458"/>
            <a:ext cx="3744416" cy="83255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1827939" cy="243656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 eigentlich?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123728" y="1484784"/>
            <a:ext cx="468052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Till </a:t>
            </a:r>
            <a:r>
              <a:rPr lang="de-DE" dirty="0" err="1" smtClean="0"/>
              <a:t>Klocke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Seit ca. 2008 aktiv in der Entwicklung von </a:t>
            </a:r>
            <a:r>
              <a:rPr lang="de-DE" dirty="0" err="1" smtClean="0"/>
              <a:t>Android</a:t>
            </a:r>
            <a:r>
              <a:rPr lang="de-DE" dirty="0" smtClean="0"/>
              <a:t>-Applikationen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Seit 2011 bei Berater bei </a:t>
            </a:r>
            <a:r>
              <a:rPr lang="de-DE" dirty="0" err="1" smtClean="0"/>
              <a:t>itemis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23728" y="2780928"/>
            <a:ext cx="5328592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findet man mich?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Email: till.klocke@itemis.de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Twitter</a:t>
            </a:r>
            <a:r>
              <a:rPr lang="de-DE" dirty="0" smtClean="0"/>
              <a:t>: @</a:t>
            </a:r>
            <a:r>
              <a:rPr lang="de-DE" dirty="0" err="1" smtClean="0"/>
              <a:t>dereulenspiegel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Google+: gplus.to/</a:t>
            </a:r>
            <a:r>
              <a:rPr lang="de-DE" dirty="0" err="1" smtClean="0"/>
              <a:t>tillklocke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Github</a:t>
            </a:r>
            <a:r>
              <a:rPr lang="de-DE" dirty="0"/>
              <a:t>: https://github.com/dereulenspiegel</a:t>
            </a:r>
          </a:p>
        </p:txBody>
      </p:sp>
    </p:spTree>
    <p:extLst>
      <p:ext uri="{BB962C8B-B14F-4D97-AF65-F5344CB8AC3E}">
        <p14:creationId xmlns:p14="http://schemas.microsoft.com/office/powerpoint/2010/main" val="617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14925" cy="41243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Was ist meine „Superpower“?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20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907704" y="5663448"/>
            <a:ext cx="1800200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chip.de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48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Lieber auf ein wichtiges/cooles Feature konzentrieren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Für „entfernte“ Funktionen wenn möglich Fremd-Apps oder eigene weitere Apps nutzen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Die Superpower auf jede sinnvolle Art nutzbar machen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Auf die richtigen </a:t>
            </a:r>
            <a:r>
              <a:rPr lang="de-DE" dirty="0" err="1" smtClean="0"/>
              <a:t>Intents</a:t>
            </a:r>
            <a:r>
              <a:rPr lang="de-DE" dirty="0" smtClean="0"/>
              <a:t> reagieren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Shortcuts implementieren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Evtl. ein </a:t>
            </a:r>
            <a:r>
              <a:rPr lang="de-DE" dirty="0" err="1" smtClean="0"/>
              <a:t>Widget</a:t>
            </a:r>
            <a:r>
              <a:rPr lang="de-DE" dirty="0" smtClean="0"/>
              <a:t> implementieren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Was ist meine „Superpower“?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2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4982271" cy="330563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22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2987824" y="2828925"/>
            <a:ext cx="129614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987824" y="2588890"/>
            <a:ext cx="57606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987824" y="3068960"/>
            <a:ext cx="936104" cy="24003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8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2088232" cy="489785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23</a:t>
            </a:fld>
            <a:r>
              <a:rPr lang="de-DE" smtClean="0"/>
              <a:t>  </a:t>
            </a: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971600" y="5373216"/>
            <a:ext cx="5973854" cy="504055"/>
            <a:chOff x="971600" y="5373216"/>
            <a:chExt cx="5973854" cy="504055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5373216"/>
              <a:ext cx="4029638" cy="390580"/>
            </a:xfrm>
            <a:prstGeom prst="rect">
              <a:avLst/>
            </a:prstGeom>
          </p:spPr>
        </p:pic>
        <p:sp>
          <p:nvSpPr>
            <p:cNvPr id="8" name="Abgerundetes Rechteck 7"/>
            <p:cNvSpPr/>
            <p:nvPr/>
          </p:nvSpPr>
          <p:spPr bwMode="auto">
            <a:xfrm>
              <a:off x="971600" y="5648324"/>
              <a:ext cx="864096" cy="228947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2915816" y="5373216"/>
              <a:ext cx="3960440" cy="39058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cxnSp>
          <p:nvCxnSpPr>
            <p:cNvPr id="11" name="Gerade Verbindung 10"/>
            <p:cNvCxnSpPr>
              <a:stCxn id="8" idx="3"/>
              <a:endCxn id="9" idx="1"/>
            </p:cNvCxnSpPr>
            <p:nvPr/>
          </p:nvCxnSpPr>
          <p:spPr bwMode="auto">
            <a:xfrm flipV="1">
              <a:off x="1835696" y="5568506"/>
              <a:ext cx="1080120" cy="194292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uppieren 23"/>
          <p:cNvGrpSpPr/>
          <p:nvPr/>
        </p:nvGrpSpPr>
        <p:grpSpPr>
          <a:xfrm>
            <a:off x="971600" y="2060848"/>
            <a:ext cx="6796763" cy="2177327"/>
            <a:chOff x="971600" y="2060848"/>
            <a:chExt cx="6796763" cy="2177327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2132856"/>
              <a:ext cx="3772427" cy="2105319"/>
            </a:xfrm>
            <a:prstGeom prst="rect">
              <a:avLst/>
            </a:prstGeom>
          </p:spPr>
        </p:pic>
        <p:sp>
          <p:nvSpPr>
            <p:cNvPr id="14" name="Abgerundetes Rechteck 13"/>
            <p:cNvSpPr/>
            <p:nvPr/>
          </p:nvSpPr>
          <p:spPr bwMode="auto">
            <a:xfrm>
              <a:off x="971600" y="2752725"/>
              <a:ext cx="648072" cy="172219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851920" y="2060848"/>
              <a:ext cx="3916443" cy="2177327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cxnSp>
          <p:nvCxnSpPr>
            <p:cNvPr id="18" name="Gerade Verbindung 17"/>
            <p:cNvCxnSpPr>
              <a:stCxn id="14" idx="3"/>
              <a:endCxn id="16" idx="1"/>
            </p:cNvCxnSpPr>
            <p:nvPr/>
          </p:nvCxnSpPr>
          <p:spPr bwMode="auto">
            <a:xfrm>
              <a:off x="1619672" y="2838835"/>
              <a:ext cx="2232248" cy="31067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Abgerundetes Rechteck 19"/>
          <p:cNvSpPr/>
          <p:nvPr/>
        </p:nvSpPr>
        <p:spPr bwMode="auto">
          <a:xfrm>
            <a:off x="3851920" y="5553076"/>
            <a:ext cx="720080" cy="16192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6108551" y="3573016"/>
            <a:ext cx="616099" cy="14173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Die App sollte sich auf allen Geräten möglichst ähnlich verhalten und aussehen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UI sollte in sinnvolle Fragmente unterteilbar sein (Detailansichten etc.)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Dabei sollte man sich an den aktuellen UI-Pattern orientieren (</a:t>
            </a:r>
            <a:r>
              <a:rPr lang="de-DE" dirty="0" err="1" smtClean="0"/>
              <a:t>ActionBar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Für all das benötigen wir die </a:t>
            </a:r>
            <a:r>
              <a:rPr lang="de-DE" dirty="0" err="1" smtClean="0"/>
              <a:t>Compatibility</a:t>
            </a:r>
            <a:r>
              <a:rPr lang="de-DE" dirty="0" smtClean="0"/>
              <a:t> Library (von Google bereitgestellt)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Noch besser ist jedoch ist </a:t>
            </a:r>
            <a:r>
              <a:rPr lang="de-DE" dirty="0" err="1" smtClean="0"/>
              <a:t>ActionBarSherlock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Für eiskalte Desserts vorbereiten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87" y="3861048"/>
            <a:ext cx="167619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ActionBarSherlock</a:t>
            </a:r>
            <a:r>
              <a:rPr lang="de-DE" dirty="0" smtClean="0"/>
              <a:t> von actionbarsherlock.com herunterladen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Als Library-Projekt importieren (per </a:t>
            </a:r>
            <a:r>
              <a:rPr lang="de-DE" dirty="0" err="1" smtClean="0"/>
              <a:t>maven</a:t>
            </a:r>
            <a:r>
              <a:rPr lang="de-DE" dirty="0" smtClean="0"/>
              <a:t> geht es leichter)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Für eiskalte Desserts vorbereiten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25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720873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 bwMode="auto">
          <a:xfrm>
            <a:off x="3962401" y="4467225"/>
            <a:ext cx="537592" cy="20002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860031" y="3717032"/>
            <a:ext cx="959743" cy="21679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Grafiken sollten in allen Varianten für verschiedene Pixeldichten vorliegen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Gerade das Launcher-Icon ist das erste was der Nutzer von der App sieht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Launcher-Icon wird auch in der </a:t>
            </a:r>
            <a:r>
              <a:rPr lang="de-DE" dirty="0" err="1" smtClean="0"/>
              <a:t>ActionBar</a:t>
            </a:r>
            <a:r>
              <a:rPr lang="de-DE" dirty="0" smtClean="0"/>
              <a:t> wieder verwendet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/>
              <a:t>-Asset-Studio hilft dabei (http://</a:t>
            </a:r>
            <a:r>
              <a:rPr lang="de-DE" dirty="0" smtClean="0"/>
              <a:t>android-ui-utils.googlecode.com/hg/asset-studio/dist/index.html)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generierte Zip-File hat schon die korrekte Ordnerstruktur.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Launcher-Icon einfach gemacht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1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styling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27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25070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11560" y="1556792"/>
            <a:ext cx="316835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 Verzeichnis „</a:t>
            </a:r>
            <a:r>
              <a:rPr lang="de-DE" dirty="0" err="1" smtClean="0"/>
              <a:t>res</a:t>
            </a:r>
            <a:r>
              <a:rPr lang="de-DE" dirty="0" smtClean="0"/>
              <a:t>“ eine neue Datei erstellen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532409"/>
            <a:ext cx="4352747" cy="469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8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 smtClean="0"/>
              <a:t>styling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601987" cy="498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 bwMode="auto">
          <a:xfrm>
            <a:off x="2247900" y="2348880"/>
            <a:ext cx="595908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635896" y="2380320"/>
            <a:ext cx="231254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768870" y="4761570"/>
            <a:ext cx="831329" cy="24192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styling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29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64804"/>
            <a:ext cx="7839581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304764"/>
            <a:ext cx="2664296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</a:t>
            </a:r>
            <a:r>
              <a:rPr lang="de-DE" dirty="0" smtClean="0"/>
              <a:t>/values-v13/style.xml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2044" y="2564904"/>
            <a:ext cx="24482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</a:t>
            </a:r>
            <a:r>
              <a:rPr lang="de-DE" dirty="0" smtClean="0"/>
              <a:t>/</a:t>
            </a:r>
            <a:r>
              <a:rPr lang="de-DE" dirty="0" err="1" smtClean="0"/>
              <a:t>values</a:t>
            </a:r>
            <a:r>
              <a:rPr lang="de-DE" dirty="0" smtClean="0"/>
              <a:t>/style.xml</a:t>
            </a:r>
            <a:endParaRPr lang="de-DE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4" y="2914872"/>
            <a:ext cx="7563429" cy="9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3" y="4221088"/>
            <a:ext cx="763911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42044" y="3909267"/>
            <a:ext cx="2438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AndroidManifest.xml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9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Wurde 2003 gegründet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Hauptsitz in Lünen, Niederlassungen in ganz Deutschland, in Frankreich und der Schweiz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Aktuell ca. 150 Mitarbeiter</a:t>
            </a:r>
          </a:p>
          <a:p>
            <a:pPr>
              <a:buFont typeface="Arial" pitchFamily="34" charset="0"/>
              <a:buChar char="•"/>
            </a:pPr>
            <a:r>
              <a:rPr lang="de-DE" dirty="0"/>
              <a:t>Unabhängiges Beratungshaus mit Kernkompetenz MDSD in den Bereichen Enterprise, Embedded und </a:t>
            </a:r>
            <a:r>
              <a:rPr lang="de-DE" dirty="0" smtClean="0"/>
              <a:t>Mobile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Strategic Member der Eclipse </a:t>
            </a:r>
            <a:r>
              <a:rPr lang="en-US" dirty="0" smtClean="0"/>
              <a:t>Foundation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Entwicklung</a:t>
            </a:r>
            <a:r>
              <a:rPr lang="en-US" dirty="0" smtClean="0"/>
              <a:t>, </a:t>
            </a:r>
            <a:r>
              <a:rPr lang="en-US" dirty="0" err="1" smtClean="0"/>
              <a:t>Schulung</a:t>
            </a:r>
            <a:r>
              <a:rPr lang="en-US" dirty="0" smtClean="0"/>
              <a:t> und </a:t>
            </a:r>
            <a:r>
              <a:rPr lang="en-US" dirty="0" err="1" smtClean="0"/>
              <a:t>strategische</a:t>
            </a:r>
            <a:r>
              <a:rPr lang="en-US" dirty="0" smtClean="0"/>
              <a:t> </a:t>
            </a:r>
            <a:r>
              <a:rPr lang="en-US" dirty="0" err="1" smtClean="0"/>
              <a:t>Beratung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Mobile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Mobile Enterprise</a:t>
            </a:r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arbeite ich?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itemis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 von Googles Antworten auf die Hardwarefragmentierung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Kapseln einzelne Aspekte/Funktionen einer App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Müssen nicht grafisch/sichtbar sein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Haben einen eigenen </a:t>
            </a:r>
            <a:r>
              <a:rPr lang="de-DE" dirty="0" err="1" smtClean="0"/>
              <a:t>Lifecycle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auf einem eigenen </a:t>
            </a:r>
            <a:r>
              <a:rPr lang="de-DE" dirty="0" err="1" smtClean="0"/>
              <a:t>Stack</a:t>
            </a:r>
            <a:r>
              <a:rPr lang="de-DE" dirty="0" smtClean="0"/>
              <a:t> abgelegt (der aber manipulierbar ist)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Gut wiederverwendbar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nicht außerhalb einer </a:t>
            </a:r>
            <a:r>
              <a:rPr lang="de-DE" dirty="0" err="1" smtClean="0"/>
              <a:t>FragmentActivity</a:t>
            </a:r>
            <a:r>
              <a:rPr lang="de-DE" dirty="0" smtClean="0"/>
              <a:t> existieren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erste Projekt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Fragments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30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2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25987"/>
            <a:ext cx="2232248" cy="537368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Fragments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31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 bwMode="auto">
          <a:xfrm>
            <a:off x="3203848" y="980728"/>
            <a:ext cx="5400600" cy="5316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1pPr>
            <a:lvl2pPr marL="538163" indent="-28575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4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2pPr>
            <a:lvl3pPr marL="80168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3pPr>
            <a:lvl4pPr marL="116363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4pPr>
            <a:lvl5pPr marL="1163638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200">
                <a:solidFill>
                  <a:srgbClr val="004779"/>
                </a:solidFill>
                <a:latin typeface="+mn-lt"/>
                <a:ea typeface="+mn-ea"/>
                <a:cs typeface="MS Gothic" charset="0"/>
              </a:defRPr>
            </a:lvl5pPr>
            <a:lvl6pPr marL="25146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lnSpc>
                <a:spcPct val="112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500">
                <a:solidFill>
                  <a:srgbClr val="004779"/>
                </a:solidFill>
                <a:latin typeface="+mn-lt"/>
                <a:ea typeface="+mn-ea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de-DE" dirty="0" smtClean="0"/>
              <a:t>Der </a:t>
            </a:r>
            <a:r>
              <a:rPr lang="de-DE" dirty="0" err="1" smtClean="0"/>
              <a:t>Lifecycle</a:t>
            </a:r>
            <a:r>
              <a:rPr lang="de-DE" dirty="0" smtClean="0"/>
              <a:t> spielt sich „innerhalb“ des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Lifecycles</a:t>
            </a:r>
            <a:r>
              <a:rPr lang="de-DE" dirty="0" smtClean="0"/>
              <a:t> ab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Es gelten die gleichen Regeln wie für den </a:t>
            </a:r>
            <a:r>
              <a:rPr lang="de-DE" dirty="0" err="1" smtClean="0"/>
              <a:t>ActivityLifecycle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onCreate</a:t>
            </a:r>
            <a:r>
              <a:rPr lang="de-DE" dirty="0" smtClean="0"/>
              <a:t> etc. dürfen nicht länger als 5 Sekunden brauchen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Resourcen</a:t>
            </a:r>
            <a:r>
              <a:rPr lang="de-DE" dirty="0" smtClean="0"/>
              <a:t> (Connections etc. ) müssen rechtzeitig freigegeben werden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Die Inhalte sollten in </a:t>
            </a:r>
            <a:r>
              <a:rPr lang="de-DE" dirty="0" err="1" smtClean="0"/>
              <a:t>onStart</a:t>
            </a:r>
            <a:r>
              <a:rPr lang="de-DE" dirty="0" smtClean="0"/>
              <a:t> bzw. </a:t>
            </a:r>
            <a:r>
              <a:rPr lang="de-DE" dirty="0" err="1" smtClean="0"/>
              <a:t>onResume</a:t>
            </a:r>
            <a:r>
              <a:rPr lang="de-DE" dirty="0" smtClean="0"/>
              <a:t> aktualisiert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2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Das erste Fragment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32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276871"/>
            <a:ext cx="5722392" cy="41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95536" y="1484784"/>
            <a:ext cx="50405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abstrakte Basisklasse mit ein wenig Convenience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5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erste Fragment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33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8728"/>
            <a:ext cx="6777313" cy="31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268760"/>
            <a:ext cx="33123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/counter_button.xml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272024" y="3967796"/>
            <a:ext cx="2880320" cy="1615714"/>
            <a:chOff x="2483768" y="4581128"/>
            <a:chExt cx="2880320" cy="161571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2483768" y="4581128"/>
              <a:ext cx="2736304" cy="42902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699792" y="5589240"/>
              <a:ext cx="2664296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Referenz auf andere </a:t>
              </a:r>
              <a:r>
                <a:rPr lang="de-DE" dirty="0" err="1" smtClean="0"/>
                <a:t>Resourcen</a:t>
              </a:r>
              <a:endParaRPr lang="de-DE" dirty="0"/>
            </a:p>
          </p:txBody>
        </p:sp>
        <p:cxnSp>
          <p:nvCxnSpPr>
            <p:cNvPr id="10" name="Gerade Verbindung 9"/>
            <p:cNvCxnSpPr>
              <a:stCxn id="7" idx="2"/>
              <a:endCxn id="8" idx="0"/>
            </p:cNvCxnSpPr>
            <p:nvPr/>
          </p:nvCxnSpPr>
          <p:spPr bwMode="auto">
            <a:xfrm>
              <a:off x="3851920" y="5010150"/>
              <a:ext cx="180020" cy="579090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84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Das erste Fragment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8" y="2132856"/>
            <a:ext cx="660047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237792"/>
            <a:ext cx="345638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BeerCounterFragment.java</a:t>
            </a:r>
            <a:endParaRPr lang="de-D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8710"/>
            <a:ext cx="7406224" cy="56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s Rechteck 6"/>
          <p:cNvSpPr/>
          <p:nvPr/>
        </p:nvSpPr>
        <p:spPr bwMode="auto">
          <a:xfrm>
            <a:off x="818059" y="2896369"/>
            <a:ext cx="3384376" cy="21602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8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Vom Nutzer sichtbare Komponente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Besteht aus Views oder Fragments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auf einem </a:t>
            </a:r>
            <a:r>
              <a:rPr lang="de-DE" dirty="0" err="1" smtClean="0"/>
              <a:t>Stack</a:t>
            </a:r>
            <a:r>
              <a:rPr lang="de-DE" dirty="0" smtClean="0"/>
              <a:t> abgelegt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mehrfach instanziiert werden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Können im Hintergrund aktiv bleiben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Werden vom System eventuell irgendwann ganz sicher Mal zerstört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3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8379"/>
            <a:ext cx="4248472" cy="546696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Lifecycle</a:t>
            </a:r>
            <a:r>
              <a:rPr lang="de-DE" dirty="0" smtClean="0"/>
              <a:t> einer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36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6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 smtClean="0"/>
              <a:t>Resourcen</a:t>
            </a:r>
            <a:r>
              <a:rPr lang="de-DE" dirty="0" smtClean="0"/>
              <a:t> (Verbindungen etc.) spätestens in </a:t>
            </a:r>
            <a:r>
              <a:rPr lang="de-DE" dirty="0" err="1" smtClean="0"/>
              <a:t>onDestroy</a:t>
            </a:r>
            <a:r>
              <a:rPr lang="de-DE" dirty="0" smtClean="0"/>
              <a:t> freigeben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onCreate</a:t>
            </a:r>
            <a:r>
              <a:rPr lang="de-DE" dirty="0" smtClean="0"/>
              <a:t> die </a:t>
            </a:r>
            <a:r>
              <a:rPr lang="de-DE" dirty="0" err="1" smtClean="0"/>
              <a:t>Activity</a:t>
            </a:r>
            <a:r>
              <a:rPr lang="de-DE" dirty="0" smtClean="0"/>
              <a:t> nur „vorbereiten“ (UI erstellen, Strukturen vorbereiten etc.)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Die eigentlichen Inhalte erst in </a:t>
            </a:r>
            <a:r>
              <a:rPr lang="de-DE" dirty="0" err="1" smtClean="0"/>
              <a:t>onResume</a:t>
            </a:r>
            <a:r>
              <a:rPr lang="de-DE" dirty="0" smtClean="0"/>
              <a:t> bzw. </a:t>
            </a:r>
            <a:r>
              <a:rPr lang="de-DE" dirty="0" err="1" smtClean="0"/>
              <a:t>onStart</a:t>
            </a:r>
            <a:r>
              <a:rPr lang="de-DE" dirty="0" smtClean="0"/>
              <a:t> laden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onResume</a:t>
            </a:r>
            <a:r>
              <a:rPr lang="de-DE" dirty="0" smtClean="0"/>
              <a:t>, </a:t>
            </a:r>
            <a:r>
              <a:rPr lang="de-DE" dirty="0" err="1" smtClean="0"/>
              <a:t>onCreate</a:t>
            </a:r>
            <a:r>
              <a:rPr lang="de-DE" dirty="0" smtClean="0"/>
              <a:t> etc. dürfen maximal 5 Sekunden dauern!!!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Sonst </a:t>
            </a:r>
            <a:r>
              <a:rPr lang="de-DE" dirty="0" err="1" smtClean="0"/>
              <a:t>ApplicationNotResponding</a:t>
            </a:r>
            <a:r>
              <a:rPr lang="de-DE" dirty="0" smtClean="0"/>
              <a:t>(ANR)-Meldung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Nur die nötigsten Dinge im UI-Thread tun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Alles andere in eigenen Threads per Handler, </a:t>
            </a:r>
            <a:r>
              <a:rPr lang="de-DE" dirty="0" err="1" smtClean="0"/>
              <a:t>AsyncTask</a:t>
            </a:r>
            <a:r>
              <a:rPr lang="de-DE" dirty="0" smtClean="0"/>
              <a:t> o.ä. (</a:t>
            </a:r>
            <a:r>
              <a:rPr lang="de-DE" dirty="0" err="1" smtClean="0"/>
              <a:t>Maninpulationen</a:t>
            </a:r>
            <a:r>
              <a:rPr lang="de-DE" dirty="0" smtClean="0"/>
              <a:t> am UI müssen im UI-Thread statt finden!)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Lifecycle</a:t>
            </a:r>
            <a:r>
              <a:rPr lang="de-DE" dirty="0"/>
              <a:t> einer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37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1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Neue abstrakte Klasse als Basis für alle anderen (oder zumindest die meisten) </a:t>
            </a:r>
            <a:r>
              <a:rPr lang="de-DE" dirty="0" err="1" smtClean="0"/>
              <a:t>Activities</a:t>
            </a:r>
            <a:r>
              <a:rPr lang="de-DE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38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51250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6" y="2924944"/>
            <a:ext cx="797454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smtClean="0"/>
              <a:t>Die erste </a:t>
            </a:r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39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1111"/>
            <a:ext cx="7188324" cy="48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124744"/>
            <a:ext cx="230425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/main.xml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39552" y="3501008"/>
            <a:ext cx="4248472" cy="165618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8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02" y="2038154"/>
            <a:ext cx="5884993" cy="378320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arbeite ich?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/>
              <a:t>itemis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40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00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212404"/>
            <a:ext cx="36724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/layout-sw600dp/main.xml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67544" y="5013176"/>
            <a:ext cx="4248472" cy="136815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res</a:t>
            </a:r>
            <a:r>
              <a:rPr lang="de-DE" dirty="0" smtClean="0"/>
              <a:t>/</a:t>
            </a:r>
            <a:r>
              <a:rPr lang="de-DE" dirty="0" err="1" smtClean="0"/>
              <a:t>layout</a:t>
            </a:r>
            <a:r>
              <a:rPr lang="de-DE" dirty="0" smtClean="0"/>
              <a:t>/main.xml ist das Default-Layout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r</a:t>
            </a:r>
            <a:r>
              <a:rPr lang="de-DE" dirty="0" err="1" smtClean="0"/>
              <a:t>es</a:t>
            </a:r>
            <a:r>
              <a:rPr lang="de-DE" dirty="0" smtClean="0"/>
              <a:t>/layout-sw600dp/main.xml wird geladen wenn an der schmalsten Seite mindestens 600 Pixel zur Verfügung stehen (</a:t>
            </a:r>
            <a:r>
              <a:rPr lang="de-DE" dirty="0" err="1" smtClean="0"/>
              <a:t>Tablets</a:t>
            </a:r>
            <a:r>
              <a:rPr lang="de-DE" dirty="0" smtClean="0"/>
              <a:t>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Layout wird automatisch vom System gewählt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der </a:t>
            </a:r>
            <a:r>
              <a:rPr lang="de-DE" dirty="0" err="1" smtClean="0"/>
              <a:t>Activity</a:t>
            </a:r>
            <a:r>
              <a:rPr lang="de-DE" dirty="0" smtClean="0"/>
              <a:t> müssen wir beide Layouts berücksichtigen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41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/>
              <a:t>Die erste </a:t>
            </a:r>
            <a:r>
              <a:rPr lang="de-DE" dirty="0" err="1"/>
              <a:t>Activity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42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7" y="1834752"/>
            <a:ext cx="7825464" cy="389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51520" y="1484784"/>
            <a:ext cx="288032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MMT30Activity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755576" y="3861048"/>
            <a:ext cx="6048672" cy="64807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755576" y="4716363"/>
            <a:ext cx="6048672" cy="64807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Mit </a:t>
            </a:r>
            <a:r>
              <a:rPr lang="de-DE" dirty="0" err="1" smtClean="0"/>
              <a:t>Intents</a:t>
            </a:r>
            <a:r>
              <a:rPr lang="de-DE" dirty="0" smtClean="0"/>
              <a:t> werden Aktionen ausgelöst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Intents</a:t>
            </a:r>
            <a:r>
              <a:rPr lang="de-DE" dirty="0" smtClean="0"/>
              <a:t> können explizit bestimmte Komponenten (</a:t>
            </a:r>
            <a:r>
              <a:rPr lang="de-DE" dirty="0" err="1" smtClean="0"/>
              <a:t>Activities</a:t>
            </a:r>
            <a:r>
              <a:rPr lang="de-DE" dirty="0" smtClean="0"/>
              <a:t> oder Services) ansprechen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Oder sie können implizit Aktionen </a:t>
            </a:r>
            <a:r>
              <a:rPr lang="de-DE" dirty="0" err="1" smtClean="0"/>
              <a:t>beschreibem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Android</a:t>
            </a:r>
            <a:r>
              <a:rPr lang="de-DE" dirty="0" smtClean="0"/>
              <a:t> wählt dann ggf. einen geeigneten Empfänger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Oder lässt den Nutzer einen wählen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Intents</a:t>
            </a:r>
            <a:r>
              <a:rPr lang="de-DE" dirty="0" smtClean="0"/>
              <a:t> können „geordnet“ sein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Empfänger werden in bestimmter Reihenfolge abgearbeitet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Ein Empfänger kann den </a:t>
            </a:r>
            <a:r>
              <a:rPr lang="de-DE" dirty="0" err="1" smtClean="0"/>
              <a:t>Intent</a:t>
            </a:r>
            <a:r>
              <a:rPr lang="de-DE" dirty="0" smtClean="0"/>
              <a:t> „abbrechen“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43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44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759134" cy="10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971600" y="2132856"/>
            <a:ext cx="2384648" cy="1471698"/>
            <a:chOff x="971600" y="2132856"/>
            <a:chExt cx="2384648" cy="147169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819400" y="2132856"/>
              <a:ext cx="384448" cy="19124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71600" y="2996952"/>
              <a:ext cx="2384648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 der Applikation/</a:t>
              </a:r>
              <a:r>
                <a:rPr lang="de-DE" dirty="0" err="1" smtClean="0"/>
                <a:t>Activity</a:t>
              </a:r>
              <a:endParaRPr lang="de-DE" dirty="0"/>
            </a:p>
          </p:txBody>
        </p:sp>
        <p:cxnSp>
          <p:nvCxnSpPr>
            <p:cNvPr id="12" name="Gerade Verbindung 11"/>
            <p:cNvCxnSpPr>
              <a:stCxn id="6" idx="2"/>
              <a:endCxn id="8" idx="0"/>
            </p:cNvCxnSpPr>
            <p:nvPr/>
          </p:nvCxnSpPr>
          <p:spPr bwMode="auto">
            <a:xfrm flipH="1">
              <a:off x="2163924" y="2324100"/>
              <a:ext cx="847700" cy="672852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uppieren 17"/>
          <p:cNvGrpSpPr/>
          <p:nvPr/>
        </p:nvGrpSpPr>
        <p:grpSpPr>
          <a:xfrm>
            <a:off x="3356248" y="2132856"/>
            <a:ext cx="2736304" cy="1201116"/>
            <a:chOff x="3356248" y="2132856"/>
            <a:chExt cx="2736304" cy="1201116"/>
          </a:xfrm>
        </p:grpSpPr>
        <p:sp>
          <p:nvSpPr>
            <p:cNvPr id="9" name="Abgerundetes Rechteck 8"/>
            <p:cNvSpPr/>
            <p:nvPr/>
          </p:nvSpPr>
          <p:spPr bwMode="auto">
            <a:xfrm>
              <a:off x="3356248" y="2132856"/>
              <a:ext cx="2439888" cy="191244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07904" y="2984004"/>
              <a:ext cx="2384648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Zu startende </a:t>
              </a:r>
              <a:r>
                <a:rPr lang="de-DE" dirty="0" err="1" smtClean="0"/>
                <a:t>Activity</a:t>
              </a:r>
              <a:endParaRPr lang="de-DE" dirty="0"/>
            </a:p>
          </p:txBody>
        </p:sp>
        <p:cxnSp>
          <p:nvCxnSpPr>
            <p:cNvPr id="15" name="Gerade Verbindung 14"/>
            <p:cNvCxnSpPr>
              <a:stCxn id="9" idx="2"/>
              <a:endCxn id="11" idx="0"/>
            </p:cNvCxnSpPr>
            <p:nvPr/>
          </p:nvCxnSpPr>
          <p:spPr bwMode="auto">
            <a:xfrm>
              <a:off x="4576192" y="2324100"/>
              <a:ext cx="324036" cy="659904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94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erste Projekt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45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54002"/>
            <a:ext cx="6028994" cy="153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2600325" y="1647398"/>
            <a:ext cx="6076131" cy="1181526"/>
            <a:chOff x="2600325" y="1647398"/>
            <a:chExt cx="6076131" cy="118152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600325" y="2619375"/>
              <a:ext cx="1647825" cy="209549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796136" y="1647398"/>
              <a:ext cx="2880320" cy="6076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Die Intention die wir haben</a:t>
              </a:r>
              <a:endParaRPr lang="de-DE" dirty="0"/>
            </a:p>
          </p:txBody>
        </p:sp>
        <p:cxnSp>
          <p:nvCxnSpPr>
            <p:cNvPr id="9" name="Gerade Verbindung 8"/>
            <p:cNvCxnSpPr>
              <a:stCxn id="6" idx="3"/>
              <a:endCxn id="7" idx="1"/>
            </p:cNvCxnSpPr>
            <p:nvPr/>
          </p:nvCxnSpPr>
          <p:spPr bwMode="auto">
            <a:xfrm flipV="1">
              <a:off x="4248150" y="1951199"/>
              <a:ext cx="1547986" cy="772951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uppieren 19"/>
          <p:cNvGrpSpPr/>
          <p:nvPr/>
        </p:nvGrpSpPr>
        <p:grpSpPr>
          <a:xfrm>
            <a:off x="1547664" y="2802829"/>
            <a:ext cx="7128792" cy="410147"/>
            <a:chOff x="1547664" y="2802829"/>
            <a:chExt cx="7128792" cy="410147"/>
          </a:xfrm>
        </p:grpSpPr>
        <p:sp>
          <p:nvSpPr>
            <p:cNvPr id="13" name="Abgerundetes Rechteck 12"/>
            <p:cNvSpPr/>
            <p:nvPr/>
          </p:nvSpPr>
          <p:spPr bwMode="auto">
            <a:xfrm>
              <a:off x="1547664" y="2828924"/>
              <a:ext cx="2808312" cy="38405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96136" y="2802829"/>
              <a:ext cx="2880320" cy="349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Unsere Payload</a:t>
              </a:r>
              <a:endParaRPr lang="de-DE" dirty="0"/>
            </a:p>
          </p:txBody>
        </p:sp>
        <p:cxnSp>
          <p:nvCxnSpPr>
            <p:cNvPr id="16" name="Gerade Verbindung 15"/>
            <p:cNvCxnSpPr>
              <a:stCxn id="14" idx="1"/>
              <a:endCxn id="13" idx="3"/>
            </p:cNvCxnSpPr>
            <p:nvPr/>
          </p:nvCxnSpPr>
          <p:spPr bwMode="auto">
            <a:xfrm flipH="1">
              <a:off x="4355976" y="2977813"/>
              <a:ext cx="1440160" cy="43137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uppieren 25"/>
          <p:cNvGrpSpPr/>
          <p:nvPr/>
        </p:nvGrpSpPr>
        <p:grpSpPr>
          <a:xfrm>
            <a:off x="971600" y="3356992"/>
            <a:ext cx="7704856" cy="865435"/>
            <a:chOff x="971600" y="3356992"/>
            <a:chExt cx="7704856" cy="865435"/>
          </a:xfrm>
        </p:grpSpPr>
        <p:sp>
          <p:nvSpPr>
            <p:cNvPr id="21" name="Abgerundetes Rechteck 20"/>
            <p:cNvSpPr/>
            <p:nvPr/>
          </p:nvSpPr>
          <p:spPr bwMode="auto">
            <a:xfrm>
              <a:off x="971600" y="3356992"/>
              <a:ext cx="4050543" cy="432817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MS Gothic" charset="-128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796136" y="3357190"/>
              <a:ext cx="2880320" cy="8652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Den Nutzer entscheiden lassen wer das </a:t>
              </a:r>
              <a:r>
                <a:rPr lang="de-DE" dirty="0" err="1" smtClean="0"/>
                <a:t>Intent</a:t>
              </a:r>
              <a:r>
                <a:rPr lang="de-DE" dirty="0" smtClean="0"/>
                <a:t> bekommt</a:t>
              </a:r>
              <a:endParaRPr lang="de-DE" dirty="0"/>
            </a:p>
          </p:txBody>
        </p:sp>
        <p:cxnSp>
          <p:nvCxnSpPr>
            <p:cNvPr id="24" name="Gerade Verbindung 23"/>
            <p:cNvCxnSpPr>
              <a:stCxn id="21" idx="3"/>
              <a:endCxn id="22" idx="1"/>
            </p:cNvCxnSpPr>
            <p:nvPr/>
          </p:nvCxnSpPr>
          <p:spPr bwMode="auto">
            <a:xfrm>
              <a:off x="5022143" y="3573401"/>
              <a:ext cx="773993" cy="216408"/>
            </a:xfrm>
            <a:prstGeom prst="line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02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wie sieht die App am Ende aus?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46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5" y="1556792"/>
            <a:ext cx="2230219" cy="37170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556793"/>
            <a:ext cx="2232248" cy="37204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8485" y="5373216"/>
            <a:ext cx="193725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HTC </a:t>
            </a:r>
            <a:r>
              <a:rPr lang="de-DE" dirty="0" err="1" smtClean="0"/>
              <a:t>Desire</a:t>
            </a:r>
            <a:endParaRPr lang="de-DE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4.0.4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15816" y="5375473"/>
            <a:ext cx="194421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HTC </a:t>
            </a:r>
            <a:r>
              <a:rPr lang="de-DE" dirty="0" err="1" smtClean="0"/>
              <a:t>Desire</a:t>
            </a:r>
            <a:r>
              <a:rPr lang="de-DE" dirty="0" smtClean="0"/>
              <a:t> S</a:t>
            </a:r>
          </a:p>
          <a:p>
            <a:r>
              <a:rPr lang="de-DE" dirty="0" err="1" smtClean="0"/>
              <a:t>Android</a:t>
            </a:r>
            <a:r>
              <a:rPr lang="de-DE" dirty="0" smtClean="0"/>
              <a:t> 2.3.5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3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47</a:t>
            </a:fld>
            <a:r>
              <a:rPr lang="de-DE" smtClean="0"/>
              <a:t>  </a:t>
            </a:r>
            <a:endParaRPr lang="de-D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 l="16707" r="9232"/>
          <a:stretch>
            <a:fillRect/>
          </a:stretch>
        </p:blipFill>
        <p:spPr bwMode="auto">
          <a:xfrm>
            <a:off x="251520" y="3833396"/>
            <a:ext cx="8461738" cy="255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251520" y="692696"/>
            <a:ext cx="846173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004779"/>
                </a:solidFill>
              </a:rPr>
              <a:t>Vielen Dank für eure Aufmerksamkeit</a:t>
            </a:r>
            <a:endParaRPr lang="de-DE" sz="4000" dirty="0">
              <a:solidFill>
                <a:srgbClr val="00477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51520" y="2204864"/>
            <a:ext cx="846173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004779"/>
                </a:solidFill>
              </a:rPr>
              <a:t>Fragen?</a:t>
            </a:r>
            <a:endParaRPr lang="de-DE" sz="3600" dirty="0">
              <a:solidFill>
                <a:srgbClr val="004779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1520" y="2969392"/>
            <a:ext cx="846173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4779"/>
                </a:solidFill>
              </a:rPr>
              <a:t>https://github.com/dereulenspiegel/mmt30</a:t>
            </a:r>
          </a:p>
        </p:txBody>
      </p:sp>
    </p:spTree>
    <p:extLst>
      <p:ext uri="{BB962C8B-B14F-4D97-AF65-F5344CB8AC3E}">
        <p14:creationId xmlns:p14="http://schemas.microsoft.com/office/powerpoint/2010/main" val="1929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Einen Computer mit Windows, Linux oder MacOS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Ein JDK</a:t>
            </a:r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Android</a:t>
            </a:r>
            <a:r>
              <a:rPr lang="de-DE" dirty="0" smtClean="0"/>
              <a:t> SDK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Das </a:t>
            </a:r>
            <a:r>
              <a:rPr lang="de-DE" dirty="0" err="1" smtClean="0"/>
              <a:t>Eclipse-Plugin</a:t>
            </a:r>
            <a:r>
              <a:rPr lang="de-DE" dirty="0" smtClean="0"/>
              <a:t> für </a:t>
            </a:r>
            <a:r>
              <a:rPr lang="de-DE" dirty="0" err="1" smtClean="0"/>
              <a:t>Android</a:t>
            </a:r>
            <a:r>
              <a:rPr lang="de-DE" dirty="0" smtClean="0"/>
              <a:t> (ADT)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Java-</a:t>
            </a:r>
            <a:r>
              <a:rPr lang="de-DE" dirty="0" err="1" smtClean="0"/>
              <a:t>Kentnisse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XML-</a:t>
            </a:r>
            <a:r>
              <a:rPr lang="de-DE" dirty="0" err="1" smtClean="0"/>
              <a:t>Kentnisse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Eine gute Idee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brauchen wir alles?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5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8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5314950" cy="36385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Android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DE" dirty="0" err="1" smtClean="0"/>
              <a:t>iOS</a:t>
            </a:r>
            <a:r>
              <a:rPr lang="de-DE" dirty="0" smtClean="0"/>
              <a:t> ist doch auch schön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6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62608" y="4878127"/>
            <a:ext cx="2232248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focus.de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469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Ca. 2500 verschiedene Geräte am Markt derzeit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Ca. 200 verschiedene Hersteller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Custom ROMs fragmentieren alles noch viel mehr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Es gibt sechs verschiedene (relevante) </a:t>
            </a:r>
            <a:r>
              <a:rPr lang="de-DE" dirty="0" err="1" smtClean="0"/>
              <a:t>Android</a:t>
            </a:r>
            <a:r>
              <a:rPr lang="de-DE" dirty="0" smtClean="0"/>
              <a:t>-Versionen am Markt (1.5, 1.6, 2.1, 2.2, 2.3, 4.0)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15 API-Levels</a:t>
            </a:r>
          </a:p>
          <a:p>
            <a:pPr marL="0" indent="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was ist mit der </a:t>
            </a:r>
            <a:r>
              <a:rPr lang="de-DE" dirty="0" err="1" smtClean="0"/>
              <a:t>Fragmentation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7</a:t>
            </a:fld>
            <a:r>
              <a:rPr lang="de-DE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053785" cy="43815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8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opensignalmaps.com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44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918324" cy="267300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was ist mit der </a:t>
            </a:r>
            <a:r>
              <a:rPr lang="de-DE" dirty="0" err="1"/>
              <a:t>Fragmentation</a:t>
            </a:r>
            <a:r>
              <a:rPr lang="de-DE" dirty="0"/>
              <a:t>?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26F8DB4-595E-4F01-B61D-1BF02D8F1A74}" type="slidenum">
              <a:rPr lang="de-DE" smtClean="0"/>
              <a:pPr/>
              <a:t>9</a:t>
            </a:fld>
            <a:r>
              <a:rPr lang="de-DE" smtClean="0"/>
              <a:t>  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5805264"/>
            <a:ext cx="216024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5536" y="6021288"/>
            <a:ext cx="338437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smtClean="0"/>
              <a:t>developer.android.com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129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emis_PPT_templat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itemis_PPT_template</Template>
  <TotalTime>0</TotalTime>
  <Words>1343</Words>
  <Application>Microsoft Office PowerPoint</Application>
  <PresentationFormat>Bildschirmpräsentation (4:3)</PresentationFormat>
  <Paragraphs>302</Paragraphs>
  <Slides>47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itemis_PPT_template</vt:lpstr>
      <vt:lpstr>Hello, Android!</vt:lpstr>
      <vt:lpstr>Wer bin ich eigentlich?</vt:lpstr>
      <vt:lpstr>Wo arbeite ich?</vt:lpstr>
      <vt:lpstr>Wo arbeite ich?</vt:lpstr>
      <vt:lpstr>Was brauchen wir alles?</vt:lpstr>
      <vt:lpstr>Warum Android?</vt:lpstr>
      <vt:lpstr>Und was ist mit der Fragmentation?</vt:lpstr>
      <vt:lpstr>Und was ist mit der Fragmentation?</vt:lpstr>
      <vt:lpstr>Und was ist mit der Fragmentation?</vt:lpstr>
      <vt:lpstr>Und was ist mit der Fragmentation?</vt:lpstr>
      <vt:lpstr>Und was ist mit der Fragmentation?</vt:lpstr>
      <vt:lpstr>Fragmentation</vt:lpstr>
      <vt:lpstr>Anatomie einer Android-App</vt:lpstr>
      <vt:lpstr>Anatomie einer Android-App</vt:lpstr>
      <vt:lpstr>Anatomie einer Android-App</vt:lpstr>
      <vt:lpstr>Anatomie einer Android-App</vt:lpstr>
      <vt:lpstr>Anatomie einer Android-App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Das erste Projekt</vt:lpstr>
      <vt:lpstr>Und wie sieht die App am Ende aus?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Birgit_1</dc:creator>
  <cp:lastModifiedBy>Till Klocke</cp:lastModifiedBy>
  <cp:revision>116</cp:revision>
  <cp:lastPrinted>1601-01-01T00:00:00Z</cp:lastPrinted>
  <dcterms:created xsi:type="dcterms:W3CDTF">2011-05-02T12:30:32Z</dcterms:created>
  <dcterms:modified xsi:type="dcterms:W3CDTF">2012-05-24T15:07:06Z</dcterms:modified>
</cp:coreProperties>
</file>