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74040f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74040f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88f6ae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88f6ae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74040f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74040f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88f6ae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88f6ae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74040f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a74040f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88f6ae1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88f6ae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52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Sales Analyst Position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450" y="1779150"/>
            <a:ext cx="8520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0828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Evaluate sales performance and identify trends.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08280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>
                <a:solidFill>
                  <a:srgbClr val="000000"/>
                </a:solidFill>
              </a:rPr>
              <a:t> Suggest  strategies to increase revenue and profitability.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2850" y="118525"/>
            <a:ext cx="86229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018">
                <a:solidFill>
                  <a:srgbClr val="000000"/>
                </a:solidFill>
              </a:rPr>
              <a:t>Canada, </a:t>
            </a:r>
            <a:r>
              <a:rPr lang="en" sz="2018">
                <a:solidFill>
                  <a:srgbClr val="000000"/>
                </a:solidFill>
              </a:rPr>
              <a:t>Caribbean, Central Asia</a:t>
            </a:r>
            <a:r>
              <a:rPr lang="en" sz="2018">
                <a:solidFill>
                  <a:srgbClr val="000000"/>
                </a:solidFill>
              </a:rPr>
              <a:t> and North Asia are consistently underperforming in sales. </a:t>
            </a:r>
            <a:endParaRPr sz="2018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00" y="1211113"/>
            <a:ext cx="4504500" cy="29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300" y="1284900"/>
            <a:ext cx="4141299" cy="2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414000" y="4202675"/>
            <a:ext cx="85206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/>
              <a:t>Canada, Caribbean, EMEA and Southeast Asia have consistently generated below average profits.</a:t>
            </a:r>
            <a:endParaRPr sz="2020"/>
          </a:p>
        </p:txBody>
      </p:sp>
      <p:sp>
        <p:nvSpPr>
          <p:cNvPr id="64" name="Google Shape;64;p14"/>
          <p:cNvSpPr txBox="1"/>
          <p:nvPr/>
        </p:nvSpPr>
        <p:spPr>
          <a:xfrm>
            <a:off x="2243400" y="789925"/>
            <a:ext cx="9192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Sale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336350" y="789925"/>
            <a:ext cx="1236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Profit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55475" y="269925"/>
            <a:ext cx="85206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discount rate is very high in Caribean, Central and South regions</a:t>
            </a:r>
            <a:endParaRPr sz="2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75" y="1181925"/>
            <a:ext cx="5880549" cy="34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55475" y="182375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Discount didn’t </a:t>
            </a:r>
            <a:r>
              <a:rPr lang="en" sz="2000"/>
              <a:t>stimulate</a:t>
            </a:r>
            <a:r>
              <a:rPr lang="en" sz="2000"/>
              <a:t> product sale in all regions except Oceania and Southeast Asia.</a:t>
            </a:r>
            <a:endParaRPr sz="21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75" y="1305300"/>
            <a:ext cx="4124125" cy="299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3600"/>
            <a:ext cx="4381501" cy="29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661925" y="4417550"/>
            <a:ext cx="69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Discount led to a loss in all regions except Oceania.</a:t>
            </a:r>
            <a:endParaRPr sz="1800"/>
          </a:p>
        </p:txBody>
      </p:sp>
      <p:sp>
        <p:nvSpPr>
          <p:cNvPr id="80" name="Google Shape;80;p16"/>
          <p:cNvSpPr txBox="1"/>
          <p:nvPr/>
        </p:nvSpPr>
        <p:spPr>
          <a:xfrm>
            <a:off x="2068350" y="973975"/>
            <a:ext cx="6062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Sale                                                               Profit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88300" y="137800"/>
            <a:ext cx="543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Furniture</a:t>
            </a:r>
            <a:r>
              <a:rPr lang="en" sz="2020"/>
              <a:t> are the biggest source of loss</a:t>
            </a:r>
            <a:endParaRPr sz="2020"/>
          </a:p>
        </p:txBody>
      </p:sp>
      <p:sp>
        <p:nvSpPr>
          <p:cNvPr id="86" name="Google Shape;86;p17"/>
          <p:cNvSpPr txBox="1"/>
          <p:nvPr/>
        </p:nvSpPr>
        <p:spPr>
          <a:xfrm>
            <a:off x="580000" y="4410275"/>
            <a:ext cx="782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APAC market contributes the biggest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25" y="827625"/>
            <a:ext cx="2123850" cy="3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775" y="862900"/>
            <a:ext cx="2043225" cy="342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32975"/>
            <a:ext cx="4281375" cy="3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75" y="1122963"/>
            <a:ext cx="4301650" cy="320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375" y="1174575"/>
            <a:ext cx="4028075" cy="30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71275" y="240775"/>
            <a:ext cx="864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first five months of the year</a:t>
            </a:r>
            <a:r>
              <a:rPr lang="en" sz="2000"/>
              <a:t> and July have below average sale activity.</a:t>
            </a:r>
            <a:endParaRPr sz="2200"/>
          </a:p>
        </p:txBody>
      </p:sp>
      <p:sp>
        <p:nvSpPr>
          <p:cNvPr id="97" name="Google Shape;97;p18"/>
          <p:cNvSpPr txBox="1"/>
          <p:nvPr/>
        </p:nvSpPr>
        <p:spPr>
          <a:xfrm>
            <a:off x="371275" y="4326950"/>
            <a:ext cx="826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</a:t>
            </a:r>
            <a:r>
              <a:rPr lang="en" sz="2000">
                <a:solidFill>
                  <a:schemeClr val="dk1"/>
                </a:solidFill>
              </a:rPr>
              <a:t>he last two months of the year have the highest sale activity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4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Recommendation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To Maximize Profit</a:t>
            </a:r>
            <a:endParaRPr sz="21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Since the discount did not stimulate sale, it should be reduced or removed.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Oceania seems to be stimulated by the discount. So, provide more discounts to stimulate the purchase of goods.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84500" y="3713425"/>
            <a:ext cx="81750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discount was not seasonal i.e. the </a:t>
            </a:r>
            <a:r>
              <a:rPr lang="en" sz="1800">
                <a:solidFill>
                  <a:schemeClr val="dk2"/>
                </a:solidFill>
              </a:rPr>
              <a:t>whole</a:t>
            </a:r>
            <a:r>
              <a:rPr lang="en" sz="1800">
                <a:solidFill>
                  <a:schemeClr val="dk2"/>
                </a:solidFill>
              </a:rPr>
              <a:t> year there was a discount.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specific impact of </a:t>
            </a:r>
            <a:r>
              <a:rPr lang="en" sz="1800">
                <a:solidFill>
                  <a:schemeClr val="dk2"/>
                </a:solidFill>
              </a:rPr>
              <a:t>discount</a:t>
            </a:r>
            <a:r>
              <a:rPr lang="en" sz="1800">
                <a:solidFill>
                  <a:schemeClr val="dk2"/>
                </a:solidFill>
              </a:rPr>
              <a:t> on sale can not be clearly determined.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