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6ce27229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6ce2722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6ce27229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6ce2722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6ce2722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6ce2722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6ce2722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6ce2722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ce2722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ce2722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ce2722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ce2722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6ce2722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6ce2722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6ce2722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6ce2722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ce2722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ce2722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6ce2722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6ce2722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ce2722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ce2722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00" y="-7"/>
            <a:ext cx="9143854" cy="5143290"/>
            <a:chOff x="132175" y="150650"/>
            <a:chExt cx="8855175" cy="4732073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 amt="15000"/>
            </a:blip>
            <a:srcRect b="18629" l="31770" r="29919" t="21198"/>
            <a:stretch/>
          </p:blipFill>
          <p:spPr>
            <a:xfrm>
              <a:off x="4625825" y="150650"/>
              <a:ext cx="2290927" cy="4732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 amt="15000"/>
            </a:blip>
            <a:srcRect b="18629" l="31387" r="30303" t="21198"/>
            <a:stretch/>
          </p:blipFill>
          <p:spPr>
            <a:xfrm>
              <a:off x="2379000" y="150650"/>
              <a:ext cx="2246827" cy="4732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 amt="15000"/>
            </a:blip>
            <a:srcRect b="18629" l="31402" r="30287" t="21198"/>
            <a:stretch/>
          </p:blipFill>
          <p:spPr>
            <a:xfrm>
              <a:off x="132175" y="150650"/>
              <a:ext cx="2246827" cy="4732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 amt="15000"/>
            </a:blip>
            <a:srcRect b="18629" l="31760" r="30728" t="21198"/>
            <a:stretch/>
          </p:blipFill>
          <p:spPr>
            <a:xfrm>
              <a:off x="6916750" y="150650"/>
              <a:ext cx="2070600" cy="47320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/>
          <p:nvPr>
            <p:ph type="ctrTitle"/>
          </p:nvPr>
        </p:nvSpPr>
        <p:spPr>
          <a:xfrm>
            <a:off x="667675" y="1343100"/>
            <a:ext cx="7683600" cy="18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0000FF"/>
                </a:solidFill>
              </a:rPr>
              <a:t>Customer</a:t>
            </a:r>
            <a:r>
              <a:rPr b="1" lang="en" sz="3200">
                <a:solidFill>
                  <a:srgbClr val="0000FF"/>
                </a:solidFill>
              </a:rPr>
              <a:t> segmentation for perk allocation in TravelTide upcoming </a:t>
            </a:r>
            <a:r>
              <a:rPr b="1" lang="en" sz="3200">
                <a:solidFill>
                  <a:srgbClr val="0000FF"/>
                </a:solidFill>
              </a:rPr>
              <a:t>loyalty</a:t>
            </a:r>
            <a:r>
              <a:rPr b="1" lang="en" sz="3200">
                <a:solidFill>
                  <a:srgbClr val="0000FF"/>
                </a:solidFill>
              </a:rPr>
              <a:t> program</a:t>
            </a:r>
            <a:endParaRPr b="1" sz="3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300600" y="187250"/>
            <a:ext cx="212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Segment_4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40550" y="3419200"/>
            <a:ext cx="22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</a:rPr>
              <a:t>Last-minute booker</a:t>
            </a:r>
            <a:endParaRPr sz="1100"/>
          </a:p>
        </p:txBody>
      </p:sp>
      <p:sp>
        <p:nvSpPr>
          <p:cNvPr id="152" name="Google Shape;152;p22"/>
          <p:cNvSpPr txBox="1"/>
          <p:nvPr/>
        </p:nvSpPr>
        <p:spPr>
          <a:xfrm>
            <a:off x="3775150" y="3301000"/>
            <a:ext cx="22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</a:rPr>
              <a:t>Short haul travelers</a:t>
            </a:r>
            <a:endParaRPr sz="1100"/>
          </a:p>
        </p:txBody>
      </p:sp>
      <p:sp>
        <p:nvSpPr>
          <p:cNvPr id="153" name="Google Shape;153;p22"/>
          <p:cNvSpPr txBox="1"/>
          <p:nvPr/>
        </p:nvSpPr>
        <p:spPr>
          <a:xfrm>
            <a:off x="387250" y="4372550"/>
            <a:ext cx="39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9900"/>
                </a:solidFill>
                <a:highlight>
                  <a:schemeClr val="lt1"/>
                </a:highlight>
              </a:rPr>
              <a:t>Perk: 5% flight discount</a:t>
            </a:r>
            <a:endParaRPr/>
          </a:p>
        </p:txBody>
      </p:sp>
      <p:pic>
        <p:nvPicPr>
          <p:cNvPr id="154" name="Google Shape;154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0" y="741350"/>
            <a:ext cx="3035714" cy="255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2"/>
          <p:cNvCxnSpPr/>
          <p:nvPr/>
        </p:nvCxnSpPr>
        <p:spPr>
          <a:xfrm>
            <a:off x="2731450" y="3066600"/>
            <a:ext cx="21900" cy="67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22" title="Chart"/>
          <p:cNvPicPr preferRelativeResize="0"/>
          <p:nvPr/>
        </p:nvPicPr>
        <p:blipFill rotWithShape="1">
          <a:blip r:embed="rId4">
            <a:alphaModFix/>
          </a:blip>
          <a:srcRect b="0" l="13954" r="11099" t="0"/>
          <a:stretch/>
        </p:blipFill>
        <p:spPr>
          <a:xfrm>
            <a:off x="3775150" y="1173975"/>
            <a:ext cx="2436575" cy="2021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2"/>
          <p:cNvCxnSpPr/>
          <p:nvPr/>
        </p:nvCxnSpPr>
        <p:spPr>
          <a:xfrm>
            <a:off x="4723900" y="2776900"/>
            <a:ext cx="12000" cy="6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2" title="Chart"/>
          <p:cNvPicPr preferRelativeResize="0"/>
          <p:nvPr/>
        </p:nvPicPr>
        <p:blipFill rotWithShape="1">
          <a:blip r:embed="rId5">
            <a:alphaModFix/>
          </a:blip>
          <a:srcRect b="0" l="2254" r="3012" t="4168"/>
          <a:stretch/>
        </p:blipFill>
        <p:spPr>
          <a:xfrm>
            <a:off x="6264775" y="1077600"/>
            <a:ext cx="2516300" cy="21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6627600" y="3377200"/>
            <a:ext cx="25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Respond to discount</a:t>
            </a:r>
            <a:endParaRPr sz="1700">
              <a:solidFill>
                <a:srgbClr val="0000FF"/>
              </a:solidFill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8280500" y="2776900"/>
            <a:ext cx="12000" cy="6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235775"/>
            <a:ext cx="20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0000FF"/>
                </a:solidFill>
              </a:rPr>
              <a:t>Segment_5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64175" y="4324000"/>
            <a:ext cx="482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9900"/>
                </a:solidFill>
                <a:highlight>
                  <a:schemeClr val="lt1"/>
                </a:highlight>
              </a:rPr>
              <a:t>Perk: Free ride and hotel meal 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094875" y="3855013"/>
            <a:ext cx="197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Frequent flyer</a:t>
            </a:r>
            <a:endParaRPr/>
          </a:p>
        </p:txBody>
      </p:sp>
      <p:pic>
        <p:nvPicPr>
          <p:cNvPr id="168" name="Google Shape;168;p23" title="Chart"/>
          <p:cNvPicPr preferRelativeResize="0"/>
          <p:nvPr/>
        </p:nvPicPr>
        <p:blipFill rotWithShape="1">
          <a:blip r:embed="rId3">
            <a:alphaModFix/>
          </a:blip>
          <a:srcRect b="0" l="1105" r="1882" t="1854"/>
          <a:stretch/>
        </p:blipFill>
        <p:spPr>
          <a:xfrm>
            <a:off x="1057325" y="959850"/>
            <a:ext cx="3337225" cy="265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4009050" y="3183025"/>
            <a:ext cx="11100" cy="67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4934225" y="1803050"/>
            <a:ext cx="3623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FF"/>
                </a:solidFill>
              </a:rPr>
              <a:t>More older </a:t>
            </a:r>
            <a:r>
              <a:rPr lang="en" sz="2300">
                <a:solidFill>
                  <a:srgbClr val="0000FF"/>
                </a:solidFill>
              </a:rPr>
              <a:t>customers</a:t>
            </a:r>
            <a:r>
              <a:rPr lang="en" sz="2300">
                <a:solidFill>
                  <a:srgbClr val="0000FF"/>
                </a:solidFill>
              </a:rPr>
              <a:t> in this segment.</a:t>
            </a:r>
            <a:endParaRPr sz="2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1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000FF"/>
                </a:solidFill>
              </a:rPr>
              <a:t>Conclusion and Recommendation</a:t>
            </a:r>
            <a:endParaRPr b="1" sz="3220">
              <a:solidFill>
                <a:srgbClr val="0000FF"/>
              </a:solidFill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223575" y="980225"/>
            <a:ext cx="85206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95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661">
                <a:solidFill>
                  <a:schemeClr val="dk1"/>
                </a:solidFill>
              </a:rPr>
              <a:t>The GM algorithm </a:t>
            </a:r>
            <a:r>
              <a:rPr lang="en" sz="2661">
                <a:solidFill>
                  <a:schemeClr val="dk1"/>
                </a:solidFill>
              </a:rPr>
              <a:t>successfully</a:t>
            </a:r>
            <a:r>
              <a:rPr lang="en" sz="2661">
                <a:solidFill>
                  <a:schemeClr val="dk1"/>
                </a:solidFill>
              </a:rPr>
              <a:t> segmented users </a:t>
            </a:r>
            <a:endParaRPr sz="266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61">
              <a:solidFill>
                <a:schemeClr val="dk1"/>
              </a:solidFill>
            </a:endParaRPr>
          </a:p>
          <a:p>
            <a:pPr indent="-35955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661">
                <a:solidFill>
                  <a:schemeClr val="dk1"/>
                </a:solidFill>
              </a:rPr>
              <a:t>Users were nicely splitted into six segments</a:t>
            </a:r>
            <a:endParaRPr sz="266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61">
              <a:solidFill>
                <a:schemeClr val="dk1"/>
              </a:solidFill>
            </a:endParaRPr>
          </a:p>
          <a:p>
            <a:pPr indent="-35955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 sz="2661">
                <a:solidFill>
                  <a:schemeClr val="dk1"/>
                </a:solidFill>
              </a:rPr>
              <a:t>Three of the 5 Elena’s perk suggestions could be verified by the data.</a:t>
            </a:r>
            <a:endParaRPr sz="266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61">
              <a:solidFill>
                <a:schemeClr val="dk1"/>
              </a:solidFill>
            </a:endParaRPr>
          </a:p>
          <a:p>
            <a:pPr indent="-359556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➢"/>
            </a:pPr>
            <a:r>
              <a:rPr lang="en" sz="2661">
                <a:solidFill>
                  <a:srgbClr val="FF0000"/>
                </a:solidFill>
              </a:rPr>
              <a:t>Reducing the stringency of the cohort selection </a:t>
            </a:r>
            <a:r>
              <a:rPr lang="en" sz="2661">
                <a:solidFill>
                  <a:srgbClr val="FF0000"/>
                </a:solidFill>
              </a:rPr>
              <a:t>in terms</a:t>
            </a:r>
            <a:r>
              <a:rPr lang="en" sz="2661">
                <a:solidFill>
                  <a:srgbClr val="FF0000"/>
                </a:solidFill>
              </a:rPr>
              <a:t> of session numbers and timeframe may help to identify more customer behaviours and perk allocation. </a:t>
            </a:r>
            <a:endParaRPr sz="2317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29550" y="237950"/>
            <a:ext cx="8347800" cy="6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80">
                <a:solidFill>
                  <a:srgbClr val="0000FF"/>
                </a:solidFill>
              </a:rPr>
              <a:t>Outlines</a:t>
            </a:r>
            <a:endParaRPr b="1" sz="3280">
              <a:solidFill>
                <a:srgbClr val="0000FF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98925" y="1060875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➢"/>
            </a:pPr>
            <a:r>
              <a:rPr lang="en" sz="2500">
                <a:solidFill>
                  <a:srgbClr val="000000"/>
                </a:solidFill>
              </a:rPr>
              <a:t>Define the objectives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➢"/>
            </a:pPr>
            <a:r>
              <a:rPr lang="en" sz="2500">
                <a:solidFill>
                  <a:srgbClr val="000000"/>
                </a:solidFill>
              </a:rPr>
              <a:t>Describe the methodology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➢"/>
            </a:pPr>
            <a:r>
              <a:rPr lang="en" sz="2500">
                <a:solidFill>
                  <a:srgbClr val="000000"/>
                </a:solidFill>
              </a:rPr>
              <a:t>Show segmentation result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➢"/>
            </a:pPr>
            <a:r>
              <a:rPr lang="en" sz="2500">
                <a:solidFill>
                  <a:srgbClr val="000000"/>
                </a:solidFill>
              </a:rPr>
              <a:t>Describe unique features of segments for perk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➢"/>
            </a:pPr>
            <a:r>
              <a:rPr lang="en" sz="2500">
                <a:solidFill>
                  <a:srgbClr val="000000"/>
                </a:solidFill>
              </a:rPr>
              <a:t>Conclusion and Recommendation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215925"/>
            <a:ext cx="43803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180">
                <a:solidFill>
                  <a:srgbClr val="0000FF"/>
                </a:solidFill>
              </a:rPr>
              <a:t>Project Overview</a:t>
            </a:r>
            <a:endParaRPr b="1" sz="3180">
              <a:solidFill>
                <a:srgbClr val="0000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914150"/>
            <a:ext cx="45015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Objectives: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To segment customers based on the personal and  trip purchase behaviours.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To allocate an appropriate perk for each segment to ensure their </a:t>
            </a:r>
            <a:r>
              <a:rPr lang="en" sz="2000">
                <a:solidFill>
                  <a:schemeClr val="dk1"/>
                </a:solidFill>
              </a:rPr>
              <a:t>loyalty</a:t>
            </a:r>
            <a:r>
              <a:rPr lang="en" sz="2000">
                <a:solidFill>
                  <a:schemeClr val="dk1"/>
                </a:solidFill>
              </a:rPr>
              <a:t> to TravelTide</a:t>
            </a:r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5760375" y="826125"/>
            <a:ext cx="2665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</a:rPr>
              <a:t>Trip-based funnel</a:t>
            </a:r>
            <a:endParaRPr b="1" sz="2200">
              <a:solidFill>
                <a:srgbClr val="FF99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0" y="1308853"/>
            <a:ext cx="3899474" cy="29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08400" y="220300"/>
            <a:ext cx="3502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Methodology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396800" y="782025"/>
            <a:ext cx="3425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</a:rPr>
              <a:t>Customers-level funnel</a:t>
            </a:r>
            <a:endParaRPr b="1" sz="2200">
              <a:solidFill>
                <a:srgbClr val="FF99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825" y="1362600"/>
            <a:ext cx="3425398" cy="313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374475" y="820600"/>
            <a:ext cx="4868100" cy="4218300"/>
            <a:chOff x="308400" y="744400"/>
            <a:chExt cx="4868100" cy="4218300"/>
          </a:xfrm>
        </p:grpSpPr>
        <p:sp>
          <p:nvSpPr>
            <p:cNvPr id="82" name="Google Shape;82;p16"/>
            <p:cNvSpPr txBox="1"/>
            <p:nvPr/>
          </p:nvSpPr>
          <p:spPr>
            <a:xfrm>
              <a:off x="308400" y="744400"/>
              <a:ext cx="4868100" cy="42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     Selected a data cohort</a:t>
              </a:r>
              <a:endParaRPr sz="2100">
                <a:solidFill>
                  <a:schemeClr val="dk1"/>
                </a:solidFill>
              </a:endParaRPr>
            </a:p>
            <a:p>
              <a:pPr indent="457200" lvl="0" marL="9144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Clean data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Develop metrics for segmenting 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Scale data , reduce </a:t>
              </a:r>
              <a:r>
                <a:rPr lang="en" sz="2100">
                  <a:solidFill>
                    <a:schemeClr val="dk1"/>
                  </a:solidFill>
                </a:rPr>
                <a:t>dimensions</a:t>
              </a:r>
              <a:r>
                <a:rPr lang="en" sz="2100">
                  <a:solidFill>
                    <a:schemeClr val="dk1"/>
                  </a:solidFill>
                </a:rPr>
                <a:t> 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Clustering by </a:t>
              </a:r>
              <a:r>
                <a:rPr lang="en" sz="2100">
                  <a:solidFill>
                    <a:schemeClr val="dk1"/>
                  </a:solidFill>
                </a:rPr>
                <a:t>Gaussian Mixture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Describe segments based on rules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           Assign perk</a:t>
              </a:r>
              <a:endParaRPr sz="2100">
                <a:solidFill>
                  <a:schemeClr val="dk1"/>
                </a:solidFill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flipH="1">
              <a:off x="2511375" y="1145450"/>
              <a:ext cx="10800" cy="484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p16"/>
            <p:cNvCxnSpPr/>
            <p:nvPr/>
          </p:nvCxnSpPr>
          <p:spPr>
            <a:xfrm>
              <a:off x="2516775" y="1763125"/>
              <a:ext cx="0" cy="515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p16"/>
            <p:cNvCxnSpPr/>
            <p:nvPr/>
          </p:nvCxnSpPr>
          <p:spPr>
            <a:xfrm flipH="1">
              <a:off x="2511225" y="2412000"/>
              <a:ext cx="11100" cy="451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2511183" y="4317450"/>
              <a:ext cx="0" cy="38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2516775" y="3061850"/>
              <a:ext cx="0" cy="413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2516775" y="3678625"/>
              <a:ext cx="0" cy="413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34600" y="125625"/>
            <a:ext cx="45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000FF"/>
                </a:solidFill>
              </a:rPr>
              <a:t>Segmentation Results</a:t>
            </a:r>
            <a:endParaRPr b="1" sz="3220">
              <a:solidFill>
                <a:srgbClr val="0000FF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2800" y="869550"/>
            <a:ext cx="43692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>
                <a:solidFill>
                  <a:schemeClr val="dk1"/>
                </a:solidFill>
              </a:rPr>
              <a:t>Silhouette score gave the maximum </a:t>
            </a:r>
            <a:r>
              <a:rPr lang="en" sz="2200">
                <a:solidFill>
                  <a:schemeClr val="dk1"/>
                </a:solidFill>
              </a:rPr>
              <a:t>similarity</a:t>
            </a:r>
            <a:r>
              <a:rPr lang="en" sz="2200">
                <a:solidFill>
                  <a:schemeClr val="dk1"/>
                </a:solidFill>
              </a:rPr>
              <a:t> with 6 clusters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00" y="378175"/>
            <a:ext cx="4453873" cy="20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10876" l="21160" r="7902" t="7590"/>
          <a:stretch/>
        </p:blipFill>
        <p:spPr>
          <a:xfrm>
            <a:off x="5209600" y="2571750"/>
            <a:ext cx="3579500" cy="24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793325" y="125625"/>
            <a:ext cx="1817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9900"/>
                </a:solidFill>
                <a:highlight>
                  <a:srgbClr val="F7F7F7"/>
                </a:highlight>
              </a:rPr>
              <a:t>silhouette_score</a:t>
            </a:r>
            <a:endParaRPr b="1" sz="1450">
              <a:solidFill>
                <a:srgbClr val="FF990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650" y="2099700"/>
            <a:ext cx="1875225" cy="2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title="Chart"/>
          <p:cNvPicPr preferRelativeResize="0"/>
          <p:nvPr/>
        </p:nvPicPr>
        <p:blipFill rotWithShape="1">
          <a:blip r:embed="rId3">
            <a:alphaModFix/>
          </a:blip>
          <a:srcRect b="3037" l="13575" r="8402" t="3206"/>
          <a:stretch/>
        </p:blipFill>
        <p:spPr>
          <a:xfrm>
            <a:off x="445200" y="909725"/>
            <a:ext cx="3718050" cy="27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Chart"/>
          <p:cNvPicPr preferRelativeResize="0"/>
          <p:nvPr/>
        </p:nvPicPr>
        <p:blipFill rotWithShape="1">
          <a:blip r:embed="rId4">
            <a:alphaModFix/>
          </a:blip>
          <a:srcRect b="3147" l="13043" r="9316" t="0"/>
          <a:stretch/>
        </p:blipFill>
        <p:spPr>
          <a:xfrm>
            <a:off x="5047825" y="826675"/>
            <a:ext cx="3667501" cy="2806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45200" y="176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Segment_0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801938" y="36896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FF"/>
                </a:solidFill>
                <a:highlight>
                  <a:schemeClr val="lt1"/>
                </a:highlight>
              </a:rPr>
              <a:t>Frequently flying users 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286700" y="3689650"/>
            <a:ext cx="366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FF"/>
                </a:solidFill>
                <a:highlight>
                  <a:schemeClr val="lt1"/>
                </a:highlight>
              </a:rPr>
              <a:t>Highest booking/session rate</a:t>
            </a:r>
            <a:endParaRPr sz="2100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65500" y="4416575"/>
            <a:ext cx="53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9900"/>
                </a:solidFill>
                <a:highlight>
                  <a:schemeClr val="lt1"/>
                </a:highlight>
              </a:rPr>
              <a:t>Perk: Free access to airline lounge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2995800" y="2489350"/>
            <a:ext cx="11100" cy="120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 flipH="1">
            <a:off x="7258375" y="3138975"/>
            <a:ext cx="10800" cy="72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298500" y="4431375"/>
            <a:ext cx="427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Perk: Free hotel night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29525" y="165225"/>
            <a:ext cx="19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Segment_1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449450" y="3838113"/>
            <a:ext cx="197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Frequent flyer</a:t>
            </a:r>
            <a:endParaRPr/>
          </a:p>
        </p:txBody>
      </p:sp>
      <p:pic>
        <p:nvPicPr>
          <p:cNvPr id="118" name="Google Shape;118;p19" title="Chart"/>
          <p:cNvPicPr preferRelativeResize="0"/>
          <p:nvPr/>
        </p:nvPicPr>
        <p:blipFill rotWithShape="1">
          <a:blip r:embed="rId3">
            <a:alphaModFix/>
          </a:blip>
          <a:srcRect b="3122" l="14501" r="8403" t="3122"/>
          <a:stretch/>
        </p:blipFill>
        <p:spPr>
          <a:xfrm>
            <a:off x="898000" y="882000"/>
            <a:ext cx="3673999" cy="2700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>
            <a:endCxn id="117" idx="0"/>
          </p:cNvCxnSpPr>
          <p:nvPr/>
        </p:nvCxnSpPr>
        <p:spPr>
          <a:xfrm>
            <a:off x="2422950" y="3348213"/>
            <a:ext cx="12300" cy="489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9" title="Chart"/>
          <p:cNvPicPr preferRelativeResize="0"/>
          <p:nvPr/>
        </p:nvPicPr>
        <p:blipFill rotWithShape="1">
          <a:blip r:embed="rId4">
            <a:alphaModFix/>
          </a:blip>
          <a:srcRect b="0" l="2572" r="0" t="0"/>
          <a:stretch/>
        </p:blipFill>
        <p:spPr>
          <a:xfrm>
            <a:off x="4824100" y="719325"/>
            <a:ext cx="3557500" cy="30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6024625" y="959650"/>
            <a:ext cx="407400" cy="230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319725" y="3838125"/>
            <a:ext cx="329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100% hotel users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35750"/>
            <a:ext cx="21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0000FF"/>
                </a:solidFill>
              </a:rPr>
              <a:t>Segment_2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1550" y="3645775"/>
            <a:ext cx="52173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1550" y="4285750"/>
            <a:ext cx="54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9900"/>
                </a:solidFill>
                <a:highlight>
                  <a:schemeClr val="lt1"/>
                </a:highlight>
              </a:rPr>
              <a:t>Perk: 10% flight discount</a:t>
            </a:r>
            <a:endParaRPr/>
          </a:p>
        </p:txBody>
      </p:sp>
      <p:pic>
        <p:nvPicPr>
          <p:cNvPr id="130" name="Google Shape;130;p20" title="Chart"/>
          <p:cNvPicPr preferRelativeResize="0"/>
          <p:nvPr/>
        </p:nvPicPr>
        <p:blipFill rotWithShape="1">
          <a:blip r:embed="rId3">
            <a:alphaModFix/>
          </a:blip>
          <a:srcRect b="0" l="1105" r="1882" t="1854"/>
          <a:stretch/>
        </p:blipFill>
        <p:spPr>
          <a:xfrm>
            <a:off x="495625" y="1042300"/>
            <a:ext cx="3902318" cy="310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title="Chart"/>
          <p:cNvPicPr preferRelativeResize="0"/>
          <p:nvPr/>
        </p:nvPicPr>
        <p:blipFill rotWithShape="1">
          <a:blip r:embed="rId4">
            <a:alphaModFix/>
          </a:blip>
          <a:srcRect b="0" l="2254" r="3012" t="4168"/>
          <a:stretch/>
        </p:blipFill>
        <p:spPr>
          <a:xfrm>
            <a:off x="4974875" y="1042300"/>
            <a:ext cx="3638001" cy="31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6734963" y="1953475"/>
            <a:ext cx="396600" cy="16278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367100" y="1953475"/>
            <a:ext cx="396600" cy="16278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35750"/>
            <a:ext cx="21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0000FF"/>
                </a:solidFill>
              </a:rPr>
              <a:t>Segment_3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042238" y="3729725"/>
            <a:ext cx="316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FF"/>
                </a:solidFill>
                <a:highlight>
                  <a:schemeClr val="lt1"/>
                </a:highlight>
              </a:rPr>
              <a:t>High spenders per km</a:t>
            </a:r>
            <a:r>
              <a:rPr lang="en" sz="2100">
                <a:solidFill>
                  <a:srgbClr val="0000FF"/>
                </a:solidFill>
                <a:highlight>
                  <a:schemeClr val="lt1"/>
                </a:highlight>
              </a:rPr>
              <a:t>. </a:t>
            </a:r>
            <a:endParaRPr sz="2100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73650" y="4361500"/>
            <a:ext cx="5297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9900"/>
                </a:solidFill>
                <a:highlight>
                  <a:schemeClr val="lt1"/>
                </a:highlight>
              </a:rPr>
              <a:t>Perk: 10% Hotel discount</a:t>
            </a:r>
            <a:endParaRPr/>
          </a:p>
        </p:txBody>
      </p:sp>
      <p:pic>
        <p:nvPicPr>
          <p:cNvPr id="141" name="Google Shape;141;p21" title="Chart"/>
          <p:cNvPicPr preferRelativeResize="0"/>
          <p:nvPr/>
        </p:nvPicPr>
        <p:blipFill rotWithShape="1">
          <a:blip r:embed="rId3">
            <a:alphaModFix/>
          </a:blip>
          <a:srcRect b="1826" l="2660" r="4943" t="0"/>
          <a:stretch/>
        </p:blipFill>
        <p:spPr>
          <a:xfrm>
            <a:off x="925175" y="808450"/>
            <a:ext cx="3447349" cy="2861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/>
          <p:nvPr/>
        </p:nvCxnSpPr>
        <p:spPr>
          <a:xfrm flipH="1">
            <a:off x="2622788" y="3291275"/>
            <a:ext cx="9600" cy="59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1" title="Chart"/>
          <p:cNvPicPr preferRelativeResize="0"/>
          <p:nvPr/>
        </p:nvPicPr>
        <p:blipFill rotWithShape="1">
          <a:blip r:embed="rId4">
            <a:alphaModFix/>
          </a:blip>
          <a:srcRect b="0" l="2254" r="3012" t="4168"/>
          <a:stretch/>
        </p:blipFill>
        <p:spPr>
          <a:xfrm>
            <a:off x="5119300" y="805800"/>
            <a:ext cx="3581699" cy="30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7313253" y="1395900"/>
            <a:ext cx="363600" cy="1894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69575" y="3757925"/>
            <a:ext cx="277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Respond</a:t>
            </a:r>
            <a:r>
              <a:rPr lang="en" sz="2000">
                <a:solidFill>
                  <a:srgbClr val="0000FF"/>
                </a:solidFill>
              </a:rPr>
              <a:t> to discounts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