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323" r:id="rId2"/>
    <p:sldId id="339" r:id="rId3"/>
    <p:sldId id="364" r:id="rId4"/>
    <p:sldId id="343" r:id="rId5"/>
    <p:sldId id="344" r:id="rId6"/>
    <p:sldId id="333" r:id="rId7"/>
    <p:sldId id="337" r:id="rId8"/>
    <p:sldId id="335" r:id="rId9"/>
    <p:sldId id="334" r:id="rId10"/>
    <p:sldId id="338" r:id="rId11"/>
    <p:sldId id="376" r:id="rId12"/>
    <p:sldId id="387" r:id="rId13"/>
    <p:sldId id="388" r:id="rId14"/>
    <p:sldId id="347" r:id="rId15"/>
    <p:sldId id="348" r:id="rId16"/>
    <p:sldId id="349" r:id="rId17"/>
    <p:sldId id="350" r:id="rId18"/>
    <p:sldId id="378" r:id="rId19"/>
    <p:sldId id="354" r:id="rId20"/>
    <p:sldId id="389" r:id="rId21"/>
    <p:sldId id="351" r:id="rId22"/>
    <p:sldId id="379" r:id="rId23"/>
    <p:sldId id="380" r:id="rId24"/>
    <p:sldId id="390" r:id="rId25"/>
    <p:sldId id="382" r:id="rId26"/>
    <p:sldId id="384" r:id="rId27"/>
    <p:sldId id="383" r:id="rId28"/>
    <p:sldId id="357" r:id="rId29"/>
    <p:sldId id="391" r:id="rId30"/>
    <p:sldId id="392" r:id="rId31"/>
    <p:sldId id="385" r:id="rId32"/>
    <p:sldId id="386" r:id="rId33"/>
    <p:sldId id="395" r:id="rId34"/>
    <p:sldId id="396" r:id="rId35"/>
    <p:sldId id="393" r:id="rId36"/>
    <p:sldId id="394" r:id="rId37"/>
    <p:sldId id="331" r:id="rId3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4" autoAdjust="0"/>
    <p:restoredTop sz="90514" autoAdjust="0"/>
  </p:normalViewPr>
  <p:slideViewPr>
    <p:cSldViewPr>
      <p:cViewPr varScale="1">
        <p:scale>
          <a:sx n="65" d="100"/>
          <a:sy n="65" d="100"/>
        </p:scale>
        <p:origin x="928" y="52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C90E-21FA-4B08-B918-A03D4E279F36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198AA-E6ED-4BB9-9575-17EE222D5F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9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198AA-E6ED-4BB9-9575-17EE222D5FD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0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198AA-E6ED-4BB9-9575-17EE222D5FD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59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198AA-E6ED-4BB9-9575-17EE222D5FD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0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198AA-E6ED-4BB9-9575-17EE222D5FD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19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96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5562600" y="2286000"/>
            <a:ext cx="3352800" cy="1143000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3505200"/>
            <a:ext cx="3352800" cy="1752600"/>
          </a:xfrm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4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9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2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88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5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6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52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7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27984" y="1772816"/>
            <a:ext cx="4608512" cy="1224136"/>
          </a:xfrm>
        </p:spPr>
        <p:txBody>
          <a:bodyPr/>
          <a:lstStyle/>
          <a:p>
            <a:r>
              <a:rPr lang="en-GB" sz="2800" dirty="0" err="1"/>
              <a:t>NSG</a:t>
            </a:r>
            <a:r>
              <a:rPr lang="en-GB" sz="2800" dirty="0"/>
              <a:t> Pilkington Consultancy Project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05200"/>
            <a:ext cx="4572000" cy="1752600"/>
          </a:xfrm>
        </p:spPr>
        <p:txBody>
          <a:bodyPr/>
          <a:lstStyle/>
          <a:p>
            <a:pPr eaLnBrk="1" hangingPunct="1"/>
            <a:r>
              <a:rPr lang="en-GB" sz="2000" dirty="0"/>
              <a:t>Dr Peter L Green</a:t>
            </a:r>
          </a:p>
          <a:p>
            <a:pPr eaLnBrk="1" hangingPunct="1"/>
            <a:r>
              <a:rPr lang="en-GB" sz="2000" dirty="0"/>
              <a:t>Senior Lecturer</a:t>
            </a:r>
          </a:p>
          <a:p>
            <a:pPr eaLnBrk="1" hangingPunct="1"/>
            <a:r>
              <a:rPr lang="en-GB" sz="2000" dirty="0"/>
              <a:t>School of Engineering</a:t>
            </a:r>
          </a:p>
          <a:p>
            <a:pPr eaLnBrk="1" hangingPunct="1"/>
            <a:endParaRPr lang="en-GB" sz="2000" dirty="0"/>
          </a:p>
          <a:p>
            <a:pPr eaLnBrk="1" hangingPunct="1"/>
            <a:r>
              <a:rPr lang="en-GB" sz="2000" dirty="0"/>
              <a:t>p.l.green@Liverpool.ac.uk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4283968" y="1340768"/>
            <a:ext cx="0" cy="2304256"/>
          </a:xfrm>
          <a:prstGeom prst="line">
            <a:avLst/>
          </a:prstGeom>
          <a:noFill/>
          <a:ln w="539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9596" y="63853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13/05/2020</a:t>
            </a:r>
          </a:p>
        </p:txBody>
      </p:sp>
    </p:spTree>
    <p:extLst>
      <p:ext uri="{BB962C8B-B14F-4D97-AF65-F5344CB8AC3E}">
        <p14:creationId xmlns:p14="http://schemas.microsoft.com/office/powerpoint/2010/main" val="374180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51450-6312-4CD1-B92A-8543C4B717AD}"/>
              </a:ext>
            </a:extLst>
          </p:cNvPr>
          <p:cNvSpPr txBox="1"/>
          <p:nvPr/>
        </p:nvSpPr>
        <p:spPr>
          <a:xfrm>
            <a:off x="611560" y="1412776"/>
            <a:ext cx="78676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some files, a lot is happening: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In the pre-processing we: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Include any files that are over 1KB (because </a:t>
            </a:r>
            <a:r>
              <a:rPr lang="en-GB" sz="2000" i="1" dirty="0"/>
              <a:t>something</a:t>
            </a:r>
            <a:r>
              <a:rPr lang="en-GB" sz="2000" dirty="0"/>
              <a:t> must be happening)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Remove files under 1KB, where the sensor reading never changes. These won’t give us any predictive capability.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Remove highly correlated inputs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10DAF-E4BF-4CD0-A7B7-54DBF59A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" y="1912818"/>
            <a:ext cx="9036496" cy="4746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21212E-D2BD-4C26-A875-FFACFDA2FEEA}"/>
              </a:ext>
            </a:extLst>
          </p:cNvPr>
          <p:cNvSpPr/>
          <p:nvPr/>
        </p:nvSpPr>
        <p:spPr bwMode="auto">
          <a:xfrm>
            <a:off x="0" y="2126435"/>
            <a:ext cx="212372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0D487-FFA7-4D02-B3A1-3805F63C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" y="4624316"/>
            <a:ext cx="8955586" cy="16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51450-6312-4CD1-B92A-8543C4B717AD}"/>
              </a:ext>
            </a:extLst>
          </p:cNvPr>
          <p:cNvSpPr txBox="1"/>
          <p:nvPr/>
        </p:nvSpPr>
        <p:spPr>
          <a:xfrm>
            <a:off x="611560" y="1412776"/>
            <a:ext cx="786769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 example of some highly correlated ‘tag data’: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These correspond to ‘Lehr Drive 1 Speed’ and ‘Lehr Drive Line Shaft Speed’.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 this case, for example, we only need to retain data from one of these 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8BC51-AA3C-4E43-AD13-D6830D741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27"/>
          <a:stretch/>
        </p:blipFill>
        <p:spPr>
          <a:xfrm>
            <a:off x="870062" y="2046327"/>
            <a:ext cx="740387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4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BE30E-5991-4F1E-9EED-B7A1D349D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9" y="1318727"/>
            <a:ext cx="4288089" cy="4221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43D431-4FB1-48E7-96F8-5CC06BF99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492358"/>
            <a:ext cx="4304705" cy="4077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E237F0-6276-4E8E-9693-4556417B3B1A}"/>
              </a:ext>
            </a:extLst>
          </p:cNvPr>
          <p:cNvSpPr txBox="1"/>
          <p:nvPr/>
        </p:nvSpPr>
        <p:spPr>
          <a:xfrm>
            <a:off x="1030065" y="6068366"/>
            <a:ext cx="799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Correlation matrix before correlated data was removed.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74EE4-7E9D-4D4F-8BBA-53E36E6A19E2}"/>
              </a:ext>
            </a:extLst>
          </p:cNvPr>
          <p:cNvCxnSpPr/>
          <p:nvPr/>
        </p:nvCxnSpPr>
        <p:spPr bwMode="auto">
          <a:xfrm flipH="1" flipV="1">
            <a:off x="3275856" y="5229200"/>
            <a:ext cx="504056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483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BE30E-5991-4F1E-9EED-B7A1D349D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9" y="1318727"/>
            <a:ext cx="4288089" cy="4221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43D431-4FB1-48E7-96F8-5CC06BF99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492358"/>
            <a:ext cx="4304705" cy="4077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E237F0-6276-4E8E-9693-4556417B3B1A}"/>
              </a:ext>
            </a:extLst>
          </p:cNvPr>
          <p:cNvSpPr txBox="1"/>
          <p:nvPr/>
        </p:nvSpPr>
        <p:spPr>
          <a:xfrm>
            <a:off x="1030065" y="6068366"/>
            <a:ext cx="7990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Correlation matrix after correlated data was removed.</a:t>
            </a:r>
          </a:p>
          <a:p>
            <a:r>
              <a:rPr lang="en-GB" sz="2000" dirty="0"/>
              <a:t>Data from 134 sensors used as predictors.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74EE4-7E9D-4D4F-8BBA-53E36E6A19E2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4332" y="5157192"/>
            <a:ext cx="859836" cy="886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096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A0CD7E5-5324-46B0-A468-47081F98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Combining Tag and Fault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FC46F-07AC-4767-8927-485654F4F7E0}"/>
              </a:ext>
            </a:extLst>
          </p:cNvPr>
          <p:cNvSpPr txBox="1"/>
          <p:nvPr/>
        </p:nvSpPr>
        <p:spPr>
          <a:xfrm>
            <a:off x="323528" y="1772816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Tag data only recorded if there’s a change (mostly!)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Need to set Tag data at specific time equal to closest previous fault reading.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FDDBE-39E7-48A9-9B2E-07749A24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656" y="1610184"/>
            <a:ext cx="4896544" cy="48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0EE478-CFAB-4E44-8F94-93066009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628800"/>
            <a:ext cx="5558340" cy="50851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16AB05-58F4-4E97-91BC-6EBD7ADA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Combining Tag and Fault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41C5-2721-45DB-9BD5-AF922ECE7334}"/>
              </a:ext>
            </a:extLst>
          </p:cNvPr>
          <p:cNvSpPr txBox="1"/>
          <p:nvPr/>
        </p:nvSpPr>
        <p:spPr>
          <a:xfrm>
            <a:off x="323528" y="1772816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Tag data only recorded if there’s a change (mostly!)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Need to set Tag data at specific time equal to closest previous reading.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Note we could also try linear interpolation at a later stage.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8400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16AB05-58F4-4E97-91BC-6EBD7ADA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Combining Tag and Fault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41C5-2721-45DB-9BD5-AF922ECE7334}"/>
              </a:ext>
            </a:extLst>
          </p:cNvPr>
          <p:cNvSpPr txBox="1"/>
          <p:nvPr/>
        </p:nvSpPr>
        <p:spPr>
          <a:xfrm>
            <a:off x="323528" y="1772817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‘pre-processing step was conducted for all of the remaining Tag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Results combined into a single .csv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Took a relatively long time to process (a few hours)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could definitely be sped up in the future (but is a secondary issue).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approach taken here was ‘programmer friendly’ but not necessarily ‘computer friendly’. </a:t>
            </a:r>
          </a:p>
        </p:txBody>
      </p:sp>
    </p:spTree>
    <p:extLst>
      <p:ext uri="{BB962C8B-B14F-4D97-AF65-F5344CB8AC3E}">
        <p14:creationId xmlns:p14="http://schemas.microsoft.com/office/powerpoint/2010/main" val="150500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16AB05-58F4-4E97-91BC-6EBD7ADA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Combining Tag and Fault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D91D5-8BDE-4A83-88CB-557E91D9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4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1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16AB05-58F4-4E97-91BC-6EBD7ADA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Combining Tag and Fault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6EF98-2954-429C-B0A7-376C8D9E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418854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9CBD23A-DFFF-4094-8351-57CBD814AFD4}"/>
              </a:ext>
            </a:extLst>
          </p:cNvPr>
          <p:cNvSpPr/>
          <p:nvPr/>
        </p:nvSpPr>
        <p:spPr bwMode="auto">
          <a:xfrm>
            <a:off x="3419872" y="2204864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B72DD-ADD2-4A1D-B7D7-B1BA86A84485}"/>
              </a:ext>
            </a:extLst>
          </p:cNvPr>
          <p:cNvSpPr txBox="1"/>
          <p:nvPr/>
        </p:nvSpPr>
        <p:spPr>
          <a:xfrm>
            <a:off x="3923928" y="1202791"/>
            <a:ext cx="5023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Why the large spikes? Compressed air injected into the coating beam (for cleaning)?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6B61FF-CEA6-44B2-A61F-617FCE7AADEE}"/>
              </a:ext>
            </a:extLst>
          </p:cNvPr>
          <p:cNvCxnSpPr>
            <a:endCxn id="3" idx="7"/>
          </p:cNvCxnSpPr>
          <p:nvPr/>
        </p:nvCxnSpPr>
        <p:spPr bwMode="auto">
          <a:xfrm flipH="1">
            <a:off x="3727185" y="1844824"/>
            <a:ext cx="196743" cy="412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80623FF-EB4F-4BEF-BDD2-AA5A9167F476}"/>
              </a:ext>
            </a:extLst>
          </p:cNvPr>
          <p:cNvSpPr/>
          <p:nvPr/>
        </p:nvSpPr>
        <p:spPr bwMode="auto">
          <a:xfrm>
            <a:off x="179512" y="4149080"/>
            <a:ext cx="432048" cy="16561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DC888-AC2E-4DF0-8B10-EB807FA2EED6}"/>
              </a:ext>
            </a:extLst>
          </p:cNvPr>
          <p:cNvSpPr txBox="1"/>
          <p:nvPr/>
        </p:nvSpPr>
        <p:spPr>
          <a:xfrm>
            <a:off x="899592" y="630932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that the tag data was normalised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437273-971A-4F4B-8D02-597A440EDD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1560" y="5805264"/>
            <a:ext cx="36004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92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A196-771D-42AA-9608-9E43EA50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6527D3-07B6-4D71-81B7-BC710C2EC720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7558608" cy="102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Always start with something simple: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6527D3-07B6-4D71-81B7-BC710C2EC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7558608" cy="1029064"/>
              </a:xfrm>
              <a:prstGeom prst="rect">
                <a:avLst/>
              </a:prstGeom>
              <a:blipFill>
                <a:blip r:embed="rId2"/>
                <a:stretch>
                  <a:fillRect l="-726" t="-2976" b="-1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7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 Scanner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51450-6312-4CD1-B92A-8543C4B717AD}"/>
              </a:ext>
            </a:extLst>
          </p:cNvPr>
          <p:cNvSpPr txBox="1"/>
          <p:nvPr/>
        </p:nvSpPr>
        <p:spPr>
          <a:xfrm>
            <a:off x="611560" y="1412776"/>
            <a:ext cx="7867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Used data from MK4 Fault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ISRA</a:t>
            </a:r>
            <a:r>
              <a:rPr lang="en-GB" sz="2000" dirty="0"/>
              <a:t> 5D Fault Scanner Data was empty so was unable to use this data in the current project.</a:t>
            </a:r>
            <a:endParaRPr lang="en-GB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 missing data from the MK4 Fault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Date format for MK4 Fault Scanner: </a:t>
            </a:r>
          </a:p>
          <a:p>
            <a:pPr algn="ctr"/>
            <a:r>
              <a:rPr lang="en-GB" sz="2000" dirty="0"/>
              <a:t>year / month / day / hour / minute / seconds:</a:t>
            </a: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DAA4F-8471-454B-BFE0-BDA3DD33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4365104"/>
            <a:ext cx="2811702" cy="2005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1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A196-771D-42AA-9608-9E43EA50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6527D3-07B6-4D71-81B7-BC710C2EC720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7558608" cy="349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Always start with something simple: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Can also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Very simple, and we have closed form expressions for the ‘optimal’ (i.e., least squares)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6527D3-07B6-4D71-81B7-BC710C2EC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7558608" cy="3491277"/>
              </a:xfrm>
              <a:prstGeom prst="rect">
                <a:avLst/>
              </a:prstGeom>
              <a:blipFill>
                <a:blip r:embed="rId2"/>
                <a:stretch>
                  <a:fillRect l="-726" t="-874" b="-2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91BC14-D2BE-4325-8863-2D5BA9302A90}"/>
                  </a:ext>
                </a:extLst>
              </p:cNvPr>
              <p:cNvSpPr txBox="1"/>
              <p:nvPr/>
            </p:nvSpPr>
            <p:spPr>
              <a:xfrm>
                <a:off x="395536" y="3346241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Total faults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91BC14-D2BE-4325-8863-2D5BA930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46241"/>
                <a:ext cx="2448272" cy="400110"/>
              </a:xfrm>
              <a:prstGeom prst="rect">
                <a:avLst/>
              </a:prstGeom>
              <a:blipFill>
                <a:blip r:embed="rId3"/>
                <a:stretch>
                  <a:fillRect l="-2736" t="-7576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46C1A3-82DF-4CAC-B930-B49A3D0AAEB7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720" y="2868904"/>
            <a:ext cx="792088" cy="477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46581E-6BF6-4251-85BD-0EBB5611F8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23928" y="2889856"/>
            <a:ext cx="2332385" cy="401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E03724-796F-472E-8454-0096AF1DFC1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11148" y="2884379"/>
            <a:ext cx="1489046" cy="416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D19225-AAB7-468C-8750-81290BA202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23994" y="2895333"/>
            <a:ext cx="64639" cy="396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A6602B-B0F7-4795-9928-D9904F0DC38D}"/>
                  </a:ext>
                </a:extLst>
              </p:cNvPr>
              <p:cNvSpPr txBox="1"/>
              <p:nvPr/>
            </p:nvSpPr>
            <p:spPr>
              <a:xfrm>
                <a:off x="5436096" y="3388930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Tag data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A6602B-B0F7-4795-9928-D9904F0D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388930"/>
                <a:ext cx="2448272" cy="400110"/>
              </a:xfrm>
              <a:prstGeom prst="rect">
                <a:avLst/>
              </a:prstGeom>
              <a:blipFill>
                <a:blip r:embed="rId4"/>
                <a:stretch>
                  <a:fillRect l="-2743" t="-7576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5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A196-771D-42AA-9608-9E43EA50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05EA5-7D57-4D17-9143-784407F5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215"/>
            <a:ext cx="9144000" cy="41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2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A196-771D-42AA-9608-9E43EA50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05EA5-7D57-4D17-9143-784407F5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215"/>
            <a:ext cx="9144000" cy="4197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51B020-1530-4E4F-887F-9630C434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030423"/>
            <a:ext cx="4905268" cy="4797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8F3ACF-1223-4953-A4E9-7FACD1360703}"/>
              </a:ext>
            </a:extLst>
          </p:cNvPr>
          <p:cNvSpPr/>
          <p:nvPr/>
        </p:nvSpPr>
        <p:spPr bwMode="auto">
          <a:xfrm>
            <a:off x="1763688" y="1556792"/>
            <a:ext cx="1800200" cy="34563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D5BCA-0027-4C78-8EF1-B636E7FA7C55}"/>
              </a:ext>
            </a:extLst>
          </p:cNvPr>
          <p:cNvSpPr txBox="1"/>
          <p:nvPr/>
        </p:nvSpPr>
        <p:spPr>
          <a:xfrm>
            <a:off x="107504" y="6041576"/>
            <a:ext cx="857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Seems to capture main trends, large spikes are not captured.</a:t>
            </a:r>
          </a:p>
        </p:txBody>
      </p:sp>
    </p:spTree>
    <p:extLst>
      <p:ext uri="{BB962C8B-B14F-4D97-AF65-F5344CB8AC3E}">
        <p14:creationId xmlns:p14="http://schemas.microsoft.com/office/powerpoint/2010/main" val="1373461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A196-771D-42AA-9608-9E43EA50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05EA5-7D57-4D17-9143-784407F5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215"/>
            <a:ext cx="9144000" cy="41975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8F3ACF-1223-4953-A4E9-7FACD1360703}"/>
              </a:ext>
            </a:extLst>
          </p:cNvPr>
          <p:cNvSpPr/>
          <p:nvPr/>
        </p:nvSpPr>
        <p:spPr bwMode="auto">
          <a:xfrm>
            <a:off x="7668344" y="4221088"/>
            <a:ext cx="789856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FDE0D-958B-4274-8C31-75897D31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5477331" cy="5373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67A6F9-04E1-45A4-92D4-F0FA5A8F0DB8}"/>
              </a:ext>
            </a:extLst>
          </p:cNvPr>
          <p:cNvSpPr txBox="1"/>
          <p:nvPr/>
        </p:nvSpPr>
        <p:spPr>
          <a:xfrm>
            <a:off x="6444208" y="5589240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Very noisy… tag data needs filtering?</a:t>
            </a:r>
          </a:p>
        </p:txBody>
      </p:sp>
    </p:spTree>
    <p:extLst>
      <p:ext uri="{BB962C8B-B14F-4D97-AF65-F5344CB8AC3E}">
        <p14:creationId xmlns:p14="http://schemas.microsoft.com/office/powerpoint/2010/main" val="1393828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5D53-A937-4E20-A836-443372B7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156FC-CACB-40F2-B71D-E3F01E8F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9144000" cy="4000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AB61D-C4EB-4392-AD2B-384BE5D89D76}"/>
              </a:ext>
            </a:extLst>
          </p:cNvPr>
          <p:cNvSpPr txBox="1"/>
          <p:nvPr/>
        </p:nvSpPr>
        <p:spPr>
          <a:xfrm>
            <a:off x="611560" y="134076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Tag data was passed through a low-pass filter (</a:t>
            </a:r>
            <a:r>
              <a:rPr lang="en-GB" sz="2000" dirty="0" err="1"/>
              <a:t>twice,so</a:t>
            </a:r>
            <a:r>
              <a:rPr lang="en-GB" sz="2000" dirty="0"/>
              <a:t> no phase difference) and linear regression was performed again.</a:t>
            </a:r>
          </a:p>
        </p:txBody>
      </p:sp>
    </p:spTree>
    <p:extLst>
      <p:ext uri="{BB962C8B-B14F-4D97-AF65-F5344CB8AC3E}">
        <p14:creationId xmlns:p14="http://schemas.microsoft.com/office/powerpoint/2010/main" val="10809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5D53-A937-4E20-A836-443372B7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156FC-CACB-40F2-B71D-E3F01E8F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9144000" cy="40002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901D1-43DC-4B36-A9FF-A8A28AA5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188755"/>
            <a:ext cx="4839248" cy="4149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271EE5-2110-4177-B699-976467C65080}"/>
              </a:ext>
            </a:extLst>
          </p:cNvPr>
          <p:cNvSpPr/>
          <p:nvPr/>
        </p:nvSpPr>
        <p:spPr bwMode="auto">
          <a:xfrm>
            <a:off x="1979712" y="2548795"/>
            <a:ext cx="1872208" cy="33123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21619-3F50-4184-B125-DB2DA658418B}"/>
              </a:ext>
            </a:extLst>
          </p:cNvPr>
          <p:cNvSpPr txBox="1"/>
          <p:nvPr/>
        </p:nvSpPr>
        <p:spPr>
          <a:xfrm>
            <a:off x="611560" y="134076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Predictions are much less noisy, but still cannot capture ‘spikes’ in total fault data.</a:t>
            </a:r>
          </a:p>
        </p:txBody>
      </p:sp>
    </p:spTree>
    <p:extLst>
      <p:ext uri="{BB962C8B-B14F-4D97-AF65-F5344CB8AC3E}">
        <p14:creationId xmlns:p14="http://schemas.microsoft.com/office/powerpoint/2010/main" val="3335174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8FB8-DB73-42AC-8912-29DE1F06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BA14F-1CCA-4352-8819-5ECA90C8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2348880"/>
            <a:ext cx="8856984" cy="4171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16529C-1F41-4AD2-B74B-D150D0BD1939}"/>
              </a:ext>
            </a:extLst>
          </p:cNvPr>
          <p:cNvSpPr txBox="1"/>
          <p:nvPr/>
        </p:nvSpPr>
        <p:spPr>
          <a:xfrm>
            <a:off x="611560" y="134076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Tried passing fault data through the same filter.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So, now, both inputs and outputs are filtered.</a:t>
            </a:r>
          </a:p>
        </p:txBody>
      </p:sp>
    </p:spTree>
    <p:extLst>
      <p:ext uri="{BB962C8B-B14F-4D97-AF65-F5344CB8AC3E}">
        <p14:creationId xmlns:p14="http://schemas.microsoft.com/office/powerpoint/2010/main" val="1515586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8FB8-DB73-42AC-8912-29DE1F06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AA80E-EC89-418E-80B8-3F04FAA2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8556"/>
            <a:ext cx="9144000" cy="4178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2D73C-ACDB-4431-8264-C8508C069D75}"/>
              </a:ext>
            </a:extLst>
          </p:cNvPr>
          <p:cNvSpPr txBox="1"/>
          <p:nvPr/>
        </p:nvSpPr>
        <p:spPr>
          <a:xfrm>
            <a:off x="611560" y="134076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Predictions are now excellent.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 is a linear relationship between the </a:t>
            </a:r>
            <a:r>
              <a:rPr lang="en-GB" sz="2000" u="sng" dirty="0"/>
              <a:t>low frequency </a:t>
            </a:r>
            <a:r>
              <a:rPr lang="en-GB" sz="2000" dirty="0"/>
              <a:t>components of the tag data and the fault data. </a:t>
            </a:r>
            <a:endParaRPr lang="en-GB" sz="2000" u="sng" dirty="0"/>
          </a:p>
        </p:txBody>
      </p:sp>
    </p:spTree>
    <p:extLst>
      <p:ext uri="{BB962C8B-B14F-4D97-AF65-F5344CB8AC3E}">
        <p14:creationId xmlns:p14="http://schemas.microsoft.com/office/powerpoint/2010/main" val="406960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A3EAF-EAD0-45CE-B797-FEEDC91AFC17}"/>
                  </a:ext>
                </a:extLst>
              </p:cNvPr>
              <p:cNvSpPr txBox="1"/>
              <p:nvPr/>
            </p:nvSpPr>
            <p:spPr>
              <a:xfrm>
                <a:off x="520688" y="1295400"/>
                <a:ext cx="7918648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optimal parameters,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Already an interpretable approach – could also try removing some of these inputs in the future and seeing if predictive performance changes.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Can quantify uncertainties over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sz="2000" dirty="0"/>
                  <a:t>, but decided that was a secondary goal at this point.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A3EAF-EAD0-45CE-B797-FEEDC91A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8" y="1295400"/>
                <a:ext cx="7918648" cy="5324535"/>
              </a:xfrm>
              <a:prstGeom prst="rect">
                <a:avLst/>
              </a:prstGeom>
              <a:blipFill>
                <a:blip r:embed="rId2"/>
                <a:stretch>
                  <a:fillRect l="-693" t="-573" b="-1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F1BDFD6-567C-45F6-AF42-EA390FC4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Linear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9254A-A0FB-4C88-B63C-D1FAFF9F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6930516" cy="33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8FB8-DB73-42AC-8912-29DE1F06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(auto-regressive)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E79196-F526-402E-BD44-D4D3713A9F55}"/>
                  </a:ext>
                </a:extLst>
              </p:cNvPr>
              <p:cNvSpPr txBox="1"/>
              <p:nvPr/>
            </p:nvSpPr>
            <p:spPr>
              <a:xfrm>
                <a:off x="875657" y="1484784"/>
                <a:ext cx="7558608" cy="226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So far we have tried: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An auto-regressive approach includes </a:t>
                </a:r>
                <a:r>
                  <a:rPr lang="en-GB" sz="2000" dirty="0">
                    <a:solidFill>
                      <a:srgbClr val="FF0000"/>
                    </a:solidFill>
                  </a:rPr>
                  <a:t>previous fault data </a:t>
                </a:r>
                <a:r>
                  <a:rPr lang="en-GB" sz="2000" dirty="0"/>
                  <a:t>too: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+…+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E79196-F526-402E-BD44-D4D3713A9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57" y="1484784"/>
                <a:ext cx="7558608" cy="2260171"/>
              </a:xfrm>
              <a:prstGeom prst="rect">
                <a:avLst/>
              </a:prstGeom>
              <a:blipFill>
                <a:blip r:embed="rId2"/>
                <a:stretch>
                  <a:fillRect l="-726" t="-1351" b="-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23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 Scanner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DA8EB-FE3F-4169-8121-F8CC8E76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8458200" cy="328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64F43-588E-4EDC-8AD9-EF111D160A8F}"/>
              </a:ext>
            </a:extLst>
          </p:cNvPr>
          <p:cNvSpPr txBox="1"/>
          <p:nvPr/>
        </p:nvSpPr>
        <p:spPr>
          <a:xfrm>
            <a:off x="827584" y="4958183"/>
            <a:ext cx="7867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we try to predict ‘total faults’ (from MK4 Fault scanner).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Red regions indicate exclusion periods, where data is unreliable.</a:t>
            </a: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01673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8FB8-DB73-42AC-8912-29DE1F06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(auto-regressive)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E79196-F526-402E-BD44-D4D3713A9F55}"/>
                  </a:ext>
                </a:extLst>
              </p:cNvPr>
              <p:cNvSpPr txBox="1"/>
              <p:nvPr/>
            </p:nvSpPr>
            <p:spPr>
              <a:xfrm>
                <a:off x="875657" y="1484784"/>
                <a:ext cx="7558608" cy="226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So far we have tried: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An auto-regressive approach includes </a:t>
                </a:r>
                <a:r>
                  <a:rPr lang="en-GB" sz="2000" dirty="0">
                    <a:solidFill>
                      <a:srgbClr val="FF0000"/>
                    </a:solidFill>
                  </a:rPr>
                  <a:t>previous fault data </a:t>
                </a:r>
                <a:r>
                  <a:rPr lang="en-GB" sz="2000" dirty="0"/>
                  <a:t>too: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+…+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E79196-F526-402E-BD44-D4D3713A9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57" y="1484784"/>
                <a:ext cx="7558608" cy="2260171"/>
              </a:xfrm>
              <a:prstGeom prst="rect">
                <a:avLst/>
              </a:prstGeom>
              <a:blipFill>
                <a:blip r:embed="rId2"/>
                <a:stretch>
                  <a:fillRect l="-726" t="-1351" b="-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D5E5AFD-157C-43FF-99A1-9EB9BE67B62A}"/>
              </a:ext>
            </a:extLst>
          </p:cNvPr>
          <p:cNvSpPr txBox="1"/>
          <p:nvPr/>
        </p:nvSpPr>
        <p:spPr>
          <a:xfrm>
            <a:off x="467544" y="4437112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When predicting more than one step into the future, the inputs to the model become its own previous predictions. Potentially allows for predictions further into the future. </a:t>
            </a:r>
          </a:p>
        </p:txBody>
      </p:sp>
    </p:spTree>
    <p:extLst>
      <p:ext uri="{BB962C8B-B14F-4D97-AF65-F5344CB8AC3E}">
        <p14:creationId xmlns:p14="http://schemas.microsoft.com/office/powerpoint/2010/main" val="1791880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8FB8-DB73-42AC-8912-29DE1F06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(auto-regressive)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D3D95-4805-45FE-A64A-CC87B443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5621"/>
            <a:ext cx="9144000" cy="3941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7ABDA-D2BE-49BA-80DB-A147661B8958}"/>
              </a:ext>
            </a:extLst>
          </p:cNvPr>
          <p:cNvSpPr txBox="1"/>
          <p:nvPr/>
        </p:nvSpPr>
        <p:spPr>
          <a:xfrm>
            <a:off x="395536" y="1412776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Auto-regressive model applied to (unfiltered)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Initial results look promising, but …</a:t>
            </a:r>
          </a:p>
        </p:txBody>
      </p:sp>
    </p:spTree>
    <p:extLst>
      <p:ext uri="{BB962C8B-B14F-4D97-AF65-F5344CB8AC3E}">
        <p14:creationId xmlns:p14="http://schemas.microsoft.com/office/powerpoint/2010/main" val="87613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EF3313-4465-4609-98D7-227629AF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5621"/>
            <a:ext cx="9144000" cy="3941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78FB8-DB73-42AC-8912-29DE1F06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(auto-regressive)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EE97A-DD43-446D-8D86-261B4D77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71328"/>
            <a:ext cx="4246950" cy="4077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C91A59-C990-4E97-B5F0-9347C115360B}"/>
              </a:ext>
            </a:extLst>
          </p:cNvPr>
          <p:cNvSpPr/>
          <p:nvPr/>
        </p:nvSpPr>
        <p:spPr bwMode="auto">
          <a:xfrm>
            <a:off x="3237722" y="2852936"/>
            <a:ext cx="504056" cy="31683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70071-23C8-460C-A25A-0D080D8EE522}"/>
              </a:ext>
            </a:extLst>
          </p:cNvPr>
          <p:cNvSpPr txBox="1"/>
          <p:nvPr/>
        </p:nvSpPr>
        <p:spPr>
          <a:xfrm>
            <a:off x="395536" y="141277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Predictions of ‘spikes’ always lag behind them actually occurring.</a:t>
            </a:r>
          </a:p>
        </p:txBody>
      </p:sp>
    </p:spTree>
    <p:extLst>
      <p:ext uri="{BB962C8B-B14F-4D97-AF65-F5344CB8AC3E}">
        <p14:creationId xmlns:p14="http://schemas.microsoft.com/office/powerpoint/2010/main" val="3411019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47B-D276-4DD2-AC0B-5D0D740A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Gaussian Process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7F8CA-3985-444C-B454-516DA1EB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2636912"/>
            <a:ext cx="8604448" cy="4012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C9BFDA-30FC-49F7-A580-D42C0958DC53}"/>
              </a:ext>
            </a:extLst>
          </p:cNvPr>
          <p:cNvSpPr txBox="1"/>
          <p:nvPr/>
        </p:nvSpPr>
        <p:spPr>
          <a:xfrm>
            <a:off x="395536" y="1412776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 example of a much more ‘advanced’ approach.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Automatically outputs confidence bounds based on whether the tag data it is presented with, is similar to tag data it has seen before.</a:t>
            </a:r>
          </a:p>
        </p:txBody>
      </p:sp>
    </p:spTree>
    <p:extLst>
      <p:ext uri="{BB962C8B-B14F-4D97-AF65-F5344CB8AC3E}">
        <p14:creationId xmlns:p14="http://schemas.microsoft.com/office/powerpoint/2010/main" val="2039650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47B-D276-4DD2-AC0B-5D0D740A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Gaussian Process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7F8CA-3985-444C-B454-516DA1EB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2636912"/>
            <a:ext cx="8604448" cy="4012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C9BFDA-30FC-49F7-A580-D42C0958DC53}"/>
                  </a:ext>
                </a:extLst>
              </p:cNvPr>
              <p:cNvSpPr txBox="1"/>
              <p:nvPr/>
            </p:nvSpPr>
            <p:spPr>
              <a:xfrm>
                <a:off x="395536" y="1412776"/>
                <a:ext cx="82089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Here results are presented with 3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000" dirty="0"/>
                  <a:t> confidence bounds.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Clearly this would have to be trained on a larger set of data before the confidence bounds were acceptable.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C9BFDA-30FC-49F7-A580-D42C0958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2776"/>
                <a:ext cx="8208912" cy="1323439"/>
              </a:xfrm>
              <a:prstGeom prst="rect">
                <a:avLst/>
              </a:prstGeom>
              <a:blipFill>
                <a:blip r:embed="rId3"/>
                <a:stretch>
                  <a:fillRect l="-669" t="-2304" b="-78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507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47B-D276-4DD2-AC0B-5D0D740A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2165D-593D-470C-ADC5-09AF632D5337}"/>
              </a:ext>
            </a:extLst>
          </p:cNvPr>
          <p:cNvSpPr txBox="1"/>
          <p:nvPr/>
        </p:nvSpPr>
        <p:spPr>
          <a:xfrm>
            <a:off x="539552" y="1772816"/>
            <a:ext cx="81324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Was filtering the right thing to do? Certainly uncovered an interesting relationship between the low frequency components of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can used methods much more advanced than linear regression (GP, for example) – do we need 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Autoregressive model applied to filtered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can also try using ‘lagged’ tag data to aid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Alternatively, we can simply investigate mapping directly to future fault data.</a:t>
            </a:r>
          </a:p>
        </p:txBody>
      </p:sp>
    </p:spTree>
    <p:extLst>
      <p:ext uri="{BB962C8B-B14F-4D97-AF65-F5344CB8AC3E}">
        <p14:creationId xmlns:p14="http://schemas.microsoft.com/office/powerpoint/2010/main" val="630156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47B-D276-4DD2-AC0B-5D0D740A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2165D-593D-470C-ADC5-09AF632D5337}"/>
              </a:ext>
            </a:extLst>
          </p:cNvPr>
          <p:cNvSpPr txBox="1"/>
          <p:nvPr/>
        </p:nvSpPr>
        <p:spPr>
          <a:xfrm>
            <a:off x="539552" y="1772816"/>
            <a:ext cx="81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So far our models have fixed parameters. We can try having time-varying parameters – applicable if furnace conditions are fundamentally changing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Linear regression is very interpretable – can think about the best way to present how this model is realising predictions.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Uncertainty quantification can be ‘folded’ into all of these approaches.</a:t>
            </a:r>
          </a:p>
        </p:txBody>
      </p:sp>
    </p:spTree>
    <p:extLst>
      <p:ext uri="{BB962C8B-B14F-4D97-AF65-F5344CB8AC3E}">
        <p14:creationId xmlns:p14="http://schemas.microsoft.com/office/powerpoint/2010/main" val="3016915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712968" cy="1224136"/>
          </a:xfrm>
        </p:spPr>
        <p:txBody>
          <a:bodyPr/>
          <a:lstStyle/>
          <a:p>
            <a:pPr algn="ctr"/>
            <a:r>
              <a:rPr lang="en-GB" sz="2800" dirty="0"/>
              <a:t>Thank you for your attention.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solidFill>
                  <a:srgbClr val="956700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41169" y="5883078"/>
            <a:ext cx="4572000" cy="914371"/>
          </a:xfrm>
        </p:spPr>
        <p:txBody>
          <a:bodyPr/>
          <a:lstStyle/>
          <a:p>
            <a:pPr eaLnBrk="1" hangingPunct="1"/>
            <a:r>
              <a:rPr lang="en-GB" sz="2000" dirty="0"/>
              <a:t>Dr Peter L Green</a:t>
            </a:r>
          </a:p>
          <a:p>
            <a:pPr eaLnBrk="1" hangingPunct="1"/>
            <a:r>
              <a:rPr lang="en-GB" sz="2000" dirty="0"/>
              <a:t>p.l.green@liverpool.ac.uk</a:t>
            </a:r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1452BF-AC63-4DE5-9AE8-F5369B01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8458200" cy="3284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 Scanner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F0A30-6262-4827-94EF-D335ECD7CF04}"/>
              </a:ext>
            </a:extLst>
          </p:cNvPr>
          <p:cNvSpPr/>
          <p:nvPr/>
        </p:nvSpPr>
        <p:spPr bwMode="auto">
          <a:xfrm>
            <a:off x="2699792" y="1681434"/>
            <a:ext cx="864096" cy="327273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E346D-2E50-4571-86A4-815A7E34D5E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82549" y="4954165"/>
            <a:ext cx="1017849" cy="560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9068D3-9230-4497-9E43-477BF0B62F07}"/>
              </a:ext>
            </a:extLst>
          </p:cNvPr>
          <p:cNvSpPr txBox="1"/>
          <p:nvPr/>
        </p:nvSpPr>
        <p:spPr>
          <a:xfrm>
            <a:off x="4633867" y="522920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Initial analysis focused on this region (21/09/19 – 25/10/19)</a:t>
            </a:r>
          </a:p>
        </p:txBody>
      </p:sp>
    </p:spTree>
    <p:extLst>
      <p:ext uri="{BB962C8B-B14F-4D97-AF65-F5344CB8AC3E}">
        <p14:creationId xmlns:p14="http://schemas.microsoft.com/office/powerpoint/2010/main" val="147435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B09719-86CB-41ED-B11C-27AE8B50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Fault Scanner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0D2A2-67F7-4B4B-9143-43CCCA8E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95400"/>
            <a:ext cx="8224732" cy="3869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4E3E4C-3C51-4A76-80D0-1323E0013B54}"/>
              </a:ext>
            </a:extLst>
          </p:cNvPr>
          <p:cNvSpPr txBox="1"/>
          <p:nvPr/>
        </p:nvSpPr>
        <p:spPr>
          <a:xfrm>
            <a:off x="4633867" y="522920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Initial analysis focused on this region (21/09/19 – 25/10/19)</a:t>
            </a:r>
          </a:p>
        </p:txBody>
      </p:sp>
    </p:spTree>
    <p:extLst>
      <p:ext uri="{BB962C8B-B14F-4D97-AF65-F5344CB8AC3E}">
        <p14:creationId xmlns:p14="http://schemas.microsoft.com/office/powerpoint/2010/main" val="36383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B18AC-2C26-4AFA-A8BC-D0B459CA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814504" cy="38178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951450-6312-4CD1-B92A-8543C4B717AD}"/>
              </a:ext>
            </a:extLst>
          </p:cNvPr>
          <p:cNvSpPr txBox="1"/>
          <p:nvPr/>
        </p:nvSpPr>
        <p:spPr>
          <a:xfrm>
            <a:off x="611560" y="1412776"/>
            <a:ext cx="78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following files were found to be empty:</a:t>
            </a:r>
          </a:p>
        </p:txBody>
      </p:sp>
    </p:spTree>
    <p:extLst>
      <p:ext uri="{BB962C8B-B14F-4D97-AF65-F5344CB8AC3E}">
        <p14:creationId xmlns:p14="http://schemas.microsoft.com/office/powerpoint/2010/main" val="227566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51450-6312-4CD1-B92A-8543C4B717AD}"/>
              </a:ext>
            </a:extLst>
          </p:cNvPr>
          <p:cNvSpPr txBox="1"/>
          <p:nvPr/>
        </p:nvSpPr>
        <p:spPr>
          <a:xfrm>
            <a:off x="611560" y="1412776"/>
            <a:ext cx="7867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All had time stamps in the format:</a:t>
            </a:r>
          </a:p>
          <a:p>
            <a:endParaRPr lang="en-GB" sz="2000" dirty="0"/>
          </a:p>
          <a:p>
            <a:r>
              <a:rPr lang="en-GB" sz="2000" dirty="0"/>
              <a:t>Day-Month-Year-Hour-Minute-Seconds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We go down to second-by-second resolution, otherwise multiple readings get assigned to the same timestamp.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4A53D-5746-4B83-B48D-D3777F07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538412"/>
            <a:ext cx="2686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9858FA-AD03-48ED-8E41-C400D7B4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Tag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F31AF-7564-4DBC-8F41-C1CA59829BE6}"/>
              </a:ext>
            </a:extLst>
          </p:cNvPr>
          <p:cNvSpPr txBox="1"/>
          <p:nvPr/>
        </p:nvSpPr>
        <p:spPr>
          <a:xfrm>
            <a:off x="611560" y="1412776"/>
            <a:ext cx="78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Example Tag Data: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74E9F6-E34C-4BBC-8E87-ED02750F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37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51450-6312-4CD1-B92A-8543C4B717AD}"/>
              </a:ext>
            </a:extLst>
          </p:cNvPr>
          <p:cNvSpPr txBox="1"/>
          <p:nvPr/>
        </p:nvSpPr>
        <p:spPr>
          <a:xfrm>
            <a:off x="611560" y="1412776"/>
            <a:ext cx="78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some files, nothing is happening.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73C2C-370D-448F-BA18-BE88DFF5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36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711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Liverpool template">
  <a:themeElements>
    <a:clrScheme name="Blank Presentation 13">
      <a:dk1>
        <a:srgbClr val="000000"/>
      </a:dk1>
      <a:lt1>
        <a:srgbClr val="FFFFFF"/>
      </a:lt1>
      <a:dk2>
        <a:srgbClr val="9567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9567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Liverpool template</Template>
  <TotalTime>6504</TotalTime>
  <Words>1142</Words>
  <Application>Microsoft Office PowerPoint</Application>
  <PresentationFormat>On-screen Show (4:3)</PresentationFormat>
  <Paragraphs>212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University of Liverpool template</vt:lpstr>
      <vt:lpstr>NSG Pilkington Consultancy Project</vt:lpstr>
      <vt:lpstr>Fault Scanner Data</vt:lpstr>
      <vt:lpstr>Fault Scanner Data</vt:lpstr>
      <vt:lpstr>Fault Scanner Data</vt:lpstr>
      <vt:lpstr>Fault Scanner Data</vt:lpstr>
      <vt:lpstr>Tag Data</vt:lpstr>
      <vt:lpstr>Tag Data</vt:lpstr>
      <vt:lpstr>Tag Data</vt:lpstr>
      <vt:lpstr>Tag Data</vt:lpstr>
      <vt:lpstr>Tag Data</vt:lpstr>
      <vt:lpstr>Tag Data</vt:lpstr>
      <vt:lpstr>Tag Data</vt:lpstr>
      <vt:lpstr>Tag Data</vt:lpstr>
      <vt:lpstr>Combining Tag and Fault Data</vt:lpstr>
      <vt:lpstr>Combining Tag and Fault Data</vt:lpstr>
      <vt:lpstr>Combining Tag and Fault Data</vt:lpstr>
      <vt:lpstr>Combining Tag and Fault Data</vt:lpstr>
      <vt:lpstr>Combining Tag and Fault Data</vt:lpstr>
      <vt:lpstr>Linear Regression</vt:lpstr>
      <vt:lpstr>Linear Regression</vt:lpstr>
      <vt:lpstr>Linear Regression</vt:lpstr>
      <vt:lpstr>Linear Regression</vt:lpstr>
      <vt:lpstr>Linear Regression</vt:lpstr>
      <vt:lpstr>Linear Regression </vt:lpstr>
      <vt:lpstr>Linear Regression </vt:lpstr>
      <vt:lpstr>Linear Regression</vt:lpstr>
      <vt:lpstr>Linear Regression</vt:lpstr>
      <vt:lpstr>Linear Regression</vt:lpstr>
      <vt:lpstr>Linear Regression (auto-regressive)</vt:lpstr>
      <vt:lpstr>Linear Regression (auto-regressive)</vt:lpstr>
      <vt:lpstr>Linear Regression (auto-regressive)</vt:lpstr>
      <vt:lpstr>Linear Regression (auto-regressive)</vt:lpstr>
      <vt:lpstr>Gaussian Process Regression</vt:lpstr>
      <vt:lpstr>Gaussian Process Regression</vt:lpstr>
      <vt:lpstr>Questions and Next Steps</vt:lpstr>
      <vt:lpstr>Questions and Next Steps</vt:lpstr>
      <vt:lpstr>Thank you for your attention.  ANY QUESTIONS?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Riaz Akhtar</dc:creator>
  <cp:lastModifiedBy>Diego Echeverria</cp:lastModifiedBy>
  <cp:revision>382</cp:revision>
  <dcterms:created xsi:type="dcterms:W3CDTF">2012-01-23T14:47:49Z</dcterms:created>
  <dcterms:modified xsi:type="dcterms:W3CDTF">2020-07-06T13:56:25Z</dcterms:modified>
</cp:coreProperties>
</file>