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42"/>
  </p:notesMasterIdLst>
  <p:handoutMasterIdLst>
    <p:handoutMasterId r:id="rId43"/>
  </p:handoutMasterIdLst>
  <p:sldIdLst>
    <p:sldId id="256" r:id="rId2"/>
    <p:sldId id="261" r:id="rId3"/>
    <p:sldId id="265" r:id="rId4"/>
    <p:sldId id="257" r:id="rId5"/>
    <p:sldId id="263" r:id="rId6"/>
    <p:sldId id="291" r:id="rId7"/>
    <p:sldId id="290" r:id="rId8"/>
    <p:sldId id="266" r:id="rId9"/>
    <p:sldId id="267" r:id="rId10"/>
    <p:sldId id="268" r:id="rId11"/>
    <p:sldId id="269" r:id="rId12"/>
    <p:sldId id="260" r:id="rId13"/>
    <p:sldId id="287" r:id="rId14"/>
    <p:sldId id="272" r:id="rId15"/>
    <p:sldId id="273" r:id="rId16"/>
    <p:sldId id="274" r:id="rId17"/>
    <p:sldId id="262" r:id="rId18"/>
    <p:sldId id="277" r:id="rId19"/>
    <p:sldId id="278" r:id="rId20"/>
    <p:sldId id="279" r:id="rId21"/>
    <p:sldId id="275" r:id="rId22"/>
    <p:sldId id="280" r:id="rId23"/>
    <p:sldId id="292" r:id="rId24"/>
    <p:sldId id="293" r:id="rId25"/>
    <p:sldId id="294" r:id="rId26"/>
    <p:sldId id="295" r:id="rId27"/>
    <p:sldId id="276" r:id="rId28"/>
    <p:sldId id="283" r:id="rId29"/>
    <p:sldId id="284" r:id="rId30"/>
    <p:sldId id="285" r:id="rId31"/>
    <p:sldId id="286" r:id="rId32"/>
    <p:sldId id="296" r:id="rId33"/>
    <p:sldId id="297" r:id="rId34"/>
    <p:sldId id="333" r:id="rId35"/>
    <p:sldId id="288" r:id="rId36"/>
    <p:sldId id="334" r:id="rId37"/>
    <p:sldId id="332" r:id="rId38"/>
    <p:sldId id="331" r:id="rId39"/>
    <p:sldId id="271" r:id="rId40"/>
    <p:sldId id="289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18A38"/>
    <a:srgbClr val="1F2B7D"/>
    <a:srgbClr val="A07111"/>
    <a:srgbClr val="1919FF"/>
    <a:srgbClr val="002060"/>
    <a:srgbClr val="FF00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94660"/>
  </p:normalViewPr>
  <p:slideViewPr>
    <p:cSldViewPr snapToGrid="0">
      <p:cViewPr varScale="1">
        <p:scale>
          <a:sx n="68" d="100"/>
          <a:sy n="68" d="100"/>
        </p:scale>
        <p:origin x="5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604" y="2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AFB33F-63CF-4B72-90C0-4D55C6729EDA}" type="datetimeFigureOut">
              <a:rPr lang="en-GB" smtClean="0"/>
              <a:t>10/08/2020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0DFF81-C815-4067-A30E-55F30CAE72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06449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FEB5CD-065B-4433-9B81-D7D3B9DAA944}" type="datetimeFigureOut">
              <a:rPr lang="en-GB" smtClean="0"/>
              <a:t>10/08/2020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C14DAE-89E5-438C-B298-CCD8B2A436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460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14DAE-89E5-438C-B298-CCD8B2A436BE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4393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14DAE-89E5-438C-B298-CCD8B2A436BE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34673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F0DFA0-81CF-B642-B0A1-F7681E2A2237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4028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14DAE-89E5-438C-B298-CCD8B2A436BE}" type="slidenum">
              <a:rPr lang="en-GB" smtClean="0"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54967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14DAE-89E5-438C-B298-CCD8B2A436BE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79133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Indices of the mentioned dates starts at 4525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14DAE-89E5-438C-B298-CCD8B2A436BE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58384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14DAE-89E5-438C-B298-CCD8B2A436BE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2325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14DAE-89E5-438C-B298-CCD8B2A436BE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94738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14DAE-89E5-438C-B298-CCD8B2A436BE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64878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14DAE-89E5-438C-B298-CCD8B2A436BE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0539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14DAE-89E5-438C-B298-CCD8B2A436BE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69835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14DAE-89E5-438C-B298-CCD8B2A436BE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69068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8679E-5E3D-41C9-800E-1600934D3B5B}" type="datetime1">
              <a:rPr lang="en-GB" smtClean="0"/>
              <a:t>10/08/2020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2847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41B3B-3EDB-4B4A-9D63-4A2C7A8655AF}" type="datetime1">
              <a:rPr lang="en-GB" smtClean="0"/>
              <a:t>10/08/2020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5635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24D89-8600-457A-9312-31C3A1B3DD5A}" type="datetime1">
              <a:rPr lang="en-GB" smtClean="0"/>
              <a:t>10/08/2020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7453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E81E4-01CD-49CA-8324-094CB1377618}" type="datetime1">
              <a:rPr lang="en-GB" smtClean="0"/>
              <a:t>10/08/2020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PETER L. GREEN and DIEGO ECHEVERRIA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278883"/>
            <a:ext cx="1742951" cy="442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01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4A629-7D34-4DC8-99D4-496A35DFE7C5}" type="datetime1">
              <a:rPr lang="en-GB" smtClean="0"/>
              <a:t>10/08/2020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3524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AA05C-E864-4ED8-A427-D4DBD062D829}" type="datetime1">
              <a:rPr lang="en-GB" smtClean="0"/>
              <a:t>10/08/2020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5985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6AFC9-F0D9-4051-B392-8DEA9552777B}" type="datetime1">
              <a:rPr lang="en-GB" smtClean="0"/>
              <a:t>10/08/2020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912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F83D-D83C-455E-B673-6170CB98419F}" type="datetime1">
              <a:rPr lang="en-GB" smtClean="0"/>
              <a:t>10/08/2020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656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D5CCE-1056-417C-8FD6-0ED3F56513F3}" type="datetime1">
              <a:rPr lang="en-GB" smtClean="0"/>
              <a:t>10/08/2020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1068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DD807-9081-4E6C-B7B9-74B842A2B81C}" type="datetime1">
              <a:rPr lang="en-GB" smtClean="0"/>
              <a:t>10/08/2020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2824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B51A5-8A65-4398-8912-ADB622DE7C3C}" type="datetime1">
              <a:rPr lang="en-GB" smtClean="0"/>
              <a:t>10/08/2020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1281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65DC6C-0DFD-4701-BFA3-7047FF61282B}" type="datetime1">
              <a:rPr lang="en-GB" smtClean="0"/>
              <a:t>10/08/2020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dirty="0"/>
              <a:t>PETER L. GREEN and DIEGO ECHEVERRIA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7417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0214" y="848412"/>
            <a:ext cx="5956512" cy="1948992"/>
          </a:xfrm>
        </p:spPr>
        <p:txBody>
          <a:bodyPr>
            <a:no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</a:rPr>
              <a:t>NSG Pilkington – University of Liverpool Machine Learning Project</a:t>
            </a:r>
            <a:endParaRPr lang="en-GB" sz="4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58260" y="3974265"/>
            <a:ext cx="3051142" cy="2331685"/>
          </a:xfrm>
        </p:spPr>
        <p:txBody>
          <a:bodyPr>
            <a:noAutofit/>
          </a:bodyPr>
          <a:lstStyle/>
          <a:p>
            <a:pPr algn="just"/>
            <a:r>
              <a:rPr lang="en-US" alt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Dr. Peter Green</a:t>
            </a:r>
          </a:p>
          <a:p>
            <a:pPr algn="just"/>
            <a:r>
              <a:rPr lang="en-US" alt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Diego Echeverria</a:t>
            </a:r>
          </a:p>
          <a:p>
            <a:pPr algn="just"/>
            <a:endParaRPr lang="en-US" altLang="en-US" sz="1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alt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Risk Institute,</a:t>
            </a:r>
          </a:p>
          <a:p>
            <a:pPr algn="just"/>
            <a:r>
              <a:rPr lang="en-US" alt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School of Engineering</a:t>
            </a:r>
          </a:p>
        </p:txBody>
      </p:sp>
      <p:sp>
        <p:nvSpPr>
          <p:cNvPr id="6" name="Rectangle 5"/>
          <p:cNvSpPr/>
          <p:nvPr/>
        </p:nvSpPr>
        <p:spPr>
          <a:xfrm>
            <a:off x="664877" y="1009815"/>
            <a:ext cx="89267" cy="16014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02" y="4737970"/>
            <a:ext cx="4503161" cy="1838324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65228"/>
            <a:ext cx="2743200" cy="365125"/>
          </a:xfrm>
        </p:spPr>
        <p:txBody>
          <a:bodyPr/>
          <a:lstStyle/>
          <a:p>
            <a:fld id="{08128F8F-2851-4536-A9C7-72A8F35850F7}" type="slidenum">
              <a:rPr lang="en-GB" smtClean="0"/>
              <a:t>1</a:t>
            </a:fld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0BEEA3-22AD-4E35-81B6-6F381F660EDE}"/>
              </a:ext>
            </a:extLst>
          </p:cNvPr>
          <p:cNvSpPr txBox="1"/>
          <p:nvPr/>
        </p:nvSpPr>
        <p:spPr>
          <a:xfrm>
            <a:off x="94270" y="6417084"/>
            <a:ext cx="21563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en-US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07/07/2020</a:t>
            </a:r>
          </a:p>
        </p:txBody>
      </p:sp>
    </p:spTree>
    <p:extLst>
      <p:ext uri="{BB962C8B-B14F-4D97-AF65-F5344CB8AC3E}">
        <p14:creationId xmlns:p14="http://schemas.microsoft.com/office/powerpoint/2010/main" val="12962330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4934"/>
          </a:xfrm>
        </p:spPr>
        <p:txBody>
          <a:bodyPr>
            <a:normAutofit/>
          </a:bodyPr>
          <a:lstStyle/>
          <a:p>
            <a:r>
              <a:rPr lang="en-US" altLang="en-US" sz="3200" b="1" dirty="0">
                <a:solidFill>
                  <a:srgbClr val="B18A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Exclusion Periods: ISRA 5D and MK4 data</a:t>
            </a:r>
            <a:endParaRPr lang="en-GB" sz="3200" b="1" dirty="0">
              <a:solidFill>
                <a:srgbClr val="B18A3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10</a:t>
            </a:fld>
            <a:endParaRPr lang="en-GB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896DDEA5-B955-4A7C-8FCC-683D48ED248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79" t="11392" r="9536" b="5947"/>
          <a:stretch/>
        </p:blipFill>
        <p:spPr>
          <a:xfrm>
            <a:off x="993166" y="1206768"/>
            <a:ext cx="10224521" cy="444446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646CD4D-F124-4082-A246-91ED87A229E3}"/>
              </a:ext>
            </a:extLst>
          </p:cNvPr>
          <p:cNvSpPr txBox="1"/>
          <p:nvPr/>
        </p:nvSpPr>
        <p:spPr>
          <a:xfrm>
            <a:off x="5444169" y="5658240"/>
            <a:ext cx="4972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Initial analysis: region (21/09/19 – 25/10/19)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724752C-F320-4F8D-BBE4-26DFF34F754E}"/>
              </a:ext>
            </a:extLst>
          </p:cNvPr>
          <p:cNvCxnSpPr/>
          <p:nvPr/>
        </p:nvCxnSpPr>
        <p:spPr>
          <a:xfrm flipH="1" flipV="1">
            <a:off x="4732256" y="5556205"/>
            <a:ext cx="490193" cy="410675"/>
          </a:xfrm>
          <a:prstGeom prst="straightConnector1">
            <a:avLst/>
          </a:prstGeom>
          <a:ln w="698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46E3FD3-6B3E-43FC-92BA-BCA369D4CCDA}"/>
              </a:ext>
            </a:extLst>
          </p:cNvPr>
          <p:cNvGrpSpPr/>
          <p:nvPr/>
        </p:nvGrpSpPr>
        <p:grpSpPr>
          <a:xfrm>
            <a:off x="9728464" y="1472850"/>
            <a:ext cx="979987" cy="1147802"/>
            <a:chOff x="9982200" y="1802788"/>
            <a:chExt cx="1725488" cy="1262333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B328258-5CB0-45FF-B4D2-0B0BCCD5EFA1}"/>
                </a:ext>
              </a:extLst>
            </p:cNvPr>
            <p:cNvSpPr/>
            <p:nvPr/>
          </p:nvSpPr>
          <p:spPr>
            <a:xfrm>
              <a:off x="10156988" y="1974719"/>
              <a:ext cx="282804" cy="302467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68F222D-E66C-466E-9ACD-10F56597A224}"/>
                </a:ext>
              </a:extLst>
            </p:cNvPr>
            <p:cNvSpPr/>
            <p:nvPr/>
          </p:nvSpPr>
          <p:spPr>
            <a:xfrm>
              <a:off x="9982200" y="2601798"/>
              <a:ext cx="632381" cy="9426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A3A4A44-047C-477D-A7EC-D3700925BFDD}"/>
                </a:ext>
              </a:extLst>
            </p:cNvPr>
            <p:cNvSpPr/>
            <p:nvPr/>
          </p:nvSpPr>
          <p:spPr>
            <a:xfrm>
              <a:off x="9983768" y="2848468"/>
              <a:ext cx="632381" cy="942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5B87FB0-A268-416C-8D43-213760B6991E}"/>
                </a:ext>
              </a:extLst>
            </p:cNvPr>
            <p:cNvSpPr txBox="1"/>
            <p:nvPr/>
          </p:nvSpPr>
          <p:spPr>
            <a:xfrm>
              <a:off x="10657785" y="1802788"/>
              <a:ext cx="104990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Exclusion</a:t>
              </a:r>
              <a:br>
                <a:rPr lang="en-GB" dirty="0"/>
              </a:br>
              <a:r>
                <a:rPr lang="en-GB" dirty="0"/>
                <a:t>Periods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8AC4E85-FF7F-45FF-A138-9250F5DABEAC}"/>
                </a:ext>
              </a:extLst>
            </p:cNvPr>
            <p:cNvSpPr txBox="1"/>
            <p:nvPr/>
          </p:nvSpPr>
          <p:spPr>
            <a:xfrm>
              <a:off x="10644430" y="2449119"/>
              <a:ext cx="9188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ISRA 5D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6DE7457-3446-49D5-840F-BCF3DEF6E4D1}"/>
                </a:ext>
              </a:extLst>
            </p:cNvPr>
            <p:cNvSpPr txBox="1"/>
            <p:nvPr/>
          </p:nvSpPr>
          <p:spPr>
            <a:xfrm>
              <a:off x="10646003" y="2695789"/>
              <a:ext cx="6190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MK4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520568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4934"/>
          </a:xfrm>
        </p:spPr>
        <p:txBody>
          <a:bodyPr>
            <a:normAutofit/>
          </a:bodyPr>
          <a:lstStyle/>
          <a:p>
            <a:r>
              <a:rPr lang="en-US" altLang="en-US" sz="3200" b="1" dirty="0">
                <a:solidFill>
                  <a:srgbClr val="B18A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Exclusion Periods: ISRA 5D and MK4 data</a:t>
            </a:r>
            <a:endParaRPr lang="en-GB" sz="3200" b="1" dirty="0">
              <a:solidFill>
                <a:srgbClr val="B18A3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11</a:t>
            </a:fld>
            <a:endParaRPr lang="en-GB"/>
          </a:p>
        </p:txBody>
      </p:sp>
      <p:pic>
        <p:nvPicPr>
          <p:cNvPr id="9" name="Picture 8" descr="A picture containing sitting, table, person, large&#10;&#10;Description automatically generated">
            <a:extLst>
              <a:ext uri="{FF2B5EF4-FFF2-40B4-BE49-F238E27FC236}">
                <a16:creationId xmlns:a16="http://schemas.microsoft.com/office/drawing/2014/main" id="{05F3518C-C6B8-416E-AF73-1E18463F398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96" t="11851" r="9381" b="5640"/>
          <a:stretch/>
        </p:blipFill>
        <p:spPr>
          <a:xfrm>
            <a:off x="1258297" y="1201776"/>
            <a:ext cx="9675406" cy="4883085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046E3FD3-6B3E-43FC-92BA-BCA369D4CCDA}"/>
              </a:ext>
            </a:extLst>
          </p:cNvPr>
          <p:cNvGrpSpPr/>
          <p:nvPr/>
        </p:nvGrpSpPr>
        <p:grpSpPr>
          <a:xfrm>
            <a:off x="1881051" y="1338602"/>
            <a:ext cx="1313852" cy="1065230"/>
            <a:chOff x="9982200" y="1802788"/>
            <a:chExt cx="1725488" cy="1262333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B328258-5CB0-45FF-B4D2-0B0BCCD5EFA1}"/>
                </a:ext>
              </a:extLst>
            </p:cNvPr>
            <p:cNvSpPr/>
            <p:nvPr/>
          </p:nvSpPr>
          <p:spPr>
            <a:xfrm>
              <a:off x="10156988" y="1974719"/>
              <a:ext cx="282804" cy="302467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68F222D-E66C-466E-9ACD-10F56597A224}"/>
                </a:ext>
              </a:extLst>
            </p:cNvPr>
            <p:cNvSpPr/>
            <p:nvPr/>
          </p:nvSpPr>
          <p:spPr>
            <a:xfrm>
              <a:off x="9982200" y="2601798"/>
              <a:ext cx="632381" cy="9426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A3A4A44-047C-477D-A7EC-D3700925BFDD}"/>
                </a:ext>
              </a:extLst>
            </p:cNvPr>
            <p:cNvSpPr/>
            <p:nvPr/>
          </p:nvSpPr>
          <p:spPr>
            <a:xfrm>
              <a:off x="9983768" y="2848468"/>
              <a:ext cx="632381" cy="942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5B87FB0-A268-416C-8D43-213760B6991E}"/>
                </a:ext>
              </a:extLst>
            </p:cNvPr>
            <p:cNvSpPr txBox="1"/>
            <p:nvPr/>
          </p:nvSpPr>
          <p:spPr>
            <a:xfrm>
              <a:off x="10657785" y="1802788"/>
              <a:ext cx="104990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Exclusion</a:t>
              </a:r>
              <a:br>
                <a:rPr lang="en-GB" dirty="0"/>
              </a:br>
              <a:r>
                <a:rPr lang="en-GB" dirty="0"/>
                <a:t>Periods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8AC4E85-FF7F-45FF-A138-9250F5DABEAC}"/>
                </a:ext>
              </a:extLst>
            </p:cNvPr>
            <p:cNvSpPr txBox="1"/>
            <p:nvPr/>
          </p:nvSpPr>
          <p:spPr>
            <a:xfrm>
              <a:off x="10644430" y="2449119"/>
              <a:ext cx="9188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ISRA 5D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6DE7457-3446-49D5-840F-BCF3DEF6E4D1}"/>
                </a:ext>
              </a:extLst>
            </p:cNvPr>
            <p:cNvSpPr txBox="1"/>
            <p:nvPr/>
          </p:nvSpPr>
          <p:spPr>
            <a:xfrm>
              <a:off x="10646003" y="2695789"/>
              <a:ext cx="6190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MK4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139562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89032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A0711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Pre-process data: Correlation analysis:</a:t>
            </a:r>
            <a:endParaRPr lang="en-GB" sz="3200" b="1" dirty="0">
              <a:solidFill>
                <a:srgbClr val="A0711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12</a:t>
            </a:fld>
            <a:endParaRPr lang="en-GB"/>
          </a:p>
        </p:txBody>
      </p:sp>
      <p:pic>
        <p:nvPicPr>
          <p:cNvPr id="9" name="Picture 8" descr="A picture containing clock&#10;&#10;Description automatically generated">
            <a:extLst>
              <a:ext uri="{FF2B5EF4-FFF2-40B4-BE49-F238E27FC236}">
                <a16:creationId xmlns:a16="http://schemas.microsoft.com/office/drawing/2014/main" id="{FF7B892E-ACDE-42E5-B61E-D2E7D89925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15" t="12234" r="9078" b="7314"/>
          <a:stretch/>
        </p:blipFill>
        <p:spPr>
          <a:xfrm>
            <a:off x="1507047" y="1434413"/>
            <a:ext cx="4159029" cy="3967149"/>
          </a:xfrm>
          <a:prstGeom prst="rect">
            <a:avLst/>
          </a:prstGeom>
        </p:spPr>
      </p:pic>
      <p:pic>
        <p:nvPicPr>
          <p:cNvPr id="11" name="Picture 10" descr="A picture containing clock&#10;&#10;Description automatically generated">
            <a:extLst>
              <a:ext uri="{FF2B5EF4-FFF2-40B4-BE49-F238E27FC236}">
                <a16:creationId xmlns:a16="http://schemas.microsoft.com/office/drawing/2014/main" id="{04611CA0-3462-4A5E-B8F2-F983F6CEE22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27" t="12584" r="9834" b="7315"/>
          <a:stretch/>
        </p:blipFill>
        <p:spPr>
          <a:xfrm>
            <a:off x="6799226" y="1434413"/>
            <a:ext cx="4159029" cy="403907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2388A18-7245-404F-B0A3-67CF160BB6AD}"/>
              </a:ext>
            </a:extLst>
          </p:cNvPr>
          <p:cNvSpPr txBox="1"/>
          <p:nvPr/>
        </p:nvSpPr>
        <p:spPr>
          <a:xfrm>
            <a:off x="1640268" y="5135112"/>
            <a:ext cx="33960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Correlation matrix before correlated data was removed.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132A140-A855-4822-AD95-003EC117EDC8}"/>
              </a:ext>
            </a:extLst>
          </p:cNvPr>
          <p:cNvSpPr txBox="1"/>
          <p:nvPr/>
        </p:nvSpPr>
        <p:spPr>
          <a:xfrm>
            <a:off x="6950257" y="5134466"/>
            <a:ext cx="33960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Correlation matrix after correlated data was removed.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525393-7105-452D-9F99-953BFEC9ED12}"/>
              </a:ext>
            </a:extLst>
          </p:cNvPr>
          <p:cNvSpPr txBox="1"/>
          <p:nvPr/>
        </p:nvSpPr>
        <p:spPr>
          <a:xfrm>
            <a:off x="992434" y="1116487"/>
            <a:ext cx="10207132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2200" b="1" dirty="0">
                <a:solidFill>
                  <a:srgbClr val="1F2B7D"/>
                </a:solidFill>
              </a:rPr>
              <a:t>Tag data</a:t>
            </a:r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8117862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89032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A0711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Pre-process data: Correlation analysis:</a:t>
            </a:r>
            <a:endParaRPr lang="en-GB" sz="3200" b="1" dirty="0">
              <a:solidFill>
                <a:srgbClr val="A0711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13</a:t>
            </a:fld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72B6C2-DCFC-46C5-94BB-1D60122F2E37}"/>
              </a:ext>
            </a:extLst>
          </p:cNvPr>
          <p:cNvSpPr txBox="1"/>
          <p:nvPr/>
        </p:nvSpPr>
        <p:spPr>
          <a:xfrm>
            <a:off x="1045192" y="1092265"/>
            <a:ext cx="1013499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An example of some highly correlated ‘tag data’: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These correspond to ‘Lehr Drive 1 Speed’ and ‘Lehr Drive Line Shaft Speed’.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In this case, for example, we only need to retain data from one of these sensors.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C592B17-52F4-4DCA-9D3D-925142B96B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9727"/>
          <a:stretch/>
        </p:blipFill>
        <p:spPr>
          <a:xfrm>
            <a:off x="838200" y="1688110"/>
            <a:ext cx="8616885" cy="2563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1503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89032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A0711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Post-process data:</a:t>
            </a:r>
            <a:endParaRPr lang="en-GB" sz="3200" b="1" dirty="0">
              <a:solidFill>
                <a:srgbClr val="A0711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14</a:t>
            </a:fld>
            <a:endParaRPr lang="en-GB"/>
          </a:p>
        </p:txBody>
      </p:sp>
      <p:pic>
        <p:nvPicPr>
          <p:cNvPr id="11" name="Picture 10" descr="A picture containing clock&#10;&#10;Description automatically generated">
            <a:extLst>
              <a:ext uri="{FF2B5EF4-FFF2-40B4-BE49-F238E27FC236}">
                <a16:creationId xmlns:a16="http://schemas.microsoft.com/office/drawing/2014/main" id="{04611CA0-3462-4A5E-B8F2-F983F6CEE22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27" t="12584" r="9834" b="7315"/>
          <a:stretch/>
        </p:blipFill>
        <p:spPr>
          <a:xfrm>
            <a:off x="6638257" y="1215580"/>
            <a:ext cx="4320000" cy="419540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132A140-A855-4822-AD95-003EC117EDC8}"/>
              </a:ext>
            </a:extLst>
          </p:cNvPr>
          <p:cNvSpPr txBox="1"/>
          <p:nvPr/>
        </p:nvSpPr>
        <p:spPr>
          <a:xfrm>
            <a:off x="6912550" y="5057038"/>
            <a:ext cx="33960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Correlation matrix after correlated data was removed.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09BC55-7E0F-490F-9AC2-C0B92ABB98A8}"/>
              </a:ext>
            </a:extLst>
          </p:cNvPr>
          <p:cNvSpPr txBox="1"/>
          <p:nvPr/>
        </p:nvSpPr>
        <p:spPr>
          <a:xfrm>
            <a:off x="1233743" y="1741410"/>
            <a:ext cx="363991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tx2">
                    <a:lumMod val="75000"/>
                  </a:schemeClr>
                </a:solidFill>
              </a:rPr>
              <a:t>Tag data files (.txt):</a:t>
            </a:r>
            <a:br>
              <a:rPr lang="en-GB" sz="2400" dirty="0"/>
            </a:br>
            <a:r>
              <a:rPr lang="en-GB" sz="2400" dirty="0"/>
              <a:t>Analysed: 452</a:t>
            </a:r>
            <a:br>
              <a:rPr lang="en-GB" sz="2400" dirty="0"/>
            </a:br>
            <a:r>
              <a:rPr lang="en-GB" sz="2400" dirty="0"/>
              <a:t>From which 112 were eliminated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43205AD-5E25-4E87-9D98-6A8804BE3B16}"/>
              </a:ext>
            </a:extLst>
          </p:cNvPr>
          <p:cNvSpPr txBox="1"/>
          <p:nvPr/>
        </p:nvSpPr>
        <p:spPr>
          <a:xfrm>
            <a:off x="1233742" y="3529176"/>
            <a:ext cx="404570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tx2">
                    <a:lumMod val="75000"/>
                  </a:schemeClr>
                </a:solidFill>
              </a:rPr>
              <a:t>Post-processed Tag data (correlation and information):</a:t>
            </a:r>
          </a:p>
          <a:p>
            <a:r>
              <a:rPr lang="en-GB" sz="2400" dirty="0"/>
              <a:t>Analysed: 1535</a:t>
            </a:r>
            <a:br>
              <a:rPr lang="en-GB" sz="2400" dirty="0"/>
            </a:br>
            <a:r>
              <a:rPr lang="en-GB" sz="2400" dirty="0"/>
              <a:t>From which 131 were eliminated</a:t>
            </a:r>
          </a:p>
        </p:txBody>
      </p:sp>
    </p:spTree>
    <p:extLst>
      <p:ext uri="{BB962C8B-B14F-4D97-AF65-F5344CB8AC3E}">
        <p14:creationId xmlns:p14="http://schemas.microsoft.com/office/powerpoint/2010/main" val="40055203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6347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A0711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Defining the training dataset: Total faults</a:t>
            </a:r>
            <a:endParaRPr lang="en-GB" sz="3200" b="1" dirty="0">
              <a:solidFill>
                <a:srgbClr val="A0711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15</a:t>
            </a:fld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09BC55-7E0F-490F-9AC2-C0B92ABB98A8}"/>
              </a:ext>
            </a:extLst>
          </p:cNvPr>
          <p:cNvSpPr txBox="1"/>
          <p:nvPr/>
        </p:nvSpPr>
        <p:spPr>
          <a:xfrm>
            <a:off x="10532883" y="3949501"/>
            <a:ext cx="14297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rgbClr val="1F2B7D"/>
                </a:solidFill>
              </a:rPr>
              <a:t>Tag data </a:t>
            </a:r>
            <a:br>
              <a:rPr lang="en-GB" sz="2400" b="1" dirty="0">
                <a:solidFill>
                  <a:srgbClr val="1F2B7D"/>
                </a:solidFill>
              </a:rPr>
            </a:br>
            <a:r>
              <a:rPr lang="en-GB" sz="2400" b="1" dirty="0">
                <a:solidFill>
                  <a:srgbClr val="1F2B7D"/>
                </a:solidFill>
              </a:rPr>
              <a:t>as inputs</a:t>
            </a:r>
          </a:p>
        </p:txBody>
      </p:sp>
      <p:pic>
        <p:nvPicPr>
          <p:cNvPr id="4" name="Picture 3" descr="A picture containing sitting, boat, ship, plane&#10;&#10;Description automatically generated">
            <a:extLst>
              <a:ext uri="{FF2B5EF4-FFF2-40B4-BE49-F238E27FC236}">
                <a16:creationId xmlns:a16="http://schemas.microsoft.com/office/drawing/2014/main" id="{7B7BD5F4-D873-418A-8BC0-AF3B009B7FD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06" t="11444" r="9747" b="3935"/>
          <a:stretch/>
        </p:blipFill>
        <p:spPr>
          <a:xfrm>
            <a:off x="1659118" y="1389070"/>
            <a:ext cx="8760343" cy="455525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83407B3-33E9-4687-8DC2-3E9831E24E01}"/>
              </a:ext>
            </a:extLst>
          </p:cNvPr>
          <p:cNvSpPr txBox="1"/>
          <p:nvPr/>
        </p:nvSpPr>
        <p:spPr>
          <a:xfrm>
            <a:off x="10638934" y="1789489"/>
            <a:ext cx="14297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rgbClr val="1F2B7D"/>
                </a:solidFill>
              </a:rPr>
              <a:t>Total Faults as outputs</a:t>
            </a:r>
          </a:p>
        </p:txBody>
      </p:sp>
    </p:spTree>
    <p:extLst>
      <p:ext uri="{BB962C8B-B14F-4D97-AF65-F5344CB8AC3E}">
        <p14:creationId xmlns:p14="http://schemas.microsoft.com/office/powerpoint/2010/main" val="30212475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6347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A0711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Defining the training dataset: Faults per area</a:t>
            </a:r>
            <a:endParaRPr lang="en-GB" sz="3200" b="1" dirty="0">
              <a:solidFill>
                <a:srgbClr val="A0711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16</a:t>
            </a:fld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09BC55-7E0F-490F-9AC2-C0B92ABB98A8}"/>
              </a:ext>
            </a:extLst>
          </p:cNvPr>
          <p:cNvSpPr txBox="1"/>
          <p:nvPr/>
        </p:nvSpPr>
        <p:spPr>
          <a:xfrm>
            <a:off x="10532883" y="3949501"/>
            <a:ext cx="14297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rgbClr val="1F2B7D"/>
                </a:solidFill>
              </a:rPr>
              <a:t>Tag data </a:t>
            </a:r>
            <a:br>
              <a:rPr lang="en-GB" sz="2400" b="1" dirty="0">
                <a:solidFill>
                  <a:srgbClr val="1F2B7D"/>
                </a:solidFill>
              </a:rPr>
            </a:br>
            <a:r>
              <a:rPr lang="en-GB" sz="2400" b="1" dirty="0">
                <a:solidFill>
                  <a:srgbClr val="1F2B7D"/>
                </a:solidFill>
              </a:rPr>
              <a:t>as inputs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F8757A-99F9-4D1E-A27A-904F63DCFFE1}"/>
              </a:ext>
            </a:extLst>
          </p:cNvPr>
          <p:cNvSpPr txBox="1"/>
          <p:nvPr/>
        </p:nvSpPr>
        <p:spPr>
          <a:xfrm>
            <a:off x="10572945" y="1789489"/>
            <a:ext cx="14297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rgbClr val="1F2B7D"/>
                </a:solidFill>
              </a:rPr>
              <a:t>Faults per area as outputs</a:t>
            </a:r>
          </a:p>
        </p:txBody>
      </p:sp>
      <p:pic>
        <p:nvPicPr>
          <p:cNvPr id="4" name="Picture 3" descr="A picture containing sitting, boat, table, hanging&#10;&#10;Description automatically generated">
            <a:extLst>
              <a:ext uri="{FF2B5EF4-FFF2-40B4-BE49-F238E27FC236}">
                <a16:creationId xmlns:a16="http://schemas.microsoft.com/office/drawing/2014/main" id="{3AE521FA-A64B-46FB-908E-EF84C874F9D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42" t="11933" r="9579" b="5664"/>
          <a:stretch/>
        </p:blipFill>
        <p:spPr>
          <a:xfrm>
            <a:off x="1017143" y="1385740"/>
            <a:ext cx="9339487" cy="4562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7536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89032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A0711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Linear Regression</a:t>
            </a:r>
            <a:endParaRPr lang="en-GB" sz="3200" b="1" dirty="0">
              <a:solidFill>
                <a:srgbClr val="A0711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17</a:t>
            </a:fld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69BFE3A-3547-40A2-B87A-92E59CD2904A}"/>
                  </a:ext>
                </a:extLst>
              </p:cNvPr>
              <p:cNvSpPr txBox="1"/>
              <p:nvPr/>
            </p:nvSpPr>
            <p:spPr>
              <a:xfrm>
                <a:off x="899591" y="1844824"/>
                <a:ext cx="10318305" cy="33382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GB" sz="2100" dirty="0"/>
                  <a:t>Always start with something simple: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GB" sz="21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1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1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sz="21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1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sz="2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GB" sz="21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1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1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GB" sz="21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1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sz="2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GB" sz="21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1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1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en-GB" sz="21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GB" sz="2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1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sz="21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sSub>
                        <m:sSubPr>
                          <m:ctrlPr>
                            <a:rPr lang="en-GB" sz="21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1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1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GB" sz="21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21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sz="2100" dirty="0"/>
              </a:p>
              <a:p>
                <a:endParaRPr lang="en-GB" sz="2100" dirty="0"/>
              </a:p>
              <a:p>
                <a:endParaRPr lang="en-GB" sz="2100" dirty="0"/>
              </a:p>
              <a:p>
                <a:endParaRPr lang="en-GB" sz="2100" dirty="0"/>
              </a:p>
              <a:p>
                <a:endParaRPr lang="en-GB" sz="21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GB" sz="2100" dirty="0"/>
                  <a:t>Can also write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1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1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sz="21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sz="21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sz="21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100" b="1" i="1" smtClean="0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p>
                        <m:r>
                          <a:rPr lang="en-GB" sz="21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GB" sz="21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1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GB" sz="21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GB" sz="21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GB" sz="21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GB" sz="2100" dirty="0"/>
                  <a:t>Very simple, and we have closed form expressions for the ‘optimal’ (i.e., least squares) </a:t>
                </a:r>
                <a14:m>
                  <m:oMath xmlns:m="http://schemas.openxmlformats.org/officeDocument/2006/math">
                    <m:r>
                      <a:rPr lang="en-GB" sz="2100" b="1" i="1" smtClean="0">
                        <a:latin typeface="Cambria Math" panose="02040503050406030204" pitchFamily="18" charset="0"/>
                      </a:rPr>
                      <m:t>𝜽</m:t>
                    </m:r>
                  </m:oMath>
                </a14:m>
                <a:endParaRPr lang="en-GB" sz="2100" b="1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69BFE3A-3547-40A2-B87A-92E59CD290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1" y="1844824"/>
                <a:ext cx="10318305" cy="3338222"/>
              </a:xfrm>
              <a:prstGeom prst="rect">
                <a:avLst/>
              </a:prstGeom>
              <a:blipFill>
                <a:blip r:embed="rId2"/>
                <a:stretch>
                  <a:fillRect l="-591" t="-1280" b="-274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849688B-0744-4AD8-AB88-6083738D7F3B}"/>
                  </a:ext>
                </a:extLst>
              </p:cNvPr>
              <p:cNvSpPr txBox="1"/>
              <p:nvPr/>
            </p:nvSpPr>
            <p:spPr>
              <a:xfrm>
                <a:off x="1639879" y="3330273"/>
                <a:ext cx="244827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000" dirty="0">
                    <a:solidFill>
                      <a:srgbClr val="FF0000"/>
                    </a:solidFill>
                  </a:rPr>
                  <a:t>Total faults at time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GB" sz="2000" dirty="0" err="1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849688B-0744-4AD8-AB88-6083738D7F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9879" y="3330273"/>
                <a:ext cx="2448272" cy="400110"/>
              </a:xfrm>
              <a:prstGeom prst="rect">
                <a:avLst/>
              </a:prstGeom>
              <a:blipFill>
                <a:blip r:embed="rId3"/>
                <a:stretch>
                  <a:fillRect l="-2488" t="-7576" b="-2575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B75665F-1BFB-4E52-B129-4A45729C4AB5}"/>
              </a:ext>
            </a:extLst>
          </p:cNvPr>
          <p:cNvCxnSpPr>
            <a:cxnSpLocks/>
          </p:cNvCxnSpPr>
          <p:nvPr/>
        </p:nvCxnSpPr>
        <p:spPr bwMode="auto">
          <a:xfrm flipV="1">
            <a:off x="3296063" y="2852936"/>
            <a:ext cx="792088" cy="47733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BE18F5A-50DD-414F-A058-8D8E0219EA1E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168271" y="2873888"/>
            <a:ext cx="2332385" cy="40196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E3D5230-A60B-4A0F-A38A-2B223D1A0232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6055491" y="2868411"/>
            <a:ext cx="1489046" cy="41657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6D0E9F3-F889-4440-9E9F-49AE867768E3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7468337" y="2879365"/>
            <a:ext cx="64639" cy="39649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48A41D0-AD2A-46D4-BBA2-9FEBB0D672EC}"/>
                  </a:ext>
                </a:extLst>
              </p:cNvPr>
              <p:cNvSpPr txBox="1"/>
              <p:nvPr/>
            </p:nvSpPr>
            <p:spPr>
              <a:xfrm>
                <a:off x="6680439" y="3372962"/>
                <a:ext cx="244827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000" dirty="0">
                    <a:solidFill>
                      <a:srgbClr val="0070C0"/>
                    </a:solidFill>
                  </a:rPr>
                  <a:t>Tag data at time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GB" sz="2000" dirty="0" err="1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48A41D0-AD2A-46D4-BBA2-9FEBB0D672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0439" y="3372962"/>
                <a:ext cx="2448272" cy="400110"/>
              </a:xfrm>
              <a:prstGeom prst="rect">
                <a:avLst/>
              </a:prstGeom>
              <a:blipFill>
                <a:blip r:embed="rId4"/>
                <a:stretch>
                  <a:fillRect l="-2743" t="-7576" b="-2575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54506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89032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A0711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Linear Regression: Total faults analysis</a:t>
            </a:r>
            <a:endParaRPr lang="en-GB" sz="3200" b="1" dirty="0">
              <a:solidFill>
                <a:srgbClr val="A0711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18</a:t>
            </a:fld>
            <a:endParaRPr lang="en-GB"/>
          </a:p>
        </p:txBody>
      </p:sp>
      <p:pic>
        <p:nvPicPr>
          <p:cNvPr id="4" name="Picture 3" descr="A picture containing object, sitting, person, red&#10;&#10;Description automatically generated">
            <a:extLst>
              <a:ext uri="{FF2B5EF4-FFF2-40B4-BE49-F238E27FC236}">
                <a16:creationId xmlns:a16="http://schemas.microsoft.com/office/drawing/2014/main" id="{9198EBE9-5B90-4B66-AB86-89315D530B8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46" t="11698" r="8841" b="5026"/>
          <a:stretch/>
        </p:blipFill>
        <p:spPr>
          <a:xfrm>
            <a:off x="1281333" y="1270272"/>
            <a:ext cx="9629334" cy="4769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7941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89032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A0711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Linear Regression: Total faults analysis</a:t>
            </a:r>
            <a:endParaRPr lang="en-GB" sz="3200" b="1" dirty="0">
              <a:solidFill>
                <a:srgbClr val="A0711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19</a:t>
            </a:fld>
            <a:endParaRPr lang="en-GB"/>
          </a:p>
        </p:txBody>
      </p:sp>
      <p:pic>
        <p:nvPicPr>
          <p:cNvPr id="4" name="Picture 3" descr="A picture containing object, sitting, person, red&#10;&#10;Description automatically generated">
            <a:extLst>
              <a:ext uri="{FF2B5EF4-FFF2-40B4-BE49-F238E27FC236}">
                <a16:creationId xmlns:a16="http://schemas.microsoft.com/office/drawing/2014/main" id="{9198EBE9-5B90-4B66-AB86-89315D530B8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46" t="11698" r="8841" b="5026"/>
          <a:stretch/>
        </p:blipFill>
        <p:spPr>
          <a:xfrm>
            <a:off x="1281333" y="1270272"/>
            <a:ext cx="9629334" cy="4769963"/>
          </a:xfrm>
          <a:prstGeom prst="rect">
            <a:avLst/>
          </a:prstGeom>
        </p:spPr>
      </p:pic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59B24D9A-66DF-4F57-BE7A-33723533B2F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09" t="11546" r="9381" b="7518"/>
          <a:stretch/>
        </p:blipFill>
        <p:spPr>
          <a:xfrm>
            <a:off x="4581427" y="1065229"/>
            <a:ext cx="6466786" cy="497500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0077F08-491E-4F72-B7D1-7ACCE0D2AB54}"/>
              </a:ext>
            </a:extLst>
          </p:cNvPr>
          <p:cNvSpPr/>
          <p:nvPr/>
        </p:nvSpPr>
        <p:spPr>
          <a:xfrm>
            <a:off x="1677971" y="1875934"/>
            <a:ext cx="838986" cy="3711794"/>
          </a:xfrm>
          <a:prstGeom prst="rect">
            <a:avLst/>
          </a:prstGeom>
          <a:noFill/>
          <a:ln w="101600">
            <a:solidFill>
              <a:srgbClr val="1F2B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03529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4934"/>
          </a:xfrm>
        </p:spPr>
        <p:txBody>
          <a:bodyPr>
            <a:normAutofit/>
          </a:bodyPr>
          <a:lstStyle/>
          <a:p>
            <a:r>
              <a:rPr lang="en-US" altLang="en-US" sz="3200" b="1" dirty="0">
                <a:solidFill>
                  <a:srgbClr val="B18A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Exclusion Periods: ISRA 5D and MK4 data</a:t>
            </a:r>
            <a:endParaRPr lang="en-GB" sz="3200" b="1" dirty="0">
              <a:solidFill>
                <a:srgbClr val="B18A3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2</a:t>
            </a:fld>
            <a:endParaRPr lang="en-GB"/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2FB40315-A2FC-441D-99E0-2476E688DA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97" t="11698" r="9844" b="5794"/>
          <a:stretch/>
        </p:blipFill>
        <p:spPr>
          <a:xfrm>
            <a:off x="838200" y="1127395"/>
            <a:ext cx="10515600" cy="5071620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046E3FD3-6B3E-43FC-92BA-BCA369D4CCDA}"/>
              </a:ext>
            </a:extLst>
          </p:cNvPr>
          <p:cNvGrpSpPr/>
          <p:nvPr/>
        </p:nvGrpSpPr>
        <p:grpSpPr>
          <a:xfrm>
            <a:off x="9719034" y="1463423"/>
            <a:ext cx="1536167" cy="1232643"/>
            <a:chOff x="9982200" y="1802788"/>
            <a:chExt cx="1725488" cy="1262333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B328258-5CB0-45FF-B4D2-0B0BCCD5EFA1}"/>
                </a:ext>
              </a:extLst>
            </p:cNvPr>
            <p:cNvSpPr/>
            <p:nvPr/>
          </p:nvSpPr>
          <p:spPr>
            <a:xfrm>
              <a:off x="10156988" y="1974719"/>
              <a:ext cx="282804" cy="302467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68F222D-E66C-466E-9ACD-10F56597A224}"/>
                </a:ext>
              </a:extLst>
            </p:cNvPr>
            <p:cNvSpPr/>
            <p:nvPr/>
          </p:nvSpPr>
          <p:spPr>
            <a:xfrm>
              <a:off x="9982200" y="2601798"/>
              <a:ext cx="632381" cy="9426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A3A4A44-047C-477D-A7EC-D3700925BFDD}"/>
                </a:ext>
              </a:extLst>
            </p:cNvPr>
            <p:cNvSpPr/>
            <p:nvPr/>
          </p:nvSpPr>
          <p:spPr>
            <a:xfrm>
              <a:off x="9983768" y="2848468"/>
              <a:ext cx="632381" cy="942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5B87FB0-A268-416C-8D43-213760B6991E}"/>
                </a:ext>
              </a:extLst>
            </p:cNvPr>
            <p:cNvSpPr txBox="1"/>
            <p:nvPr/>
          </p:nvSpPr>
          <p:spPr>
            <a:xfrm>
              <a:off x="10657785" y="1802788"/>
              <a:ext cx="104990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Exclusion</a:t>
              </a:r>
              <a:br>
                <a:rPr lang="en-GB" dirty="0"/>
              </a:br>
              <a:r>
                <a:rPr lang="en-GB" dirty="0"/>
                <a:t>Periods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8AC4E85-FF7F-45FF-A138-9250F5DABEAC}"/>
                </a:ext>
              </a:extLst>
            </p:cNvPr>
            <p:cNvSpPr txBox="1"/>
            <p:nvPr/>
          </p:nvSpPr>
          <p:spPr>
            <a:xfrm>
              <a:off x="10644430" y="2449119"/>
              <a:ext cx="9188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ISRA 5D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6DE7457-3446-49D5-840F-BCF3DEF6E4D1}"/>
                </a:ext>
              </a:extLst>
            </p:cNvPr>
            <p:cNvSpPr txBox="1"/>
            <p:nvPr/>
          </p:nvSpPr>
          <p:spPr>
            <a:xfrm>
              <a:off x="10646003" y="2695789"/>
              <a:ext cx="6190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MK4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361646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89032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A0711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Linear Regression: Total faults analysis</a:t>
            </a:r>
            <a:endParaRPr lang="en-GB" sz="3200" b="1" dirty="0">
              <a:solidFill>
                <a:srgbClr val="A0711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20</a:t>
            </a:fld>
            <a:endParaRPr lang="en-GB"/>
          </a:p>
        </p:txBody>
      </p:sp>
      <p:pic>
        <p:nvPicPr>
          <p:cNvPr id="4" name="Picture 3" descr="A picture containing object, sitting, person, red&#10;&#10;Description automatically generated">
            <a:extLst>
              <a:ext uri="{FF2B5EF4-FFF2-40B4-BE49-F238E27FC236}">
                <a16:creationId xmlns:a16="http://schemas.microsoft.com/office/drawing/2014/main" id="{9198EBE9-5B90-4B66-AB86-89315D530B8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46" t="11698" r="8841" b="5026"/>
          <a:stretch/>
        </p:blipFill>
        <p:spPr>
          <a:xfrm>
            <a:off x="1281333" y="1270272"/>
            <a:ext cx="9629334" cy="4769963"/>
          </a:xfrm>
          <a:prstGeom prst="rect">
            <a:avLst/>
          </a:prstGeom>
        </p:spPr>
      </p:pic>
      <p:pic>
        <p:nvPicPr>
          <p:cNvPr id="7" name="Picture 6" descr="A group of people in a room&#10;&#10;Description automatically generated">
            <a:extLst>
              <a:ext uri="{FF2B5EF4-FFF2-40B4-BE49-F238E27FC236}">
                <a16:creationId xmlns:a16="http://schemas.microsoft.com/office/drawing/2014/main" id="{91995B13-E7A4-430F-980D-04DBECC94BF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10" t="11698" r="9614" b="8861"/>
          <a:stretch/>
        </p:blipFill>
        <p:spPr>
          <a:xfrm>
            <a:off x="1281333" y="1074656"/>
            <a:ext cx="6967121" cy="488308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65F64D3-1D5A-495B-9412-DBB732F70E51}"/>
              </a:ext>
            </a:extLst>
          </p:cNvPr>
          <p:cNvSpPr/>
          <p:nvPr/>
        </p:nvSpPr>
        <p:spPr>
          <a:xfrm>
            <a:off x="8814061" y="2630078"/>
            <a:ext cx="1602557" cy="2957650"/>
          </a:xfrm>
          <a:prstGeom prst="rect">
            <a:avLst/>
          </a:prstGeom>
          <a:noFill/>
          <a:ln w="101600">
            <a:solidFill>
              <a:srgbClr val="1F2B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613313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89032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A0711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Linear Regression: Total faults analysis</a:t>
            </a:r>
            <a:endParaRPr lang="en-GB" sz="3200" b="1" dirty="0">
              <a:solidFill>
                <a:srgbClr val="A0711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21</a:t>
            </a:fld>
            <a:endParaRPr lang="en-GB"/>
          </a:p>
        </p:txBody>
      </p:sp>
      <p:pic>
        <p:nvPicPr>
          <p:cNvPr id="9" name="Picture 8" descr="A group of people in a room&#10;&#10;Description automatically generated">
            <a:extLst>
              <a:ext uri="{FF2B5EF4-FFF2-40B4-BE49-F238E27FC236}">
                <a16:creationId xmlns:a16="http://schemas.microsoft.com/office/drawing/2014/main" id="{D806427F-4D7D-40D3-8449-43AAE29FA7C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46" t="12157" r="9149" b="5181"/>
          <a:stretch/>
        </p:blipFill>
        <p:spPr>
          <a:xfrm>
            <a:off x="1396029" y="1564849"/>
            <a:ext cx="9399941" cy="440231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C7D2114-7456-48FC-994B-4DEF893CC297}"/>
              </a:ext>
            </a:extLst>
          </p:cNvPr>
          <p:cNvSpPr txBox="1"/>
          <p:nvPr/>
        </p:nvSpPr>
        <p:spPr>
          <a:xfrm>
            <a:off x="1970202" y="1027522"/>
            <a:ext cx="7918578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Tag data was passed through a low-pass filter twice (no phase difference).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028891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89032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A0711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Linear Regression: Total faults analysis</a:t>
            </a:r>
            <a:endParaRPr lang="en-GB" sz="3200" b="1" dirty="0">
              <a:solidFill>
                <a:srgbClr val="A0711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22</a:t>
            </a:fld>
            <a:endParaRPr lang="en-GB"/>
          </a:p>
        </p:txBody>
      </p:sp>
      <p:pic>
        <p:nvPicPr>
          <p:cNvPr id="9" name="Picture 8" descr="A group of people in a room&#10;&#10;Description automatically generated">
            <a:extLst>
              <a:ext uri="{FF2B5EF4-FFF2-40B4-BE49-F238E27FC236}">
                <a16:creationId xmlns:a16="http://schemas.microsoft.com/office/drawing/2014/main" id="{D806427F-4D7D-40D3-8449-43AAE29FA7C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46" t="12157" r="9149" b="5181"/>
          <a:stretch/>
        </p:blipFill>
        <p:spPr>
          <a:xfrm>
            <a:off x="1396029" y="1404595"/>
            <a:ext cx="9399941" cy="4562574"/>
          </a:xfrm>
          <a:prstGeom prst="rect">
            <a:avLst/>
          </a:prstGeom>
        </p:spPr>
      </p:pic>
      <p:pic>
        <p:nvPicPr>
          <p:cNvPr id="4" name="Picture 3" descr="A close up of a mans face&#10;&#10;Description automatically generated">
            <a:extLst>
              <a:ext uri="{FF2B5EF4-FFF2-40B4-BE49-F238E27FC236}">
                <a16:creationId xmlns:a16="http://schemas.microsoft.com/office/drawing/2014/main" id="{10FF3777-707C-41F5-8790-72371D83F78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93" t="11545" r="9768" b="8708"/>
          <a:stretch/>
        </p:blipFill>
        <p:spPr>
          <a:xfrm>
            <a:off x="4355184" y="1065228"/>
            <a:ext cx="6645896" cy="490194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C369973-60EA-4D50-A114-444F5D6D0679}"/>
              </a:ext>
            </a:extLst>
          </p:cNvPr>
          <p:cNvSpPr/>
          <p:nvPr/>
        </p:nvSpPr>
        <p:spPr>
          <a:xfrm>
            <a:off x="1743959" y="1875934"/>
            <a:ext cx="1036947" cy="3711794"/>
          </a:xfrm>
          <a:prstGeom prst="rect">
            <a:avLst/>
          </a:prstGeom>
          <a:noFill/>
          <a:ln w="101600">
            <a:solidFill>
              <a:srgbClr val="1F2B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764233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89032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A0711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Linear Regression: Faults per area analysis</a:t>
            </a:r>
            <a:endParaRPr lang="en-GB" sz="3200" b="1" dirty="0">
              <a:solidFill>
                <a:srgbClr val="A0711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23</a:t>
            </a:fld>
            <a:endParaRPr lang="en-GB"/>
          </a:p>
        </p:txBody>
      </p:sp>
      <p:pic>
        <p:nvPicPr>
          <p:cNvPr id="7" name="Picture 6" descr="A group of people in a room&#10;&#10;Description automatically generated">
            <a:extLst>
              <a:ext uri="{FF2B5EF4-FFF2-40B4-BE49-F238E27FC236}">
                <a16:creationId xmlns:a16="http://schemas.microsoft.com/office/drawing/2014/main" id="{D1023118-200D-4334-BA98-12349006A3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51" t="10930" r="9536" b="5334"/>
          <a:stretch/>
        </p:blipFill>
        <p:spPr>
          <a:xfrm>
            <a:off x="1466247" y="1048732"/>
            <a:ext cx="9259505" cy="4760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0938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89032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A0711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Linear Regression: Faults per area analysis</a:t>
            </a:r>
            <a:endParaRPr lang="en-GB" sz="3200" b="1" dirty="0">
              <a:solidFill>
                <a:srgbClr val="A0711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24</a:t>
            </a:fld>
            <a:endParaRPr lang="en-GB"/>
          </a:p>
        </p:txBody>
      </p:sp>
      <p:pic>
        <p:nvPicPr>
          <p:cNvPr id="7" name="Picture 6" descr="A group of people in a room&#10;&#10;Description automatically generated">
            <a:extLst>
              <a:ext uri="{FF2B5EF4-FFF2-40B4-BE49-F238E27FC236}">
                <a16:creationId xmlns:a16="http://schemas.microsoft.com/office/drawing/2014/main" id="{D1023118-200D-4334-BA98-12349006A3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51" t="10930" r="9536" b="5334"/>
          <a:stretch/>
        </p:blipFill>
        <p:spPr>
          <a:xfrm>
            <a:off x="838200" y="1216058"/>
            <a:ext cx="9259505" cy="4760536"/>
          </a:xfrm>
          <a:prstGeom prst="rect">
            <a:avLst/>
          </a:prstGeom>
        </p:spPr>
      </p:pic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1B6E6D6F-BC45-4B04-980B-BF2A6D76F32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37" t="11276" r="9494" b="4828"/>
          <a:stretch/>
        </p:blipFill>
        <p:spPr>
          <a:xfrm>
            <a:off x="5231876" y="1216058"/>
            <a:ext cx="6385181" cy="476053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BC4BF17-6466-4FA9-8754-FE36636D1217}"/>
              </a:ext>
            </a:extLst>
          </p:cNvPr>
          <p:cNvSpPr/>
          <p:nvPr/>
        </p:nvSpPr>
        <p:spPr>
          <a:xfrm>
            <a:off x="2573522" y="4194928"/>
            <a:ext cx="1036947" cy="1449362"/>
          </a:xfrm>
          <a:prstGeom prst="rect">
            <a:avLst/>
          </a:prstGeom>
          <a:noFill/>
          <a:ln w="101600">
            <a:solidFill>
              <a:srgbClr val="1F2B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965431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89032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A0711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Linear Regression: Faults per area analysis</a:t>
            </a:r>
            <a:endParaRPr lang="en-GB" sz="3200" b="1" dirty="0">
              <a:solidFill>
                <a:srgbClr val="A0711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25</a:t>
            </a:fld>
            <a:endParaRPr lang="en-GB"/>
          </a:p>
        </p:txBody>
      </p:sp>
      <p:pic>
        <p:nvPicPr>
          <p:cNvPr id="4" name="Picture 3" descr="A group of people in a room&#10;&#10;Description automatically generated">
            <a:extLst>
              <a:ext uri="{FF2B5EF4-FFF2-40B4-BE49-F238E27FC236}">
                <a16:creationId xmlns:a16="http://schemas.microsoft.com/office/drawing/2014/main" id="{48B8FA5D-CE88-4A1E-A5E4-3FCADF54574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19" t="11698" r="9149" b="5026"/>
          <a:stretch/>
        </p:blipFill>
        <p:spPr>
          <a:xfrm>
            <a:off x="1533426" y="1621410"/>
            <a:ext cx="9125147" cy="431152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72040C2-6A6B-49E2-9393-62ACF518C5BA}"/>
              </a:ext>
            </a:extLst>
          </p:cNvPr>
          <p:cNvSpPr txBox="1"/>
          <p:nvPr/>
        </p:nvSpPr>
        <p:spPr>
          <a:xfrm>
            <a:off x="1970202" y="1027522"/>
            <a:ext cx="7918578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Tag data was passed through a low-pass filter twice (no phase difference).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057318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3980"/>
            <a:ext cx="10515600" cy="589032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A0711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Linear Regression: Faults per area analysis</a:t>
            </a:r>
            <a:endParaRPr lang="en-GB" sz="3200" b="1" dirty="0">
              <a:solidFill>
                <a:srgbClr val="A0711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26</a:t>
            </a:fld>
            <a:endParaRPr lang="en-GB"/>
          </a:p>
        </p:txBody>
      </p:sp>
      <p:pic>
        <p:nvPicPr>
          <p:cNvPr id="4" name="Picture 3" descr="A group of people in a room&#10;&#10;Description automatically generated">
            <a:extLst>
              <a:ext uri="{FF2B5EF4-FFF2-40B4-BE49-F238E27FC236}">
                <a16:creationId xmlns:a16="http://schemas.microsoft.com/office/drawing/2014/main" id="{48B8FA5D-CE88-4A1E-A5E4-3FCADF54574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19" t="11698" r="9149" b="5026"/>
          <a:stretch/>
        </p:blipFill>
        <p:spPr>
          <a:xfrm>
            <a:off x="833694" y="1851709"/>
            <a:ext cx="9125147" cy="422263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72040C2-6A6B-49E2-9393-62ACF518C5BA}"/>
              </a:ext>
            </a:extLst>
          </p:cNvPr>
          <p:cNvSpPr txBox="1"/>
          <p:nvPr/>
        </p:nvSpPr>
        <p:spPr>
          <a:xfrm>
            <a:off x="1206634" y="1027522"/>
            <a:ext cx="92242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Predictions with filtered inputs:</a:t>
            </a:r>
            <a:br>
              <a:rPr lang="en-GB" dirty="0"/>
            </a:br>
            <a:r>
              <a:rPr lang="en-GB" dirty="0"/>
              <a:t>Very general relationship captured between the Tag data and the ISRA 5D data. </a:t>
            </a:r>
          </a:p>
          <a:p>
            <a:endParaRPr lang="en-GB" dirty="0"/>
          </a:p>
        </p:txBody>
      </p:sp>
      <p:pic>
        <p:nvPicPr>
          <p:cNvPr id="7" name="Picture 6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2E9B2317-CC40-467B-85F2-FC434BF4BEF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02" t="10931" r="8299" b="7787"/>
          <a:stretch/>
        </p:blipFill>
        <p:spPr>
          <a:xfrm>
            <a:off x="4038599" y="1677970"/>
            <a:ext cx="7141591" cy="447773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BCE5E29-BB14-45F2-9B26-CD90CD7FE566}"/>
              </a:ext>
            </a:extLst>
          </p:cNvPr>
          <p:cNvSpPr/>
          <p:nvPr/>
        </p:nvSpPr>
        <p:spPr>
          <a:xfrm>
            <a:off x="1206634" y="3429000"/>
            <a:ext cx="1036947" cy="2121020"/>
          </a:xfrm>
          <a:prstGeom prst="rect">
            <a:avLst/>
          </a:prstGeom>
          <a:noFill/>
          <a:ln w="101600">
            <a:solidFill>
              <a:srgbClr val="1F2B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016145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89032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A0711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Linear Regression: Auto-regressive analysis</a:t>
            </a:r>
            <a:endParaRPr lang="en-GB" sz="3200" b="1" dirty="0">
              <a:solidFill>
                <a:srgbClr val="A0711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27</a:t>
            </a:fld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A9EEC32-87E6-407F-B0A4-C85B9E7B456F}"/>
                  </a:ext>
                </a:extLst>
              </p:cNvPr>
              <p:cNvSpPr txBox="1"/>
              <p:nvPr/>
            </p:nvSpPr>
            <p:spPr>
              <a:xfrm>
                <a:off x="875656" y="1484783"/>
                <a:ext cx="10478143" cy="24918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GB" sz="2200" dirty="0"/>
                  <a:t>So far we have tried: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GB" sz="2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sz="2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2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sz="2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GB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200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GB" sz="2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2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sz="2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GB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200" b="0" i="1" smtClean="0"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en-GB" sz="2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 sz="2200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GB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2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sz="2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sSub>
                        <m:sSubPr>
                          <m:ctrlPr>
                            <a:rPr lang="en-GB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GB" sz="2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2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sz="2200" dirty="0"/>
              </a:p>
              <a:p>
                <a:endParaRPr lang="en-GB" sz="22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GB" sz="2200" dirty="0"/>
                  <a:t>An auto-regressive approach includes </a:t>
                </a:r>
                <a:r>
                  <a:rPr lang="en-GB" sz="2200" dirty="0">
                    <a:solidFill>
                      <a:srgbClr val="FF0000"/>
                    </a:solidFill>
                  </a:rPr>
                  <a:t>previous fault data </a:t>
                </a:r>
                <a:r>
                  <a:rPr lang="en-GB" sz="2200" dirty="0"/>
                  <a:t>too: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GB" sz="2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2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sz="22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 sz="22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GB" sz="2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GB" sz="22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2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GB" sz="22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GB" sz="2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GB" sz="2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GB" sz="2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GB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GB" sz="2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GB" sz="2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sz="2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GB" sz="2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GB" sz="2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b>
                          </m:sSub>
                          <m:r>
                            <a:rPr lang="en-GB" sz="2200" b="0" i="1" smtClean="0">
                              <a:latin typeface="Cambria Math" panose="02040503050406030204" pitchFamily="18" charset="0"/>
                            </a:rPr>
                            <m:t>+…+ </m:t>
                          </m:r>
                          <m:r>
                            <a:rPr lang="en-GB" sz="22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sz="2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GB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200" i="1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GB" sz="22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 sz="22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2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sz="22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GB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200" i="1"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en-GB" sz="22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 sz="2200" i="1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GB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2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sz="2200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sSub>
                        <m:sSubPr>
                          <m:ctrlPr>
                            <a:rPr lang="en-GB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2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GB" sz="22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22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sz="2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A9EEC32-87E6-407F-B0A4-C85B9E7B45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656" y="1484783"/>
                <a:ext cx="10478143" cy="2491836"/>
              </a:xfrm>
              <a:prstGeom prst="rect">
                <a:avLst/>
              </a:prstGeom>
              <a:blipFill>
                <a:blip r:embed="rId2"/>
                <a:stretch>
                  <a:fillRect l="-698" t="-1716" b="-4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51154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89032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A0711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Linear Regression: Auto-regressive analysis</a:t>
            </a:r>
            <a:endParaRPr lang="en-GB" sz="3200" b="1" dirty="0">
              <a:solidFill>
                <a:srgbClr val="A0711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28</a:t>
            </a:fld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A9EEC32-87E6-407F-B0A4-C85B9E7B456F}"/>
                  </a:ext>
                </a:extLst>
              </p:cNvPr>
              <p:cNvSpPr txBox="1"/>
              <p:nvPr/>
            </p:nvSpPr>
            <p:spPr>
              <a:xfrm>
                <a:off x="875656" y="1484783"/>
                <a:ext cx="10478143" cy="24918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GB" sz="2200" dirty="0"/>
                  <a:t>So far we have tried: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GB" sz="2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sz="2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2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sz="2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GB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200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GB" sz="2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2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sz="2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GB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200" b="0" i="1" smtClean="0"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en-GB" sz="2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 sz="2200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GB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2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sz="2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sSub>
                        <m:sSubPr>
                          <m:ctrlPr>
                            <a:rPr lang="en-GB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GB" sz="2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2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sz="2200" dirty="0"/>
              </a:p>
              <a:p>
                <a:endParaRPr lang="en-GB" sz="22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GB" sz="2200" dirty="0"/>
                  <a:t>An auto-regressive approach includes </a:t>
                </a:r>
                <a:r>
                  <a:rPr lang="en-GB" sz="2200" dirty="0">
                    <a:solidFill>
                      <a:srgbClr val="FF0000"/>
                    </a:solidFill>
                  </a:rPr>
                  <a:t>previous fault data </a:t>
                </a:r>
                <a:r>
                  <a:rPr lang="en-GB" sz="2200" dirty="0"/>
                  <a:t>too: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GB" sz="2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2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sz="22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 sz="22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GB" sz="2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GB" sz="22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2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GB" sz="22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GB" sz="2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GB" sz="2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GB" sz="2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GB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GB" sz="2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GB" sz="2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sz="2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GB" sz="2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GB" sz="2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b>
                          </m:sSub>
                          <m:r>
                            <a:rPr lang="en-GB" sz="2200" b="0" i="1" smtClean="0">
                              <a:latin typeface="Cambria Math" panose="02040503050406030204" pitchFamily="18" charset="0"/>
                            </a:rPr>
                            <m:t>+…+ </m:t>
                          </m:r>
                          <m:r>
                            <a:rPr lang="en-GB" sz="22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sz="2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GB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200" i="1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GB" sz="22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 sz="22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2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sz="22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GB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200" i="1"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en-GB" sz="22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 sz="2200" i="1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GB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2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sz="2200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sSub>
                        <m:sSubPr>
                          <m:ctrlPr>
                            <a:rPr lang="en-GB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2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GB" sz="22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22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sz="2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A9EEC32-87E6-407F-B0A4-C85B9E7B45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656" y="1484783"/>
                <a:ext cx="10478143" cy="2491836"/>
              </a:xfrm>
              <a:prstGeom prst="rect">
                <a:avLst/>
              </a:prstGeom>
              <a:blipFill>
                <a:blip r:embed="rId2"/>
                <a:stretch>
                  <a:fillRect l="-698" t="-1716" b="-4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C5C7CC3B-D3DD-4BE9-9CEC-7A4B0CCABF13}"/>
              </a:ext>
            </a:extLst>
          </p:cNvPr>
          <p:cNvSpPr txBox="1"/>
          <p:nvPr/>
        </p:nvSpPr>
        <p:spPr>
          <a:xfrm>
            <a:off x="875655" y="4357554"/>
            <a:ext cx="104781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/>
              <a:t>When predicting more than one step into the future, the inputs to the model become its own previous predictions. Potentially allows for predictions further into the future. </a:t>
            </a:r>
          </a:p>
        </p:txBody>
      </p:sp>
    </p:spTree>
    <p:extLst>
      <p:ext uri="{BB962C8B-B14F-4D97-AF65-F5344CB8AC3E}">
        <p14:creationId xmlns:p14="http://schemas.microsoft.com/office/powerpoint/2010/main" val="12132571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89032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A0711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Linear Regression: Auto-regressive analysis</a:t>
            </a:r>
            <a:endParaRPr lang="en-GB" sz="3200" b="1" dirty="0">
              <a:solidFill>
                <a:srgbClr val="A0711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29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C7CC3B-D3DD-4BE9-9CEC-7A4B0CCABF13}"/>
              </a:ext>
            </a:extLst>
          </p:cNvPr>
          <p:cNvSpPr txBox="1"/>
          <p:nvPr/>
        </p:nvSpPr>
        <p:spPr>
          <a:xfrm>
            <a:off x="875657" y="1114734"/>
            <a:ext cx="104781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Inputs not filtered</a:t>
            </a:r>
          </a:p>
        </p:txBody>
      </p:sp>
      <p:pic>
        <p:nvPicPr>
          <p:cNvPr id="4" name="Picture 3" descr="A picture containing object, table, sitting, standing&#10;&#10;Description automatically generated">
            <a:extLst>
              <a:ext uri="{FF2B5EF4-FFF2-40B4-BE49-F238E27FC236}">
                <a16:creationId xmlns:a16="http://schemas.microsoft.com/office/drawing/2014/main" id="{B493C01E-A2A8-4492-9C40-F8E743C0B9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56" t="9738" r="9613" b="5028"/>
          <a:stretch/>
        </p:blipFill>
        <p:spPr>
          <a:xfrm>
            <a:off x="969556" y="1514845"/>
            <a:ext cx="9965537" cy="4718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312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4934"/>
          </a:xfrm>
        </p:spPr>
        <p:txBody>
          <a:bodyPr>
            <a:normAutofit/>
          </a:bodyPr>
          <a:lstStyle/>
          <a:p>
            <a:r>
              <a:rPr lang="en-US" altLang="en-US" sz="3200" b="1" dirty="0">
                <a:solidFill>
                  <a:srgbClr val="B18A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Exclusion Periods: ISRA 5D and MK4 data</a:t>
            </a:r>
            <a:endParaRPr lang="en-GB" sz="3200" b="1" dirty="0">
              <a:solidFill>
                <a:srgbClr val="B18A3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3</a:t>
            </a:fld>
            <a:endParaRPr lang="en-GB"/>
          </a:p>
        </p:txBody>
      </p:sp>
      <p:pic>
        <p:nvPicPr>
          <p:cNvPr id="6" name="Picture 5" descr="A picture containing sitting&#10;&#10;Description automatically generated">
            <a:extLst>
              <a:ext uri="{FF2B5EF4-FFF2-40B4-BE49-F238E27FC236}">
                <a16:creationId xmlns:a16="http://schemas.microsoft.com/office/drawing/2014/main" id="{5D9246E6-A85A-40AA-AAB6-E01281B3710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83" t="11545" r="9458" b="5487"/>
          <a:stretch/>
        </p:blipFill>
        <p:spPr>
          <a:xfrm>
            <a:off x="1530893" y="1124346"/>
            <a:ext cx="9130213" cy="4494030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046E3FD3-6B3E-43FC-92BA-BCA369D4CCDA}"/>
              </a:ext>
            </a:extLst>
          </p:cNvPr>
          <p:cNvGrpSpPr/>
          <p:nvPr/>
        </p:nvGrpSpPr>
        <p:grpSpPr>
          <a:xfrm>
            <a:off x="9153427" y="1472850"/>
            <a:ext cx="1262789" cy="1147802"/>
            <a:chOff x="9982200" y="1802788"/>
            <a:chExt cx="1725488" cy="1262333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B328258-5CB0-45FF-B4D2-0B0BCCD5EFA1}"/>
                </a:ext>
              </a:extLst>
            </p:cNvPr>
            <p:cNvSpPr/>
            <p:nvPr/>
          </p:nvSpPr>
          <p:spPr>
            <a:xfrm>
              <a:off x="10156988" y="1974719"/>
              <a:ext cx="282804" cy="302467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68F222D-E66C-466E-9ACD-10F56597A224}"/>
                </a:ext>
              </a:extLst>
            </p:cNvPr>
            <p:cNvSpPr/>
            <p:nvPr/>
          </p:nvSpPr>
          <p:spPr>
            <a:xfrm>
              <a:off x="9982200" y="2601798"/>
              <a:ext cx="632381" cy="9426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A3A4A44-047C-477D-A7EC-D3700925BFDD}"/>
                </a:ext>
              </a:extLst>
            </p:cNvPr>
            <p:cNvSpPr/>
            <p:nvPr/>
          </p:nvSpPr>
          <p:spPr>
            <a:xfrm>
              <a:off x="9983768" y="2848468"/>
              <a:ext cx="632381" cy="942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5B87FB0-A268-416C-8D43-213760B6991E}"/>
                </a:ext>
              </a:extLst>
            </p:cNvPr>
            <p:cNvSpPr txBox="1"/>
            <p:nvPr/>
          </p:nvSpPr>
          <p:spPr>
            <a:xfrm>
              <a:off x="10657785" y="1802788"/>
              <a:ext cx="104990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Exclusion</a:t>
              </a:r>
              <a:br>
                <a:rPr lang="en-GB" dirty="0"/>
              </a:br>
              <a:r>
                <a:rPr lang="en-GB" dirty="0"/>
                <a:t>Periods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8AC4E85-FF7F-45FF-A138-9250F5DABEAC}"/>
                </a:ext>
              </a:extLst>
            </p:cNvPr>
            <p:cNvSpPr txBox="1"/>
            <p:nvPr/>
          </p:nvSpPr>
          <p:spPr>
            <a:xfrm>
              <a:off x="10644430" y="2449119"/>
              <a:ext cx="9188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ISRA 5D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6DE7457-3446-49D5-840F-BCF3DEF6E4D1}"/>
                </a:ext>
              </a:extLst>
            </p:cNvPr>
            <p:cNvSpPr txBox="1"/>
            <p:nvPr/>
          </p:nvSpPr>
          <p:spPr>
            <a:xfrm>
              <a:off x="10646003" y="2695789"/>
              <a:ext cx="6190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MK4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3646CD4D-F124-4082-A246-91ED87A229E3}"/>
              </a:ext>
            </a:extLst>
          </p:cNvPr>
          <p:cNvSpPr txBox="1"/>
          <p:nvPr/>
        </p:nvSpPr>
        <p:spPr>
          <a:xfrm>
            <a:off x="5444169" y="5658240"/>
            <a:ext cx="4972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Initial analysis: region (21/09/19 – 25/10/19)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724752C-F320-4F8D-BBE4-26DFF34F754E}"/>
              </a:ext>
            </a:extLst>
          </p:cNvPr>
          <p:cNvCxnSpPr/>
          <p:nvPr/>
        </p:nvCxnSpPr>
        <p:spPr>
          <a:xfrm flipH="1" flipV="1">
            <a:off x="4732256" y="5556205"/>
            <a:ext cx="490193" cy="410675"/>
          </a:xfrm>
          <a:prstGeom prst="straightConnector1">
            <a:avLst/>
          </a:prstGeom>
          <a:ln w="698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30620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89032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A0711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Linear Regression: Auto-regressive analysis</a:t>
            </a:r>
            <a:endParaRPr lang="en-GB" sz="3200" b="1" dirty="0">
              <a:solidFill>
                <a:srgbClr val="A0711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30</a:t>
            </a:fld>
            <a:endParaRPr lang="en-GB"/>
          </a:p>
        </p:txBody>
      </p:sp>
      <p:pic>
        <p:nvPicPr>
          <p:cNvPr id="4" name="Picture 3" descr="A picture containing object, table, sitting, standing&#10;&#10;Description automatically generated">
            <a:extLst>
              <a:ext uri="{FF2B5EF4-FFF2-40B4-BE49-F238E27FC236}">
                <a16:creationId xmlns:a16="http://schemas.microsoft.com/office/drawing/2014/main" id="{B493C01E-A2A8-4492-9C40-F8E743C0B9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56" t="9738" r="9613" b="5028"/>
          <a:stretch/>
        </p:blipFill>
        <p:spPr>
          <a:xfrm>
            <a:off x="969556" y="1253763"/>
            <a:ext cx="9965537" cy="4876073"/>
          </a:xfrm>
          <a:prstGeom prst="rect">
            <a:avLst/>
          </a:prstGeom>
        </p:spPr>
      </p:pic>
      <p:pic>
        <p:nvPicPr>
          <p:cNvPr id="8" name="Picture 7" descr="A picture containing map, table, flying, plane&#10;&#10;Description automatically generated">
            <a:extLst>
              <a:ext uri="{FF2B5EF4-FFF2-40B4-BE49-F238E27FC236}">
                <a16:creationId xmlns:a16="http://schemas.microsoft.com/office/drawing/2014/main" id="{6DB774CC-4DD0-433C-A043-0CAF6A11CFB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02" t="11699" r="9447" b="8975"/>
          <a:stretch/>
        </p:blipFill>
        <p:spPr>
          <a:xfrm>
            <a:off x="969556" y="1213699"/>
            <a:ext cx="6439913" cy="487607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27C964E-53C7-4239-92E8-AF86EEBA6110}"/>
              </a:ext>
            </a:extLst>
          </p:cNvPr>
          <p:cNvSpPr/>
          <p:nvPr/>
        </p:nvSpPr>
        <p:spPr>
          <a:xfrm>
            <a:off x="9973559" y="2714920"/>
            <a:ext cx="838988" cy="3004785"/>
          </a:xfrm>
          <a:prstGeom prst="rect">
            <a:avLst/>
          </a:prstGeom>
          <a:noFill/>
          <a:ln w="101600">
            <a:solidFill>
              <a:srgbClr val="1F2B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016684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89032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A0711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Linear Regression: Auto-regressive analysis</a:t>
            </a:r>
            <a:endParaRPr lang="en-GB" sz="3200" b="1" dirty="0">
              <a:solidFill>
                <a:srgbClr val="A0711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31</a:t>
            </a:fld>
            <a:endParaRPr lang="en-GB"/>
          </a:p>
        </p:txBody>
      </p:sp>
      <p:pic>
        <p:nvPicPr>
          <p:cNvPr id="4" name="Picture 3" descr="A picture containing object, table, sitting, standing&#10;&#10;Description automatically generated">
            <a:extLst>
              <a:ext uri="{FF2B5EF4-FFF2-40B4-BE49-F238E27FC236}">
                <a16:creationId xmlns:a16="http://schemas.microsoft.com/office/drawing/2014/main" id="{B493C01E-A2A8-4492-9C40-F8E743C0B9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56" t="9738" r="9613" b="5028"/>
          <a:stretch/>
        </p:blipFill>
        <p:spPr>
          <a:xfrm>
            <a:off x="1562367" y="1219586"/>
            <a:ext cx="9791433" cy="471868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CD22DEE-7E49-4425-8859-848FC7E14D89}"/>
              </a:ext>
            </a:extLst>
          </p:cNvPr>
          <p:cNvSpPr/>
          <p:nvPr/>
        </p:nvSpPr>
        <p:spPr>
          <a:xfrm>
            <a:off x="6695768" y="1381551"/>
            <a:ext cx="383458" cy="4256863"/>
          </a:xfrm>
          <a:prstGeom prst="rect">
            <a:avLst/>
          </a:prstGeom>
          <a:noFill/>
          <a:ln w="101600">
            <a:solidFill>
              <a:srgbClr val="1F2B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9" name="Picture 8" descr="A picture containing map, text, kite, people&#10;&#10;Description automatically generated">
            <a:extLst>
              <a:ext uri="{FF2B5EF4-FFF2-40B4-BE49-F238E27FC236}">
                <a16:creationId xmlns:a16="http://schemas.microsoft.com/office/drawing/2014/main" id="{684BCEB1-2AED-4011-9B99-8E5135AF368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57" t="11735" r="10309" b="8094"/>
          <a:stretch/>
        </p:blipFill>
        <p:spPr>
          <a:xfrm>
            <a:off x="975852" y="1219586"/>
            <a:ext cx="5041490" cy="4718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5229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89032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A0711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Linear Regression: Auto-regressive analysis</a:t>
            </a:r>
            <a:endParaRPr lang="en-GB" sz="3200" b="1" dirty="0">
              <a:solidFill>
                <a:srgbClr val="A0711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32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C7CC3B-D3DD-4BE9-9CEC-7A4B0CCABF13}"/>
              </a:ext>
            </a:extLst>
          </p:cNvPr>
          <p:cNvSpPr txBox="1"/>
          <p:nvPr/>
        </p:nvSpPr>
        <p:spPr>
          <a:xfrm>
            <a:off x="875657" y="1058172"/>
            <a:ext cx="104781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Inputs not filtered</a:t>
            </a:r>
          </a:p>
        </p:txBody>
      </p:sp>
      <p:pic>
        <p:nvPicPr>
          <p:cNvPr id="10" name="Picture 9" descr="A picture containing object, sitting, table, boat&#10;&#10;Description automatically generated">
            <a:extLst>
              <a:ext uri="{FF2B5EF4-FFF2-40B4-BE49-F238E27FC236}">
                <a16:creationId xmlns:a16="http://schemas.microsoft.com/office/drawing/2014/main" id="{E5B87BFE-9DBB-49EA-A606-BB36FEC8F7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82" t="11430" r="8917" b="4873"/>
          <a:stretch/>
        </p:blipFill>
        <p:spPr>
          <a:xfrm>
            <a:off x="1131216" y="1674349"/>
            <a:ext cx="9618748" cy="4465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3891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89032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A0711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Linear Regression: Auto-regressive analysis</a:t>
            </a:r>
            <a:endParaRPr lang="en-GB" sz="3200" b="1" dirty="0">
              <a:solidFill>
                <a:srgbClr val="A0711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33</a:t>
            </a:fld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2D1E3B4-8CEC-4D1B-B08E-221DDCCFDDF7}"/>
              </a:ext>
            </a:extLst>
          </p:cNvPr>
          <p:cNvSpPr/>
          <p:nvPr/>
        </p:nvSpPr>
        <p:spPr>
          <a:xfrm>
            <a:off x="1055802" y="1430002"/>
            <a:ext cx="113122" cy="41412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8" name="Picture 7" descr="A picture containing table, sitting, room, person&#10;&#10;Description automatically generated">
            <a:extLst>
              <a:ext uri="{FF2B5EF4-FFF2-40B4-BE49-F238E27FC236}">
                <a16:creationId xmlns:a16="http://schemas.microsoft.com/office/drawing/2014/main" id="{A2B16B63-F08D-470C-AE46-D6B9170DCD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19" t="11545" r="9690" b="5180"/>
          <a:stretch/>
        </p:blipFill>
        <p:spPr>
          <a:xfrm>
            <a:off x="1168924" y="1284413"/>
            <a:ext cx="9282517" cy="4741682"/>
          </a:xfrm>
          <a:prstGeom prst="rect">
            <a:avLst/>
          </a:prstGeom>
        </p:spPr>
      </p:pic>
      <p:pic>
        <p:nvPicPr>
          <p:cNvPr id="11" name="Picture 10" descr="A close up of a map&#10;&#10;Description automatically generated">
            <a:extLst>
              <a:ext uri="{FF2B5EF4-FFF2-40B4-BE49-F238E27FC236}">
                <a16:creationId xmlns:a16="http://schemas.microsoft.com/office/drawing/2014/main" id="{5AB7330A-256F-4AE9-A731-BB1A7D4A5E3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76" t="11697" r="9588" b="7816"/>
          <a:stretch/>
        </p:blipFill>
        <p:spPr>
          <a:xfrm>
            <a:off x="5533534" y="1172200"/>
            <a:ext cx="5951453" cy="4656841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E0DA385-6FA1-48F9-A51A-A75FE3BDCCAF}"/>
              </a:ext>
            </a:extLst>
          </p:cNvPr>
          <p:cNvSpPr/>
          <p:nvPr/>
        </p:nvSpPr>
        <p:spPr>
          <a:xfrm>
            <a:off x="1894791" y="3372438"/>
            <a:ext cx="838988" cy="2290705"/>
          </a:xfrm>
          <a:prstGeom prst="rect">
            <a:avLst/>
          </a:prstGeom>
          <a:noFill/>
          <a:ln w="101600">
            <a:solidFill>
              <a:srgbClr val="1F2B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70EA4A-D882-4F87-A506-CAE6BAFFAB89}"/>
              </a:ext>
            </a:extLst>
          </p:cNvPr>
          <p:cNvSpPr txBox="1"/>
          <p:nvPr/>
        </p:nvSpPr>
        <p:spPr>
          <a:xfrm>
            <a:off x="7127197" y="5780589"/>
            <a:ext cx="11778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/>
              <a:t>Zoom-in</a:t>
            </a:r>
          </a:p>
        </p:txBody>
      </p:sp>
    </p:spTree>
    <p:extLst>
      <p:ext uri="{BB962C8B-B14F-4D97-AF65-F5344CB8AC3E}">
        <p14:creationId xmlns:p14="http://schemas.microsoft.com/office/powerpoint/2010/main" val="28675451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89032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A0711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Linear Regression: Auto-regressive analysis</a:t>
            </a:r>
            <a:endParaRPr lang="en-GB" sz="3200" b="1" dirty="0">
              <a:solidFill>
                <a:srgbClr val="A0711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34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C7CC3B-D3DD-4BE9-9CEC-7A4B0CCABF13}"/>
              </a:ext>
            </a:extLst>
          </p:cNvPr>
          <p:cNvSpPr txBox="1"/>
          <p:nvPr/>
        </p:nvSpPr>
        <p:spPr>
          <a:xfrm>
            <a:off x="875657" y="1274989"/>
            <a:ext cx="449762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dirty="0"/>
              <a:t>The approximation is excellent but if we zoom-in even more, we can identify the lagging.</a:t>
            </a:r>
          </a:p>
        </p:txBody>
      </p:sp>
      <p:pic>
        <p:nvPicPr>
          <p:cNvPr id="8" name="Picture 7" descr="A close up of a map&#10;&#10;Description automatically generated">
            <a:extLst>
              <a:ext uri="{FF2B5EF4-FFF2-40B4-BE49-F238E27FC236}">
                <a16:creationId xmlns:a16="http://schemas.microsoft.com/office/drawing/2014/main" id="{DF39B812-F621-4925-8211-08D0A511A03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28" t="11430" r="9536" b="5486"/>
          <a:stretch/>
        </p:blipFill>
        <p:spPr>
          <a:xfrm>
            <a:off x="838200" y="2540791"/>
            <a:ext cx="4683964" cy="3113189"/>
          </a:xfrm>
          <a:prstGeom prst="rect">
            <a:avLst/>
          </a:prstGeom>
        </p:spPr>
      </p:pic>
      <p:pic>
        <p:nvPicPr>
          <p:cNvPr id="10" name="Picture 9" descr="A close up of a map&#10;&#10;Description automatically generated">
            <a:extLst>
              <a:ext uri="{FF2B5EF4-FFF2-40B4-BE49-F238E27FC236}">
                <a16:creationId xmlns:a16="http://schemas.microsoft.com/office/drawing/2014/main" id="{96500E46-DD28-4FA5-83A5-E3906D1EB56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56" t="11196" r="9145" b="4831"/>
          <a:stretch/>
        </p:blipFill>
        <p:spPr>
          <a:xfrm>
            <a:off x="5857973" y="2521228"/>
            <a:ext cx="5505254" cy="313275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EEB857A-6313-4C3E-B1CD-64E999CB2F96}"/>
              </a:ext>
            </a:extLst>
          </p:cNvPr>
          <p:cNvSpPr txBox="1"/>
          <p:nvPr/>
        </p:nvSpPr>
        <p:spPr>
          <a:xfrm>
            <a:off x="6222224" y="1274989"/>
            <a:ext cx="449762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dirty="0"/>
              <a:t>Some regions does not experienced the lagging,</a:t>
            </a:r>
          </a:p>
        </p:txBody>
      </p:sp>
    </p:spTree>
    <p:extLst>
      <p:ext uri="{BB962C8B-B14F-4D97-AF65-F5344CB8AC3E}">
        <p14:creationId xmlns:p14="http://schemas.microsoft.com/office/powerpoint/2010/main" val="25516502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89032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A0711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Conclusions:</a:t>
            </a:r>
            <a:endParaRPr lang="en-GB" sz="3200" b="1" dirty="0">
              <a:solidFill>
                <a:srgbClr val="A0711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06629"/>
            <a:ext cx="10515600" cy="4779391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GB" altLang="en-US" sz="2900" b="1" dirty="0">
                <a:solidFill>
                  <a:srgbClr val="1F2B7D"/>
                </a:solidFill>
              </a:rPr>
              <a:t>Linear Regression:</a:t>
            </a:r>
          </a:p>
          <a:p>
            <a:pPr>
              <a:lnSpc>
                <a:spcPct val="150000"/>
              </a:lnSpc>
            </a:pPr>
            <a:r>
              <a:rPr lang="en-GB" altLang="en-US" sz="2900" dirty="0"/>
              <a:t>The Linear Regression model was able to capture a close relationship between the Tag data and the ISRA 5D scanner data (inputs and outputs not filtered).</a:t>
            </a:r>
          </a:p>
          <a:p>
            <a:pPr lvl="1">
              <a:lnSpc>
                <a:spcPct val="150000"/>
              </a:lnSpc>
            </a:pPr>
            <a:r>
              <a:rPr lang="en-GB" altLang="en-US" sz="2800" dirty="0"/>
              <a:t>Outputs seems less noisy compared to the ones obtained in the linear regression analysis using the MK4 data</a:t>
            </a:r>
            <a:r>
              <a:rPr lang="en-GB" altLang="en-US" sz="2800" b="1" dirty="0">
                <a:solidFill>
                  <a:srgbClr val="1F2B7D"/>
                </a:solidFill>
              </a:rPr>
              <a:t>.</a:t>
            </a:r>
            <a:endParaRPr lang="en-GB" altLang="en-US" sz="2500" b="1" dirty="0">
              <a:solidFill>
                <a:srgbClr val="1F2B7D"/>
              </a:solidFill>
            </a:endParaRPr>
          </a:p>
          <a:p>
            <a:pPr>
              <a:lnSpc>
                <a:spcPct val="150000"/>
              </a:lnSpc>
            </a:pPr>
            <a:r>
              <a:rPr lang="en-GB" altLang="en-US" sz="2900" dirty="0"/>
              <a:t>Better performance compared with the MK4 regression analysis </a:t>
            </a:r>
            <a:r>
              <a:rPr lang="en-GB" altLang="en-US" sz="2900" b="1" dirty="0">
                <a:solidFill>
                  <a:srgbClr val="1F2B7D"/>
                </a:solidFill>
              </a:rPr>
              <a:t>(Total Faults)</a:t>
            </a:r>
            <a:r>
              <a:rPr lang="en-GB" altLang="en-US" sz="2900" dirty="0">
                <a:solidFill>
                  <a:srgbClr val="1F2B7D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GB" altLang="en-US" sz="2900" dirty="0"/>
              <a:t>Did not capture the full length of the spikes</a:t>
            </a:r>
            <a:endParaRPr lang="en-GB" altLang="en-US" sz="2900" b="1" dirty="0">
              <a:solidFill>
                <a:srgbClr val="1F2B7D"/>
              </a:solidFill>
            </a:endParaRPr>
          </a:p>
          <a:p>
            <a:pPr>
              <a:lnSpc>
                <a:spcPct val="150000"/>
              </a:lnSpc>
            </a:pPr>
            <a:r>
              <a:rPr lang="en-GB" altLang="en-US" sz="2900" dirty="0"/>
              <a:t>Filtered inputs only captured a very general trend of the outputs</a:t>
            </a:r>
            <a:endParaRPr lang="en-GB" altLang="en-US" sz="2900" b="1" dirty="0">
              <a:solidFill>
                <a:srgbClr val="1F2B7D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GB" altLang="en-US" sz="2500" dirty="0"/>
              <a:t>Try changing the threshold of the filters.</a:t>
            </a:r>
          </a:p>
          <a:p>
            <a:pPr marL="0" indent="0">
              <a:lnSpc>
                <a:spcPct val="120000"/>
              </a:lnSpc>
              <a:buFontTx/>
              <a:buChar char="•"/>
            </a:pPr>
            <a:endParaRPr lang="en-GB" altLang="en-US" sz="2900" dirty="0"/>
          </a:p>
          <a:p>
            <a:pPr marL="0" indent="0">
              <a:lnSpc>
                <a:spcPct val="120000"/>
              </a:lnSpc>
              <a:buNone/>
            </a:pPr>
            <a:endParaRPr lang="en-GB" altLang="en-US" sz="2900" dirty="0"/>
          </a:p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41926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89032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A0711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Conclusions:</a:t>
            </a:r>
            <a:endParaRPr lang="en-GB" sz="3200" b="1" dirty="0">
              <a:solidFill>
                <a:srgbClr val="A0711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84083"/>
            <a:ext cx="10515600" cy="4939645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GB" altLang="en-US" sz="3200" b="1" dirty="0">
                <a:solidFill>
                  <a:srgbClr val="1F2B7D"/>
                </a:solidFill>
              </a:rPr>
              <a:t>Auto-regressive analysis (Total Faults and Faults per area):</a:t>
            </a:r>
          </a:p>
          <a:p>
            <a:pPr>
              <a:lnSpc>
                <a:spcPct val="120000"/>
              </a:lnSpc>
            </a:pPr>
            <a:r>
              <a:rPr lang="en-GB" altLang="en-US" dirty="0"/>
              <a:t>Very good Predictions: ARX model was able to capture a close relationship between the Tag data and the ISRA 5D scanner data (inputs and outputs not filtered).</a:t>
            </a:r>
          </a:p>
          <a:p>
            <a:pPr>
              <a:lnSpc>
                <a:spcPct val="120000"/>
              </a:lnSpc>
            </a:pPr>
            <a:r>
              <a:rPr lang="en-GB" altLang="en-US" dirty="0"/>
              <a:t>Better performance compared to standard linear regression model (using the ISRA 5D data). </a:t>
            </a:r>
          </a:p>
          <a:p>
            <a:pPr>
              <a:lnSpc>
                <a:spcPct val="120000"/>
              </a:lnSpc>
            </a:pPr>
            <a:r>
              <a:rPr lang="en-GB" altLang="en-US" dirty="0"/>
              <a:t>Lagging introduced in the predictions, however not in all regions.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806991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89032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A0711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consider in future regression analyses:</a:t>
            </a:r>
            <a:endParaRPr lang="en-GB" sz="3200" b="1" dirty="0">
              <a:solidFill>
                <a:srgbClr val="A0711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06629"/>
            <a:ext cx="10515600" cy="4779391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GB" altLang="en-US" sz="3200" dirty="0"/>
              <a:t>Try changing the threshold of the filters.</a:t>
            </a:r>
            <a:endParaRPr lang="en-GB" altLang="en-US" sz="2900" dirty="0"/>
          </a:p>
          <a:p>
            <a:pPr>
              <a:lnSpc>
                <a:spcPct val="120000"/>
              </a:lnSpc>
            </a:pPr>
            <a:r>
              <a:rPr lang="en-GB" altLang="en-US" sz="2900" dirty="0"/>
              <a:t>Interpolate the inputs and see if the lagging in the auto-regressive linear regression outcomes change.</a:t>
            </a:r>
          </a:p>
          <a:p>
            <a:pPr marL="0" indent="0">
              <a:lnSpc>
                <a:spcPct val="120000"/>
              </a:lnSpc>
              <a:buFontTx/>
              <a:buChar char="•"/>
            </a:pPr>
            <a:r>
              <a:rPr lang="en-GB" altLang="en-US" sz="2900" dirty="0"/>
              <a:t>Non-linear regression models might reduce the lagging in the auto-regressive analysis.</a:t>
            </a:r>
          </a:p>
          <a:p>
            <a:pPr marL="0" indent="0">
              <a:lnSpc>
                <a:spcPct val="120000"/>
              </a:lnSpc>
              <a:buFontTx/>
              <a:buChar char="•"/>
            </a:pPr>
            <a:r>
              <a:rPr lang="en-GB" altLang="en-US" sz="2900" dirty="0"/>
              <a:t>Determine the structure of the ’Faults per area’ function and try predicting to the future without the auto-regressive approach (non-linear regression).</a:t>
            </a:r>
            <a:endParaRPr lang="en-GB" altLang="en-US" dirty="0"/>
          </a:p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521103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2B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819248" y="2816932"/>
            <a:ext cx="8712968" cy="1224136"/>
          </a:xfrm>
        </p:spPr>
        <p:txBody>
          <a:bodyPr>
            <a:noAutofit/>
          </a:bodyPr>
          <a:lstStyle/>
          <a:p>
            <a:pPr algn="ctr"/>
            <a:r>
              <a:rPr lang="en-GB" sz="3000" b="1" dirty="0">
                <a:solidFill>
                  <a:schemeClr val="bg1"/>
                </a:solidFill>
              </a:rPr>
              <a:t>Thank you for your attention.</a:t>
            </a:r>
            <a:br>
              <a:rPr lang="en-GB" sz="3000" b="1" dirty="0">
                <a:solidFill>
                  <a:schemeClr val="bg1"/>
                </a:solidFill>
              </a:rPr>
            </a:br>
            <a:br>
              <a:rPr lang="en-GB" sz="3000" b="1" dirty="0">
                <a:solidFill>
                  <a:srgbClr val="B18A38"/>
                </a:solidFill>
              </a:rPr>
            </a:br>
            <a:r>
              <a:rPr lang="en-GB" sz="3000" b="1" dirty="0">
                <a:solidFill>
                  <a:srgbClr val="B18A38"/>
                </a:solidFill>
                <a:latin typeface="Arial" pitchFamily="34" charset="0"/>
                <a:cs typeface="Arial" pitchFamily="34" charset="0"/>
              </a:rPr>
              <a:t>ANY QUESTIONS?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8308227-E5E7-4186-BD4F-34C176D77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F2A82F2-471F-417C-A344-04021FFDA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415289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4934"/>
          </a:xfrm>
        </p:spPr>
        <p:txBody>
          <a:bodyPr>
            <a:normAutofit/>
          </a:bodyPr>
          <a:lstStyle/>
          <a:p>
            <a:r>
              <a:rPr lang="en-US" altLang="en-US" sz="3200" b="1" dirty="0">
                <a:solidFill>
                  <a:srgbClr val="B18A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Tag data</a:t>
            </a:r>
            <a:endParaRPr lang="en-GB" sz="3200" b="1" dirty="0">
              <a:solidFill>
                <a:srgbClr val="B18A3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39</a:t>
            </a:fld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E0D4B0-3B11-4906-8EE6-C467E4BCF154}"/>
              </a:ext>
            </a:extLst>
          </p:cNvPr>
          <p:cNvSpPr txBox="1"/>
          <p:nvPr/>
        </p:nvSpPr>
        <p:spPr>
          <a:xfrm>
            <a:off x="5563386" y="2019615"/>
            <a:ext cx="609442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2200" b="1" dirty="0">
                <a:solidFill>
                  <a:srgbClr val="1F2B7D"/>
                </a:solidFill>
              </a:rPr>
              <a:t>Boolean sensors</a:t>
            </a:r>
            <a:endParaRPr lang="en-GB" sz="2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C4AEF47-9372-44B6-BB6C-5EF97FD6332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036" t="27767" r="48892" b="5324"/>
          <a:stretch/>
        </p:blipFill>
        <p:spPr>
          <a:xfrm>
            <a:off x="3180760" y="1368875"/>
            <a:ext cx="1715680" cy="45886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3BEC699-BE3B-487D-8573-E513A06CD3B3}"/>
              </a:ext>
            </a:extLst>
          </p:cNvPr>
          <p:cNvSpPr txBox="1"/>
          <p:nvPr/>
        </p:nvSpPr>
        <p:spPr>
          <a:xfrm>
            <a:off x="5563386" y="3007151"/>
            <a:ext cx="36937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Boolean sensors are not considered in the analysis.</a:t>
            </a:r>
            <a:br>
              <a:rPr lang="en-GB" dirty="0"/>
            </a:br>
            <a:r>
              <a:rPr lang="en-GB" dirty="0"/>
              <a:t> </a:t>
            </a:r>
            <a:br>
              <a:rPr lang="en-GB" dirty="0"/>
            </a:br>
            <a:r>
              <a:rPr lang="en-GB" dirty="0"/>
              <a:t>Should we consider them to capture the spikes?</a:t>
            </a:r>
          </a:p>
        </p:txBody>
      </p:sp>
    </p:spTree>
    <p:extLst>
      <p:ext uri="{BB962C8B-B14F-4D97-AF65-F5344CB8AC3E}">
        <p14:creationId xmlns:p14="http://schemas.microsoft.com/office/powerpoint/2010/main" val="701658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4934"/>
          </a:xfrm>
        </p:spPr>
        <p:txBody>
          <a:bodyPr>
            <a:normAutofit/>
          </a:bodyPr>
          <a:lstStyle/>
          <a:p>
            <a:r>
              <a:rPr lang="en-US" altLang="en-US" sz="3200" b="1" dirty="0">
                <a:solidFill>
                  <a:srgbClr val="B18A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MK4 data</a:t>
            </a:r>
            <a:endParaRPr lang="en-GB" sz="3200" b="1" dirty="0">
              <a:solidFill>
                <a:srgbClr val="B18A3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698273F7-3032-47A4-A5C0-FBB8C16D87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8625570"/>
              </p:ext>
            </p:extLst>
          </p:nvPr>
        </p:nvGraphicFramePr>
        <p:xfrm>
          <a:off x="1525725" y="1997317"/>
          <a:ext cx="2314715" cy="30343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14715">
                  <a:extLst>
                    <a:ext uri="{9D8B030D-6E8A-4147-A177-3AD203B41FA5}">
                      <a16:colId xmlns:a16="http://schemas.microsoft.com/office/drawing/2014/main" val="55803715"/>
                    </a:ext>
                  </a:extLst>
                </a:gridCol>
              </a:tblGrid>
              <a:tr h="337150">
                <a:tc>
                  <a:txBody>
                    <a:bodyPr/>
                    <a:lstStyle/>
                    <a:p>
                      <a:pPr algn="r" fontAlgn="b"/>
                      <a:r>
                        <a:rPr lang="en-GB" sz="2000" u="none" strike="noStrike" dirty="0">
                          <a:effectLst/>
                        </a:rPr>
                        <a:t>2019-10-03 05:10:00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062288537"/>
                  </a:ext>
                </a:extLst>
              </a:tr>
              <a:tr h="337150">
                <a:tc>
                  <a:txBody>
                    <a:bodyPr/>
                    <a:lstStyle/>
                    <a:p>
                      <a:pPr algn="r" fontAlgn="b"/>
                      <a:r>
                        <a:rPr lang="en-GB" sz="2000" u="none" strike="noStrike" dirty="0">
                          <a:effectLst/>
                        </a:rPr>
                        <a:t>2019-10-03 05:30:00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827063715"/>
                  </a:ext>
                </a:extLst>
              </a:tr>
              <a:tr h="337150">
                <a:tc>
                  <a:txBody>
                    <a:bodyPr/>
                    <a:lstStyle/>
                    <a:p>
                      <a:pPr algn="r" fontAlgn="b"/>
                      <a:r>
                        <a:rPr lang="en-GB" sz="2000" u="none" strike="noStrike" dirty="0">
                          <a:effectLst/>
                        </a:rPr>
                        <a:t>2019-10-03 05:50:00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28564989"/>
                  </a:ext>
                </a:extLst>
              </a:tr>
              <a:tr h="337150">
                <a:tc>
                  <a:txBody>
                    <a:bodyPr/>
                    <a:lstStyle/>
                    <a:p>
                      <a:pPr algn="r" fontAlgn="b"/>
                      <a:r>
                        <a:rPr lang="en-GB" sz="2000" u="none" strike="noStrike" dirty="0">
                          <a:effectLst/>
                        </a:rPr>
                        <a:t>2019-10-03 06:10:00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79369379"/>
                  </a:ext>
                </a:extLst>
              </a:tr>
              <a:tr h="337150">
                <a:tc>
                  <a:txBody>
                    <a:bodyPr/>
                    <a:lstStyle/>
                    <a:p>
                      <a:pPr algn="r" fontAlgn="b"/>
                      <a:r>
                        <a:rPr lang="en-GB" sz="2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2019-10-03 06:32:00</a:t>
                      </a:r>
                      <a:endParaRPr lang="en-GB" sz="20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822840355"/>
                  </a:ext>
                </a:extLst>
              </a:tr>
              <a:tr h="337150">
                <a:tc>
                  <a:txBody>
                    <a:bodyPr/>
                    <a:lstStyle/>
                    <a:p>
                      <a:pPr algn="r" fontAlgn="b"/>
                      <a:r>
                        <a:rPr lang="en-GB" sz="2000" u="none" strike="noStrike" dirty="0">
                          <a:effectLst/>
                        </a:rPr>
                        <a:t>2019-10-03 06:52:00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679201507"/>
                  </a:ext>
                </a:extLst>
              </a:tr>
              <a:tr h="337150">
                <a:tc>
                  <a:txBody>
                    <a:bodyPr/>
                    <a:lstStyle/>
                    <a:p>
                      <a:pPr algn="r" fontAlgn="b"/>
                      <a:r>
                        <a:rPr lang="en-GB" sz="2000" u="none" strike="noStrike" dirty="0">
                          <a:effectLst/>
                        </a:rPr>
                        <a:t>2019-10-03 07:12:00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025223274"/>
                  </a:ext>
                </a:extLst>
              </a:tr>
              <a:tr h="337150">
                <a:tc>
                  <a:txBody>
                    <a:bodyPr/>
                    <a:lstStyle/>
                    <a:p>
                      <a:pPr algn="r" fontAlgn="b"/>
                      <a:r>
                        <a:rPr lang="en-GB" sz="2000" u="none" strike="noStrike" dirty="0">
                          <a:effectLst/>
                        </a:rPr>
                        <a:t>2019-10-03 07:32:00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806363034"/>
                  </a:ext>
                </a:extLst>
              </a:tr>
              <a:tr h="337150">
                <a:tc>
                  <a:txBody>
                    <a:bodyPr/>
                    <a:lstStyle/>
                    <a:p>
                      <a:pPr algn="r" fontAlgn="b"/>
                      <a:r>
                        <a:rPr lang="en-GB" sz="2000" u="none" strike="noStrike" dirty="0">
                          <a:effectLst/>
                        </a:rPr>
                        <a:t>2019-10-03 07:52:00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315198666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4</a:t>
            </a:fld>
            <a:endParaRPr lang="en-GB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89E99576-C424-42A2-8282-23E73FCC4C08}"/>
              </a:ext>
            </a:extLst>
          </p:cNvPr>
          <p:cNvSpPr/>
          <p:nvPr/>
        </p:nvSpPr>
        <p:spPr>
          <a:xfrm>
            <a:off x="4038599" y="2035025"/>
            <a:ext cx="45719" cy="1019260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494F9D-1A4E-43D3-86D0-C440DA903FE4}"/>
              </a:ext>
            </a:extLst>
          </p:cNvPr>
          <p:cNvSpPr txBox="1"/>
          <p:nvPr/>
        </p:nvSpPr>
        <p:spPr>
          <a:xfrm>
            <a:off x="4930219" y="1997316"/>
            <a:ext cx="2658358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300" dirty="0"/>
              <a:t>Steps of 20 minutes:</a:t>
            </a:r>
          </a:p>
          <a:p>
            <a:r>
              <a:rPr lang="en-GB" sz="2300" dirty="0"/>
              <a:t>Starts at: </a:t>
            </a:r>
          </a:p>
          <a:p>
            <a:r>
              <a:rPr lang="en-GB" sz="2300" dirty="0"/>
              <a:t>hh:10:00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D21C0E-D652-4C70-9DD1-BF6D890F308B}"/>
              </a:ext>
            </a:extLst>
          </p:cNvPr>
          <p:cNvSpPr txBox="1"/>
          <p:nvPr/>
        </p:nvSpPr>
        <p:spPr>
          <a:xfrm>
            <a:off x="5035484" y="3808833"/>
            <a:ext cx="2658358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300" dirty="0"/>
              <a:t>Steps of 20 minutes:</a:t>
            </a:r>
          </a:p>
          <a:p>
            <a:r>
              <a:rPr lang="en-GB" sz="2300" dirty="0"/>
              <a:t>Starts at: </a:t>
            </a:r>
          </a:p>
          <a:p>
            <a:r>
              <a:rPr lang="en-GB" sz="2300" dirty="0"/>
              <a:t>hh:12:00</a:t>
            </a: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AC637BB8-B709-4107-A4BF-28A19CF02642}"/>
              </a:ext>
            </a:extLst>
          </p:cNvPr>
          <p:cNvSpPr/>
          <p:nvPr/>
        </p:nvSpPr>
        <p:spPr>
          <a:xfrm>
            <a:off x="4030745" y="4053930"/>
            <a:ext cx="45719" cy="934419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2646E8-C5F0-4520-BFB7-B0D3A556C675}"/>
              </a:ext>
            </a:extLst>
          </p:cNvPr>
          <p:cNvSpPr txBox="1"/>
          <p:nvPr/>
        </p:nvSpPr>
        <p:spPr>
          <a:xfrm>
            <a:off x="1525725" y="1152350"/>
            <a:ext cx="609442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2200" b="1" dirty="0">
                <a:solidFill>
                  <a:srgbClr val="1F2B7D"/>
                </a:solidFill>
              </a:rPr>
              <a:t>Excel file: UK5 Data Set Definitions and Data Sets</a:t>
            </a:r>
            <a:endParaRPr lang="en-GB" sz="2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688FB1-73B6-41C6-87EA-C2042DB609B1}"/>
              </a:ext>
            </a:extLst>
          </p:cNvPr>
          <p:cNvSpPr txBox="1"/>
          <p:nvPr/>
        </p:nvSpPr>
        <p:spPr>
          <a:xfrm>
            <a:off x="1545996" y="5231876"/>
            <a:ext cx="865380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/>
              <a:t>The delay occurred in the time region: 21/09/19 – 25/10/19</a:t>
            </a:r>
          </a:p>
        </p:txBody>
      </p:sp>
    </p:spTree>
    <p:extLst>
      <p:ext uri="{BB962C8B-B14F-4D97-AF65-F5344CB8AC3E}">
        <p14:creationId xmlns:p14="http://schemas.microsoft.com/office/powerpoint/2010/main" val="48593674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89032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A0711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Questions from the consultancy project:</a:t>
            </a:r>
            <a:endParaRPr lang="en-GB" sz="3200" b="1" dirty="0">
              <a:solidFill>
                <a:srgbClr val="A0711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06630"/>
            <a:ext cx="10515600" cy="4572002"/>
          </a:xfrm>
        </p:spPr>
        <p:txBody>
          <a:bodyPr>
            <a:no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2000" dirty="0"/>
              <a:t>Was filtering the right thing to do? Certainly uncovered an interesting relationship between the low frequency components of the data.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2000" dirty="0"/>
              <a:t>We can used methods much more advanced than linear regression (GP, for example) – do we need to?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2000" dirty="0"/>
              <a:t>Autoregressive model applied to filtered data?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2000" dirty="0"/>
              <a:t>We can also try using ‘lagged’ tag data to aid predictions.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2000" dirty="0"/>
              <a:t>Alternatively, we can simply investigate mapping directly to future fault data.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2000" dirty="0"/>
              <a:t>So far our models have fixed parameters. We can try having time-varying parameters – applicable if furnace conditions are fundamentally changing over time.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2000" dirty="0"/>
              <a:t>Linear regression is very interpretable – can think about the best way to present how this model is realising predictions. 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2000" dirty="0"/>
              <a:t>Uncertainty quantification can be ‘folded’ into all of these approaches.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4649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4934"/>
          </a:xfrm>
        </p:spPr>
        <p:txBody>
          <a:bodyPr>
            <a:normAutofit/>
          </a:bodyPr>
          <a:lstStyle/>
          <a:p>
            <a:r>
              <a:rPr lang="en-US" altLang="en-US" sz="3200" b="1" dirty="0">
                <a:solidFill>
                  <a:srgbClr val="B18A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ISRA 5D data</a:t>
            </a:r>
            <a:endParaRPr lang="en-GB" sz="3200" b="1" dirty="0">
              <a:solidFill>
                <a:srgbClr val="B18A3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5</a:t>
            </a:fld>
            <a:endParaRPr lang="en-GB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89E99576-C424-42A2-8282-23E73FCC4C08}"/>
              </a:ext>
            </a:extLst>
          </p:cNvPr>
          <p:cNvSpPr/>
          <p:nvPr/>
        </p:nvSpPr>
        <p:spPr>
          <a:xfrm>
            <a:off x="4038599" y="2035025"/>
            <a:ext cx="45719" cy="1019260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494F9D-1A4E-43D3-86D0-C440DA903FE4}"/>
              </a:ext>
            </a:extLst>
          </p:cNvPr>
          <p:cNvSpPr txBox="1"/>
          <p:nvPr/>
        </p:nvSpPr>
        <p:spPr>
          <a:xfrm>
            <a:off x="4930219" y="1997316"/>
            <a:ext cx="2658358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300" dirty="0"/>
              <a:t>Steps of 20 minutes:</a:t>
            </a:r>
          </a:p>
          <a:p>
            <a:r>
              <a:rPr lang="en-GB" sz="2300" dirty="0"/>
              <a:t>Starts at: </a:t>
            </a:r>
          </a:p>
          <a:p>
            <a:r>
              <a:rPr lang="en-GB" sz="2300" dirty="0"/>
              <a:t>hh:00:00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D21C0E-D652-4C70-9DD1-BF6D890F308B}"/>
              </a:ext>
            </a:extLst>
          </p:cNvPr>
          <p:cNvSpPr txBox="1"/>
          <p:nvPr/>
        </p:nvSpPr>
        <p:spPr>
          <a:xfrm>
            <a:off x="5035484" y="3808833"/>
            <a:ext cx="2658358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300" dirty="0"/>
              <a:t>Steps of 20 minutes:</a:t>
            </a:r>
          </a:p>
          <a:p>
            <a:r>
              <a:rPr lang="en-GB" sz="2300" dirty="0"/>
              <a:t>Starts at: </a:t>
            </a:r>
          </a:p>
          <a:p>
            <a:r>
              <a:rPr lang="en-GB" sz="2300" dirty="0"/>
              <a:t>hh:00:00</a:t>
            </a: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AC637BB8-B709-4107-A4BF-28A19CF02642}"/>
              </a:ext>
            </a:extLst>
          </p:cNvPr>
          <p:cNvSpPr/>
          <p:nvPr/>
        </p:nvSpPr>
        <p:spPr>
          <a:xfrm>
            <a:off x="4030745" y="4053930"/>
            <a:ext cx="45719" cy="934419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4B29BB16-713A-4DAA-89D0-4F711DB968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519952"/>
              </p:ext>
            </p:extLst>
          </p:nvPr>
        </p:nvGraphicFramePr>
        <p:xfrm>
          <a:off x="1545996" y="1997315"/>
          <a:ext cx="2271859" cy="2965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71859">
                  <a:extLst>
                    <a:ext uri="{9D8B030D-6E8A-4147-A177-3AD203B41FA5}">
                      <a16:colId xmlns:a16="http://schemas.microsoft.com/office/drawing/2014/main" val="3019972624"/>
                    </a:ext>
                  </a:extLst>
                </a:gridCol>
              </a:tblGrid>
              <a:tr h="329520">
                <a:tc>
                  <a:txBody>
                    <a:bodyPr/>
                    <a:lstStyle/>
                    <a:p>
                      <a:pPr algn="r" fontAlgn="b"/>
                      <a:r>
                        <a:rPr lang="en-GB" sz="2000" u="none" strike="noStrike" dirty="0">
                          <a:effectLst/>
                        </a:rPr>
                        <a:t>2019-10-03 05:00:00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260625162"/>
                  </a:ext>
                </a:extLst>
              </a:tr>
              <a:tr h="329520">
                <a:tc>
                  <a:txBody>
                    <a:bodyPr/>
                    <a:lstStyle/>
                    <a:p>
                      <a:pPr algn="r" fontAlgn="b"/>
                      <a:r>
                        <a:rPr lang="en-GB" sz="2000" u="none" strike="noStrike" dirty="0">
                          <a:effectLst/>
                        </a:rPr>
                        <a:t>2019-10-03 05:20:00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070451500"/>
                  </a:ext>
                </a:extLst>
              </a:tr>
              <a:tr h="329520">
                <a:tc>
                  <a:txBody>
                    <a:bodyPr/>
                    <a:lstStyle/>
                    <a:p>
                      <a:pPr algn="r" fontAlgn="b"/>
                      <a:r>
                        <a:rPr lang="en-GB" sz="2000" u="none" strike="noStrike" dirty="0">
                          <a:effectLst/>
                        </a:rPr>
                        <a:t>2019-10-03 05:40:00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773585144"/>
                  </a:ext>
                </a:extLst>
              </a:tr>
              <a:tr h="329520">
                <a:tc>
                  <a:txBody>
                    <a:bodyPr/>
                    <a:lstStyle/>
                    <a:p>
                      <a:pPr algn="r" fontAlgn="b"/>
                      <a:r>
                        <a:rPr lang="en-GB" sz="2000" u="none" strike="noStrike" dirty="0">
                          <a:effectLst/>
                        </a:rPr>
                        <a:t>2019-10-03 06:00:00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85228856"/>
                  </a:ext>
                </a:extLst>
              </a:tr>
              <a:tr h="329520">
                <a:tc>
                  <a:txBody>
                    <a:bodyPr/>
                    <a:lstStyle/>
                    <a:p>
                      <a:pPr algn="r" fontAlgn="b"/>
                      <a:r>
                        <a:rPr lang="en-GB" sz="2000" u="none" strike="noStrike" dirty="0">
                          <a:effectLst/>
                        </a:rPr>
                        <a:t>2019-10-03 06:20:00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7520632"/>
                  </a:ext>
                </a:extLst>
              </a:tr>
              <a:tr h="329520">
                <a:tc>
                  <a:txBody>
                    <a:bodyPr/>
                    <a:lstStyle/>
                    <a:p>
                      <a:pPr algn="r" fontAlgn="b"/>
                      <a:r>
                        <a:rPr lang="en-GB" sz="2000" u="none" strike="noStrike" dirty="0">
                          <a:effectLst/>
                        </a:rPr>
                        <a:t>2019-10-03 06:40:00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138883803"/>
                  </a:ext>
                </a:extLst>
              </a:tr>
              <a:tr h="329520">
                <a:tc>
                  <a:txBody>
                    <a:bodyPr/>
                    <a:lstStyle/>
                    <a:p>
                      <a:pPr algn="r" fontAlgn="b"/>
                      <a:r>
                        <a:rPr lang="en-GB" sz="2000" u="none" strike="noStrike" dirty="0">
                          <a:effectLst/>
                        </a:rPr>
                        <a:t>2019-10-03 07:00:00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447694416"/>
                  </a:ext>
                </a:extLst>
              </a:tr>
              <a:tr h="329520">
                <a:tc>
                  <a:txBody>
                    <a:bodyPr/>
                    <a:lstStyle/>
                    <a:p>
                      <a:pPr algn="r" fontAlgn="b"/>
                      <a:r>
                        <a:rPr lang="en-GB" sz="2000" u="none" strike="noStrike" dirty="0">
                          <a:effectLst/>
                        </a:rPr>
                        <a:t>2019-10-03 07:20:00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070084438"/>
                  </a:ext>
                </a:extLst>
              </a:tr>
              <a:tr h="329520">
                <a:tc>
                  <a:txBody>
                    <a:bodyPr/>
                    <a:lstStyle/>
                    <a:p>
                      <a:pPr algn="r" fontAlgn="b"/>
                      <a:r>
                        <a:rPr lang="en-GB" sz="2000" u="none" strike="noStrike" dirty="0">
                          <a:effectLst/>
                        </a:rPr>
                        <a:t>2019-10-03 07:40:00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184629939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81E0D4B0-3B11-4906-8EE6-C467E4BCF154}"/>
              </a:ext>
            </a:extLst>
          </p:cNvPr>
          <p:cNvSpPr txBox="1"/>
          <p:nvPr/>
        </p:nvSpPr>
        <p:spPr>
          <a:xfrm>
            <a:off x="1525725" y="1152350"/>
            <a:ext cx="609442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2200" b="1" dirty="0">
                <a:solidFill>
                  <a:srgbClr val="1F2B7D"/>
                </a:solidFill>
              </a:rPr>
              <a:t>Excel file: UK5 Data Set Definitions and Data Sets</a:t>
            </a:r>
            <a:endParaRPr lang="en-GB" sz="2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4BF3F2-B3A3-4265-94B3-A7780B8C49ED}"/>
              </a:ext>
            </a:extLst>
          </p:cNvPr>
          <p:cNvSpPr txBox="1"/>
          <p:nvPr/>
        </p:nvSpPr>
        <p:spPr>
          <a:xfrm>
            <a:off x="1545996" y="5231876"/>
            <a:ext cx="865380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/>
              <a:t>The readings did not show any delays along the specified time region: </a:t>
            </a:r>
            <a:br>
              <a:rPr lang="en-GB" sz="2200" dirty="0"/>
            </a:br>
            <a:r>
              <a:rPr lang="en-GB" sz="2200" dirty="0"/>
              <a:t>21/09/19 – 25/10/19</a:t>
            </a:r>
          </a:p>
        </p:txBody>
      </p:sp>
    </p:spTree>
    <p:extLst>
      <p:ext uri="{BB962C8B-B14F-4D97-AF65-F5344CB8AC3E}">
        <p14:creationId xmlns:p14="http://schemas.microsoft.com/office/powerpoint/2010/main" val="825026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4934"/>
          </a:xfrm>
        </p:spPr>
        <p:txBody>
          <a:bodyPr>
            <a:normAutofit/>
          </a:bodyPr>
          <a:lstStyle/>
          <a:p>
            <a:r>
              <a:rPr lang="en-US" altLang="en-US" sz="3200" b="1" dirty="0">
                <a:solidFill>
                  <a:srgbClr val="B18A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 periods showing irregularities: MK4</a:t>
            </a:r>
            <a:endParaRPr lang="en-GB" sz="3200" b="1" dirty="0">
              <a:solidFill>
                <a:srgbClr val="B18A3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6</a:t>
            </a:fld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E0D4B0-3B11-4906-8EE6-C467E4BCF154}"/>
              </a:ext>
            </a:extLst>
          </p:cNvPr>
          <p:cNvSpPr txBox="1"/>
          <p:nvPr/>
        </p:nvSpPr>
        <p:spPr>
          <a:xfrm>
            <a:off x="859936" y="1182249"/>
            <a:ext cx="10207132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2200" b="1" dirty="0">
                <a:solidFill>
                  <a:srgbClr val="1F2B7D"/>
                </a:solidFill>
              </a:rPr>
              <a:t>Missing Scan values</a:t>
            </a:r>
            <a:endParaRPr lang="en-GB" sz="2200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01CB195-BADD-4B2A-893D-3E5FA4B465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6751342"/>
              </p:ext>
            </p:extLst>
          </p:nvPr>
        </p:nvGraphicFramePr>
        <p:xfrm>
          <a:off x="1991673" y="2261512"/>
          <a:ext cx="8406091" cy="298335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06599">
                  <a:extLst>
                    <a:ext uri="{9D8B030D-6E8A-4147-A177-3AD203B41FA5}">
                      <a16:colId xmlns:a16="http://schemas.microsoft.com/office/drawing/2014/main" val="3057374882"/>
                    </a:ext>
                  </a:extLst>
                </a:gridCol>
                <a:gridCol w="987716">
                  <a:extLst>
                    <a:ext uri="{9D8B030D-6E8A-4147-A177-3AD203B41FA5}">
                      <a16:colId xmlns:a16="http://schemas.microsoft.com/office/drawing/2014/main" val="1481083648"/>
                    </a:ext>
                  </a:extLst>
                </a:gridCol>
                <a:gridCol w="1239898">
                  <a:extLst>
                    <a:ext uri="{9D8B030D-6E8A-4147-A177-3AD203B41FA5}">
                      <a16:colId xmlns:a16="http://schemas.microsoft.com/office/drawing/2014/main" val="2157585258"/>
                    </a:ext>
                  </a:extLst>
                </a:gridCol>
                <a:gridCol w="1451767">
                  <a:extLst>
                    <a:ext uri="{9D8B030D-6E8A-4147-A177-3AD203B41FA5}">
                      <a16:colId xmlns:a16="http://schemas.microsoft.com/office/drawing/2014/main" val="1486317185"/>
                    </a:ext>
                  </a:extLst>
                </a:gridCol>
                <a:gridCol w="1361150">
                  <a:extLst>
                    <a:ext uri="{9D8B030D-6E8A-4147-A177-3AD203B41FA5}">
                      <a16:colId xmlns:a16="http://schemas.microsoft.com/office/drawing/2014/main" val="2341674703"/>
                    </a:ext>
                  </a:extLst>
                </a:gridCol>
                <a:gridCol w="1158961">
                  <a:extLst>
                    <a:ext uri="{9D8B030D-6E8A-4147-A177-3AD203B41FA5}">
                      <a16:colId xmlns:a16="http://schemas.microsoft.com/office/drawing/2014/main" val="1088581122"/>
                    </a:ext>
                  </a:extLst>
                </a:gridCol>
              </a:tblGrid>
              <a:tr h="372919"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 dirty="0" err="1">
                          <a:effectLst/>
                        </a:rPr>
                        <a:t>DateTime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 dirty="0">
                          <a:effectLst/>
                        </a:rPr>
                        <a:t>Area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 dirty="0" err="1">
                          <a:effectLst/>
                        </a:rPr>
                        <a:t>TotalFaults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 dirty="0" err="1">
                          <a:effectLst/>
                        </a:rPr>
                        <a:t>FaultsPerArea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 dirty="0">
                          <a:effectLst/>
                        </a:rPr>
                        <a:t>Class1Faults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 dirty="0">
                          <a:effectLst/>
                        </a:rPr>
                        <a:t>Class2Faults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879652950"/>
                  </a:ext>
                </a:extLst>
              </a:tr>
              <a:tr h="372919"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 dirty="0">
                          <a:effectLst/>
                        </a:rPr>
                        <a:t>2019-09-24 09:10:00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 dirty="0">
                          <a:effectLst/>
                        </a:rPr>
                        <a:t>870.91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</a:rPr>
                        <a:t>0.827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 dirty="0">
                          <a:effectLst/>
                        </a:rPr>
                        <a:t>0.00094958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</a:rPr>
                        <a:t>0.253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</a:rPr>
                        <a:t>0.126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422920705"/>
                  </a:ext>
                </a:extLst>
              </a:tr>
              <a:tr h="372919"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</a:rPr>
                        <a:t>2019-09-24 09:30:00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 dirty="0">
                          <a:effectLst/>
                        </a:rPr>
                        <a:t>851.4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 dirty="0">
                          <a:effectLst/>
                        </a:rPr>
                        <a:t>0.869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</a:rPr>
                        <a:t>0.00102067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</a:rPr>
                        <a:t>0.141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</a:rPr>
                        <a:t>0.2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76667639"/>
                  </a:ext>
                </a:extLst>
              </a:tr>
              <a:tr h="372919"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</a:rPr>
                        <a:t>2019-09-24 09:50:00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</a:rPr>
                        <a:t>866.88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 dirty="0">
                          <a:effectLst/>
                        </a:rPr>
                        <a:t>1.234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 dirty="0">
                          <a:effectLst/>
                        </a:rPr>
                        <a:t>0.0014235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</a:rPr>
                        <a:t>0.369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</a:rPr>
                        <a:t>0.242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432882342"/>
                  </a:ext>
                </a:extLst>
              </a:tr>
              <a:tr h="372919"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2019-09-24 10:10:00</a:t>
                      </a:r>
                      <a:endParaRPr lang="en-GB" sz="18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solidFill>
                            <a:srgbClr val="FF0000"/>
                          </a:solidFill>
                          <a:effectLst/>
                        </a:rPr>
                        <a:t>857.92</a:t>
                      </a:r>
                      <a:endParaRPr lang="en-GB" sz="18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solidFill>
                            <a:srgbClr val="FF0000"/>
                          </a:solidFill>
                          <a:effectLst/>
                        </a:rPr>
                        <a:t>0.012</a:t>
                      </a:r>
                      <a:endParaRPr lang="en-GB" sz="18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1.3987E-05</a:t>
                      </a:r>
                      <a:endParaRPr lang="en-GB" sz="18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0.012</a:t>
                      </a:r>
                      <a:endParaRPr lang="en-GB" sz="18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GB" sz="18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63216502"/>
                  </a:ext>
                </a:extLst>
              </a:tr>
              <a:tr h="372919"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2019-09-24 12:10:00</a:t>
                      </a:r>
                      <a:endParaRPr lang="en-GB" sz="18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839.16</a:t>
                      </a:r>
                      <a:endParaRPr lang="en-GB" sz="18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1.442</a:t>
                      </a:r>
                      <a:endParaRPr lang="en-GB" sz="18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0.00171839</a:t>
                      </a:r>
                      <a:endParaRPr lang="en-GB" sz="18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0.369</a:t>
                      </a:r>
                      <a:endParaRPr lang="en-GB" sz="18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0.298</a:t>
                      </a:r>
                      <a:endParaRPr lang="en-GB" sz="18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761262754"/>
                  </a:ext>
                </a:extLst>
              </a:tr>
              <a:tr h="372919"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</a:rPr>
                        <a:t>2019-09-24 12:30:00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</a:rPr>
                        <a:t>839.16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</a:rPr>
                        <a:t>1.144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</a:rPr>
                        <a:t>0.00136327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</a:rPr>
                        <a:t>0.381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 dirty="0">
                          <a:effectLst/>
                        </a:rPr>
                        <a:t>0.358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248238561"/>
                  </a:ext>
                </a:extLst>
              </a:tr>
              <a:tr h="372919"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</a:rPr>
                        <a:t>2019-09-24 12:50:00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</a:rPr>
                        <a:t>839.16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</a:rPr>
                        <a:t>1.073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</a:rPr>
                        <a:t>0.00127866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</a:rPr>
                        <a:t>0.179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 dirty="0">
                          <a:effectLst/>
                        </a:rPr>
                        <a:t>0.262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6762088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1429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4934"/>
          </a:xfrm>
        </p:spPr>
        <p:txBody>
          <a:bodyPr>
            <a:normAutofit/>
          </a:bodyPr>
          <a:lstStyle/>
          <a:p>
            <a:r>
              <a:rPr lang="en-US" altLang="en-US" sz="3200" b="1" dirty="0">
                <a:solidFill>
                  <a:srgbClr val="B18A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 period showing irregularities: ISRA 5D</a:t>
            </a:r>
            <a:endParaRPr lang="en-GB" sz="3200" b="1" dirty="0">
              <a:solidFill>
                <a:srgbClr val="B18A3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7</a:t>
            </a:fld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E0D4B0-3B11-4906-8EE6-C467E4BCF154}"/>
              </a:ext>
            </a:extLst>
          </p:cNvPr>
          <p:cNvSpPr txBox="1"/>
          <p:nvPr/>
        </p:nvSpPr>
        <p:spPr>
          <a:xfrm>
            <a:off x="859936" y="1182249"/>
            <a:ext cx="10207132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2200" b="1" dirty="0">
                <a:solidFill>
                  <a:srgbClr val="1F2B7D"/>
                </a:solidFill>
              </a:rPr>
              <a:t>Zero values</a:t>
            </a:r>
            <a:endParaRPr lang="en-GB" sz="2200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B85863E-B03A-43B9-A304-C1B72F1284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0470924"/>
              </p:ext>
            </p:extLst>
          </p:nvPr>
        </p:nvGraphicFramePr>
        <p:xfrm>
          <a:off x="1680982" y="1825325"/>
          <a:ext cx="8830035" cy="39293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89571">
                  <a:extLst>
                    <a:ext uri="{9D8B030D-6E8A-4147-A177-3AD203B41FA5}">
                      <a16:colId xmlns:a16="http://schemas.microsoft.com/office/drawing/2014/main" val="2041672421"/>
                    </a:ext>
                  </a:extLst>
                </a:gridCol>
                <a:gridCol w="1069618">
                  <a:extLst>
                    <a:ext uri="{9D8B030D-6E8A-4147-A177-3AD203B41FA5}">
                      <a16:colId xmlns:a16="http://schemas.microsoft.com/office/drawing/2014/main" val="1342056364"/>
                    </a:ext>
                  </a:extLst>
                </a:gridCol>
                <a:gridCol w="1342712">
                  <a:extLst>
                    <a:ext uri="{9D8B030D-6E8A-4147-A177-3AD203B41FA5}">
                      <a16:colId xmlns:a16="http://schemas.microsoft.com/office/drawing/2014/main" val="1320390248"/>
                    </a:ext>
                  </a:extLst>
                </a:gridCol>
                <a:gridCol w="1388498">
                  <a:extLst>
                    <a:ext uri="{9D8B030D-6E8A-4147-A177-3AD203B41FA5}">
                      <a16:colId xmlns:a16="http://schemas.microsoft.com/office/drawing/2014/main" val="3728266951"/>
                    </a:ext>
                  </a:extLst>
                </a:gridCol>
                <a:gridCol w="1160378">
                  <a:extLst>
                    <a:ext uri="{9D8B030D-6E8A-4147-A177-3AD203B41FA5}">
                      <a16:colId xmlns:a16="http://schemas.microsoft.com/office/drawing/2014/main" val="1706740823"/>
                    </a:ext>
                  </a:extLst>
                </a:gridCol>
                <a:gridCol w="1479258">
                  <a:extLst>
                    <a:ext uri="{9D8B030D-6E8A-4147-A177-3AD203B41FA5}">
                      <a16:colId xmlns:a16="http://schemas.microsoft.com/office/drawing/2014/main" val="4113495181"/>
                    </a:ext>
                  </a:extLst>
                </a:gridCol>
              </a:tblGrid>
              <a:tr h="255445"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DateTime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 dirty="0">
                          <a:effectLst/>
                        </a:rPr>
                        <a:t>Area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 dirty="0" err="1">
                          <a:effectLst/>
                        </a:rPr>
                        <a:t>TotalFaults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 dirty="0" err="1">
                          <a:effectLst/>
                        </a:rPr>
                        <a:t>FaultsPerArea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 dirty="0">
                          <a:effectLst/>
                        </a:rPr>
                        <a:t>Class1Fault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Class2Fault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928509699"/>
                  </a:ext>
                </a:extLst>
              </a:tr>
              <a:tr h="255445"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 dirty="0">
                          <a:effectLst/>
                        </a:rPr>
                        <a:t>2019-09-24 09:00:00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</a:rPr>
                        <a:t>868.8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</a:rPr>
                        <a:t>6.23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</a:rPr>
                        <a:t>0.00717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</a:rPr>
                        <a:t>4.28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</a:rPr>
                        <a:t>0.03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14688955"/>
                  </a:ext>
                </a:extLst>
              </a:tr>
              <a:tr h="255445"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 dirty="0">
                          <a:effectLst/>
                        </a:rPr>
                        <a:t>2019-09-24 09:20:00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</a:rPr>
                        <a:t>850.94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</a:rPr>
                        <a:t>6.9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</a:rPr>
                        <a:t>0.00811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</a:rPr>
                        <a:t>4.56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</a:rPr>
                        <a:t>0.06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516240800"/>
                  </a:ext>
                </a:extLst>
              </a:tr>
              <a:tr h="255445"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 dirty="0">
                          <a:effectLst/>
                        </a:rPr>
                        <a:t>2019-09-24 09:40:00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</a:rPr>
                        <a:t>848.71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 dirty="0">
                          <a:effectLst/>
                        </a:rPr>
                        <a:t>7.03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</a:rPr>
                        <a:t>0.00828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</a:rPr>
                        <a:t>4.63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</a:rPr>
                        <a:t>0.11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511080469"/>
                  </a:ext>
                </a:extLst>
              </a:tr>
              <a:tr h="255445"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 dirty="0">
                          <a:effectLst/>
                        </a:rPr>
                        <a:t>2019-09-24 10:00:00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</a:rPr>
                        <a:t>0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</a:rPr>
                        <a:t>0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</a:rPr>
                        <a:t>0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</a:rPr>
                        <a:t>0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49944259"/>
                  </a:ext>
                </a:extLst>
              </a:tr>
              <a:tr h="255445"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 dirty="0">
                          <a:effectLst/>
                        </a:rPr>
                        <a:t>2019-09-24 10:20:00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</a:rPr>
                        <a:t>0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</a:rPr>
                        <a:t>0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 dirty="0">
                          <a:effectLst/>
                        </a:rPr>
                        <a:t>0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</a:rPr>
                        <a:t>0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</a:rPr>
                        <a:t>0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838769329"/>
                  </a:ext>
                </a:extLst>
              </a:tr>
              <a:tr h="255445"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 dirty="0">
                          <a:effectLst/>
                        </a:rPr>
                        <a:t>2019-09-24 10:40:00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</a:rPr>
                        <a:t>0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</a:rPr>
                        <a:t>0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 dirty="0">
                          <a:effectLst/>
                        </a:rPr>
                        <a:t>0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</a:rPr>
                        <a:t>0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</a:rPr>
                        <a:t>0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865994939"/>
                  </a:ext>
                </a:extLst>
              </a:tr>
              <a:tr h="255445"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 dirty="0">
                          <a:effectLst/>
                        </a:rPr>
                        <a:t>2019-09-24 11:00:00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</a:rPr>
                        <a:t>0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 dirty="0">
                          <a:effectLst/>
                        </a:rPr>
                        <a:t>0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 dirty="0">
                          <a:effectLst/>
                        </a:rPr>
                        <a:t>0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 dirty="0">
                          <a:effectLst/>
                        </a:rPr>
                        <a:t>0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</a:rPr>
                        <a:t>0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910227398"/>
                  </a:ext>
                </a:extLst>
              </a:tr>
              <a:tr h="255445"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 dirty="0">
                          <a:effectLst/>
                        </a:rPr>
                        <a:t>2019-09-24 11:20:00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</a:rPr>
                        <a:t>0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 dirty="0">
                          <a:effectLst/>
                        </a:rPr>
                        <a:t>0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 dirty="0">
                          <a:effectLst/>
                        </a:rPr>
                        <a:t>0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</a:rPr>
                        <a:t>0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</a:rPr>
                        <a:t>0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197387932"/>
                  </a:ext>
                </a:extLst>
              </a:tr>
              <a:tr h="255445"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 dirty="0">
                          <a:effectLst/>
                        </a:rPr>
                        <a:t>2019-09-24 11:40:00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</a:rPr>
                        <a:t>0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</a:rPr>
                        <a:t>0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 dirty="0">
                          <a:effectLst/>
                        </a:rPr>
                        <a:t>0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</a:rPr>
                        <a:t>0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</a:rPr>
                        <a:t>0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315052641"/>
                  </a:ext>
                </a:extLst>
              </a:tr>
              <a:tr h="255445"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 dirty="0">
                          <a:effectLst/>
                        </a:rPr>
                        <a:t>2019-09-24 12:00:00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</a:rPr>
                        <a:t>721.91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</a:rPr>
                        <a:t>11.72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</a:rPr>
                        <a:t>0.01623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</a:rPr>
                        <a:t>8.12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</a:rPr>
                        <a:t>0.01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170534872"/>
                  </a:ext>
                </a:extLst>
              </a:tr>
              <a:tr h="255445"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 dirty="0">
                          <a:effectLst/>
                        </a:rPr>
                        <a:t>2019-09-24 12:20:00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</a:rPr>
                        <a:t>837.19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</a:rPr>
                        <a:t>6.49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</a:rPr>
                        <a:t>0.00775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</a:rPr>
                        <a:t>4.17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</a:rPr>
                        <a:t>0.02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985078344"/>
                  </a:ext>
                </a:extLst>
              </a:tr>
              <a:tr h="255445"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 dirty="0">
                          <a:effectLst/>
                        </a:rPr>
                        <a:t>2019-09-24 12:40:00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</a:rPr>
                        <a:t>837.42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</a:rPr>
                        <a:t>11.32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</a:rPr>
                        <a:t>0.01352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</a:rPr>
                        <a:t>8.42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</a:rPr>
                        <a:t>0.07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02145932"/>
                  </a:ext>
                </a:extLst>
              </a:tr>
              <a:tr h="255445"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 dirty="0">
                          <a:effectLst/>
                        </a:rPr>
                        <a:t>2019-09-24 13:00:00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 dirty="0">
                          <a:effectLst/>
                        </a:rPr>
                        <a:t>840.69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 dirty="0">
                          <a:effectLst/>
                        </a:rPr>
                        <a:t>9.69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 dirty="0">
                          <a:effectLst/>
                        </a:rPr>
                        <a:t>0.01153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 dirty="0">
                          <a:effectLst/>
                        </a:rPr>
                        <a:t>7.39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 dirty="0">
                          <a:effectLst/>
                        </a:rPr>
                        <a:t>0.06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4236982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01550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4934"/>
          </a:xfrm>
        </p:spPr>
        <p:txBody>
          <a:bodyPr>
            <a:normAutofit/>
          </a:bodyPr>
          <a:lstStyle/>
          <a:p>
            <a:r>
              <a:rPr lang="en-US" altLang="en-US" sz="3200" b="1" dirty="0">
                <a:solidFill>
                  <a:srgbClr val="B18A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Exclusion Periods: ISRA 5D and MK4 data</a:t>
            </a:r>
            <a:endParaRPr lang="en-GB" sz="3200" b="1" dirty="0">
              <a:solidFill>
                <a:srgbClr val="B18A3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8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7355F97-8453-4E21-92FE-92E4235AF72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37" t="10377" r="9248" b="5571"/>
          <a:stretch/>
        </p:blipFill>
        <p:spPr>
          <a:xfrm>
            <a:off x="1363057" y="1121859"/>
            <a:ext cx="9465886" cy="4873588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046E3FD3-6B3E-43FC-92BA-BCA369D4CCDA}"/>
              </a:ext>
            </a:extLst>
          </p:cNvPr>
          <p:cNvGrpSpPr/>
          <p:nvPr/>
        </p:nvGrpSpPr>
        <p:grpSpPr>
          <a:xfrm>
            <a:off x="8668348" y="1216058"/>
            <a:ext cx="1313852" cy="1065230"/>
            <a:chOff x="9982200" y="1802788"/>
            <a:chExt cx="1725488" cy="1262333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B328258-5CB0-45FF-B4D2-0B0BCCD5EFA1}"/>
                </a:ext>
              </a:extLst>
            </p:cNvPr>
            <p:cNvSpPr/>
            <p:nvPr/>
          </p:nvSpPr>
          <p:spPr>
            <a:xfrm>
              <a:off x="10156988" y="1974719"/>
              <a:ext cx="282804" cy="302467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68F222D-E66C-466E-9ACD-10F56597A224}"/>
                </a:ext>
              </a:extLst>
            </p:cNvPr>
            <p:cNvSpPr/>
            <p:nvPr/>
          </p:nvSpPr>
          <p:spPr>
            <a:xfrm>
              <a:off x="9982200" y="2601798"/>
              <a:ext cx="632381" cy="9426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A3A4A44-047C-477D-A7EC-D3700925BFDD}"/>
                </a:ext>
              </a:extLst>
            </p:cNvPr>
            <p:cNvSpPr/>
            <p:nvPr/>
          </p:nvSpPr>
          <p:spPr>
            <a:xfrm>
              <a:off x="9983768" y="2848468"/>
              <a:ext cx="632381" cy="942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5B87FB0-A268-416C-8D43-213760B6991E}"/>
                </a:ext>
              </a:extLst>
            </p:cNvPr>
            <p:cNvSpPr txBox="1"/>
            <p:nvPr/>
          </p:nvSpPr>
          <p:spPr>
            <a:xfrm>
              <a:off x="10657785" y="1802788"/>
              <a:ext cx="104990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Exclusion</a:t>
              </a:r>
              <a:br>
                <a:rPr lang="en-GB" dirty="0"/>
              </a:br>
              <a:r>
                <a:rPr lang="en-GB" dirty="0"/>
                <a:t>Periods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8AC4E85-FF7F-45FF-A138-9250F5DABEAC}"/>
                </a:ext>
              </a:extLst>
            </p:cNvPr>
            <p:cNvSpPr txBox="1"/>
            <p:nvPr/>
          </p:nvSpPr>
          <p:spPr>
            <a:xfrm>
              <a:off x="10644430" y="2449119"/>
              <a:ext cx="9188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ISRA 5D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6DE7457-3446-49D5-840F-BCF3DEF6E4D1}"/>
                </a:ext>
              </a:extLst>
            </p:cNvPr>
            <p:cNvSpPr txBox="1"/>
            <p:nvPr/>
          </p:nvSpPr>
          <p:spPr>
            <a:xfrm>
              <a:off x="10646003" y="2695789"/>
              <a:ext cx="6190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MK4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44843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4934"/>
          </a:xfrm>
        </p:spPr>
        <p:txBody>
          <a:bodyPr>
            <a:normAutofit/>
          </a:bodyPr>
          <a:lstStyle/>
          <a:p>
            <a:r>
              <a:rPr lang="en-US" altLang="en-US" sz="3200" b="1" dirty="0">
                <a:solidFill>
                  <a:srgbClr val="B18A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Exclusion Periods: ISRA 5D and MK4 data</a:t>
            </a:r>
            <a:endParaRPr lang="en-GB" sz="3200" b="1" dirty="0">
              <a:solidFill>
                <a:srgbClr val="B18A3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9</a:t>
            </a:fld>
            <a:endParaRPr lang="en-GB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53B0BC12-B378-444D-AC19-44527F01B7A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56" t="11698" r="9304" b="5487"/>
          <a:stretch/>
        </p:blipFill>
        <p:spPr>
          <a:xfrm>
            <a:off x="1262773" y="1315931"/>
            <a:ext cx="9794868" cy="4694548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046E3FD3-6B3E-43FC-92BA-BCA369D4CCDA}"/>
              </a:ext>
            </a:extLst>
          </p:cNvPr>
          <p:cNvGrpSpPr/>
          <p:nvPr/>
        </p:nvGrpSpPr>
        <p:grpSpPr>
          <a:xfrm>
            <a:off x="9445657" y="1501131"/>
            <a:ext cx="1432477" cy="1091240"/>
            <a:chOff x="9982200" y="1802788"/>
            <a:chExt cx="1725488" cy="1262333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B328258-5CB0-45FF-B4D2-0B0BCCD5EFA1}"/>
                </a:ext>
              </a:extLst>
            </p:cNvPr>
            <p:cNvSpPr/>
            <p:nvPr/>
          </p:nvSpPr>
          <p:spPr>
            <a:xfrm>
              <a:off x="10156988" y="1974719"/>
              <a:ext cx="282804" cy="302467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68F222D-E66C-466E-9ACD-10F56597A224}"/>
                </a:ext>
              </a:extLst>
            </p:cNvPr>
            <p:cNvSpPr/>
            <p:nvPr/>
          </p:nvSpPr>
          <p:spPr>
            <a:xfrm>
              <a:off x="9982200" y="2601798"/>
              <a:ext cx="632381" cy="9426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A3A4A44-047C-477D-A7EC-D3700925BFDD}"/>
                </a:ext>
              </a:extLst>
            </p:cNvPr>
            <p:cNvSpPr/>
            <p:nvPr/>
          </p:nvSpPr>
          <p:spPr>
            <a:xfrm>
              <a:off x="9983768" y="2848468"/>
              <a:ext cx="632381" cy="942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5B87FB0-A268-416C-8D43-213760B6991E}"/>
                </a:ext>
              </a:extLst>
            </p:cNvPr>
            <p:cNvSpPr txBox="1"/>
            <p:nvPr/>
          </p:nvSpPr>
          <p:spPr>
            <a:xfrm>
              <a:off x="10657785" y="1802788"/>
              <a:ext cx="104990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Exclusion</a:t>
              </a:r>
              <a:br>
                <a:rPr lang="en-GB" dirty="0"/>
              </a:br>
              <a:r>
                <a:rPr lang="en-GB" dirty="0"/>
                <a:t>Periods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8AC4E85-FF7F-45FF-A138-9250F5DABEAC}"/>
                </a:ext>
              </a:extLst>
            </p:cNvPr>
            <p:cNvSpPr txBox="1"/>
            <p:nvPr/>
          </p:nvSpPr>
          <p:spPr>
            <a:xfrm>
              <a:off x="10644430" y="2449119"/>
              <a:ext cx="9188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ISRA 5D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6DE7457-3446-49D5-840F-BCF3DEF6E4D1}"/>
                </a:ext>
              </a:extLst>
            </p:cNvPr>
            <p:cNvSpPr txBox="1"/>
            <p:nvPr/>
          </p:nvSpPr>
          <p:spPr>
            <a:xfrm>
              <a:off x="10646003" y="2695789"/>
              <a:ext cx="6190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MK4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867957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2851</TotalTime>
  <Words>1665</Words>
  <Application>Microsoft Office PowerPoint</Application>
  <PresentationFormat>Widescreen</PresentationFormat>
  <Paragraphs>413</Paragraphs>
  <Slides>40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5" baseType="lpstr">
      <vt:lpstr>Arial</vt:lpstr>
      <vt:lpstr>Calibri</vt:lpstr>
      <vt:lpstr>Calibri Light</vt:lpstr>
      <vt:lpstr>Cambria Math</vt:lpstr>
      <vt:lpstr>Office Theme</vt:lpstr>
      <vt:lpstr>NSG Pilkington – University of Liverpool Machine Learning Project</vt:lpstr>
      <vt:lpstr>Exclusion Periods: ISRA 5D and MK4 data</vt:lpstr>
      <vt:lpstr>Exclusion Periods: ISRA 5D and MK4 data</vt:lpstr>
      <vt:lpstr>MK4 data</vt:lpstr>
      <vt:lpstr>ISRA 5D data</vt:lpstr>
      <vt:lpstr>Time periods showing irregularities: MK4</vt:lpstr>
      <vt:lpstr>Time period showing irregularities: ISRA 5D</vt:lpstr>
      <vt:lpstr>Exclusion Periods: ISRA 5D and MK4 data</vt:lpstr>
      <vt:lpstr>Exclusion Periods: ISRA 5D and MK4 data</vt:lpstr>
      <vt:lpstr>Exclusion Periods: ISRA 5D and MK4 data</vt:lpstr>
      <vt:lpstr>Exclusion Periods: ISRA 5D and MK4 data</vt:lpstr>
      <vt:lpstr>Pre-process data: Correlation analysis:</vt:lpstr>
      <vt:lpstr>Pre-process data: Correlation analysis:</vt:lpstr>
      <vt:lpstr>Post-process data:</vt:lpstr>
      <vt:lpstr>Defining the training dataset: Total faults</vt:lpstr>
      <vt:lpstr>Defining the training dataset: Faults per area</vt:lpstr>
      <vt:lpstr>Linear Regression</vt:lpstr>
      <vt:lpstr>Linear Regression: Total faults analysis</vt:lpstr>
      <vt:lpstr>Linear Regression: Total faults analysis</vt:lpstr>
      <vt:lpstr>Linear Regression: Total faults analysis</vt:lpstr>
      <vt:lpstr>Linear Regression: Total faults analysis</vt:lpstr>
      <vt:lpstr>Linear Regression: Total faults analysis</vt:lpstr>
      <vt:lpstr>Linear Regression: Faults per area analysis</vt:lpstr>
      <vt:lpstr>Linear Regression: Faults per area analysis</vt:lpstr>
      <vt:lpstr>Linear Regression: Faults per area analysis</vt:lpstr>
      <vt:lpstr>Linear Regression: Faults per area analysis</vt:lpstr>
      <vt:lpstr>Linear Regression: Auto-regressive analysis</vt:lpstr>
      <vt:lpstr>Linear Regression: Auto-regressive analysis</vt:lpstr>
      <vt:lpstr>Linear Regression: Auto-regressive analysis</vt:lpstr>
      <vt:lpstr>Linear Regression: Auto-regressive analysis</vt:lpstr>
      <vt:lpstr>Linear Regression: Auto-regressive analysis</vt:lpstr>
      <vt:lpstr>Linear Regression: Auto-regressive analysis</vt:lpstr>
      <vt:lpstr>Linear Regression: Auto-regressive analysis</vt:lpstr>
      <vt:lpstr>Linear Regression: Auto-regressive analysis</vt:lpstr>
      <vt:lpstr>Conclusions:</vt:lpstr>
      <vt:lpstr>Conclusions:</vt:lpstr>
      <vt:lpstr>To consider in future regression analyses:</vt:lpstr>
      <vt:lpstr>Thank you for your attention.  ANY QUESTIONS?</vt:lpstr>
      <vt:lpstr>Tag data</vt:lpstr>
      <vt:lpstr>Questions from the consultancy project: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Gaussian Process in non-Gaussian likelihood regression and data association problems</dc:title>
  <dc:creator>Diego Echeverria</dc:creator>
  <cp:lastModifiedBy>Diego Echeverria</cp:lastModifiedBy>
  <cp:revision>158</cp:revision>
  <dcterms:created xsi:type="dcterms:W3CDTF">2020-06-12T12:11:18Z</dcterms:created>
  <dcterms:modified xsi:type="dcterms:W3CDTF">2020-08-10T12:54:03Z</dcterms:modified>
</cp:coreProperties>
</file>