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handoutMasterIdLst>
    <p:handoutMasterId r:id="rId24"/>
  </p:handoutMasterIdLst>
  <p:sldIdLst>
    <p:sldId id="256" r:id="rId2"/>
    <p:sldId id="425" r:id="rId3"/>
    <p:sldId id="417" r:id="rId4"/>
    <p:sldId id="420" r:id="rId5"/>
    <p:sldId id="434" r:id="rId6"/>
    <p:sldId id="423" r:id="rId7"/>
    <p:sldId id="424" r:id="rId8"/>
    <p:sldId id="394" r:id="rId9"/>
    <p:sldId id="421" r:id="rId10"/>
    <p:sldId id="435" r:id="rId11"/>
    <p:sldId id="426" r:id="rId12"/>
    <p:sldId id="428" r:id="rId13"/>
    <p:sldId id="436" r:id="rId14"/>
    <p:sldId id="391" r:id="rId15"/>
    <p:sldId id="432" r:id="rId16"/>
    <p:sldId id="437" r:id="rId17"/>
    <p:sldId id="438" r:id="rId18"/>
    <p:sldId id="439" r:id="rId19"/>
    <p:sldId id="433" r:id="rId20"/>
    <p:sldId id="419" r:id="rId21"/>
    <p:sldId id="33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Green" initials="PG" lastIdx="4" clrIdx="0">
    <p:extLst>
      <p:ext uri="{19B8F6BF-5375-455C-9EA6-DF929625EA0E}">
        <p15:presenceInfo xmlns:p15="http://schemas.microsoft.com/office/powerpoint/2012/main" userId="84a8dbd73bad17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7111"/>
    <a:srgbClr val="1919FF"/>
    <a:srgbClr val="002060"/>
    <a:srgbClr val="1F2B7D"/>
    <a:srgbClr val="B18A38"/>
    <a:srgbClr val="FF0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4" d="100"/>
          <a:sy n="94" d="100"/>
        </p:scale>
        <p:origin x="78" y="174"/>
      </p:cViewPr>
      <p:guideLst/>
    </p:cSldViewPr>
  </p:slideViewPr>
  <p:notesTextViewPr>
    <p:cViewPr>
      <p:scale>
        <a:sx n="1" d="1"/>
        <a:sy n="1" d="1"/>
      </p:scale>
      <p:origin x="0" y="0"/>
    </p:cViewPr>
  </p:notesTextViewPr>
  <p:notesViewPr>
    <p:cSldViewPr snapToGrid="0">
      <p:cViewPr varScale="1">
        <p:scale>
          <a:sx n="55" d="100"/>
          <a:sy n="55" d="100"/>
        </p:scale>
        <p:origin x="2604"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AFB33F-63CF-4B72-90C0-4D55C6729EDA}" type="datetimeFigureOut">
              <a:rPr lang="en-GB" smtClean="0"/>
              <a:t>14/10/2020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DFF81-C815-4067-A30E-55F30CAE72F9}" type="slidenum">
              <a:rPr lang="en-GB" smtClean="0"/>
              <a:t>‹#›</a:t>
            </a:fld>
            <a:endParaRPr lang="en-GB"/>
          </a:p>
        </p:txBody>
      </p:sp>
    </p:spTree>
    <p:extLst>
      <p:ext uri="{BB962C8B-B14F-4D97-AF65-F5344CB8AC3E}">
        <p14:creationId xmlns:p14="http://schemas.microsoft.com/office/powerpoint/2010/main" val="4130644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EB5CD-065B-4433-9B81-D7D3B9DAA944}" type="datetimeFigureOut">
              <a:rPr lang="en-GB" smtClean="0"/>
              <a:t>14/10/2020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14DAE-89E5-438C-B298-CCD8B2A436BE}" type="slidenum">
              <a:rPr lang="en-GB" smtClean="0"/>
              <a:t>‹#›</a:t>
            </a:fld>
            <a:endParaRPr lang="en-GB"/>
          </a:p>
        </p:txBody>
      </p:sp>
    </p:spTree>
    <p:extLst>
      <p:ext uri="{BB962C8B-B14F-4D97-AF65-F5344CB8AC3E}">
        <p14:creationId xmlns:p14="http://schemas.microsoft.com/office/powerpoint/2010/main" val="107460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F0DFA0-81CF-B642-B0A1-F7681E2A2237}" type="slidenum">
              <a:rPr lang="en-US" smtClean="0"/>
              <a:t>21</a:t>
            </a:fld>
            <a:endParaRPr lang="en-US" dirty="0"/>
          </a:p>
        </p:txBody>
      </p:sp>
    </p:spTree>
    <p:extLst>
      <p:ext uri="{BB962C8B-B14F-4D97-AF65-F5344CB8AC3E}">
        <p14:creationId xmlns:p14="http://schemas.microsoft.com/office/powerpoint/2010/main" val="214040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4D8679E-5E3D-41C9-800E-1600934D3B5B}" type="datetime1">
              <a:rPr lang="en-GB" smtClean="0"/>
              <a:t>14/10/2020</a:t>
            </a:fld>
            <a:endParaRPr lang="en-GB"/>
          </a:p>
        </p:txBody>
      </p:sp>
      <p:sp>
        <p:nvSpPr>
          <p:cNvPr id="5" name="Footer Placeholder 4"/>
          <p:cNvSpPr>
            <a:spLocks noGrp="1"/>
          </p:cNvSpPr>
          <p:nvPr>
            <p:ph type="ftr" sz="quarter" idx="11"/>
          </p:nvPr>
        </p:nvSpPr>
        <p:spPr/>
        <p:txBody>
          <a:bodyPr/>
          <a:lstStyle/>
          <a:p>
            <a:r>
              <a:rPr lang="en-GB"/>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421284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941B3B-3EDB-4B4A-9D63-4A2C7A8655AF}" type="datetime1">
              <a:rPr lang="en-GB" smtClean="0"/>
              <a:t>14/10/2020</a:t>
            </a:fld>
            <a:endParaRPr lang="en-GB"/>
          </a:p>
        </p:txBody>
      </p:sp>
      <p:sp>
        <p:nvSpPr>
          <p:cNvPr id="5" name="Footer Placeholder 4"/>
          <p:cNvSpPr>
            <a:spLocks noGrp="1"/>
          </p:cNvSpPr>
          <p:nvPr>
            <p:ph type="ftr" sz="quarter" idx="11"/>
          </p:nvPr>
        </p:nvSpPr>
        <p:spPr/>
        <p:txBody>
          <a:bodyPr/>
          <a:lstStyle/>
          <a:p>
            <a:r>
              <a:rPr lang="en-GB"/>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224563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2424D89-8600-457A-9312-31C3A1B3DD5A}" type="datetime1">
              <a:rPr lang="en-GB" smtClean="0"/>
              <a:t>14/10/2020</a:t>
            </a:fld>
            <a:endParaRPr lang="en-GB"/>
          </a:p>
        </p:txBody>
      </p:sp>
      <p:sp>
        <p:nvSpPr>
          <p:cNvPr id="5" name="Footer Placeholder 4"/>
          <p:cNvSpPr>
            <a:spLocks noGrp="1"/>
          </p:cNvSpPr>
          <p:nvPr>
            <p:ph type="ftr" sz="quarter" idx="11"/>
          </p:nvPr>
        </p:nvSpPr>
        <p:spPr/>
        <p:txBody>
          <a:bodyPr/>
          <a:lstStyle/>
          <a:p>
            <a:r>
              <a:rPr lang="en-GB"/>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172745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59CE81E4-01CD-49CA-8324-094CB1377618}" type="datetime1">
              <a:rPr lang="en-GB" smtClean="0"/>
              <a:t>14/10/2020</a:t>
            </a:fld>
            <a:endParaRPr lang="en-GB"/>
          </a:p>
        </p:txBody>
      </p:sp>
      <p:sp>
        <p:nvSpPr>
          <p:cNvPr id="5" name="Footer Placeholder 4"/>
          <p:cNvSpPr>
            <a:spLocks noGrp="1"/>
          </p:cNvSpPr>
          <p:nvPr>
            <p:ph type="ftr" sz="quarter" idx="11"/>
          </p:nvPr>
        </p:nvSpPr>
        <p:spPr/>
        <p:txBody>
          <a:bodyPr/>
          <a:lstStyle/>
          <a:p>
            <a:r>
              <a:rPr lang="en-GB" dirty="0"/>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278883"/>
            <a:ext cx="1742951" cy="442592"/>
          </a:xfrm>
          <a:prstGeom prst="rect">
            <a:avLst/>
          </a:prstGeom>
        </p:spPr>
      </p:pic>
    </p:spTree>
    <p:extLst>
      <p:ext uri="{BB962C8B-B14F-4D97-AF65-F5344CB8AC3E}">
        <p14:creationId xmlns:p14="http://schemas.microsoft.com/office/powerpoint/2010/main" val="7870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4A629-7D34-4DC8-99D4-496A35DFE7C5}" type="datetime1">
              <a:rPr lang="en-GB" smtClean="0"/>
              <a:t>14/10/2020</a:t>
            </a:fld>
            <a:endParaRPr lang="en-GB"/>
          </a:p>
        </p:txBody>
      </p:sp>
      <p:sp>
        <p:nvSpPr>
          <p:cNvPr id="5" name="Footer Placeholder 4"/>
          <p:cNvSpPr>
            <a:spLocks noGrp="1"/>
          </p:cNvSpPr>
          <p:nvPr>
            <p:ph type="ftr" sz="quarter" idx="11"/>
          </p:nvPr>
        </p:nvSpPr>
        <p:spPr/>
        <p:txBody>
          <a:bodyPr/>
          <a:lstStyle/>
          <a:p>
            <a:r>
              <a:rPr lang="en-GB"/>
              <a:t>PETER L. GREEN and DIEGO ECHEVERRIA</a:t>
            </a:r>
          </a:p>
        </p:txBody>
      </p:sp>
      <p:sp>
        <p:nvSpPr>
          <p:cNvPr id="6" name="Slide Number Placeholder 5"/>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418352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08AA05C-E864-4ED8-A427-D4DBD062D829}" type="datetime1">
              <a:rPr lang="en-GB" smtClean="0"/>
              <a:t>14/10/2020</a:t>
            </a:fld>
            <a:endParaRPr lang="en-GB"/>
          </a:p>
        </p:txBody>
      </p:sp>
      <p:sp>
        <p:nvSpPr>
          <p:cNvPr id="6" name="Footer Placeholder 5"/>
          <p:cNvSpPr>
            <a:spLocks noGrp="1"/>
          </p:cNvSpPr>
          <p:nvPr>
            <p:ph type="ftr" sz="quarter" idx="11"/>
          </p:nvPr>
        </p:nvSpPr>
        <p:spPr/>
        <p:txBody>
          <a:bodyPr/>
          <a:lstStyle/>
          <a:p>
            <a:r>
              <a:rPr lang="en-GB"/>
              <a:t>PETER L. GREEN and DIEGO ECHEVERRIA</a:t>
            </a:r>
          </a:p>
        </p:txBody>
      </p:sp>
      <p:sp>
        <p:nvSpPr>
          <p:cNvPr id="7" name="Slide Number Placeholder 6"/>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14659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626AFC9-F0D9-4051-B392-8DEA9552777B}" type="datetime1">
              <a:rPr lang="en-GB" smtClean="0"/>
              <a:t>14/10/2020</a:t>
            </a:fld>
            <a:endParaRPr lang="en-GB"/>
          </a:p>
        </p:txBody>
      </p:sp>
      <p:sp>
        <p:nvSpPr>
          <p:cNvPr id="8" name="Footer Placeholder 7"/>
          <p:cNvSpPr>
            <a:spLocks noGrp="1"/>
          </p:cNvSpPr>
          <p:nvPr>
            <p:ph type="ftr" sz="quarter" idx="11"/>
          </p:nvPr>
        </p:nvSpPr>
        <p:spPr/>
        <p:txBody>
          <a:bodyPr/>
          <a:lstStyle/>
          <a:p>
            <a:r>
              <a:rPr lang="en-GB"/>
              <a:t>PETER L. GREEN and DIEGO ECHEVERRIA</a:t>
            </a:r>
          </a:p>
        </p:txBody>
      </p:sp>
      <p:sp>
        <p:nvSpPr>
          <p:cNvPr id="9" name="Slide Number Placeholder 8"/>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138191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363F83D-D83C-455E-B673-6170CB98419F}" type="datetime1">
              <a:rPr lang="en-GB" smtClean="0"/>
              <a:t>14/10/2020</a:t>
            </a:fld>
            <a:endParaRPr lang="en-GB"/>
          </a:p>
        </p:txBody>
      </p:sp>
      <p:sp>
        <p:nvSpPr>
          <p:cNvPr id="4" name="Footer Placeholder 3"/>
          <p:cNvSpPr>
            <a:spLocks noGrp="1"/>
          </p:cNvSpPr>
          <p:nvPr>
            <p:ph type="ftr" sz="quarter" idx="11"/>
          </p:nvPr>
        </p:nvSpPr>
        <p:spPr/>
        <p:txBody>
          <a:bodyPr/>
          <a:lstStyle/>
          <a:p>
            <a:r>
              <a:rPr lang="en-GB"/>
              <a:t>PETER L. GREEN and DIEGO ECHEVERRIA</a:t>
            </a:r>
          </a:p>
        </p:txBody>
      </p:sp>
      <p:sp>
        <p:nvSpPr>
          <p:cNvPr id="5" name="Slide Number Placeholder 4"/>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18065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D5CCE-1056-417C-8FD6-0ED3F56513F3}" type="datetime1">
              <a:rPr lang="en-GB" smtClean="0"/>
              <a:t>14/10/2020</a:t>
            </a:fld>
            <a:endParaRPr lang="en-GB"/>
          </a:p>
        </p:txBody>
      </p:sp>
      <p:sp>
        <p:nvSpPr>
          <p:cNvPr id="3" name="Footer Placeholder 2"/>
          <p:cNvSpPr>
            <a:spLocks noGrp="1"/>
          </p:cNvSpPr>
          <p:nvPr>
            <p:ph type="ftr" sz="quarter" idx="11"/>
          </p:nvPr>
        </p:nvSpPr>
        <p:spPr/>
        <p:txBody>
          <a:bodyPr/>
          <a:lstStyle/>
          <a:p>
            <a:r>
              <a:rPr lang="en-GB"/>
              <a:t>PETER L. GREEN and DIEGO ECHEVERRIA</a:t>
            </a:r>
          </a:p>
        </p:txBody>
      </p:sp>
      <p:sp>
        <p:nvSpPr>
          <p:cNvPr id="4" name="Slide Number Placeholder 3"/>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361106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4DD807-9081-4E6C-B7B9-74B842A2B81C}" type="datetime1">
              <a:rPr lang="en-GB" smtClean="0"/>
              <a:t>14/10/2020</a:t>
            </a:fld>
            <a:endParaRPr lang="en-GB"/>
          </a:p>
        </p:txBody>
      </p:sp>
      <p:sp>
        <p:nvSpPr>
          <p:cNvPr id="6" name="Footer Placeholder 5"/>
          <p:cNvSpPr>
            <a:spLocks noGrp="1"/>
          </p:cNvSpPr>
          <p:nvPr>
            <p:ph type="ftr" sz="quarter" idx="11"/>
          </p:nvPr>
        </p:nvSpPr>
        <p:spPr/>
        <p:txBody>
          <a:bodyPr/>
          <a:lstStyle/>
          <a:p>
            <a:r>
              <a:rPr lang="en-GB"/>
              <a:t>PETER L. GREEN and DIEGO ECHEVERRIA</a:t>
            </a:r>
          </a:p>
        </p:txBody>
      </p:sp>
      <p:sp>
        <p:nvSpPr>
          <p:cNvPr id="7" name="Slide Number Placeholder 6"/>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423282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2B51A5-8A65-4398-8912-ADB622DE7C3C}" type="datetime1">
              <a:rPr lang="en-GB" smtClean="0"/>
              <a:t>14/10/2020</a:t>
            </a:fld>
            <a:endParaRPr lang="en-GB"/>
          </a:p>
        </p:txBody>
      </p:sp>
      <p:sp>
        <p:nvSpPr>
          <p:cNvPr id="6" name="Footer Placeholder 5"/>
          <p:cNvSpPr>
            <a:spLocks noGrp="1"/>
          </p:cNvSpPr>
          <p:nvPr>
            <p:ph type="ftr" sz="quarter" idx="11"/>
          </p:nvPr>
        </p:nvSpPr>
        <p:spPr/>
        <p:txBody>
          <a:bodyPr/>
          <a:lstStyle/>
          <a:p>
            <a:r>
              <a:rPr lang="en-GB"/>
              <a:t>PETER L. GREEN and DIEGO ECHEVERRIA</a:t>
            </a:r>
          </a:p>
        </p:txBody>
      </p:sp>
      <p:sp>
        <p:nvSpPr>
          <p:cNvPr id="7" name="Slide Number Placeholder 6"/>
          <p:cNvSpPr>
            <a:spLocks noGrp="1"/>
          </p:cNvSpPr>
          <p:nvPr>
            <p:ph type="sldNum" sz="quarter" idx="12"/>
          </p:nvPr>
        </p:nvSpPr>
        <p:spPr/>
        <p:txBody>
          <a:bodyPr/>
          <a:lstStyle/>
          <a:p>
            <a:fld id="{08128F8F-2851-4536-A9C7-72A8F35850F7}" type="slidenum">
              <a:rPr lang="en-GB" smtClean="0"/>
              <a:t>‹#›</a:t>
            </a:fld>
            <a:endParaRPr lang="en-GB"/>
          </a:p>
        </p:txBody>
      </p:sp>
    </p:spTree>
    <p:extLst>
      <p:ext uri="{BB962C8B-B14F-4D97-AF65-F5344CB8AC3E}">
        <p14:creationId xmlns:p14="http://schemas.microsoft.com/office/powerpoint/2010/main" val="241128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5DC6C-0DFD-4701-BFA3-7047FF61282B}" type="datetime1">
              <a:rPr lang="en-GB" smtClean="0"/>
              <a:t>14/10/2020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PETER L. GREEN and DIEGO ECHEVERRIA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28F8F-2851-4536-A9C7-72A8F35850F7}" type="slidenum">
              <a:rPr lang="en-GB" smtClean="0"/>
              <a:t>‹#›</a:t>
            </a:fld>
            <a:endParaRPr lang="en-GB"/>
          </a:p>
        </p:txBody>
      </p:sp>
    </p:spTree>
    <p:extLst>
      <p:ext uri="{BB962C8B-B14F-4D97-AF65-F5344CB8AC3E}">
        <p14:creationId xmlns:p14="http://schemas.microsoft.com/office/powerpoint/2010/main" val="22274172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1808" y="534970"/>
            <a:ext cx="6333584" cy="2894030"/>
          </a:xfrm>
        </p:spPr>
        <p:txBody>
          <a:bodyPr>
            <a:noAutofit/>
          </a:bodyPr>
          <a:lstStyle/>
          <a:p>
            <a:pPr algn="l"/>
            <a:r>
              <a:rPr lang="en-US" sz="4400" dirty="0">
                <a:solidFill>
                  <a:schemeClr val="bg1"/>
                </a:solidFill>
              </a:rPr>
              <a:t>NSG Pilkington – University of Liverpool Machine Learning Project: </a:t>
            </a:r>
            <a:br>
              <a:rPr lang="en-US" sz="4400" dirty="0">
                <a:solidFill>
                  <a:schemeClr val="bg1"/>
                </a:solidFill>
              </a:rPr>
            </a:br>
            <a:r>
              <a:rPr lang="en-US" sz="4400" dirty="0">
                <a:solidFill>
                  <a:schemeClr val="bg1"/>
                </a:solidFill>
              </a:rPr>
              <a:t>14/10/2020</a:t>
            </a:r>
            <a:endParaRPr lang="en-GB" sz="4400"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758260" y="3974265"/>
            <a:ext cx="3051142" cy="2331685"/>
          </a:xfrm>
        </p:spPr>
        <p:txBody>
          <a:bodyPr>
            <a:noAutofit/>
          </a:bodyPr>
          <a:lstStyle/>
          <a:p>
            <a:pPr algn="just"/>
            <a:r>
              <a:rPr lang="en-US" altLang="en-US" sz="1800" dirty="0">
                <a:solidFill>
                  <a:schemeClr val="bg1"/>
                </a:solidFill>
                <a:latin typeface="Arial" panose="020B0604020202020204" pitchFamily="34" charset="0"/>
                <a:cs typeface="Arial" panose="020B0604020202020204" pitchFamily="34" charset="0"/>
              </a:rPr>
              <a:t>Dr. Peter Green</a:t>
            </a:r>
          </a:p>
          <a:p>
            <a:pPr algn="just"/>
            <a:r>
              <a:rPr lang="en-US" altLang="en-US" sz="1800" dirty="0">
                <a:solidFill>
                  <a:schemeClr val="bg1"/>
                </a:solidFill>
                <a:latin typeface="Arial" panose="020B0604020202020204" pitchFamily="34" charset="0"/>
                <a:cs typeface="Arial" panose="020B0604020202020204" pitchFamily="34" charset="0"/>
              </a:rPr>
              <a:t>Diego Echeverria</a:t>
            </a:r>
          </a:p>
          <a:p>
            <a:pPr algn="just"/>
            <a:endParaRPr lang="en-US" altLang="en-US" sz="1800" dirty="0">
              <a:solidFill>
                <a:schemeClr val="bg1"/>
              </a:solidFill>
              <a:latin typeface="Arial" panose="020B0604020202020204" pitchFamily="34" charset="0"/>
              <a:cs typeface="Arial" panose="020B0604020202020204" pitchFamily="34" charset="0"/>
            </a:endParaRPr>
          </a:p>
          <a:p>
            <a:pPr algn="just"/>
            <a:r>
              <a:rPr lang="en-US" altLang="en-US" sz="1800" dirty="0">
                <a:solidFill>
                  <a:schemeClr val="bg1"/>
                </a:solidFill>
                <a:latin typeface="Arial" panose="020B0604020202020204" pitchFamily="34" charset="0"/>
                <a:cs typeface="Arial" panose="020B0604020202020204" pitchFamily="34" charset="0"/>
              </a:rPr>
              <a:t>Risk Institute,</a:t>
            </a:r>
          </a:p>
          <a:p>
            <a:pPr algn="just"/>
            <a:r>
              <a:rPr lang="en-US" altLang="en-US" sz="1800" dirty="0">
                <a:solidFill>
                  <a:schemeClr val="bg1"/>
                </a:solidFill>
                <a:latin typeface="Arial" panose="020B0604020202020204" pitchFamily="34" charset="0"/>
                <a:cs typeface="Arial" panose="020B0604020202020204" pitchFamily="34" charset="0"/>
              </a:rPr>
              <a:t>School of Engineering</a:t>
            </a:r>
          </a:p>
        </p:txBody>
      </p:sp>
      <p:sp>
        <p:nvSpPr>
          <p:cNvPr id="6" name="Rectangle 5"/>
          <p:cNvSpPr/>
          <p:nvPr/>
        </p:nvSpPr>
        <p:spPr>
          <a:xfrm>
            <a:off x="664877" y="1056950"/>
            <a:ext cx="89267" cy="1601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artisticPhotocopy/>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13802" y="4737970"/>
            <a:ext cx="4503161" cy="1838324"/>
          </a:xfrm>
          <a:prstGeom prst="rect">
            <a:avLst/>
          </a:prstGeom>
        </p:spPr>
      </p:pic>
      <p:sp>
        <p:nvSpPr>
          <p:cNvPr id="4" name="Footer Placeholder 3"/>
          <p:cNvSpPr>
            <a:spLocks noGrp="1"/>
          </p:cNvSpPr>
          <p:nvPr>
            <p:ph type="ftr" sz="quarter" idx="11"/>
          </p:nvPr>
        </p:nvSpPr>
        <p:spPr/>
        <p:txBody>
          <a:bodyPr/>
          <a:lstStyle/>
          <a:p>
            <a:r>
              <a:rPr lang="en-GB"/>
              <a:t>PETER L. GREEN and DIEGO ECHEVERRIA</a:t>
            </a:r>
          </a:p>
        </p:txBody>
      </p:sp>
      <p:sp>
        <p:nvSpPr>
          <p:cNvPr id="5" name="Slide Number Placeholder 4"/>
          <p:cNvSpPr>
            <a:spLocks noGrp="1"/>
          </p:cNvSpPr>
          <p:nvPr>
            <p:ph type="sldNum" sz="quarter" idx="12"/>
          </p:nvPr>
        </p:nvSpPr>
        <p:spPr>
          <a:xfrm>
            <a:off x="8610600" y="6365228"/>
            <a:ext cx="2743200" cy="365125"/>
          </a:xfrm>
        </p:spPr>
        <p:txBody>
          <a:bodyPr/>
          <a:lstStyle/>
          <a:p>
            <a:fld id="{08128F8F-2851-4536-A9C7-72A8F35850F7}" type="slidenum">
              <a:rPr lang="en-GB" smtClean="0"/>
              <a:t>1</a:t>
            </a:fld>
            <a:endParaRPr lang="en-GB"/>
          </a:p>
        </p:txBody>
      </p:sp>
    </p:spTree>
    <p:extLst>
      <p:ext uri="{BB962C8B-B14F-4D97-AF65-F5344CB8AC3E}">
        <p14:creationId xmlns:p14="http://schemas.microsoft.com/office/powerpoint/2010/main" val="129623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8AE-4AB0-4F57-A1AA-C70465FD190E}"/>
              </a:ext>
            </a:extLst>
          </p:cNvPr>
          <p:cNvSpPr>
            <a:spLocks noGrp="1"/>
          </p:cNvSpPr>
          <p:nvPr>
            <p:ph type="title"/>
          </p:nvPr>
        </p:nvSpPr>
        <p:spPr/>
        <p:txBody>
          <a:bodyPr/>
          <a:lstStyle/>
          <a:p>
            <a:r>
              <a:rPr lang="en-GB" dirty="0"/>
              <a:t>List of activities</a:t>
            </a:r>
          </a:p>
        </p:txBody>
      </p:sp>
      <p:sp>
        <p:nvSpPr>
          <p:cNvPr id="3" name="Content Placeholder 2">
            <a:extLst>
              <a:ext uri="{FF2B5EF4-FFF2-40B4-BE49-F238E27FC236}">
                <a16:creationId xmlns:a16="http://schemas.microsoft.com/office/drawing/2014/main" id="{4852A335-5B72-4F6C-A52D-E21C8FC2ECD5}"/>
              </a:ext>
            </a:extLst>
          </p:cNvPr>
          <p:cNvSpPr>
            <a:spLocks noGrp="1"/>
          </p:cNvSpPr>
          <p:nvPr>
            <p:ph idx="1"/>
          </p:nvPr>
        </p:nvSpPr>
        <p:spPr/>
        <p:txBody>
          <a:bodyPr/>
          <a:lstStyle/>
          <a:p>
            <a:r>
              <a:rPr lang="en-US" dirty="0">
                <a:solidFill>
                  <a:schemeClr val="bg1">
                    <a:lumMod val="50000"/>
                  </a:schemeClr>
                </a:solidFill>
                <a:latin typeface="-apple-system"/>
              </a:rPr>
              <a:t>Ongoing work looking at filtering of inputs.</a:t>
            </a:r>
          </a:p>
          <a:p>
            <a:r>
              <a:rPr lang="en-US" dirty="0">
                <a:solidFill>
                  <a:schemeClr val="bg1">
                    <a:lumMod val="50000"/>
                  </a:schemeClr>
                </a:solidFill>
                <a:latin typeface="-apple-system"/>
              </a:rPr>
              <a:t>T</a:t>
            </a:r>
            <a:r>
              <a:rPr lang="en-US" b="0" i="0" dirty="0">
                <a:solidFill>
                  <a:schemeClr val="bg1">
                    <a:lumMod val="50000"/>
                  </a:schemeClr>
                </a:solidFill>
                <a:effectLst/>
                <a:latin typeface="-apple-system"/>
              </a:rPr>
              <a:t>o run the autoregressive approach 1 with inputs removed.</a:t>
            </a:r>
          </a:p>
          <a:p>
            <a:r>
              <a:rPr lang="en-US" dirty="0">
                <a:solidFill>
                  <a:srgbClr val="24292E"/>
                </a:solidFill>
                <a:latin typeface="-apple-system"/>
              </a:rPr>
              <a:t>T</a:t>
            </a:r>
            <a:r>
              <a:rPr lang="en-US" b="0" i="0" dirty="0">
                <a:solidFill>
                  <a:srgbClr val="24292E"/>
                </a:solidFill>
                <a:effectLst/>
                <a:latin typeface="-apple-system"/>
              </a:rPr>
              <a:t>o run the autoregressive approach 2.</a:t>
            </a:r>
          </a:p>
          <a:p>
            <a:r>
              <a:rPr lang="en-GB" dirty="0"/>
              <a:t>Re-run randomly selected inputs, focusing on 2</a:t>
            </a:r>
            <a:r>
              <a:rPr lang="en-GB" baseline="30000" dirty="0"/>
              <a:t>nd</a:t>
            </a:r>
            <a:r>
              <a:rPr lang="en-GB" dirty="0"/>
              <a:t> half of data.</a:t>
            </a:r>
          </a:p>
          <a:p>
            <a:r>
              <a:rPr lang="en-GB" dirty="0"/>
              <a:t>Better visualisation of effect of inputs on model output.</a:t>
            </a:r>
          </a:p>
        </p:txBody>
      </p:sp>
      <p:sp>
        <p:nvSpPr>
          <p:cNvPr id="4" name="Footer Placeholder 3">
            <a:extLst>
              <a:ext uri="{FF2B5EF4-FFF2-40B4-BE49-F238E27FC236}">
                <a16:creationId xmlns:a16="http://schemas.microsoft.com/office/drawing/2014/main" id="{799502DC-9275-46E7-BB8E-B1703BD5559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B6C633A3-4151-4904-8746-3B2DD07230A0}"/>
              </a:ext>
            </a:extLst>
          </p:cNvPr>
          <p:cNvSpPr>
            <a:spLocks noGrp="1"/>
          </p:cNvSpPr>
          <p:nvPr>
            <p:ph type="sldNum" sz="quarter" idx="12"/>
          </p:nvPr>
        </p:nvSpPr>
        <p:spPr/>
        <p:txBody>
          <a:bodyPr/>
          <a:lstStyle/>
          <a:p>
            <a:fld id="{08128F8F-2851-4536-A9C7-72A8F35850F7}" type="slidenum">
              <a:rPr lang="en-GB" smtClean="0"/>
              <a:t>10</a:t>
            </a:fld>
            <a:endParaRPr lang="en-GB"/>
          </a:p>
        </p:txBody>
      </p:sp>
    </p:spTree>
    <p:extLst>
      <p:ext uri="{BB962C8B-B14F-4D97-AF65-F5344CB8AC3E}">
        <p14:creationId xmlns:p14="http://schemas.microsoft.com/office/powerpoint/2010/main" val="315034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E6C555-208C-4A19-ADD3-384089A610F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93583815-C0CB-4E26-B911-268CD6BB19C5}"/>
              </a:ext>
            </a:extLst>
          </p:cNvPr>
          <p:cNvSpPr>
            <a:spLocks noGrp="1"/>
          </p:cNvSpPr>
          <p:nvPr>
            <p:ph type="sldNum" sz="quarter" idx="12"/>
          </p:nvPr>
        </p:nvSpPr>
        <p:spPr/>
        <p:txBody>
          <a:bodyPr/>
          <a:lstStyle/>
          <a:p>
            <a:fld id="{08128F8F-2851-4536-A9C7-72A8F35850F7}" type="slidenum">
              <a:rPr lang="en-GB" smtClean="0"/>
              <a:t>11</a:t>
            </a:fld>
            <a:endParaRPr lang="en-GB"/>
          </a:p>
        </p:txBody>
      </p:sp>
      <p:sp>
        <p:nvSpPr>
          <p:cNvPr id="13" name="TextBox 12">
            <a:extLst>
              <a:ext uri="{FF2B5EF4-FFF2-40B4-BE49-F238E27FC236}">
                <a16:creationId xmlns:a16="http://schemas.microsoft.com/office/drawing/2014/main" id="{35A2DA0F-CF1E-4242-8C73-7CF1DE73A101}"/>
              </a:ext>
            </a:extLst>
          </p:cNvPr>
          <p:cNvSpPr txBox="1"/>
          <p:nvPr/>
        </p:nvSpPr>
        <p:spPr>
          <a:xfrm>
            <a:off x="697006" y="363754"/>
            <a:ext cx="10087257" cy="892552"/>
          </a:xfrm>
          <a:prstGeom prst="rect">
            <a:avLst/>
          </a:prstGeom>
          <a:noFill/>
        </p:spPr>
        <p:txBody>
          <a:bodyPr wrap="square" rtlCol="0">
            <a:spAutoFit/>
          </a:bodyPr>
          <a:lstStyle/>
          <a:p>
            <a:r>
              <a:rPr lang="en-GB" sz="2600" b="1" dirty="0">
                <a:solidFill>
                  <a:srgbClr val="A07111"/>
                </a:solidFill>
              </a:rPr>
              <a:t>Autoregressive approach (2): Preliminary results, the current results have not been verified </a:t>
            </a:r>
          </a:p>
        </p:txBody>
      </p:sp>
      <p:pic>
        <p:nvPicPr>
          <p:cNvPr id="8" name="Picture 7" descr="Chart, histogram&#10;&#10;Description automatically generated">
            <a:extLst>
              <a:ext uri="{FF2B5EF4-FFF2-40B4-BE49-F238E27FC236}">
                <a16:creationId xmlns:a16="http://schemas.microsoft.com/office/drawing/2014/main" id="{2394CD16-CED6-45D6-8AF7-2C42E053F62A}"/>
              </a:ext>
            </a:extLst>
          </p:cNvPr>
          <p:cNvPicPr>
            <a:picLocks noChangeAspect="1"/>
          </p:cNvPicPr>
          <p:nvPr/>
        </p:nvPicPr>
        <p:blipFill rotWithShape="1">
          <a:blip r:embed="rId2">
            <a:extLst>
              <a:ext uri="{28A0092B-C50C-407E-A947-70E740481C1C}">
                <a14:useLocalDpi xmlns:a14="http://schemas.microsoft.com/office/drawing/2010/main" val="0"/>
              </a:ext>
            </a:extLst>
          </a:blip>
          <a:srcRect l="8892" t="10625" r="9458" b="6407"/>
          <a:stretch/>
        </p:blipFill>
        <p:spPr>
          <a:xfrm>
            <a:off x="1735066" y="1194847"/>
            <a:ext cx="8721868" cy="4468305"/>
          </a:xfrm>
          <a:prstGeom prst="rect">
            <a:avLst/>
          </a:prstGeom>
        </p:spPr>
      </p:pic>
    </p:spTree>
    <p:extLst>
      <p:ext uri="{BB962C8B-B14F-4D97-AF65-F5344CB8AC3E}">
        <p14:creationId xmlns:p14="http://schemas.microsoft.com/office/powerpoint/2010/main" val="230685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E6C555-208C-4A19-ADD3-384089A610F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93583815-C0CB-4E26-B911-268CD6BB19C5}"/>
              </a:ext>
            </a:extLst>
          </p:cNvPr>
          <p:cNvSpPr>
            <a:spLocks noGrp="1"/>
          </p:cNvSpPr>
          <p:nvPr>
            <p:ph type="sldNum" sz="quarter" idx="12"/>
          </p:nvPr>
        </p:nvSpPr>
        <p:spPr/>
        <p:txBody>
          <a:bodyPr/>
          <a:lstStyle/>
          <a:p>
            <a:fld id="{08128F8F-2851-4536-A9C7-72A8F35850F7}" type="slidenum">
              <a:rPr lang="en-GB" smtClean="0"/>
              <a:t>12</a:t>
            </a:fld>
            <a:endParaRPr lang="en-GB"/>
          </a:p>
        </p:txBody>
      </p:sp>
      <p:sp>
        <p:nvSpPr>
          <p:cNvPr id="13" name="TextBox 12">
            <a:extLst>
              <a:ext uri="{FF2B5EF4-FFF2-40B4-BE49-F238E27FC236}">
                <a16:creationId xmlns:a16="http://schemas.microsoft.com/office/drawing/2014/main" id="{35A2DA0F-CF1E-4242-8C73-7CF1DE73A101}"/>
              </a:ext>
            </a:extLst>
          </p:cNvPr>
          <p:cNvSpPr txBox="1"/>
          <p:nvPr/>
        </p:nvSpPr>
        <p:spPr>
          <a:xfrm>
            <a:off x="697007" y="363754"/>
            <a:ext cx="6608766" cy="430887"/>
          </a:xfrm>
          <a:prstGeom prst="rect">
            <a:avLst/>
          </a:prstGeom>
          <a:noFill/>
        </p:spPr>
        <p:txBody>
          <a:bodyPr wrap="square" rtlCol="0">
            <a:spAutoFit/>
          </a:bodyPr>
          <a:lstStyle/>
          <a:p>
            <a:r>
              <a:rPr lang="en-GB" sz="2200" b="1" u="sng" dirty="0"/>
              <a:t>Autoregressive approach (2):</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212F994-6BD0-46E3-ADBA-895C8A796072}"/>
                  </a:ext>
                </a:extLst>
              </p:cNvPr>
              <p:cNvSpPr txBox="1"/>
              <p:nvPr/>
            </p:nvSpPr>
            <p:spPr>
              <a:xfrm>
                <a:off x="838985" y="2441543"/>
                <a:ext cx="9879291" cy="1938992"/>
              </a:xfrm>
              <a:prstGeom prst="rect">
                <a:avLst/>
              </a:prstGeom>
              <a:noFill/>
            </p:spPr>
            <p:txBody>
              <a:bodyPr wrap="square" rtlCol="0">
                <a:spAutoFit/>
              </a:bodyPr>
              <a:lstStyle/>
              <a:p>
                <a:r>
                  <a:rPr lang="en-GB" sz="2400" dirty="0"/>
                  <a:t>Because we are training the model with the Least Squares autoregressive model </a:t>
                </a:r>
                <a14:m>
                  <m:oMath xmlns:m="http://schemas.openxmlformats.org/officeDocument/2006/math">
                    <m:acc>
                      <m:accPr>
                        <m:chr m:val="̃"/>
                        <m:ctrlPr>
                          <a:rPr lang="en-GB" sz="2400" i="1">
                            <a:latin typeface="Cambria Math" panose="02040503050406030204" pitchFamily="18" charset="0"/>
                          </a:rPr>
                        </m:ctrlPr>
                      </m:accPr>
                      <m:e>
                        <m:r>
                          <a:rPr lang="en-GB" sz="2400" b="0" i="1">
                            <a:latin typeface="Cambria Math" panose="02040503050406030204" pitchFamily="18" charset="0"/>
                          </a:rPr>
                          <m:t>𝑦</m:t>
                        </m:r>
                      </m:e>
                    </m:acc>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oMath>
                </a14:m>
                <a:r>
                  <a:rPr lang="en-GB" sz="2400" dirty="0"/>
                  <a:t> and not with the fault density observations </a:t>
                </a:r>
                <a14:m>
                  <m:oMath xmlns:m="http://schemas.openxmlformats.org/officeDocument/2006/math">
                    <m:r>
                      <a:rPr lang="en-GB" sz="2400" b="0" i="1" smtClean="0">
                        <a:latin typeface="Cambria Math" panose="02040503050406030204" pitchFamily="18" charset="0"/>
                      </a:rPr>
                      <m:t>𝑦</m:t>
                    </m:r>
                    <m:r>
                      <a:rPr lang="en-GB" sz="2400" b="0" i="1" smtClean="0">
                        <a:latin typeface="Cambria Math" panose="02040503050406030204" pitchFamily="18" charset="0"/>
                      </a:rPr>
                      <m:t>(</m:t>
                    </m:r>
                    <m:r>
                      <a:rPr lang="en-GB" sz="2400" b="0" i="1" smtClean="0">
                        <a:latin typeface="Cambria Math" panose="02040503050406030204" pitchFamily="18" charset="0"/>
                      </a:rPr>
                      <m:t>𝑡</m:t>
                    </m:r>
                    <m:r>
                      <a:rPr lang="en-GB" sz="2400" b="0" i="1" smtClean="0">
                        <a:latin typeface="Cambria Math" panose="02040503050406030204" pitchFamily="18" charset="0"/>
                      </a:rPr>
                      <m:t>)</m:t>
                    </m:r>
                  </m:oMath>
                </a14:m>
                <a:r>
                  <a:rPr lang="en-GB" sz="2400" dirty="0"/>
                  <a:t>, we are introducing an error. This error is propagated in the operations of the Least Squares method and therefore, we observe that the autoregressive approach (2) is not as accurate as the previous approaches.</a:t>
                </a:r>
              </a:p>
            </p:txBody>
          </p:sp>
        </mc:Choice>
        <mc:Fallback xmlns="">
          <p:sp>
            <p:nvSpPr>
              <p:cNvPr id="2" name="TextBox 1">
                <a:extLst>
                  <a:ext uri="{FF2B5EF4-FFF2-40B4-BE49-F238E27FC236}">
                    <a16:creationId xmlns:a16="http://schemas.microsoft.com/office/drawing/2014/main" id="{8212F994-6BD0-46E3-ADBA-895C8A796072}"/>
                  </a:ext>
                </a:extLst>
              </p:cNvPr>
              <p:cNvSpPr txBox="1">
                <a:spLocks noRot="1" noChangeAspect="1" noMove="1" noResize="1" noEditPoints="1" noAdjustHandles="1" noChangeArrowheads="1" noChangeShapeType="1" noTextEdit="1"/>
              </p:cNvSpPr>
              <p:nvPr/>
            </p:nvSpPr>
            <p:spPr>
              <a:xfrm>
                <a:off x="838985" y="2441543"/>
                <a:ext cx="9879291" cy="1938992"/>
              </a:xfrm>
              <a:prstGeom prst="rect">
                <a:avLst/>
              </a:prstGeom>
              <a:blipFill>
                <a:blip r:embed="rId2"/>
                <a:stretch>
                  <a:fillRect l="-988" t="-2516" b="-62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5BC61F0-FF2E-475A-B73C-F4E45A38E571}"/>
                  </a:ext>
                </a:extLst>
              </p:cNvPr>
              <p:cNvSpPr txBox="1"/>
              <p:nvPr/>
            </p:nvSpPr>
            <p:spPr>
              <a:xfrm>
                <a:off x="4487159" y="1131215"/>
                <a:ext cx="319568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𝑓</m:t>
                      </m:r>
                      <m:d>
                        <m:dPr>
                          <m:ctrlPr>
                            <a:rPr lang="en-GB" sz="2400" b="0" i="1" smtClean="0">
                              <a:latin typeface="Cambria Math" panose="02040503050406030204" pitchFamily="18" charset="0"/>
                            </a:rPr>
                          </m:ctrlPr>
                        </m:dPr>
                        <m:e>
                          <m:r>
                            <a:rPr lang="en-GB" sz="2400" b="1" i="1" smtClean="0">
                              <a:latin typeface="Cambria Math" panose="02040503050406030204" pitchFamily="18" charset="0"/>
                            </a:rPr>
                            <m:t>𝒙</m:t>
                          </m:r>
                        </m:e>
                      </m:d>
                      <m:r>
                        <a:rPr lang="en-GB" sz="2400" b="0" i="1" smtClean="0">
                          <a:latin typeface="Cambria Math" panose="02040503050406030204" pitchFamily="18" charset="0"/>
                        </a:rPr>
                        <m:t>≈</m:t>
                      </m:r>
                      <m:acc>
                        <m:accPr>
                          <m:chr m:val="̃"/>
                          <m:ctrlPr>
                            <a:rPr lang="en-GB" sz="2400" b="1" i="1">
                              <a:latin typeface="Cambria Math" panose="02040503050406030204" pitchFamily="18" charset="0"/>
                            </a:rPr>
                          </m:ctrlPr>
                        </m:accPr>
                        <m:e>
                          <m:r>
                            <a:rPr lang="en-GB" sz="2400" b="1" i="1">
                              <a:latin typeface="Cambria Math" panose="02040503050406030204" pitchFamily="18" charset="0"/>
                            </a:rPr>
                            <m:t>𝒚</m:t>
                          </m:r>
                        </m:e>
                      </m:acc>
                      <m:r>
                        <a:rPr lang="en-GB" sz="2400" b="0" i="1" smtClean="0">
                          <a:latin typeface="Cambria Math" panose="02040503050406030204" pitchFamily="18" charset="0"/>
                        </a:rPr>
                        <m:t>=</m:t>
                      </m:r>
                      <m:sSup>
                        <m:sSupPr>
                          <m:ctrlPr>
                            <a:rPr lang="en-GB" sz="2400" i="1">
                              <a:latin typeface="Cambria Math" panose="02040503050406030204" pitchFamily="18" charset="0"/>
                            </a:rPr>
                          </m:ctrlPr>
                        </m:sSupPr>
                        <m:e>
                          <m:r>
                            <a:rPr lang="en-GB" sz="2400" b="1" i="1">
                              <a:latin typeface="Cambria Math" panose="02040503050406030204" pitchFamily="18" charset="0"/>
                            </a:rPr>
                            <m:t>𝜽</m:t>
                          </m:r>
                        </m:e>
                        <m:sup>
                          <m:r>
                            <a:rPr lang="en-GB" sz="2400" i="1">
                              <a:latin typeface="Cambria Math" panose="02040503050406030204" pitchFamily="18" charset="0"/>
                            </a:rPr>
                            <m:t>𝑇</m:t>
                          </m:r>
                        </m:sup>
                      </m:sSup>
                      <m:sSub>
                        <m:sSubPr>
                          <m:ctrlPr>
                            <a:rPr lang="en-GB" sz="2400" i="1">
                              <a:latin typeface="Cambria Math" panose="02040503050406030204" pitchFamily="18" charset="0"/>
                            </a:rPr>
                          </m:ctrlPr>
                        </m:sSubPr>
                        <m:e>
                          <m:r>
                            <a:rPr lang="en-GB" sz="2400" b="1" i="1">
                              <a:latin typeface="Cambria Math" panose="02040503050406030204" pitchFamily="18" charset="0"/>
                            </a:rPr>
                            <m:t>𝒙</m:t>
                          </m:r>
                        </m:e>
                        <m:sub>
                          <m:r>
                            <a:rPr lang="en-GB" sz="2400" i="1">
                              <a:latin typeface="Cambria Math" panose="02040503050406030204" pitchFamily="18" charset="0"/>
                            </a:rPr>
                            <m:t>𝑡</m:t>
                          </m:r>
                        </m:sub>
                      </m:sSub>
                    </m:oMath>
                  </m:oMathPara>
                </a14:m>
                <a:endParaRPr lang="en-GB" sz="2400" dirty="0"/>
              </a:p>
            </p:txBody>
          </p:sp>
        </mc:Choice>
        <mc:Fallback xmlns="">
          <p:sp>
            <p:nvSpPr>
              <p:cNvPr id="3" name="TextBox 2">
                <a:extLst>
                  <a:ext uri="{FF2B5EF4-FFF2-40B4-BE49-F238E27FC236}">
                    <a16:creationId xmlns:a16="http://schemas.microsoft.com/office/drawing/2014/main" id="{25BC61F0-FF2E-475A-B73C-F4E45A38E571}"/>
                  </a:ext>
                </a:extLst>
              </p:cNvPr>
              <p:cNvSpPr txBox="1">
                <a:spLocks noRot="1" noChangeAspect="1" noMove="1" noResize="1" noEditPoints="1" noAdjustHandles="1" noChangeArrowheads="1" noChangeShapeType="1" noTextEdit="1"/>
              </p:cNvSpPr>
              <p:nvPr/>
            </p:nvSpPr>
            <p:spPr>
              <a:xfrm>
                <a:off x="4487159" y="1131215"/>
                <a:ext cx="3195686" cy="461665"/>
              </a:xfrm>
              <a:prstGeom prst="rect">
                <a:avLst/>
              </a:prstGeom>
              <a:blipFill>
                <a:blip r:embed="rId3"/>
                <a:stretch>
                  <a:fillRect b="-18667"/>
                </a:stretch>
              </a:blipFill>
            </p:spPr>
            <p:txBody>
              <a:bodyPr/>
              <a:lstStyle/>
              <a:p>
                <a:r>
                  <a:rPr lang="en-GB">
                    <a:noFill/>
                  </a:rPr>
                  <a:t> </a:t>
                </a:r>
              </a:p>
            </p:txBody>
          </p:sp>
        </mc:Fallback>
      </mc:AlternateContent>
    </p:spTree>
    <p:extLst>
      <p:ext uri="{BB962C8B-B14F-4D97-AF65-F5344CB8AC3E}">
        <p14:creationId xmlns:p14="http://schemas.microsoft.com/office/powerpoint/2010/main" val="3809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8AE-4AB0-4F57-A1AA-C70465FD190E}"/>
              </a:ext>
            </a:extLst>
          </p:cNvPr>
          <p:cNvSpPr>
            <a:spLocks noGrp="1"/>
          </p:cNvSpPr>
          <p:nvPr>
            <p:ph type="title"/>
          </p:nvPr>
        </p:nvSpPr>
        <p:spPr/>
        <p:txBody>
          <a:bodyPr/>
          <a:lstStyle/>
          <a:p>
            <a:r>
              <a:rPr lang="en-GB" dirty="0"/>
              <a:t>List of activities</a:t>
            </a:r>
          </a:p>
        </p:txBody>
      </p:sp>
      <p:sp>
        <p:nvSpPr>
          <p:cNvPr id="3" name="Content Placeholder 2">
            <a:extLst>
              <a:ext uri="{FF2B5EF4-FFF2-40B4-BE49-F238E27FC236}">
                <a16:creationId xmlns:a16="http://schemas.microsoft.com/office/drawing/2014/main" id="{4852A335-5B72-4F6C-A52D-E21C8FC2ECD5}"/>
              </a:ext>
            </a:extLst>
          </p:cNvPr>
          <p:cNvSpPr>
            <a:spLocks noGrp="1"/>
          </p:cNvSpPr>
          <p:nvPr>
            <p:ph idx="1"/>
          </p:nvPr>
        </p:nvSpPr>
        <p:spPr/>
        <p:txBody>
          <a:bodyPr/>
          <a:lstStyle/>
          <a:p>
            <a:r>
              <a:rPr lang="en-US" dirty="0">
                <a:solidFill>
                  <a:schemeClr val="bg1">
                    <a:lumMod val="50000"/>
                  </a:schemeClr>
                </a:solidFill>
                <a:latin typeface="-apple-system"/>
              </a:rPr>
              <a:t>Ongoing work looking at filtering of inputs.</a:t>
            </a:r>
          </a:p>
          <a:p>
            <a:r>
              <a:rPr lang="en-US" dirty="0">
                <a:solidFill>
                  <a:schemeClr val="bg1">
                    <a:lumMod val="50000"/>
                  </a:schemeClr>
                </a:solidFill>
                <a:latin typeface="-apple-system"/>
              </a:rPr>
              <a:t>T</a:t>
            </a:r>
            <a:r>
              <a:rPr lang="en-US" b="0" i="0" dirty="0">
                <a:solidFill>
                  <a:schemeClr val="bg1">
                    <a:lumMod val="50000"/>
                  </a:schemeClr>
                </a:solidFill>
                <a:effectLst/>
                <a:latin typeface="-apple-system"/>
              </a:rPr>
              <a:t>o run the autoregressive approach 1 with inputs removed.</a:t>
            </a:r>
          </a:p>
          <a:p>
            <a:r>
              <a:rPr lang="en-US" dirty="0">
                <a:solidFill>
                  <a:schemeClr val="bg1">
                    <a:lumMod val="50000"/>
                  </a:schemeClr>
                </a:solidFill>
                <a:latin typeface="-apple-system"/>
              </a:rPr>
              <a:t>T</a:t>
            </a:r>
            <a:r>
              <a:rPr lang="en-US" b="0" i="0" dirty="0">
                <a:solidFill>
                  <a:schemeClr val="bg1">
                    <a:lumMod val="50000"/>
                  </a:schemeClr>
                </a:solidFill>
                <a:effectLst/>
                <a:latin typeface="-apple-system"/>
              </a:rPr>
              <a:t>o run the autoregressive approach 2</a:t>
            </a:r>
            <a:r>
              <a:rPr lang="en-US" b="0" i="0" dirty="0">
                <a:solidFill>
                  <a:srgbClr val="24292E"/>
                </a:solidFill>
                <a:effectLst/>
                <a:latin typeface="-apple-system"/>
              </a:rPr>
              <a:t> (but requires verification)</a:t>
            </a:r>
          </a:p>
          <a:p>
            <a:r>
              <a:rPr lang="en-GB" dirty="0"/>
              <a:t>Re-run randomly selected inputs, focusing on 2</a:t>
            </a:r>
            <a:r>
              <a:rPr lang="en-GB" baseline="30000" dirty="0"/>
              <a:t>nd</a:t>
            </a:r>
            <a:r>
              <a:rPr lang="en-GB" dirty="0"/>
              <a:t> half of data.</a:t>
            </a:r>
          </a:p>
          <a:p>
            <a:r>
              <a:rPr lang="en-GB" dirty="0"/>
              <a:t>Better visualisation of effect of inputs on model output.</a:t>
            </a:r>
          </a:p>
        </p:txBody>
      </p:sp>
      <p:sp>
        <p:nvSpPr>
          <p:cNvPr id="4" name="Footer Placeholder 3">
            <a:extLst>
              <a:ext uri="{FF2B5EF4-FFF2-40B4-BE49-F238E27FC236}">
                <a16:creationId xmlns:a16="http://schemas.microsoft.com/office/drawing/2014/main" id="{799502DC-9275-46E7-BB8E-B1703BD5559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B6C633A3-4151-4904-8746-3B2DD07230A0}"/>
              </a:ext>
            </a:extLst>
          </p:cNvPr>
          <p:cNvSpPr>
            <a:spLocks noGrp="1"/>
          </p:cNvSpPr>
          <p:nvPr>
            <p:ph type="sldNum" sz="quarter" idx="12"/>
          </p:nvPr>
        </p:nvSpPr>
        <p:spPr/>
        <p:txBody>
          <a:bodyPr/>
          <a:lstStyle/>
          <a:p>
            <a:fld id="{08128F8F-2851-4536-A9C7-72A8F35850F7}" type="slidenum">
              <a:rPr lang="en-GB" smtClean="0"/>
              <a:t>13</a:t>
            </a:fld>
            <a:endParaRPr lang="en-GB"/>
          </a:p>
        </p:txBody>
      </p:sp>
    </p:spTree>
    <p:extLst>
      <p:ext uri="{BB962C8B-B14F-4D97-AF65-F5344CB8AC3E}">
        <p14:creationId xmlns:p14="http://schemas.microsoft.com/office/powerpoint/2010/main" val="174895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822DD9-B110-4974-A04E-762ED36F7EFD}"/>
              </a:ext>
            </a:extLst>
          </p:cNvPr>
          <p:cNvPicPr>
            <a:picLocks noChangeAspect="1"/>
          </p:cNvPicPr>
          <p:nvPr/>
        </p:nvPicPr>
        <p:blipFill>
          <a:blip r:embed="rId2"/>
          <a:stretch>
            <a:fillRect/>
          </a:stretch>
        </p:blipFill>
        <p:spPr>
          <a:xfrm>
            <a:off x="1564640" y="1305559"/>
            <a:ext cx="8639881" cy="4692925"/>
          </a:xfrm>
          <a:prstGeom prst="rect">
            <a:avLst/>
          </a:prstGeom>
        </p:spPr>
      </p:pic>
      <p:sp>
        <p:nvSpPr>
          <p:cNvPr id="7" name="TextBox 6">
            <a:extLst>
              <a:ext uri="{FF2B5EF4-FFF2-40B4-BE49-F238E27FC236}">
                <a16:creationId xmlns:a16="http://schemas.microsoft.com/office/drawing/2014/main" id="{C131B1EE-2EC9-4D71-BB57-C1ABAF14E308}"/>
              </a:ext>
            </a:extLst>
          </p:cNvPr>
          <p:cNvSpPr txBox="1"/>
          <p:nvPr/>
        </p:nvSpPr>
        <p:spPr>
          <a:xfrm>
            <a:off x="751840" y="55880"/>
            <a:ext cx="7366000" cy="369332"/>
          </a:xfrm>
          <a:prstGeom prst="rect">
            <a:avLst/>
          </a:prstGeom>
          <a:noFill/>
        </p:spPr>
        <p:txBody>
          <a:bodyPr wrap="square" rtlCol="0">
            <a:spAutoFit/>
          </a:bodyPr>
          <a:lstStyle/>
          <a:p>
            <a:r>
              <a:rPr lang="en-GB" b="1" u="sng" dirty="0"/>
              <a:t>Results from last week: Where the inputs were still a little bit “noisy”</a:t>
            </a:r>
          </a:p>
        </p:txBody>
      </p:sp>
    </p:spTree>
    <p:extLst>
      <p:ext uri="{BB962C8B-B14F-4D97-AF65-F5344CB8AC3E}">
        <p14:creationId xmlns:p14="http://schemas.microsoft.com/office/powerpoint/2010/main" val="78567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E6C555-208C-4A19-ADD3-384089A610F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93583815-C0CB-4E26-B911-268CD6BB19C5}"/>
              </a:ext>
            </a:extLst>
          </p:cNvPr>
          <p:cNvSpPr>
            <a:spLocks noGrp="1"/>
          </p:cNvSpPr>
          <p:nvPr>
            <p:ph type="sldNum" sz="quarter" idx="12"/>
          </p:nvPr>
        </p:nvSpPr>
        <p:spPr/>
        <p:txBody>
          <a:bodyPr/>
          <a:lstStyle/>
          <a:p>
            <a:fld id="{08128F8F-2851-4536-A9C7-72A8F35850F7}" type="slidenum">
              <a:rPr lang="en-GB" smtClean="0"/>
              <a:t>15</a:t>
            </a:fld>
            <a:endParaRPr lang="en-GB" dirty="0"/>
          </a:p>
        </p:txBody>
      </p:sp>
      <p:sp>
        <p:nvSpPr>
          <p:cNvPr id="13" name="TextBox 12">
            <a:extLst>
              <a:ext uri="{FF2B5EF4-FFF2-40B4-BE49-F238E27FC236}">
                <a16:creationId xmlns:a16="http://schemas.microsoft.com/office/drawing/2014/main" id="{35A2DA0F-CF1E-4242-8C73-7CF1DE73A101}"/>
              </a:ext>
            </a:extLst>
          </p:cNvPr>
          <p:cNvSpPr txBox="1"/>
          <p:nvPr/>
        </p:nvSpPr>
        <p:spPr>
          <a:xfrm>
            <a:off x="697007" y="363754"/>
            <a:ext cx="6608766" cy="523220"/>
          </a:xfrm>
          <a:prstGeom prst="rect">
            <a:avLst/>
          </a:prstGeom>
          <a:noFill/>
        </p:spPr>
        <p:txBody>
          <a:bodyPr wrap="square" rtlCol="0">
            <a:spAutoFit/>
          </a:bodyPr>
          <a:lstStyle/>
          <a:p>
            <a:r>
              <a:rPr lang="en-GB" sz="2800" b="1" dirty="0">
                <a:solidFill>
                  <a:srgbClr val="A07111"/>
                </a:solidFill>
              </a:rPr>
              <a:t>Randomly selecting the best inputs</a:t>
            </a:r>
            <a:endParaRPr lang="en-GB" sz="2600" b="1" dirty="0">
              <a:solidFill>
                <a:srgbClr val="A07111"/>
              </a:solidFill>
            </a:endParaRPr>
          </a:p>
        </p:txBody>
      </p:sp>
      <p:pic>
        <p:nvPicPr>
          <p:cNvPr id="3" name="Picture 2" descr="Chart, histogram&#10;&#10;Description automatically generated">
            <a:extLst>
              <a:ext uri="{FF2B5EF4-FFF2-40B4-BE49-F238E27FC236}">
                <a16:creationId xmlns:a16="http://schemas.microsoft.com/office/drawing/2014/main" id="{CD923FAA-D8A0-4F12-9492-7C13FC6DAE82}"/>
              </a:ext>
            </a:extLst>
          </p:cNvPr>
          <p:cNvPicPr>
            <a:picLocks noChangeAspect="1"/>
          </p:cNvPicPr>
          <p:nvPr/>
        </p:nvPicPr>
        <p:blipFill rotWithShape="1">
          <a:blip r:embed="rId2">
            <a:extLst>
              <a:ext uri="{28A0092B-C50C-407E-A947-70E740481C1C}">
                <a14:useLocalDpi xmlns:a14="http://schemas.microsoft.com/office/drawing/2010/main" val="0"/>
              </a:ext>
            </a:extLst>
          </a:blip>
          <a:srcRect l="8273" t="10778" r="9304" b="6868"/>
          <a:stretch/>
        </p:blipFill>
        <p:spPr>
          <a:xfrm>
            <a:off x="952108" y="1152061"/>
            <a:ext cx="6909848" cy="4553877"/>
          </a:xfrm>
          <a:prstGeom prst="rect">
            <a:avLst/>
          </a:prstGeom>
        </p:spPr>
      </p:pic>
      <p:sp>
        <p:nvSpPr>
          <p:cNvPr id="6" name="Content Placeholder 2">
            <a:extLst>
              <a:ext uri="{FF2B5EF4-FFF2-40B4-BE49-F238E27FC236}">
                <a16:creationId xmlns:a16="http://schemas.microsoft.com/office/drawing/2014/main" id="{150AE6B2-D447-42CE-8826-5948264FB30D}"/>
              </a:ext>
            </a:extLst>
          </p:cNvPr>
          <p:cNvSpPr>
            <a:spLocks noGrp="1"/>
          </p:cNvSpPr>
          <p:nvPr>
            <p:ph idx="1"/>
          </p:nvPr>
        </p:nvSpPr>
        <p:spPr>
          <a:xfrm>
            <a:off x="8153400" y="1152061"/>
            <a:ext cx="3837495" cy="4720838"/>
          </a:xfrm>
        </p:spPr>
        <p:txBody>
          <a:bodyPr>
            <a:normAutofit/>
          </a:bodyPr>
          <a:lstStyle/>
          <a:p>
            <a:r>
              <a:rPr lang="en-GB" sz="2200" dirty="0"/>
              <a:t>5000 Monte Carlo simulations were run</a:t>
            </a:r>
          </a:p>
          <a:p>
            <a:r>
              <a:rPr lang="en-GB" sz="2200" dirty="0"/>
              <a:t>Optimising performance after the 1000 point mark</a:t>
            </a:r>
          </a:p>
          <a:p>
            <a:r>
              <a:rPr lang="en-GB" sz="2200" dirty="0"/>
              <a:t>The second region shows better results but the difference is marginal</a:t>
            </a:r>
          </a:p>
          <a:p>
            <a:r>
              <a:rPr lang="en-GB" sz="2200" dirty="0"/>
              <a:t>Amount of filtering also appears to influence the parameters that are retained but doesn’t seem to positively influence model performance.</a:t>
            </a:r>
          </a:p>
          <a:p>
            <a:endParaRPr lang="en-GB" dirty="0"/>
          </a:p>
        </p:txBody>
      </p:sp>
    </p:spTree>
    <p:extLst>
      <p:ext uri="{BB962C8B-B14F-4D97-AF65-F5344CB8AC3E}">
        <p14:creationId xmlns:p14="http://schemas.microsoft.com/office/powerpoint/2010/main" val="99548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8AE-4AB0-4F57-A1AA-C70465FD190E}"/>
              </a:ext>
            </a:extLst>
          </p:cNvPr>
          <p:cNvSpPr>
            <a:spLocks noGrp="1"/>
          </p:cNvSpPr>
          <p:nvPr>
            <p:ph type="title"/>
          </p:nvPr>
        </p:nvSpPr>
        <p:spPr/>
        <p:txBody>
          <a:bodyPr/>
          <a:lstStyle/>
          <a:p>
            <a:r>
              <a:rPr lang="en-GB" dirty="0"/>
              <a:t>List of activities</a:t>
            </a:r>
          </a:p>
        </p:txBody>
      </p:sp>
      <p:sp>
        <p:nvSpPr>
          <p:cNvPr id="3" name="Content Placeholder 2">
            <a:extLst>
              <a:ext uri="{FF2B5EF4-FFF2-40B4-BE49-F238E27FC236}">
                <a16:creationId xmlns:a16="http://schemas.microsoft.com/office/drawing/2014/main" id="{4852A335-5B72-4F6C-A52D-E21C8FC2ECD5}"/>
              </a:ext>
            </a:extLst>
          </p:cNvPr>
          <p:cNvSpPr>
            <a:spLocks noGrp="1"/>
          </p:cNvSpPr>
          <p:nvPr>
            <p:ph idx="1"/>
          </p:nvPr>
        </p:nvSpPr>
        <p:spPr/>
        <p:txBody>
          <a:bodyPr/>
          <a:lstStyle/>
          <a:p>
            <a:r>
              <a:rPr lang="en-US" dirty="0">
                <a:solidFill>
                  <a:schemeClr val="bg1">
                    <a:lumMod val="50000"/>
                  </a:schemeClr>
                </a:solidFill>
                <a:latin typeface="-apple-system"/>
              </a:rPr>
              <a:t>Ongoing work looking at filtering of inputs.</a:t>
            </a:r>
          </a:p>
          <a:p>
            <a:r>
              <a:rPr lang="en-US" dirty="0">
                <a:solidFill>
                  <a:schemeClr val="bg1">
                    <a:lumMod val="50000"/>
                  </a:schemeClr>
                </a:solidFill>
                <a:latin typeface="-apple-system"/>
              </a:rPr>
              <a:t>T</a:t>
            </a:r>
            <a:r>
              <a:rPr lang="en-US" b="0" i="0" dirty="0">
                <a:solidFill>
                  <a:schemeClr val="bg1">
                    <a:lumMod val="50000"/>
                  </a:schemeClr>
                </a:solidFill>
                <a:effectLst/>
                <a:latin typeface="-apple-system"/>
              </a:rPr>
              <a:t>o run the autoregressive approach 1 with inputs removed.</a:t>
            </a:r>
          </a:p>
          <a:p>
            <a:r>
              <a:rPr lang="en-US" dirty="0">
                <a:solidFill>
                  <a:schemeClr val="bg1">
                    <a:lumMod val="50000"/>
                  </a:schemeClr>
                </a:solidFill>
                <a:latin typeface="-apple-system"/>
              </a:rPr>
              <a:t>T</a:t>
            </a:r>
            <a:r>
              <a:rPr lang="en-US" b="0" i="0" dirty="0">
                <a:solidFill>
                  <a:schemeClr val="bg1">
                    <a:lumMod val="50000"/>
                  </a:schemeClr>
                </a:solidFill>
                <a:effectLst/>
                <a:latin typeface="-apple-system"/>
              </a:rPr>
              <a:t>o run the autoregressive approach 2</a:t>
            </a:r>
            <a:r>
              <a:rPr lang="en-US" b="0" i="0" dirty="0">
                <a:solidFill>
                  <a:srgbClr val="24292E"/>
                </a:solidFill>
                <a:effectLst/>
                <a:latin typeface="-apple-system"/>
              </a:rPr>
              <a:t> (but requires verification)</a:t>
            </a:r>
          </a:p>
          <a:p>
            <a:r>
              <a:rPr lang="en-GB" dirty="0">
                <a:solidFill>
                  <a:schemeClr val="bg1">
                    <a:lumMod val="50000"/>
                  </a:schemeClr>
                </a:solidFill>
              </a:rPr>
              <a:t>Re-run randomly selected inputs, focusing on 2</a:t>
            </a:r>
            <a:r>
              <a:rPr lang="en-GB" baseline="30000" dirty="0">
                <a:solidFill>
                  <a:schemeClr val="bg1">
                    <a:lumMod val="50000"/>
                  </a:schemeClr>
                </a:solidFill>
              </a:rPr>
              <a:t>nd</a:t>
            </a:r>
            <a:r>
              <a:rPr lang="en-GB" dirty="0">
                <a:solidFill>
                  <a:schemeClr val="bg1">
                    <a:lumMod val="50000"/>
                  </a:schemeClr>
                </a:solidFill>
              </a:rPr>
              <a:t> half of data.</a:t>
            </a:r>
          </a:p>
          <a:p>
            <a:r>
              <a:rPr lang="en-GB" dirty="0"/>
              <a:t>Better visualisation of effect of inputs on model output.</a:t>
            </a:r>
          </a:p>
        </p:txBody>
      </p:sp>
      <p:sp>
        <p:nvSpPr>
          <p:cNvPr id="4" name="Footer Placeholder 3">
            <a:extLst>
              <a:ext uri="{FF2B5EF4-FFF2-40B4-BE49-F238E27FC236}">
                <a16:creationId xmlns:a16="http://schemas.microsoft.com/office/drawing/2014/main" id="{799502DC-9275-46E7-BB8E-B1703BD5559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B6C633A3-4151-4904-8746-3B2DD07230A0}"/>
              </a:ext>
            </a:extLst>
          </p:cNvPr>
          <p:cNvSpPr>
            <a:spLocks noGrp="1"/>
          </p:cNvSpPr>
          <p:nvPr>
            <p:ph type="sldNum" sz="quarter" idx="12"/>
          </p:nvPr>
        </p:nvSpPr>
        <p:spPr/>
        <p:txBody>
          <a:bodyPr/>
          <a:lstStyle/>
          <a:p>
            <a:fld id="{08128F8F-2851-4536-A9C7-72A8F35850F7}" type="slidenum">
              <a:rPr lang="en-GB" smtClean="0"/>
              <a:t>16</a:t>
            </a:fld>
            <a:endParaRPr lang="en-GB"/>
          </a:p>
        </p:txBody>
      </p:sp>
    </p:spTree>
    <p:extLst>
      <p:ext uri="{BB962C8B-B14F-4D97-AF65-F5344CB8AC3E}">
        <p14:creationId xmlns:p14="http://schemas.microsoft.com/office/powerpoint/2010/main" val="426110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9502DC-9275-46E7-BB8E-B1703BD5559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B6C633A3-4151-4904-8746-3B2DD07230A0}"/>
              </a:ext>
            </a:extLst>
          </p:cNvPr>
          <p:cNvSpPr>
            <a:spLocks noGrp="1"/>
          </p:cNvSpPr>
          <p:nvPr>
            <p:ph type="sldNum" sz="quarter" idx="12"/>
          </p:nvPr>
        </p:nvSpPr>
        <p:spPr/>
        <p:txBody>
          <a:bodyPr/>
          <a:lstStyle/>
          <a:p>
            <a:fld id="{08128F8F-2851-4536-A9C7-72A8F35850F7}" type="slidenum">
              <a:rPr lang="en-GB" smtClean="0"/>
              <a:t>17</a:t>
            </a:fld>
            <a:endParaRPr lang="en-GB"/>
          </a:p>
        </p:txBody>
      </p:sp>
      <p:sp>
        <p:nvSpPr>
          <p:cNvPr id="9" name="TextBox 8">
            <a:extLst>
              <a:ext uri="{FF2B5EF4-FFF2-40B4-BE49-F238E27FC236}">
                <a16:creationId xmlns:a16="http://schemas.microsoft.com/office/drawing/2014/main" id="{2F374468-6E78-40CE-AC2B-D190F81E29B8}"/>
              </a:ext>
            </a:extLst>
          </p:cNvPr>
          <p:cNvSpPr txBox="1"/>
          <p:nvPr/>
        </p:nvSpPr>
        <p:spPr>
          <a:xfrm>
            <a:off x="697007" y="363754"/>
            <a:ext cx="6608766" cy="523220"/>
          </a:xfrm>
          <a:prstGeom prst="rect">
            <a:avLst/>
          </a:prstGeom>
          <a:noFill/>
        </p:spPr>
        <p:txBody>
          <a:bodyPr wrap="square" rtlCol="0">
            <a:spAutoFit/>
          </a:bodyPr>
          <a:lstStyle/>
          <a:p>
            <a:r>
              <a:rPr lang="en-GB" sz="2800" b="1" dirty="0">
                <a:solidFill>
                  <a:srgbClr val="A07111"/>
                </a:solidFill>
              </a:rPr>
              <a:t>Visualisation</a:t>
            </a:r>
            <a:endParaRPr lang="en-GB" sz="2600" b="1" dirty="0">
              <a:solidFill>
                <a:srgbClr val="A07111"/>
              </a:solidFill>
            </a:endParaRPr>
          </a:p>
        </p:txBody>
      </p:sp>
      <p:pic>
        <p:nvPicPr>
          <p:cNvPr id="13" name="Picture 12">
            <a:extLst>
              <a:ext uri="{FF2B5EF4-FFF2-40B4-BE49-F238E27FC236}">
                <a16:creationId xmlns:a16="http://schemas.microsoft.com/office/drawing/2014/main" id="{CED117D7-94C6-4D0C-A106-246116BE3943}"/>
              </a:ext>
            </a:extLst>
          </p:cNvPr>
          <p:cNvPicPr>
            <a:picLocks noChangeAspect="1"/>
          </p:cNvPicPr>
          <p:nvPr/>
        </p:nvPicPr>
        <p:blipFill rotWithShape="1">
          <a:blip r:embed="rId2"/>
          <a:srcRect t="9764" b="7507"/>
          <a:stretch/>
        </p:blipFill>
        <p:spPr>
          <a:xfrm>
            <a:off x="1389380" y="1056640"/>
            <a:ext cx="9044940" cy="4988560"/>
          </a:xfrm>
          <a:prstGeom prst="rect">
            <a:avLst/>
          </a:prstGeom>
        </p:spPr>
      </p:pic>
    </p:spTree>
    <p:extLst>
      <p:ext uri="{BB962C8B-B14F-4D97-AF65-F5344CB8AC3E}">
        <p14:creationId xmlns:p14="http://schemas.microsoft.com/office/powerpoint/2010/main" val="77748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8AE-4AB0-4F57-A1AA-C70465FD190E}"/>
              </a:ext>
            </a:extLst>
          </p:cNvPr>
          <p:cNvSpPr>
            <a:spLocks noGrp="1"/>
          </p:cNvSpPr>
          <p:nvPr>
            <p:ph type="title"/>
          </p:nvPr>
        </p:nvSpPr>
        <p:spPr/>
        <p:txBody>
          <a:bodyPr/>
          <a:lstStyle/>
          <a:p>
            <a:r>
              <a:rPr lang="en-GB" dirty="0"/>
              <a:t>List of activities</a:t>
            </a:r>
          </a:p>
        </p:txBody>
      </p:sp>
      <p:sp>
        <p:nvSpPr>
          <p:cNvPr id="3" name="Content Placeholder 2">
            <a:extLst>
              <a:ext uri="{FF2B5EF4-FFF2-40B4-BE49-F238E27FC236}">
                <a16:creationId xmlns:a16="http://schemas.microsoft.com/office/drawing/2014/main" id="{4852A335-5B72-4F6C-A52D-E21C8FC2ECD5}"/>
              </a:ext>
            </a:extLst>
          </p:cNvPr>
          <p:cNvSpPr>
            <a:spLocks noGrp="1"/>
          </p:cNvSpPr>
          <p:nvPr>
            <p:ph idx="1"/>
          </p:nvPr>
        </p:nvSpPr>
        <p:spPr/>
        <p:txBody>
          <a:bodyPr/>
          <a:lstStyle/>
          <a:p>
            <a:r>
              <a:rPr lang="en-US" dirty="0">
                <a:solidFill>
                  <a:schemeClr val="bg1">
                    <a:lumMod val="50000"/>
                  </a:schemeClr>
                </a:solidFill>
                <a:latin typeface="-apple-system"/>
              </a:rPr>
              <a:t>Ongoing work looking at filtering of inputs.</a:t>
            </a:r>
          </a:p>
          <a:p>
            <a:r>
              <a:rPr lang="en-US" dirty="0">
                <a:solidFill>
                  <a:schemeClr val="bg1">
                    <a:lumMod val="50000"/>
                  </a:schemeClr>
                </a:solidFill>
                <a:latin typeface="-apple-system"/>
              </a:rPr>
              <a:t>T</a:t>
            </a:r>
            <a:r>
              <a:rPr lang="en-US" b="0" i="0" dirty="0">
                <a:solidFill>
                  <a:schemeClr val="bg1">
                    <a:lumMod val="50000"/>
                  </a:schemeClr>
                </a:solidFill>
                <a:effectLst/>
                <a:latin typeface="-apple-system"/>
              </a:rPr>
              <a:t>o run the autoregressive approach 1 with inputs removed.</a:t>
            </a:r>
          </a:p>
          <a:p>
            <a:r>
              <a:rPr lang="en-US" dirty="0">
                <a:solidFill>
                  <a:schemeClr val="bg1">
                    <a:lumMod val="50000"/>
                  </a:schemeClr>
                </a:solidFill>
                <a:latin typeface="-apple-system"/>
              </a:rPr>
              <a:t>T</a:t>
            </a:r>
            <a:r>
              <a:rPr lang="en-US" b="0" i="0" dirty="0">
                <a:solidFill>
                  <a:schemeClr val="bg1">
                    <a:lumMod val="50000"/>
                  </a:schemeClr>
                </a:solidFill>
                <a:effectLst/>
                <a:latin typeface="-apple-system"/>
              </a:rPr>
              <a:t>o run the autoregressive approach 2</a:t>
            </a:r>
            <a:r>
              <a:rPr lang="en-US" b="0" i="0" dirty="0">
                <a:solidFill>
                  <a:srgbClr val="24292E"/>
                </a:solidFill>
                <a:effectLst/>
                <a:latin typeface="-apple-system"/>
              </a:rPr>
              <a:t> (but requires verification)</a:t>
            </a:r>
          </a:p>
          <a:p>
            <a:r>
              <a:rPr lang="en-GB" dirty="0">
                <a:solidFill>
                  <a:schemeClr val="bg1">
                    <a:lumMod val="50000"/>
                  </a:schemeClr>
                </a:solidFill>
              </a:rPr>
              <a:t>Re-run randomly selected inputs, focusing on 2</a:t>
            </a:r>
            <a:r>
              <a:rPr lang="en-GB" baseline="30000" dirty="0">
                <a:solidFill>
                  <a:schemeClr val="bg1">
                    <a:lumMod val="50000"/>
                  </a:schemeClr>
                </a:solidFill>
              </a:rPr>
              <a:t>nd</a:t>
            </a:r>
            <a:r>
              <a:rPr lang="en-GB" dirty="0">
                <a:solidFill>
                  <a:schemeClr val="bg1">
                    <a:lumMod val="50000"/>
                  </a:schemeClr>
                </a:solidFill>
              </a:rPr>
              <a:t> half of data.</a:t>
            </a:r>
          </a:p>
          <a:p>
            <a:r>
              <a:rPr lang="en-GB" dirty="0">
                <a:solidFill>
                  <a:schemeClr val="bg1">
                    <a:lumMod val="50000"/>
                  </a:schemeClr>
                </a:solidFill>
              </a:rPr>
              <a:t>Better visualisation of effect of inputs on model output.</a:t>
            </a:r>
          </a:p>
        </p:txBody>
      </p:sp>
      <p:sp>
        <p:nvSpPr>
          <p:cNvPr id="4" name="Footer Placeholder 3">
            <a:extLst>
              <a:ext uri="{FF2B5EF4-FFF2-40B4-BE49-F238E27FC236}">
                <a16:creationId xmlns:a16="http://schemas.microsoft.com/office/drawing/2014/main" id="{799502DC-9275-46E7-BB8E-B1703BD5559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B6C633A3-4151-4904-8746-3B2DD07230A0}"/>
              </a:ext>
            </a:extLst>
          </p:cNvPr>
          <p:cNvSpPr>
            <a:spLocks noGrp="1"/>
          </p:cNvSpPr>
          <p:nvPr>
            <p:ph type="sldNum" sz="quarter" idx="12"/>
          </p:nvPr>
        </p:nvSpPr>
        <p:spPr/>
        <p:txBody>
          <a:bodyPr/>
          <a:lstStyle/>
          <a:p>
            <a:fld id="{08128F8F-2851-4536-A9C7-72A8F35850F7}" type="slidenum">
              <a:rPr lang="en-GB" smtClean="0"/>
              <a:t>18</a:t>
            </a:fld>
            <a:endParaRPr lang="en-GB"/>
          </a:p>
        </p:txBody>
      </p:sp>
    </p:spTree>
    <p:extLst>
      <p:ext uri="{BB962C8B-B14F-4D97-AF65-F5344CB8AC3E}">
        <p14:creationId xmlns:p14="http://schemas.microsoft.com/office/powerpoint/2010/main" val="1301871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C488-3FAF-4001-A626-EF78113CB50B}"/>
              </a:ext>
            </a:extLst>
          </p:cNvPr>
          <p:cNvSpPr>
            <a:spLocks noGrp="1"/>
          </p:cNvSpPr>
          <p:nvPr>
            <p:ph type="title"/>
          </p:nvPr>
        </p:nvSpPr>
        <p:spPr/>
        <p:txBody>
          <a:bodyPr/>
          <a:lstStyle/>
          <a:p>
            <a:r>
              <a:rPr lang="en-GB" b="1" dirty="0">
                <a:solidFill>
                  <a:srgbClr val="A07111"/>
                </a:solidFill>
              </a:rPr>
              <a:t>Conclusions</a:t>
            </a:r>
          </a:p>
        </p:txBody>
      </p:sp>
      <p:sp>
        <p:nvSpPr>
          <p:cNvPr id="3" name="Content Placeholder 2">
            <a:extLst>
              <a:ext uri="{FF2B5EF4-FFF2-40B4-BE49-F238E27FC236}">
                <a16:creationId xmlns:a16="http://schemas.microsoft.com/office/drawing/2014/main" id="{495F7A93-316F-418E-9171-57789C456B4F}"/>
              </a:ext>
            </a:extLst>
          </p:cNvPr>
          <p:cNvSpPr>
            <a:spLocks noGrp="1"/>
          </p:cNvSpPr>
          <p:nvPr>
            <p:ph idx="1"/>
          </p:nvPr>
        </p:nvSpPr>
        <p:spPr/>
        <p:txBody>
          <a:bodyPr/>
          <a:lstStyle/>
          <a:p>
            <a:r>
              <a:rPr lang="en-GB" dirty="0"/>
              <a:t>We may have taken linear models as far as they can go.</a:t>
            </a:r>
          </a:p>
          <a:p>
            <a:r>
              <a:rPr lang="en-GB" dirty="0"/>
              <a:t>But input from NSG regarding suitable inputs may be improve things.</a:t>
            </a:r>
          </a:p>
          <a:p>
            <a:r>
              <a:rPr lang="en-GB" dirty="0"/>
              <a:t>Filtering perhaps not as important as we thought?</a:t>
            </a:r>
          </a:p>
          <a:p>
            <a:r>
              <a:rPr lang="en-GB" dirty="0"/>
              <a:t>Key next steps will be:</a:t>
            </a:r>
          </a:p>
          <a:p>
            <a:pPr lvl="1"/>
            <a:r>
              <a:rPr lang="en-GB" dirty="0"/>
              <a:t>Introduction of nonlinear structures.</a:t>
            </a:r>
          </a:p>
          <a:p>
            <a:pPr lvl="1"/>
            <a:r>
              <a:rPr lang="en-GB" dirty="0"/>
              <a:t>Preparation of validation data.</a:t>
            </a:r>
          </a:p>
          <a:p>
            <a:pPr lvl="1"/>
            <a:endParaRPr lang="en-GB" dirty="0"/>
          </a:p>
          <a:p>
            <a:endParaRPr lang="en-GB" dirty="0"/>
          </a:p>
        </p:txBody>
      </p:sp>
      <p:sp>
        <p:nvSpPr>
          <p:cNvPr id="4" name="Footer Placeholder 3">
            <a:extLst>
              <a:ext uri="{FF2B5EF4-FFF2-40B4-BE49-F238E27FC236}">
                <a16:creationId xmlns:a16="http://schemas.microsoft.com/office/drawing/2014/main" id="{FF673F4D-52C3-42C4-A7EE-472C2F4A3150}"/>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DE39ACE4-B4DA-4CB9-8114-02BF8B54FBC7}"/>
              </a:ext>
            </a:extLst>
          </p:cNvPr>
          <p:cNvSpPr>
            <a:spLocks noGrp="1"/>
          </p:cNvSpPr>
          <p:nvPr>
            <p:ph type="sldNum" sz="quarter" idx="12"/>
          </p:nvPr>
        </p:nvSpPr>
        <p:spPr/>
        <p:txBody>
          <a:bodyPr/>
          <a:lstStyle/>
          <a:p>
            <a:fld id="{08128F8F-2851-4536-A9C7-72A8F35850F7}" type="slidenum">
              <a:rPr lang="en-GB" smtClean="0"/>
              <a:t>19</a:t>
            </a:fld>
            <a:endParaRPr lang="en-GB"/>
          </a:p>
        </p:txBody>
      </p:sp>
    </p:spTree>
    <p:extLst>
      <p:ext uri="{BB962C8B-B14F-4D97-AF65-F5344CB8AC3E}">
        <p14:creationId xmlns:p14="http://schemas.microsoft.com/office/powerpoint/2010/main" val="177577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8AE-4AB0-4F57-A1AA-C70465FD190E}"/>
              </a:ext>
            </a:extLst>
          </p:cNvPr>
          <p:cNvSpPr>
            <a:spLocks noGrp="1"/>
          </p:cNvSpPr>
          <p:nvPr>
            <p:ph type="title"/>
          </p:nvPr>
        </p:nvSpPr>
        <p:spPr/>
        <p:txBody>
          <a:bodyPr/>
          <a:lstStyle/>
          <a:p>
            <a:r>
              <a:rPr lang="en-GB" dirty="0"/>
              <a:t>List of activities</a:t>
            </a:r>
          </a:p>
        </p:txBody>
      </p:sp>
      <p:sp>
        <p:nvSpPr>
          <p:cNvPr id="3" name="Content Placeholder 2">
            <a:extLst>
              <a:ext uri="{FF2B5EF4-FFF2-40B4-BE49-F238E27FC236}">
                <a16:creationId xmlns:a16="http://schemas.microsoft.com/office/drawing/2014/main" id="{4852A335-5B72-4F6C-A52D-E21C8FC2ECD5}"/>
              </a:ext>
            </a:extLst>
          </p:cNvPr>
          <p:cNvSpPr>
            <a:spLocks noGrp="1"/>
          </p:cNvSpPr>
          <p:nvPr>
            <p:ph idx="1"/>
          </p:nvPr>
        </p:nvSpPr>
        <p:spPr/>
        <p:txBody>
          <a:bodyPr/>
          <a:lstStyle/>
          <a:p>
            <a:r>
              <a:rPr lang="en-US" dirty="0">
                <a:solidFill>
                  <a:srgbClr val="24292E"/>
                </a:solidFill>
                <a:latin typeface="-apple-system"/>
              </a:rPr>
              <a:t>Ongoing work looking at filtering of inputs.</a:t>
            </a:r>
          </a:p>
          <a:p>
            <a:r>
              <a:rPr lang="en-US" dirty="0">
                <a:solidFill>
                  <a:srgbClr val="24292E"/>
                </a:solidFill>
                <a:latin typeface="-apple-system"/>
              </a:rPr>
              <a:t>T</a:t>
            </a:r>
            <a:r>
              <a:rPr lang="en-US" b="0" i="0" dirty="0">
                <a:solidFill>
                  <a:srgbClr val="24292E"/>
                </a:solidFill>
                <a:effectLst/>
                <a:latin typeface="-apple-system"/>
              </a:rPr>
              <a:t>o run the autoregressive approach 1 with inputs removed.</a:t>
            </a:r>
          </a:p>
          <a:p>
            <a:r>
              <a:rPr lang="en-US" dirty="0">
                <a:solidFill>
                  <a:srgbClr val="24292E"/>
                </a:solidFill>
                <a:latin typeface="-apple-system"/>
              </a:rPr>
              <a:t>T</a:t>
            </a:r>
            <a:r>
              <a:rPr lang="en-US" b="0" i="0" dirty="0">
                <a:solidFill>
                  <a:srgbClr val="24292E"/>
                </a:solidFill>
                <a:effectLst/>
                <a:latin typeface="-apple-system"/>
              </a:rPr>
              <a:t>o run the autoregressive approach 2.</a:t>
            </a:r>
          </a:p>
          <a:p>
            <a:r>
              <a:rPr lang="en-GB" dirty="0"/>
              <a:t>Re-run randomly selected inputs, focusing on 2</a:t>
            </a:r>
            <a:r>
              <a:rPr lang="en-GB" baseline="30000" dirty="0"/>
              <a:t>nd</a:t>
            </a:r>
            <a:r>
              <a:rPr lang="en-GB" dirty="0"/>
              <a:t> half of data.</a:t>
            </a:r>
          </a:p>
          <a:p>
            <a:r>
              <a:rPr lang="en-GB" dirty="0"/>
              <a:t>Better visualisation of effect of inputs on model output.</a:t>
            </a:r>
          </a:p>
        </p:txBody>
      </p:sp>
      <p:sp>
        <p:nvSpPr>
          <p:cNvPr id="4" name="Footer Placeholder 3">
            <a:extLst>
              <a:ext uri="{FF2B5EF4-FFF2-40B4-BE49-F238E27FC236}">
                <a16:creationId xmlns:a16="http://schemas.microsoft.com/office/drawing/2014/main" id="{799502DC-9275-46E7-BB8E-B1703BD5559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B6C633A3-4151-4904-8746-3B2DD07230A0}"/>
              </a:ext>
            </a:extLst>
          </p:cNvPr>
          <p:cNvSpPr>
            <a:spLocks noGrp="1"/>
          </p:cNvSpPr>
          <p:nvPr>
            <p:ph type="sldNum" sz="quarter" idx="12"/>
          </p:nvPr>
        </p:nvSpPr>
        <p:spPr/>
        <p:txBody>
          <a:bodyPr/>
          <a:lstStyle/>
          <a:p>
            <a:fld id="{08128F8F-2851-4536-A9C7-72A8F35850F7}" type="slidenum">
              <a:rPr lang="en-GB" smtClean="0"/>
              <a:t>2</a:t>
            </a:fld>
            <a:endParaRPr lang="en-GB"/>
          </a:p>
        </p:txBody>
      </p:sp>
    </p:spTree>
    <p:extLst>
      <p:ext uri="{BB962C8B-B14F-4D97-AF65-F5344CB8AC3E}">
        <p14:creationId xmlns:p14="http://schemas.microsoft.com/office/powerpoint/2010/main" val="4144217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5F7A93-316F-418E-9171-57789C456B4F}"/>
              </a:ext>
            </a:extLst>
          </p:cNvPr>
          <p:cNvSpPr>
            <a:spLocks noGrp="1"/>
          </p:cNvSpPr>
          <p:nvPr>
            <p:ph idx="1"/>
          </p:nvPr>
        </p:nvSpPr>
        <p:spPr/>
        <p:txBody>
          <a:bodyPr/>
          <a:lstStyle/>
          <a:p>
            <a:r>
              <a:rPr lang="en-GB" dirty="0"/>
              <a:t>AR model (2) verification</a:t>
            </a:r>
          </a:p>
          <a:p>
            <a:r>
              <a:rPr lang="en-GB" dirty="0"/>
              <a:t>Filtering (still ongoing)</a:t>
            </a:r>
          </a:p>
          <a:p>
            <a:r>
              <a:rPr lang="en-GB" dirty="0"/>
              <a:t>Apply nonlinear model structures</a:t>
            </a:r>
          </a:p>
          <a:p>
            <a:r>
              <a:rPr lang="en-GB" dirty="0"/>
              <a:t>Prepare validation data</a:t>
            </a:r>
          </a:p>
        </p:txBody>
      </p:sp>
      <p:sp>
        <p:nvSpPr>
          <p:cNvPr id="4" name="Footer Placeholder 3">
            <a:extLst>
              <a:ext uri="{FF2B5EF4-FFF2-40B4-BE49-F238E27FC236}">
                <a16:creationId xmlns:a16="http://schemas.microsoft.com/office/drawing/2014/main" id="{FF673F4D-52C3-42C4-A7EE-472C2F4A3150}"/>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DE39ACE4-B4DA-4CB9-8114-02BF8B54FBC7}"/>
              </a:ext>
            </a:extLst>
          </p:cNvPr>
          <p:cNvSpPr>
            <a:spLocks noGrp="1"/>
          </p:cNvSpPr>
          <p:nvPr>
            <p:ph type="sldNum" sz="quarter" idx="12"/>
          </p:nvPr>
        </p:nvSpPr>
        <p:spPr/>
        <p:txBody>
          <a:bodyPr/>
          <a:lstStyle/>
          <a:p>
            <a:fld id="{08128F8F-2851-4536-A9C7-72A8F35850F7}" type="slidenum">
              <a:rPr lang="en-GB" smtClean="0"/>
              <a:t>20</a:t>
            </a:fld>
            <a:endParaRPr lang="en-GB"/>
          </a:p>
        </p:txBody>
      </p:sp>
      <p:sp>
        <p:nvSpPr>
          <p:cNvPr id="8" name="Title 1">
            <a:extLst>
              <a:ext uri="{FF2B5EF4-FFF2-40B4-BE49-F238E27FC236}">
                <a16:creationId xmlns:a16="http://schemas.microsoft.com/office/drawing/2014/main" id="{98AC0BCF-54C3-4424-8923-3B6B7903BF7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rgbClr val="A07111"/>
                </a:solidFill>
              </a:rPr>
              <a:t>Next Steps</a:t>
            </a:r>
          </a:p>
        </p:txBody>
      </p:sp>
    </p:spTree>
    <p:extLst>
      <p:ext uri="{BB962C8B-B14F-4D97-AF65-F5344CB8AC3E}">
        <p14:creationId xmlns:p14="http://schemas.microsoft.com/office/powerpoint/2010/main" val="393953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2B7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819248" y="2816932"/>
            <a:ext cx="8712968" cy="1224136"/>
          </a:xfrm>
        </p:spPr>
        <p:txBody>
          <a:bodyPr>
            <a:noAutofit/>
          </a:bodyPr>
          <a:lstStyle/>
          <a:p>
            <a:pPr algn="ctr"/>
            <a:r>
              <a:rPr lang="en-GB" sz="3000" b="1" dirty="0">
                <a:solidFill>
                  <a:schemeClr val="bg1"/>
                </a:solidFill>
              </a:rPr>
              <a:t>Thank you for your attention.</a:t>
            </a:r>
            <a:br>
              <a:rPr lang="en-GB" sz="3000" b="1" dirty="0">
                <a:solidFill>
                  <a:schemeClr val="bg1"/>
                </a:solidFill>
              </a:rPr>
            </a:br>
            <a:br>
              <a:rPr lang="en-GB" sz="3000" b="1" dirty="0">
                <a:solidFill>
                  <a:srgbClr val="B18A38"/>
                </a:solidFill>
              </a:rPr>
            </a:br>
            <a:r>
              <a:rPr lang="en-GB" sz="3000" b="1" dirty="0">
                <a:solidFill>
                  <a:srgbClr val="B18A38"/>
                </a:solidFill>
                <a:latin typeface="Arial" pitchFamily="34" charset="0"/>
                <a:cs typeface="Arial" pitchFamily="34" charset="0"/>
              </a:rPr>
              <a:t>ANY QUESTIONS?</a:t>
            </a:r>
          </a:p>
        </p:txBody>
      </p:sp>
      <p:sp>
        <p:nvSpPr>
          <p:cNvPr id="2" name="Footer Placeholder 1">
            <a:extLst>
              <a:ext uri="{FF2B5EF4-FFF2-40B4-BE49-F238E27FC236}">
                <a16:creationId xmlns:a16="http://schemas.microsoft.com/office/drawing/2014/main" id="{38308227-E5E7-4186-BD4F-34C176D7785A}"/>
              </a:ext>
            </a:extLst>
          </p:cNvPr>
          <p:cNvSpPr>
            <a:spLocks noGrp="1"/>
          </p:cNvSpPr>
          <p:nvPr>
            <p:ph type="ftr" sz="quarter" idx="11"/>
          </p:nvPr>
        </p:nvSpPr>
        <p:spPr/>
        <p:txBody>
          <a:bodyPr/>
          <a:lstStyle/>
          <a:p>
            <a:r>
              <a:rPr lang="en-GB"/>
              <a:t>PETER L. GREEN and DIEGO ECHEVERRIA</a:t>
            </a:r>
          </a:p>
        </p:txBody>
      </p:sp>
      <p:sp>
        <p:nvSpPr>
          <p:cNvPr id="3" name="Slide Number Placeholder 2">
            <a:extLst>
              <a:ext uri="{FF2B5EF4-FFF2-40B4-BE49-F238E27FC236}">
                <a16:creationId xmlns:a16="http://schemas.microsoft.com/office/drawing/2014/main" id="{1F2A82F2-471F-417C-A344-04021FFDA86D}"/>
              </a:ext>
            </a:extLst>
          </p:cNvPr>
          <p:cNvSpPr>
            <a:spLocks noGrp="1"/>
          </p:cNvSpPr>
          <p:nvPr>
            <p:ph type="sldNum" sz="quarter" idx="12"/>
          </p:nvPr>
        </p:nvSpPr>
        <p:spPr/>
        <p:txBody>
          <a:bodyPr/>
          <a:lstStyle/>
          <a:p>
            <a:fld id="{08128F8F-2851-4536-A9C7-72A8F35850F7}" type="slidenum">
              <a:rPr lang="en-GB" smtClean="0"/>
              <a:t>21</a:t>
            </a:fld>
            <a:endParaRPr lang="en-GB"/>
          </a:p>
        </p:txBody>
      </p:sp>
    </p:spTree>
    <p:extLst>
      <p:ext uri="{BB962C8B-B14F-4D97-AF65-F5344CB8AC3E}">
        <p14:creationId xmlns:p14="http://schemas.microsoft.com/office/powerpoint/2010/main" val="218415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E6C555-208C-4A19-ADD3-384089A610F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93583815-C0CB-4E26-B911-268CD6BB19C5}"/>
              </a:ext>
            </a:extLst>
          </p:cNvPr>
          <p:cNvSpPr>
            <a:spLocks noGrp="1"/>
          </p:cNvSpPr>
          <p:nvPr>
            <p:ph type="sldNum" sz="quarter" idx="12"/>
          </p:nvPr>
        </p:nvSpPr>
        <p:spPr/>
        <p:txBody>
          <a:bodyPr/>
          <a:lstStyle/>
          <a:p>
            <a:fld id="{08128F8F-2851-4536-A9C7-72A8F35850F7}" type="slidenum">
              <a:rPr lang="en-GB" smtClean="0"/>
              <a:t>3</a:t>
            </a:fld>
            <a:endParaRPr lang="en-GB"/>
          </a:p>
        </p:txBody>
      </p:sp>
      <p:pic>
        <p:nvPicPr>
          <p:cNvPr id="7" name="Picture 6">
            <a:extLst>
              <a:ext uri="{FF2B5EF4-FFF2-40B4-BE49-F238E27FC236}">
                <a16:creationId xmlns:a16="http://schemas.microsoft.com/office/drawing/2014/main" id="{803A0B21-6B06-4CA7-B83F-CA8E3EC2664A}"/>
              </a:ext>
            </a:extLst>
          </p:cNvPr>
          <p:cNvPicPr>
            <a:picLocks noChangeAspect="1"/>
          </p:cNvPicPr>
          <p:nvPr/>
        </p:nvPicPr>
        <p:blipFill>
          <a:blip r:embed="rId2"/>
          <a:stretch>
            <a:fillRect/>
          </a:stretch>
        </p:blipFill>
        <p:spPr>
          <a:xfrm>
            <a:off x="1397000" y="1075193"/>
            <a:ext cx="9123680" cy="4720054"/>
          </a:xfrm>
          <a:prstGeom prst="rect">
            <a:avLst/>
          </a:prstGeom>
        </p:spPr>
      </p:pic>
      <p:sp>
        <p:nvSpPr>
          <p:cNvPr id="13" name="TextBox 12">
            <a:extLst>
              <a:ext uri="{FF2B5EF4-FFF2-40B4-BE49-F238E27FC236}">
                <a16:creationId xmlns:a16="http://schemas.microsoft.com/office/drawing/2014/main" id="{35A2DA0F-CF1E-4242-8C73-7CF1DE73A101}"/>
              </a:ext>
            </a:extLst>
          </p:cNvPr>
          <p:cNvSpPr txBox="1"/>
          <p:nvPr/>
        </p:nvSpPr>
        <p:spPr>
          <a:xfrm>
            <a:off x="187960" y="132080"/>
            <a:ext cx="9851586" cy="430887"/>
          </a:xfrm>
          <a:prstGeom prst="rect">
            <a:avLst/>
          </a:prstGeom>
          <a:noFill/>
        </p:spPr>
        <p:txBody>
          <a:bodyPr wrap="square" rtlCol="0">
            <a:spAutoFit/>
          </a:bodyPr>
          <a:lstStyle/>
          <a:p>
            <a:r>
              <a:rPr lang="en-GB" sz="2200" b="1" u="sng" dirty="0"/>
              <a:t>Summary of last week’s results:</a:t>
            </a:r>
          </a:p>
        </p:txBody>
      </p:sp>
    </p:spTree>
    <p:extLst>
      <p:ext uri="{BB962C8B-B14F-4D97-AF65-F5344CB8AC3E}">
        <p14:creationId xmlns:p14="http://schemas.microsoft.com/office/powerpoint/2010/main" val="231113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E6C555-208C-4A19-ADD3-384089A610F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93583815-C0CB-4E26-B911-268CD6BB19C5}"/>
              </a:ext>
            </a:extLst>
          </p:cNvPr>
          <p:cNvSpPr>
            <a:spLocks noGrp="1"/>
          </p:cNvSpPr>
          <p:nvPr>
            <p:ph type="sldNum" sz="quarter" idx="12"/>
          </p:nvPr>
        </p:nvSpPr>
        <p:spPr/>
        <p:txBody>
          <a:bodyPr/>
          <a:lstStyle/>
          <a:p>
            <a:fld id="{08128F8F-2851-4536-A9C7-72A8F35850F7}" type="slidenum">
              <a:rPr lang="en-GB" smtClean="0"/>
              <a:t>4</a:t>
            </a:fld>
            <a:endParaRPr lang="en-GB"/>
          </a:p>
        </p:txBody>
      </p:sp>
      <p:sp>
        <p:nvSpPr>
          <p:cNvPr id="13" name="TextBox 12">
            <a:extLst>
              <a:ext uri="{FF2B5EF4-FFF2-40B4-BE49-F238E27FC236}">
                <a16:creationId xmlns:a16="http://schemas.microsoft.com/office/drawing/2014/main" id="{35A2DA0F-CF1E-4242-8C73-7CF1DE73A101}"/>
              </a:ext>
            </a:extLst>
          </p:cNvPr>
          <p:cNvSpPr txBox="1"/>
          <p:nvPr/>
        </p:nvSpPr>
        <p:spPr>
          <a:xfrm>
            <a:off x="697006" y="363754"/>
            <a:ext cx="9865885" cy="769441"/>
          </a:xfrm>
          <a:prstGeom prst="rect">
            <a:avLst/>
          </a:prstGeom>
          <a:noFill/>
        </p:spPr>
        <p:txBody>
          <a:bodyPr wrap="square" rtlCol="0">
            <a:spAutoFit/>
          </a:bodyPr>
          <a:lstStyle/>
          <a:p>
            <a:r>
              <a:rPr lang="en-GB" sz="2200" b="1" u="sng" dirty="0"/>
              <a:t>We have varied the parameters of the input filters which have resulted in smoother inputs and better predictions.</a:t>
            </a:r>
          </a:p>
        </p:txBody>
      </p:sp>
      <p:pic>
        <p:nvPicPr>
          <p:cNvPr id="15" name="Picture 14" descr="Chart, histogram&#10;&#10;Description automatically generated">
            <a:extLst>
              <a:ext uri="{FF2B5EF4-FFF2-40B4-BE49-F238E27FC236}">
                <a16:creationId xmlns:a16="http://schemas.microsoft.com/office/drawing/2014/main" id="{27538617-A496-48EA-A319-5C663CE97344}"/>
              </a:ext>
            </a:extLst>
          </p:cNvPr>
          <p:cNvPicPr>
            <a:picLocks noChangeAspect="1"/>
          </p:cNvPicPr>
          <p:nvPr/>
        </p:nvPicPr>
        <p:blipFill rotWithShape="1">
          <a:blip r:embed="rId2">
            <a:extLst>
              <a:ext uri="{28A0092B-C50C-407E-A947-70E740481C1C}">
                <a14:useLocalDpi xmlns:a14="http://schemas.microsoft.com/office/drawing/2010/main" val="0"/>
              </a:ext>
            </a:extLst>
          </a:blip>
          <a:srcRect l="8969" t="11698" r="9614" b="7021"/>
          <a:stretch/>
        </p:blipFill>
        <p:spPr>
          <a:xfrm>
            <a:off x="1629109" y="1180707"/>
            <a:ext cx="8933782" cy="4496585"/>
          </a:xfrm>
          <a:prstGeom prst="rect">
            <a:avLst/>
          </a:prstGeom>
        </p:spPr>
      </p:pic>
    </p:spTree>
    <p:extLst>
      <p:ext uri="{BB962C8B-B14F-4D97-AF65-F5344CB8AC3E}">
        <p14:creationId xmlns:p14="http://schemas.microsoft.com/office/powerpoint/2010/main" val="176701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88AE-4AB0-4F57-A1AA-C70465FD190E}"/>
              </a:ext>
            </a:extLst>
          </p:cNvPr>
          <p:cNvSpPr>
            <a:spLocks noGrp="1"/>
          </p:cNvSpPr>
          <p:nvPr>
            <p:ph type="title"/>
          </p:nvPr>
        </p:nvSpPr>
        <p:spPr/>
        <p:txBody>
          <a:bodyPr/>
          <a:lstStyle/>
          <a:p>
            <a:r>
              <a:rPr lang="en-GB" dirty="0"/>
              <a:t>List of activities</a:t>
            </a:r>
          </a:p>
        </p:txBody>
      </p:sp>
      <p:sp>
        <p:nvSpPr>
          <p:cNvPr id="3" name="Content Placeholder 2">
            <a:extLst>
              <a:ext uri="{FF2B5EF4-FFF2-40B4-BE49-F238E27FC236}">
                <a16:creationId xmlns:a16="http://schemas.microsoft.com/office/drawing/2014/main" id="{4852A335-5B72-4F6C-A52D-E21C8FC2ECD5}"/>
              </a:ext>
            </a:extLst>
          </p:cNvPr>
          <p:cNvSpPr>
            <a:spLocks noGrp="1"/>
          </p:cNvSpPr>
          <p:nvPr>
            <p:ph idx="1"/>
          </p:nvPr>
        </p:nvSpPr>
        <p:spPr/>
        <p:txBody>
          <a:bodyPr/>
          <a:lstStyle/>
          <a:p>
            <a:r>
              <a:rPr lang="en-US" dirty="0">
                <a:solidFill>
                  <a:schemeClr val="bg1">
                    <a:lumMod val="50000"/>
                  </a:schemeClr>
                </a:solidFill>
                <a:latin typeface="-apple-system"/>
              </a:rPr>
              <a:t>Ongoing work looking at filtering of inputs.</a:t>
            </a:r>
          </a:p>
          <a:p>
            <a:r>
              <a:rPr lang="en-US" dirty="0">
                <a:solidFill>
                  <a:srgbClr val="24292E"/>
                </a:solidFill>
                <a:latin typeface="-apple-system"/>
              </a:rPr>
              <a:t>T</a:t>
            </a:r>
            <a:r>
              <a:rPr lang="en-US" b="0" i="0" dirty="0">
                <a:solidFill>
                  <a:srgbClr val="24292E"/>
                </a:solidFill>
                <a:effectLst/>
                <a:latin typeface="-apple-system"/>
              </a:rPr>
              <a:t>o run the autoregressive approach 1 with inputs removed.</a:t>
            </a:r>
          </a:p>
          <a:p>
            <a:r>
              <a:rPr lang="en-US" dirty="0">
                <a:solidFill>
                  <a:srgbClr val="24292E"/>
                </a:solidFill>
                <a:latin typeface="-apple-system"/>
              </a:rPr>
              <a:t>T</a:t>
            </a:r>
            <a:r>
              <a:rPr lang="en-US" b="0" i="0" dirty="0">
                <a:solidFill>
                  <a:srgbClr val="24292E"/>
                </a:solidFill>
                <a:effectLst/>
                <a:latin typeface="-apple-system"/>
              </a:rPr>
              <a:t>o run the autoregressive approach 2.</a:t>
            </a:r>
          </a:p>
          <a:p>
            <a:r>
              <a:rPr lang="en-GB" dirty="0"/>
              <a:t>Re-run randomly selected inputs, focusing on 2</a:t>
            </a:r>
            <a:r>
              <a:rPr lang="en-GB" baseline="30000" dirty="0"/>
              <a:t>nd</a:t>
            </a:r>
            <a:r>
              <a:rPr lang="en-GB" dirty="0"/>
              <a:t> half of data.</a:t>
            </a:r>
          </a:p>
          <a:p>
            <a:r>
              <a:rPr lang="en-GB" dirty="0"/>
              <a:t>Better visualisation of effect of inputs on model output.</a:t>
            </a:r>
          </a:p>
        </p:txBody>
      </p:sp>
      <p:sp>
        <p:nvSpPr>
          <p:cNvPr id="4" name="Footer Placeholder 3">
            <a:extLst>
              <a:ext uri="{FF2B5EF4-FFF2-40B4-BE49-F238E27FC236}">
                <a16:creationId xmlns:a16="http://schemas.microsoft.com/office/drawing/2014/main" id="{799502DC-9275-46E7-BB8E-B1703BD5559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B6C633A3-4151-4904-8746-3B2DD07230A0}"/>
              </a:ext>
            </a:extLst>
          </p:cNvPr>
          <p:cNvSpPr>
            <a:spLocks noGrp="1"/>
          </p:cNvSpPr>
          <p:nvPr>
            <p:ph type="sldNum" sz="quarter" idx="12"/>
          </p:nvPr>
        </p:nvSpPr>
        <p:spPr/>
        <p:txBody>
          <a:bodyPr/>
          <a:lstStyle/>
          <a:p>
            <a:fld id="{08128F8F-2851-4536-A9C7-72A8F35850F7}" type="slidenum">
              <a:rPr lang="en-GB" smtClean="0"/>
              <a:t>5</a:t>
            </a:fld>
            <a:endParaRPr lang="en-GB"/>
          </a:p>
        </p:txBody>
      </p:sp>
    </p:spTree>
    <p:extLst>
      <p:ext uri="{BB962C8B-B14F-4D97-AF65-F5344CB8AC3E}">
        <p14:creationId xmlns:p14="http://schemas.microsoft.com/office/powerpoint/2010/main" val="82322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E6C555-208C-4A19-ADD3-384089A610F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93583815-C0CB-4E26-B911-268CD6BB19C5}"/>
              </a:ext>
            </a:extLst>
          </p:cNvPr>
          <p:cNvSpPr>
            <a:spLocks noGrp="1"/>
          </p:cNvSpPr>
          <p:nvPr>
            <p:ph type="sldNum" sz="quarter" idx="12"/>
          </p:nvPr>
        </p:nvSpPr>
        <p:spPr/>
        <p:txBody>
          <a:bodyPr/>
          <a:lstStyle/>
          <a:p>
            <a:fld id="{08128F8F-2851-4536-A9C7-72A8F35850F7}" type="slidenum">
              <a:rPr lang="en-GB" smtClean="0"/>
              <a:t>6</a:t>
            </a:fld>
            <a:endParaRPr lang="en-GB"/>
          </a:p>
        </p:txBody>
      </p:sp>
      <p:sp>
        <p:nvSpPr>
          <p:cNvPr id="13" name="TextBox 12">
            <a:extLst>
              <a:ext uri="{FF2B5EF4-FFF2-40B4-BE49-F238E27FC236}">
                <a16:creationId xmlns:a16="http://schemas.microsoft.com/office/drawing/2014/main" id="{35A2DA0F-CF1E-4242-8C73-7CF1DE73A101}"/>
              </a:ext>
            </a:extLst>
          </p:cNvPr>
          <p:cNvSpPr txBox="1"/>
          <p:nvPr/>
        </p:nvSpPr>
        <p:spPr>
          <a:xfrm>
            <a:off x="697006" y="363754"/>
            <a:ext cx="10336754" cy="646331"/>
          </a:xfrm>
          <a:prstGeom prst="rect">
            <a:avLst/>
          </a:prstGeom>
          <a:noFill/>
        </p:spPr>
        <p:txBody>
          <a:bodyPr wrap="square" rtlCol="0">
            <a:spAutoFit/>
          </a:bodyPr>
          <a:lstStyle/>
          <a:p>
            <a:r>
              <a:rPr lang="en-US" sz="3600" b="1" i="0" dirty="0">
                <a:solidFill>
                  <a:srgbClr val="A07111"/>
                </a:solidFill>
                <a:effectLst/>
                <a:latin typeface="-apple-system"/>
              </a:rPr>
              <a:t>Autoregressive approach (1) with inputs removed</a:t>
            </a:r>
            <a:endParaRPr lang="en-GB" sz="2200" b="1" u="sng" dirty="0">
              <a:solidFill>
                <a:srgbClr val="A07111"/>
              </a:solidFill>
            </a:endParaRPr>
          </a:p>
        </p:txBody>
      </p:sp>
      <p:pic>
        <p:nvPicPr>
          <p:cNvPr id="7" name="Picture 6" descr="Chart, histogram&#10;&#10;Description automatically generated">
            <a:extLst>
              <a:ext uri="{FF2B5EF4-FFF2-40B4-BE49-F238E27FC236}">
                <a16:creationId xmlns:a16="http://schemas.microsoft.com/office/drawing/2014/main" id="{8004F977-0C0D-44F0-81DF-38BCEA39B041}"/>
              </a:ext>
            </a:extLst>
          </p:cNvPr>
          <p:cNvPicPr>
            <a:picLocks noChangeAspect="1"/>
          </p:cNvPicPr>
          <p:nvPr/>
        </p:nvPicPr>
        <p:blipFill rotWithShape="1">
          <a:blip r:embed="rId2">
            <a:extLst>
              <a:ext uri="{28A0092B-C50C-407E-A947-70E740481C1C}">
                <a14:useLocalDpi xmlns:a14="http://schemas.microsoft.com/office/drawing/2010/main" val="0"/>
              </a:ext>
            </a:extLst>
          </a:blip>
          <a:srcRect l="8737" t="11698" r="9536" b="6867"/>
          <a:stretch/>
        </p:blipFill>
        <p:spPr>
          <a:xfrm>
            <a:off x="1770704" y="1256122"/>
            <a:ext cx="8650592" cy="4345756"/>
          </a:xfrm>
          <a:prstGeom prst="rect">
            <a:avLst/>
          </a:prstGeom>
        </p:spPr>
      </p:pic>
    </p:spTree>
    <p:extLst>
      <p:ext uri="{BB962C8B-B14F-4D97-AF65-F5344CB8AC3E}">
        <p14:creationId xmlns:p14="http://schemas.microsoft.com/office/powerpoint/2010/main" val="214502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E6C555-208C-4A19-ADD3-384089A610F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93583815-C0CB-4E26-B911-268CD6BB19C5}"/>
              </a:ext>
            </a:extLst>
          </p:cNvPr>
          <p:cNvSpPr>
            <a:spLocks noGrp="1"/>
          </p:cNvSpPr>
          <p:nvPr>
            <p:ph type="sldNum" sz="quarter" idx="12"/>
          </p:nvPr>
        </p:nvSpPr>
        <p:spPr/>
        <p:txBody>
          <a:bodyPr/>
          <a:lstStyle/>
          <a:p>
            <a:fld id="{08128F8F-2851-4536-A9C7-72A8F35850F7}" type="slidenum">
              <a:rPr lang="en-GB" smtClean="0"/>
              <a:t>7</a:t>
            </a:fld>
            <a:endParaRPr lang="en-GB"/>
          </a:p>
        </p:txBody>
      </p:sp>
      <p:pic>
        <p:nvPicPr>
          <p:cNvPr id="3" name="Picture 2" descr="Chart, histogram&#10;&#10;Description automatically generated">
            <a:extLst>
              <a:ext uri="{FF2B5EF4-FFF2-40B4-BE49-F238E27FC236}">
                <a16:creationId xmlns:a16="http://schemas.microsoft.com/office/drawing/2014/main" id="{1C1A2C77-E1FA-4D6B-B77B-C879776BFDFB}"/>
              </a:ext>
            </a:extLst>
          </p:cNvPr>
          <p:cNvPicPr>
            <a:picLocks noChangeAspect="1"/>
          </p:cNvPicPr>
          <p:nvPr/>
        </p:nvPicPr>
        <p:blipFill rotWithShape="1">
          <a:blip r:embed="rId2">
            <a:extLst>
              <a:ext uri="{28A0092B-C50C-407E-A947-70E740481C1C}">
                <a14:useLocalDpi xmlns:a14="http://schemas.microsoft.com/office/drawing/2010/main" val="0"/>
              </a:ext>
            </a:extLst>
          </a:blip>
          <a:srcRect l="8892" t="11545" r="9690" b="6407"/>
          <a:stretch/>
        </p:blipFill>
        <p:spPr>
          <a:xfrm>
            <a:off x="1605916" y="1147713"/>
            <a:ext cx="8980168" cy="4562574"/>
          </a:xfrm>
          <a:prstGeom prst="rect">
            <a:avLst/>
          </a:prstGeom>
        </p:spPr>
      </p:pic>
      <p:sp>
        <p:nvSpPr>
          <p:cNvPr id="2" name="TextBox 1">
            <a:extLst>
              <a:ext uri="{FF2B5EF4-FFF2-40B4-BE49-F238E27FC236}">
                <a16:creationId xmlns:a16="http://schemas.microsoft.com/office/drawing/2014/main" id="{D3F91580-A93F-41B5-A616-54AEA81722CA}"/>
              </a:ext>
            </a:extLst>
          </p:cNvPr>
          <p:cNvSpPr txBox="1"/>
          <p:nvPr/>
        </p:nvSpPr>
        <p:spPr>
          <a:xfrm>
            <a:off x="697006" y="363754"/>
            <a:ext cx="10656794" cy="646331"/>
          </a:xfrm>
          <a:prstGeom prst="rect">
            <a:avLst/>
          </a:prstGeom>
          <a:noFill/>
        </p:spPr>
        <p:txBody>
          <a:bodyPr wrap="square" rtlCol="0">
            <a:spAutoFit/>
          </a:bodyPr>
          <a:lstStyle/>
          <a:p>
            <a:r>
              <a:rPr lang="en-US" sz="3600" b="1" i="0" dirty="0">
                <a:solidFill>
                  <a:srgbClr val="A07111"/>
                </a:solidFill>
                <a:effectLst/>
                <a:latin typeface="-apple-system"/>
              </a:rPr>
              <a:t>Autoregressive approach (1) with inputs removed</a:t>
            </a:r>
            <a:endParaRPr lang="en-GB" sz="2200" b="1" u="sng" dirty="0">
              <a:solidFill>
                <a:srgbClr val="A07111"/>
              </a:solidFill>
            </a:endParaRPr>
          </a:p>
        </p:txBody>
      </p:sp>
    </p:spTree>
    <p:extLst>
      <p:ext uri="{BB962C8B-B14F-4D97-AF65-F5344CB8AC3E}">
        <p14:creationId xmlns:p14="http://schemas.microsoft.com/office/powerpoint/2010/main" val="405798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3B23E0-11A2-4B90-938C-74F909DDCC27}"/>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819F4247-ECE9-47BE-A7FE-0C996992BBD9}"/>
              </a:ext>
            </a:extLst>
          </p:cNvPr>
          <p:cNvSpPr>
            <a:spLocks noGrp="1"/>
          </p:cNvSpPr>
          <p:nvPr>
            <p:ph type="sldNum" sz="quarter" idx="12"/>
          </p:nvPr>
        </p:nvSpPr>
        <p:spPr/>
        <p:txBody>
          <a:bodyPr/>
          <a:lstStyle/>
          <a:p>
            <a:fld id="{08128F8F-2851-4536-A9C7-72A8F35850F7}" type="slidenum">
              <a:rPr lang="en-GB" smtClean="0"/>
              <a:t>8</a:t>
            </a:fld>
            <a:endParaRPr lang="en-GB"/>
          </a:p>
        </p:txBody>
      </p:sp>
      <p:sp>
        <p:nvSpPr>
          <p:cNvPr id="6" name="TextBox 5">
            <a:extLst>
              <a:ext uri="{FF2B5EF4-FFF2-40B4-BE49-F238E27FC236}">
                <a16:creationId xmlns:a16="http://schemas.microsoft.com/office/drawing/2014/main" id="{C3219A74-784F-47D9-8659-107484EF3DDD}"/>
              </a:ext>
            </a:extLst>
          </p:cNvPr>
          <p:cNvSpPr txBox="1"/>
          <p:nvPr/>
        </p:nvSpPr>
        <p:spPr>
          <a:xfrm>
            <a:off x="2485115" y="895648"/>
            <a:ext cx="6350000" cy="5355312"/>
          </a:xfrm>
          <a:prstGeom prst="rect">
            <a:avLst/>
          </a:prstGeom>
          <a:noFill/>
        </p:spPr>
        <p:txBody>
          <a:bodyPr wrap="square" rtlCol="0">
            <a:spAutoFit/>
          </a:bodyPr>
          <a:lstStyle/>
          <a:p>
            <a:endParaRPr lang="en-GB" dirty="0"/>
          </a:p>
          <a:p>
            <a:r>
              <a:rPr lang="en-GB" dirty="0"/>
              <a:t>10278 Canal Temp. Control (OP)</a:t>
            </a:r>
          </a:p>
          <a:p>
            <a:r>
              <a:rPr lang="en-GB" dirty="0"/>
              <a:t>7474 Lehr Drive Line Shaft Speed</a:t>
            </a:r>
          </a:p>
          <a:p>
            <a:r>
              <a:rPr lang="en-GB" dirty="0"/>
              <a:t>10425 Calculated Cullet Ratio</a:t>
            </a:r>
          </a:p>
          <a:p>
            <a:r>
              <a:rPr lang="en-GB" dirty="0"/>
              <a:t>11105 Port 1 Combustion Air Flow LHS (OP)</a:t>
            </a:r>
          </a:p>
          <a:p>
            <a:r>
              <a:rPr lang="en-GB" dirty="0"/>
              <a:t>11132 Port 8 Combustion Air Flow RHS (OP)</a:t>
            </a:r>
          </a:p>
          <a:p>
            <a:r>
              <a:rPr lang="en-GB" dirty="0"/>
              <a:t>9282 Tweel Position</a:t>
            </a:r>
          </a:p>
          <a:p>
            <a:r>
              <a:rPr lang="en-GB" dirty="0"/>
              <a:t>11201 Furnace &amp; Services Pack Sub S8 L.H. Section - HV13</a:t>
            </a:r>
          </a:p>
          <a:p>
            <a:r>
              <a:rPr lang="en-GB" dirty="0"/>
              <a:t>9393 Glass Level Control (OP)</a:t>
            </a:r>
          </a:p>
          <a:p>
            <a:r>
              <a:rPr lang="en-GB" dirty="0"/>
              <a:t>11209 MV49</a:t>
            </a:r>
          </a:p>
          <a:p>
            <a:r>
              <a:rPr lang="en-GB" dirty="0"/>
              <a:t>9395 Main Gas Pressure (OP)</a:t>
            </a:r>
          </a:p>
          <a:p>
            <a:r>
              <a:rPr lang="en-GB" dirty="0"/>
              <a:t>135 Total Firm Gas Flow Measurement</a:t>
            </a:r>
          </a:p>
          <a:p>
            <a:r>
              <a:rPr lang="en-GB" dirty="0"/>
              <a:t>136 Total Combustion Air Flow Measurement</a:t>
            </a:r>
          </a:p>
          <a:p>
            <a:r>
              <a:rPr lang="en-GB" dirty="0"/>
              <a:t>1650 Combustion Air Temperature Measurement</a:t>
            </a:r>
          </a:p>
          <a:p>
            <a:r>
              <a:rPr lang="en-GB" dirty="0"/>
              <a:t>239 Working End Burner Gas Flow RHS (PV)</a:t>
            </a:r>
          </a:p>
          <a:p>
            <a:r>
              <a:rPr lang="en-GB" dirty="0"/>
              <a:t>30208 Feeder Speed Measurement Left</a:t>
            </a:r>
          </a:p>
          <a:p>
            <a:r>
              <a:rPr lang="en-GB" dirty="0"/>
              <a:t>6400 Furnace Compressed Air Flow Measurement</a:t>
            </a:r>
          </a:p>
          <a:p>
            <a:r>
              <a:rPr lang="en-GB" dirty="0"/>
              <a:t>6469 Furnace Pressure Meas. on Crown</a:t>
            </a:r>
          </a:p>
          <a:p>
            <a:r>
              <a:rPr lang="en-GB" dirty="0"/>
              <a:t>6472 Front Wall Temperature 7</a:t>
            </a:r>
          </a:p>
        </p:txBody>
      </p:sp>
      <p:sp>
        <p:nvSpPr>
          <p:cNvPr id="2" name="TextBox 1">
            <a:extLst>
              <a:ext uri="{FF2B5EF4-FFF2-40B4-BE49-F238E27FC236}">
                <a16:creationId xmlns:a16="http://schemas.microsoft.com/office/drawing/2014/main" id="{C8F84E9B-3321-4A8E-829D-3AF4B93E94FB}"/>
              </a:ext>
            </a:extLst>
          </p:cNvPr>
          <p:cNvSpPr txBox="1"/>
          <p:nvPr/>
        </p:nvSpPr>
        <p:spPr>
          <a:xfrm>
            <a:off x="3059155" y="415121"/>
            <a:ext cx="8437880" cy="400110"/>
          </a:xfrm>
          <a:prstGeom prst="rect">
            <a:avLst/>
          </a:prstGeom>
          <a:noFill/>
        </p:spPr>
        <p:txBody>
          <a:bodyPr wrap="square" rtlCol="0">
            <a:spAutoFit/>
          </a:bodyPr>
          <a:lstStyle/>
          <a:p>
            <a:r>
              <a:rPr lang="en-GB" sz="2000" b="1" i="1" u="sng" dirty="0"/>
              <a:t>Inputs that were retained (Autoregressive (1))</a:t>
            </a:r>
            <a:r>
              <a:rPr lang="en-GB"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C832679-DAA0-4383-9806-6761EAA0A758}"/>
                  </a:ext>
                </a:extLst>
              </p:cNvPr>
              <p:cNvSpPr txBox="1"/>
              <p:nvPr/>
            </p:nvSpPr>
            <p:spPr>
              <a:xfrm>
                <a:off x="8729221" y="1376313"/>
                <a:ext cx="2978871" cy="1107996"/>
              </a:xfrm>
              <a:prstGeom prst="rect">
                <a:avLst/>
              </a:prstGeom>
              <a:noFill/>
            </p:spPr>
            <p:txBody>
              <a:bodyPr wrap="square" rtlCol="0">
                <a:spAutoFit/>
              </a:bodyPr>
              <a:lstStyle/>
              <a:p>
                <a:r>
                  <a:rPr lang="en-GB" sz="2200" dirty="0"/>
                  <a:t>We have eliminated the Tags whose parameters </a:t>
                </a:r>
                <a14:m>
                  <m:oMath xmlns:m="http://schemas.openxmlformats.org/officeDocument/2006/math">
                    <m:r>
                      <a:rPr lang="en-GB" sz="2200" b="0" i="1" smtClean="0">
                        <a:latin typeface="Cambria Math" panose="02040503050406030204" pitchFamily="18" charset="0"/>
                      </a:rPr>
                      <m:t>𝜃</m:t>
                    </m:r>
                  </m:oMath>
                </a14:m>
                <a:r>
                  <a:rPr lang="en-GB" sz="2200" dirty="0"/>
                  <a:t> are &lt; 0.3</a:t>
                </a:r>
              </a:p>
            </p:txBody>
          </p:sp>
        </mc:Choice>
        <mc:Fallback xmlns="">
          <p:sp>
            <p:nvSpPr>
              <p:cNvPr id="3" name="TextBox 2">
                <a:extLst>
                  <a:ext uri="{FF2B5EF4-FFF2-40B4-BE49-F238E27FC236}">
                    <a16:creationId xmlns:a16="http://schemas.microsoft.com/office/drawing/2014/main" id="{FC832679-DAA0-4383-9806-6761EAA0A758}"/>
                  </a:ext>
                </a:extLst>
              </p:cNvPr>
              <p:cNvSpPr txBox="1">
                <a:spLocks noRot="1" noChangeAspect="1" noMove="1" noResize="1" noEditPoints="1" noAdjustHandles="1" noChangeArrowheads="1" noChangeShapeType="1" noTextEdit="1"/>
              </p:cNvSpPr>
              <p:nvPr/>
            </p:nvSpPr>
            <p:spPr>
              <a:xfrm>
                <a:off x="8729221" y="1376313"/>
                <a:ext cx="2978871" cy="1107996"/>
              </a:xfrm>
              <a:prstGeom prst="rect">
                <a:avLst/>
              </a:prstGeom>
              <a:blipFill>
                <a:blip r:embed="rId2"/>
                <a:stretch>
                  <a:fillRect l="-2658" t="-3846" r="-1227" b="-9890"/>
                </a:stretch>
              </a:blipFill>
            </p:spPr>
            <p:txBody>
              <a:bodyPr/>
              <a:lstStyle/>
              <a:p>
                <a:r>
                  <a:rPr lang="en-GB">
                    <a:noFill/>
                  </a:rPr>
                  <a:t> </a:t>
                </a:r>
              </a:p>
            </p:txBody>
          </p:sp>
        </mc:Fallback>
      </mc:AlternateContent>
    </p:spTree>
    <p:extLst>
      <p:ext uri="{BB962C8B-B14F-4D97-AF65-F5344CB8AC3E}">
        <p14:creationId xmlns:p14="http://schemas.microsoft.com/office/powerpoint/2010/main" val="2202945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E6C555-208C-4A19-ADD3-384089A610F2}"/>
              </a:ext>
            </a:extLst>
          </p:cNvPr>
          <p:cNvSpPr>
            <a:spLocks noGrp="1"/>
          </p:cNvSpPr>
          <p:nvPr>
            <p:ph type="ftr" sz="quarter" idx="11"/>
          </p:nvPr>
        </p:nvSpPr>
        <p:spPr/>
        <p:txBody>
          <a:bodyPr/>
          <a:lstStyle/>
          <a:p>
            <a:r>
              <a:rPr lang="en-GB"/>
              <a:t>PETER L. GREEN and DIEGO ECHEVERRIA</a:t>
            </a:r>
            <a:endParaRPr lang="en-GB" dirty="0"/>
          </a:p>
        </p:txBody>
      </p:sp>
      <p:sp>
        <p:nvSpPr>
          <p:cNvPr id="5" name="Slide Number Placeholder 4">
            <a:extLst>
              <a:ext uri="{FF2B5EF4-FFF2-40B4-BE49-F238E27FC236}">
                <a16:creationId xmlns:a16="http://schemas.microsoft.com/office/drawing/2014/main" id="{93583815-C0CB-4E26-B911-268CD6BB19C5}"/>
              </a:ext>
            </a:extLst>
          </p:cNvPr>
          <p:cNvSpPr>
            <a:spLocks noGrp="1"/>
          </p:cNvSpPr>
          <p:nvPr>
            <p:ph type="sldNum" sz="quarter" idx="12"/>
          </p:nvPr>
        </p:nvSpPr>
        <p:spPr/>
        <p:txBody>
          <a:bodyPr/>
          <a:lstStyle/>
          <a:p>
            <a:fld id="{08128F8F-2851-4536-A9C7-72A8F35850F7}" type="slidenum">
              <a:rPr lang="en-GB" smtClean="0"/>
              <a:t>9</a:t>
            </a:fld>
            <a:endParaRPr lang="en-GB"/>
          </a:p>
        </p:txBody>
      </p:sp>
      <p:sp>
        <p:nvSpPr>
          <p:cNvPr id="13" name="TextBox 12">
            <a:extLst>
              <a:ext uri="{FF2B5EF4-FFF2-40B4-BE49-F238E27FC236}">
                <a16:creationId xmlns:a16="http://schemas.microsoft.com/office/drawing/2014/main" id="{35A2DA0F-CF1E-4242-8C73-7CF1DE73A101}"/>
              </a:ext>
            </a:extLst>
          </p:cNvPr>
          <p:cNvSpPr txBox="1"/>
          <p:nvPr/>
        </p:nvSpPr>
        <p:spPr>
          <a:xfrm>
            <a:off x="697006" y="363754"/>
            <a:ext cx="6989034" cy="492443"/>
          </a:xfrm>
          <a:prstGeom prst="rect">
            <a:avLst/>
          </a:prstGeom>
          <a:noFill/>
        </p:spPr>
        <p:txBody>
          <a:bodyPr wrap="square" rtlCol="0">
            <a:spAutoFit/>
          </a:bodyPr>
          <a:lstStyle/>
          <a:p>
            <a:r>
              <a:rPr lang="en-GB" sz="2600" b="1" dirty="0">
                <a:solidFill>
                  <a:srgbClr val="A07111"/>
                </a:solidFill>
              </a:rPr>
              <a:t>Autoregressive approach (1) with reduced inputs</a:t>
            </a:r>
          </a:p>
        </p:txBody>
      </p:sp>
      <p:pic>
        <p:nvPicPr>
          <p:cNvPr id="3" name="Picture 2" descr="Chart&#10;&#10;Description automatically generated">
            <a:extLst>
              <a:ext uri="{FF2B5EF4-FFF2-40B4-BE49-F238E27FC236}">
                <a16:creationId xmlns:a16="http://schemas.microsoft.com/office/drawing/2014/main" id="{CDABA114-EFC1-4CFD-A793-0DBE1BF69D55}"/>
              </a:ext>
            </a:extLst>
          </p:cNvPr>
          <p:cNvPicPr>
            <a:picLocks noChangeAspect="1"/>
          </p:cNvPicPr>
          <p:nvPr/>
        </p:nvPicPr>
        <p:blipFill rotWithShape="1">
          <a:blip r:embed="rId2">
            <a:extLst>
              <a:ext uri="{28A0092B-C50C-407E-A947-70E740481C1C}">
                <a14:useLocalDpi xmlns:a14="http://schemas.microsoft.com/office/drawing/2010/main" val="0"/>
              </a:ext>
            </a:extLst>
          </a:blip>
          <a:srcRect l="5717" t="10931" r="9614" b="2376"/>
          <a:stretch/>
        </p:blipFill>
        <p:spPr>
          <a:xfrm>
            <a:off x="697007" y="1027522"/>
            <a:ext cx="6684181" cy="4920791"/>
          </a:xfrm>
          <a:prstGeom prst="rect">
            <a:avLst/>
          </a:prstGeom>
        </p:spPr>
      </p:pic>
      <p:sp>
        <p:nvSpPr>
          <p:cNvPr id="6" name="TextBox 5">
            <a:extLst>
              <a:ext uri="{FF2B5EF4-FFF2-40B4-BE49-F238E27FC236}">
                <a16:creationId xmlns:a16="http://schemas.microsoft.com/office/drawing/2014/main" id="{6640E73E-887B-458C-89A2-E0D00A9EB5CB}"/>
              </a:ext>
            </a:extLst>
          </p:cNvPr>
          <p:cNvSpPr txBox="1"/>
          <p:nvPr/>
        </p:nvSpPr>
        <p:spPr>
          <a:xfrm>
            <a:off x="7686040" y="35560"/>
            <a:ext cx="4033520" cy="6109365"/>
          </a:xfrm>
          <a:prstGeom prst="rect">
            <a:avLst/>
          </a:prstGeom>
          <a:noFill/>
        </p:spPr>
        <p:txBody>
          <a:bodyPr wrap="square" rtlCol="0">
            <a:spAutoFit/>
          </a:bodyPr>
          <a:lstStyle/>
          <a:p>
            <a:r>
              <a:rPr lang="en-GB" sz="1700" b="1" dirty="0"/>
              <a:t>Eliminated:</a:t>
            </a:r>
          </a:p>
          <a:p>
            <a:r>
              <a:rPr lang="en-GB" sz="1700" dirty="0"/>
              <a:t>10278 Canal Temp. Control (OP)</a:t>
            </a:r>
          </a:p>
          <a:p>
            <a:r>
              <a:rPr lang="en-GB" sz="1700" dirty="0"/>
              <a:t>7474 Lehr Drive Line Shaft Speed</a:t>
            </a:r>
          </a:p>
          <a:p>
            <a:r>
              <a:rPr lang="en-GB" sz="1700" dirty="0"/>
              <a:t>10425 Calculated Cullet Ratio</a:t>
            </a:r>
          </a:p>
          <a:p>
            <a:r>
              <a:rPr lang="en-GB" sz="1700" dirty="0"/>
              <a:t>11105 Port 1 Combustion Air Flow LHS (OP)</a:t>
            </a:r>
          </a:p>
          <a:p>
            <a:r>
              <a:rPr lang="en-GB" sz="1700" dirty="0"/>
              <a:t>11132 Port 8 Combustion Air Flow RHS (OP)</a:t>
            </a:r>
          </a:p>
          <a:p>
            <a:r>
              <a:rPr lang="en-GB" sz="1700" dirty="0"/>
              <a:t>9282 Tweel Position</a:t>
            </a:r>
          </a:p>
          <a:p>
            <a:r>
              <a:rPr lang="en-GB" sz="1700" dirty="0"/>
              <a:t>11201 Furnace &amp; Services Pack Sub S8 L.H. Section - HV13</a:t>
            </a:r>
          </a:p>
          <a:p>
            <a:r>
              <a:rPr lang="en-GB" sz="1700" dirty="0"/>
              <a:t>9393 Glass Level Control (OP)</a:t>
            </a:r>
          </a:p>
          <a:p>
            <a:r>
              <a:rPr lang="en-GB" sz="1700" dirty="0"/>
              <a:t>11209 MV49</a:t>
            </a:r>
          </a:p>
          <a:p>
            <a:r>
              <a:rPr lang="en-GB" sz="1700" dirty="0"/>
              <a:t>9395 Main Gas Pressure (OP)</a:t>
            </a:r>
          </a:p>
          <a:p>
            <a:r>
              <a:rPr lang="en-GB" sz="1700" dirty="0"/>
              <a:t>135 Total Firm Gas Flow Measurement</a:t>
            </a:r>
          </a:p>
          <a:p>
            <a:r>
              <a:rPr lang="en-GB" sz="1700" dirty="0"/>
              <a:t>136 Total Combustion Air Flow Measurement</a:t>
            </a:r>
          </a:p>
          <a:p>
            <a:r>
              <a:rPr lang="en-GB" sz="1700" dirty="0"/>
              <a:t>1650 Combustion Air Temperature Measurement</a:t>
            </a:r>
          </a:p>
          <a:p>
            <a:r>
              <a:rPr lang="en-GB" sz="1700" dirty="0"/>
              <a:t>239 Working End Burner Gas Flow RHS (PV)</a:t>
            </a:r>
          </a:p>
          <a:p>
            <a:r>
              <a:rPr lang="en-GB" sz="1700" dirty="0"/>
              <a:t>30208 Feeder Speed Measurement Left</a:t>
            </a:r>
          </a:p>
          <a:p>
            <a:r>
              <a:rPr lang="en-GB" sz="1700" dirty="0"/>
              <a:t>6400 Furnace Compressed Air Flow Measurement</a:t>
            </a:r>
          </a:p>
          <a:p>
            <a:r>
              <a:rPr lang="en-GB" sz="1700" dirty="0"/>
              <a:t>6469 Furnace Pressure Meas. on Crown</a:t>
            </a:r>
          </a:p>
          <a:p>
            <a:r>
              <a:rPr lang="en-GB" sz="1700" dirty="0"/>
              <a:t>6472 Front Wall Temperature 7</a:t>
            </a:r>
          </a:p>
        </p:txBody>
      </p:sp>
    </p:spTree>
    <p:extLst>
      <p:ext uri="{BB962C8B-B14F-4D97-AF65-F5344CB8AC3E}">
        <p14:creationId xmlns:p14="http://schemas.microsoft.com/office/powerpoint/2010/main" val="149353568"/>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1052</Words>
  <Application>Microsoft Office PowerPoint</Application>
  <PresentationFormat>Widescreen</PresentationFormat>
  <Paragraphs>152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Calibri</vt:lpstr>
      <vt:lpstr>Calibri Light</vt:lpstr>
      <vt:lpstr>Cambria Math</vt:lpstr>
      <vt:lpstr>Office Theme</vt:lpstr>
      <vt:lpstr>NSG Pilkington – University of Liverpool Machine Learning Project:  14/10/2020</vt:lpstr>
      <vt:lpstr>List of activities</vt:lpstr>
      <vt:lpstr>PowerPoint Presentation</vt:lpstr>
      <vt:lpstr>PowerPoint Presentation</vt:lpstr>
      <vt:lpstr>List of activities</vt:lpstr>
      <vt:lpstr>PowerPoint Presentation</vt:lpstr>
      <vt:lpstr>PowerPoint Presentation</vt:lpstr>
      <vt:lpstr>PowerPoint Presentation</vt:lpstr>
      <vt:lpstr>PowerPoint Presentation</vt:lpstr>
      <vt:lpstr>List of activities</vt:lpstr>
      <vt:lpstr>PowerPoint Presentation</vt:lpstr>
      <vt:lpstr>PowerPoint Presentation</vt:lpstr>
      <vt:lpstr>List of activities</vt:lpstr>
      <vt:lpstr>PowerPoint Presentation</vt:lpstr>
      <vt:lpstr>PowerPoint Presentation</vt:lpstr>
      <vt:lpstr>List of activities</vt:lpstr>
      <vt:lpstr>PowerPoint Presentation</vt:lpstr>
      <vt:lpstr>List of activities</vt:lpstr>
      <vt:lpstr>Conclusions</vt:lpstr>
      <vt:lpstr>PowerPoint Presentation</vt:lpstr>
      <vt:lpstr>Thank you for your attention.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NSG Pilkington – University of Liverpool Machine Learning Project:  18/08/2020</dc:title>
  <dc:creator>Diego Echeverria</dc:creator>
  <cp:lastModifiedBy>Peter Green</cp:lastModifiedBy>
  <cp:revision>302</cp:revision>
  <dcterms:created xsi:type="dcterms:W3CDTF">2020-08-17T12:26:42Z</dcterms:created>
  <dcterms:modified xsi:type="dcterms:W3CDTF">2020-10-14T09:11:58Z</dcterms:modified>
</cp:coreProperties>
</file>