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8"/>
  </p:notesMasterIdLst>
  <p:handoutMasterIdLst>
    <p:handoutMasterId r:id="rId49"/>
  </p:handoutMasterIdLst>
  <p:sldIdLst>
    <p:sldId id="256" r:id="rId2"/>
    <p:sldId id="444" r:id="rId3"/>
    <p:sldId id="449" r:id="rId4"/>
    <p:sldId id="431" r:id="rId5"/>
    <p:sldId id="445" r:id="rId6"/>
    <p:sldId id="446" r:id="rId7"/>
    <p:sldId id="447" r:id="rId8"/>
    <p:sldId id="458" r:id="rId9"/>
    <p:sldId id="448" r:id="rId10"/>
    <p:sldId id="450" r:id="rId11"/>
    <p:sldId id="451" r:id="rId12"/>
    <p:sldId id="452" r:id="rId13"/>
    <p:sldId id="453" r:id="rId14"/>
    <p:sldId id="456" r:id="rId15"/>
    <p:sldId id="457" r:id="rId16"/>
    <p:sldId id="459" r:id="rId17"/>
    <p:sldId id="460" r:id="rId18"/>
    <p:sldId id="463" r:id="rId19"/>
    <p:sldId id="461" r:id="rId20"/>
    <p:sldId id="472" r:id="rId21"/>
    <p:sldId id="473" r:id="rId22"/>
    <p:sldId id="475" r:id="rId23"/>
    <p:sldId id="476" r:id="rId24"/>
    <p:sldId id="474" r:id="rId25"/>
    <p:sldId id="462" r:id="rId26"/>
    <p:sldId id="477" r:id="rId27"/>
    <p:sldId id="466" r:id="rId28"/>
    <p:sldId id="467" r:id="rId29"/>
    <p:sldId id="469" r:id="rId30"/>
    <p:sldId id="470" r:id="rId31"/>
    <p:sldId id="471" r:id="rId32"/>
    <p:sldId id="478" r:id="rId33"/>
    <p:sldId id="479" r:id="rId34"/>
    <p:sldId id="400" r:id="rId35"/>
    <p:sldId id="403" r:id="rId36"/>
    <p:sldId id="404" r:id="rId37"/>
    <p:sldId id="401" r:id="rId38"/>
    <p:sldId id="408" r:id="rId39"/>
    <p:sldId id="405" r:id="rId40"/>
    <p:sldId id="406" r:id="rId41"/>
    <p:sldId id="407" r:id="rId42"/>
    <p:sldId id="409" r:id="rId43"/>
    <p:sldId id="410" r:id="rId44"/>
    <p:sldId id="412" r:id="rId45"/>
    <p:sldId id="481" r:id="rId46"/>
    <p:sldId id="48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Green" initials="PG" lastIdx="4" clrIdx="0">
    <p:extLst>
      <p:ext uri="{19B8F6BF-5375-455C-9EA6-DF929625EA0E}">
        <p15:presenceInfo xmlns:p15="http://schemas.microsoft.com/office/powerpoint/2012/main" userId="84a8dbd73bad1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7111"/>
    <a:srgbClr val="1919FF"/>
    <a:srgbClr val="002060"/>
    <a:srgbClr val="1F2B7D"/>
    <a:srgbClr val="B18A38"/>
    <a:srgbClr val="FF0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FB33F-63CF-4B72-90C0-4D55C6729EDA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DFF81-C815-4067-A30E-55F30CAE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4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B5CD-065B-4433-9B81-D7D3B9DAA944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4DAE-89E5-438C-B298-CCD8B2A43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79E-5E3D-41C9-800E-1600934D3B5B}" type="datetime1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1B3B-3EDB-4B4A-9D63-4A2C7A8655AF}" type="datetime1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63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4D89-8600-457A-9312-31C3A1B3DD5A}" type="datetime1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5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1E4-01CD-49CA-8324-094CB1377618}" type="datetime1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629-7D34-4DC8-99D4-496A35DFE7C5}" type="datetime1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A05C-E864-4ED8-A427-D4DBD062D829}" type="datetime1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AFC9-F0D9-4051-B392-8DEA9552777B}" type="datetime1">
              <a:rPr lang="en-GB" smtClean="0"/>
              <a:t>11/11/2020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1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F83D-D83C-455E-B673-6170CB98419F}" type="datetime1">
              <a:rPr lang="en-GB" smtClean="0"/>
              <a:t>11/11/2020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5CCE-1056-417C-8FD6-0ED3F56513F3}" type="datetime1">
              <a:rPr lang="en-GB" smtClean="0"/>
              <a:t>11/11/2020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807-9081-4E6C-B7B9-74B842A2B81C}" type="datetime1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51A5-8A65-4398-8912-ADB622DE7C3C}" type="datetime1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DC6C-0DFD-4701-BFA3-7047FF61282B}" type="datetime1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08" y="534970"/>
            <a:ext cx="6333584" cy="2894030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NSG Pilkington – University of Liverpool Machine Learning Project: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11/11/2020</a:t>
            </a:r>
            <a:endParaRPr lang="en-GB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260" y="3974265"/>
            <a:ext cx="3051142" cy="2331685"/>
          </a:xfrm>
        </p:spPr>
        <p:txBody>
          <a:bodyPr>
            <a:noAutofit/>
          </a:bodyPr>
          <a:lstStyle/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Peter Green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Echeverria</a:t>
            </a:r>
          </a:p>
          <a:p>
            <a:pPr algn="just"/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Institute,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77" y="1056950"/>
            <a:ext cx="89267" cy="160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2" y="4737970"/>
            <a:ext cx="4503161" cy="18383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65228"/>
            <a:ext cx="2743200" cy="365125"/>
          </a:xfrm>
        </p:spPr>
        <p:txBody>
          <a:bodyPr/>
          <a:lstStyle/>
          <a:p>
            <a:fld id="{08128F8F-2851-4536-A9C7-72A8F35850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3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B0219-576D-4C46-A10A-FF823511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7C1DF-ED12-4B12-9461-ED07B5D7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10</a:t>
            </a:fld>
            <a:endParaRPr lang="en-GB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D5AE35C-A505-442E-A736-F166E76804AD}"/>
              </a:ext>
            </a:extLst>
          </p:cNvPr>
          <p:cNvSpPr txBox="1"/>
          <p:nvPr/>
        </p:nvSpPr>
        <p:spPr>
          <a:xfrm>
            <a:off x="466729" y="245524"/>
            <a:ext cx="845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always check for inputs that have not been assigned time lags.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E7D2251-DBD7-4167-9FD4-B5C4D257A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394" y="670179"/>
            <a:ext cx="4114800" cy="1099912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B49340DB-1614-4E34-B9B3-977B93448585}"/>
              </a:ext>
            </a:extLst>
          </p:cNvPr>
          <p:cNvGrpSpPr/>
          <p:nvPr/>
        </p:nvGrpSpPr>
        <p:grpSpPr>
          <a:xfrm>
            <a:off x="183745" y="679611"/>
            <a:ext cx="3272609" cy="1159994"/>
            <a:chOff x="847959" y="532699"/>
            <a:chExt cx="9236241" cy="3273836"/>
          </a:xfrm>
        </p:grpSpPr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E39480FA-61EF-4DB9-AC14-98C342F7B680}"/>
                </a:ext>
              </a:extLst>
            </p:cNvPr>
            <p:cNvSpPr/>
            <p:nvPr/>
          </p:nvSpPr>
          <p:spPr>
            <a:xfrm>
              <a:off x="1455413" y="2262617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FA78AD67-FEFE-45ED-9F05-2BDC4EBAA968}"/>
                </a:ext>
              </a:extLst>
            </p:cNvPr>
            <p:cNvSpPr/>
            <p:nvPr/>
          </p:nvSpPr>
          <p:spPr>
            <a:xfrm>
              <a:off x="2426499" y="127559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1EB91540-D9E1-4808-9670-414B6C9B0774}"/>
                </a:ext>
              </a:extLst>
            </p:cNvPr>
            <p:cNvSpPr/>
            <p:nvPr/>
          </p:nvSpPr>
          <p:spPr>
            <a:xfrm>
              <a:off x="4535571" y="124963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98D77EF9-C4C1-4E07-B42D-3F541C8A74C2}"/>
                </a:ext>
              </a:extLst>
            </p:cNvPr>
            <p:cNvSpPr/>
            <p:nvPr/>
          </p:nvSpPr>
          <p:spPr>
            <a:xfrm>
              <a:off x="3610338" y="2020413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F247EF4F-7FD5-42FD-AA4B-B0D4B93B82DF}"/>
                </a:ext>
              </a:extLst>
            </p:cNvPr>
            <p:cNvSpPr/>
            <p:nvPr/>
          </p:nvSpPr>
          <p:spPr>
            <a:xfrm>
              <a:off x="8553841" y="2020413"/>
              <a:ext cx="339617" cy="73152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4B2EE86B-E1E6-4B9C-AE50-DD3CE3CB925B}"/>
                </a:ext>
              </a:extLst>
            </p:cNvPr>
            <p:cNvSpPr/>
            <p:nvPr/>
          </p:nvSpPr>
          <p:spPr>
            <a:xfrm>
              <a:off x="5914289" y="2344373"/>
              <a:ext cx="264160" cy="73152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C3FE21E5-6F44-437E-BDDF-95ED5C001DD2}"/>
                </a:ext>
              </a:extLst>
            </p:cNvPr>
            <p:cNvSpPr/>
            <p:nvPr/>
          </p:nvSpPr>
          <p:spPr>
            <a:xfrm>
              <a:off x="7034080" y="1239652"/>
              <a:ext cx="644208" cy="274320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72C95B9-D278-4166-9D1E-5BF71E399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959" y="532699"/>
              <a:ext cx="9236241" cy="3273836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3880855-52E2-4F98-8FA2-A25708596AC0}"/>
              </a:ext>
            </a:extLst>
          </p:cNvPr>
          <p:cNvGrpSpPr/>
          <p:nvPr/>
        </p:nvGrpSpPr>
        <p:grpSpPr>
          <a:xfrm>
            <a:off x="10039003" y="736811"/>
            <a:ext cx="1552446" cy="463090"/>
            <a:chOff x="4353375" y="4234867"/>
            <a:chExt cx="3372237" cy="1005927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E83C1071-3E28-47FA-A002-630D3643D505}"/>
                </a:ext>
              </a:extLst>
            </p:cNvPr>
            <p:cNvSpPr/>
            <p:nvPr/>
          </p:nvSpPr>
          <p:spPr>
            <a:xfrm>
              <a:off x="5901893" y="4600671"/>
              <a:ext cx="324636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D4324FAC-6315-43F7-9979-A492983D0132}"/>
                </a:ext>
              </a:extLst>
            </p:cNvPr>
            <p:cNvSpPr/>
            <p:nvPr/>
          </p:nvSpPr>
          <p:spPr>
            <a:xfrm>
              <a:off x="7454180" y="4577559"/>
              <a:ext cx="271432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688F5467-EA36-4D93-850F-685362C55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3375" y="4234867"/>
              <a:ext cx="3097036" cy="1005927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2D7611A3-E070-440F-80BC-1EA9318D8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354" y="711084"/>
            <a:ext cx="2707121" cy="8232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3F9773-2D8E-4E53-9095-4D4C5A70D5B6}"/>
              </a:ext>
            </a:extLst>
          </p:cNvPr>
          <p:cNvSpPr txBox="1"/>
          <p:nvPr/>
        </p:nvSpPr>
        <p:spPr>
          <a:xfrm>
            <a:off x="616089" y="2167919"/>
            <a:ext cx="106310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were losing campaign data here, specifically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10091 Furnace 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5134 EEDS Average gross width measurement</a:t>
            </a:r>
          </a:p>
          <a:p>
            <a:r>
              <a:rPr lang="en-GB" dirty="0"/>
              <a:t>as they were not assigned to any time lags.</a:t>
            </a:r>
          </a:p>
          <a:p>
            <a:endParaRPr lang="en-GB" dirty="0"/>
          </a:p>
          <a:p>
            <a:r>
              <a:rPr lang="en-GB" dirty="0"/>
              <a:t>Diego’s correlation analysis now applied to these data sets: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96FD15-1318-4CB7-BEF6-34902510175A}"/>
              </a:ext>
            </a:extLst>
          </p:cNvPr>
          <p:cNvSpPr/>
          <p:nvPr/>
        </p:nvSpPr>
        <p:spPr>
          <a:xfrm>
            <a:off x="1667000" y="614856"/>
            <a:ext cx="825206" cy="1274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7A8468-C34E-4B70-AB14-916AB4102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361670"/>
              </p:ext>
            </p:extLst>
          </p:nvPr>
        </p:nvGraphicFramePr>
        <p:xfrm>
          <a:off x="1854200" y="4024805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979135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11562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Tag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Time lag (hours)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4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10091 Furnace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01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5134 EEDS Average gross width 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300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80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B0219-576D-4C46-A10A-FF823511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7C1DF-ED12-4B12-9461-ED07B5D7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11</a:t>
            </a:fld>
            <a:endParaRPr lang="en-GB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D5AE35C-A505-442E-A736-F166E76804AD}"/>
              </a:ext>
            </a:extLst>
          </p:cNvPr>
          <p:cNvSpPr txBox="1"/>
          <p:nvPr/>
        </p:nvSpPr>
        <p:spPr>
          <a:xfrm>
            <a:off x="466729" y="245524"/>
            <a:ext cx="845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always check for inputs that have not been assigned time lags.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E7D2251-DBD7-4167-9FD4-B5C4D257A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394" y="670179"/>
            <a:ext cx="4114800" cy="1099912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B49340DB-1614-4E34-B9B3-977B93448585}"/>
              </a:ext>
            </a:extLst>
          </p:cNvPr>
          <p:cNvGrpSpPr/>
          <p:nvPr/>
        </p:nvGrpSpPr>
        <p:grpSpPr>
          <a:xfrm>
            <a:off x="183745" y="679611"/>
            <a:ext cx="3272609" cy="1159994"/>
            <a:chOff x="847959" y="532699"/>
            <a:chExt cx="9236241" cy="3273836"/>
          </a:xfrm>
        </p:grpSpPr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E39480FA-61EF-4DB9-AC14-98C342F7B680}"/>
                </a:ext>
              </a:extLst>
            </p:cNvPr>
            <p:cNvSpPr/>
            <p:nvPr/>
          </p:nvSpPr>
          <p:spPr>
            <a:xfrm>
              <a:off x="1455413" y="2262617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FA78AD67-FEFE-45ED-9F05-2BDC4EBAA968}"/>
                </a:ext>
              </a:extLst>
            </p:cNvPr>
            <p:cNvSpPr/>
            <p:nvPr/>
          </p:nvSpPr>
          <p:spPr>
            <a:xfrm>
              <a:off x="2426499" y="127559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1EB91540-D9E1-4808-9670-414B6C9B0774}"/>
                </a:ext>
              </a:extLst>
            </p:cNvPr>
            <p:cNvSpPr/>
            <p:nvPr/>
          </p:nvSpPr>
          <p:spPr>
            <a:xfrm>
              <a:off x="4535571" y="124963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98D77EF9-C4C1-4E07-B42D-3F541C8A74C2}"/>
                </a:ext>
              </a:extLst>
            </p:cNvPr>
            <p:cNvSpPr/>
            <p:nvPr/>
          </p:nvSpPr>
          <p:spPr>
            <a:xfrm>
              <a:off x="3610338" y="2020413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F247EF4F-7FD5-42FD-AA4B-B0D4B93B82DF}"/>
                </a:ext>
              </a:extLst>
            </p:cNvPr>
            <p:cNvSpPr/>
            <p:nvPr/>
          </p:nvSpPr>
          <p:spPr>
            <a:xfrm>
              <a:off x="8553841" y="2020413"/>
              <a:ext cx="339617" cy="73152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4B2EE86B-E1E6-4B9C-AE50-DD3CE3CB925B}"/>
                </a:ext>
              </a:extLst>
            </p:cNvPr>
            <p:cNvSpPr/>
            <p:nvPr/>
          </p:nvSpPr>
          <p:spPr>
            <a:xfrm>
              <a:off x="5914289" y="2344373"/>
              <a:ext cx="264160" cy="73152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C3FE21E5-6F44-437E-BDDF-95ED5C001DD2}"/>
                </a:ext>
              </a:extLst>
            </p:cNvPr>
            <p:cNvSpPr/>
            <p:nvPr/>
          </p:nvSpPr>
          <p:spPr>
            <a:xfrm>
              <a:off x="7034080" y="1239652"/>
              <a:ext cx="644208" cy="274320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72C95B9-D278-4166-9D1E-5BF71E399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959" y="532699"/>
              <a:ext cx="9236241" cy="3273836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3880855-52E2-4F98-8FA2-A25708596AC0}"/>
              </a:ext>
            </a:extLst>
          </p:cNvPr>
          <p:cNvGrpSpPr/>
          <p:nvPr/>
        </p:nvGrpSpPr>
        <p:grpSpPr>
          <a:xfrm>
            <a:off x="10039003" y="736811"/>
            <a:ext cx="1552446" cy="463090"/>
            <a:chOff x="4353375" y="4234867"/>
            <a:chExt cx="3372237" cy="1005927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E83C1071-3E28-47FA-A002-630D3643D505}"/>
                </a:ext>
              </a:extLst>
            </p:cNvPr>
            <p:cNvSpPr/>
            <p:nvPr/>
          </p:nvSpPr>
          <p:spPr>
            <a:xfrm>
              <a:off x="5901893" y="4600671"/>
              <a:ext cx="324636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D4324FAC-6315-43F7-9979-A492983D0132}"/>
                </a:ext>
              </a:extLst>
            </p:cNvPr>
            <p:cNvSpPr/>
            <p:nvPr/>
          </p:nvSpPr>
          <p:spPr>
            <a:xfrm>
              <a:off x="7454180" y="4577559"/>
              <a:ext cx="271432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688F5467-EA36-4D93-850F-685362C55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3375" y="4234867"/>
              <a:ext cx="3097036" cy="1005927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2D7611A3-E070-440F-80BC-1EA9318D8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354" y="711084"/>
            <a:ext cx="2707121" cy="8232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3F9773-2D8E-4E53-9095-4D4C5A70D5B6}"/>
              </a:ext>
            </a:extLst>
          </p:cNvPr>
          <p:cNvSpPr txBox="1"/>
          <p:nvPr/>
        </p:nvSpPr>
        <p:spPr>
          <a:xfrm>
            <a:off x="616089" y="2167919"/>
            <a:ext cx="106310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were losing campaign data here, specifically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10091 Furnace 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5134 EEDS Average gross width measurement</a:t>
            </a:r>
          </a:p>
          <a:p>
            <a:r>
              <a:rPr lang="en-GB" dirty="0"/>
              <a:t>as they were not assigned to any time lags.</a:t>
            </a:r>
          </a:p>
          <a:p>
            <a:endParaRPr lang="en-GB" dirty="0"/>
          </a:p>
          <a:p>
            <a:r>
              <a:rPr lang="en-GB" dirty="0"/>
              <a:t>Diego’s correlation analysis now applied to these data sets: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96FD15-1318-4CB7-BEF6-34902510175A}"/>
              </a:ext>
            </a:extLst>
          </p:cNvPr>
          <p:cNvSpPr/>
          <p:nvPr/>
        </p:nvSpPr>
        <p:spPr>
          <a:xfrm>
            <a:off x="1667000" y="614856"/>
            <a:ext cx="825206" cy="1274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7A8468-C34E-4B70-AB14-916AB41020CB}"/>
              </a:ext>
            </a:extLst>
          </p:cNvPr>
          <p:cNvGraphicFramePr>
            <a:graphicFrameLocks noGrp="1"/>
          </p:cNvGraphicFramePr>
          <p:nvPr/>
        </p:nvGraphicFramePr>
        <p:xfrm>
          <a:off x="1854200" y="4024805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979135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11562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Tag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Time lag (hours)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4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10091 Furnace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01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5134 EEDS Average gross width 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3007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58EF11F-77BF-49C6-8041-9C764283A10D}"/>
              </a:ext>
            </a:extLst>
          </p:cNvPr>
          <p:cNvSpPr txBox="1"/>
          <p:nvPr/>
        </p:nvSpPr>
        <p:spPr>
          <a:xfrm>
            <a:off x="8321040" y="2616200"/>
            <a:ext cx="343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the current model structure will remove this (more on addressing this later)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FE1D36-B83C-4F13-B4D9-AA5872CD2574}"/>
              </a:ext>
            </a:extLst>
          </p:cNvPr>
          <p:cNvSpPr/>
          <p:nvPr/>
        </p:nvSpPr>
        <p:spPr>
          <a:xfrm>
            <a:off x="5862320" y="4790440"/>
            <a:ext cx="751840" cy="370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9BB9EB-1899-4EC1-82C6-9624E77D9594}"/>
              </a:ext>
            </a:extLst>
          </p:cNvPr>
          <p:cNvCxnSpPr/>
          <p:nvPr/>
        </p:nvCxnSpPr>
        <p:spPr>
          <a:xfrm flipH="1">
            <a:off x="6670040" y="3539530"/>
            <a:ext cx="1940560" cy="13220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639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D0665-4536-469A-B3FC-E84732A7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E2B20-0B4D-46A9-A9FE-308205FD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12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EC0A6-CD00-4EAD-97C9-A2820E764727}"/>
              </a:ext>
            </a:extLst>
          </p:cNvPr>
          <p:cNvSpPr txBox="1"/>
          <p:nvPr/>
        </p:nvSpPr>
        <p:spPr>
          <a:xfrm>
            <a:off x="1137920" y="523240"/>
            <a:ext cx="100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Have created new ‘master spreadsheet’ (with changelog):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8CE6FA-D718-47A5-AE25-E49BAFC1F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075" y="1257300"/>
            <a:ext cx="5200650" cy="838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D9EE17-900C-45CC-A14D-B6007C910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397" y="2406015"/>
            <a:ext cx="8239125" cy="552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80CA16-1B2C-4B9D-897D-7BA61C804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320" y="3405250"/>
            <a:ext cx="8991600" cy="90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4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B0219-576D-4C46-A10A-FF823511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7C1DF-ED12-4B12-9461-ED07B5D7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13</a:t>
            </a:fld>
            <a:endParaRPr lang="en-GB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D5AE35C-A505-442E-A736-F166E76804AD}"/>
              </a:ext>
            </a:extLst>
          </p:cNvPr>
          <p:cNvSpPr txBox="1"/>
          <p:nvPr/>
        </p:nvSpPr>
        <p:spPr>
          <a:xfrm>
            <a:off x="466729" y="245524"/>
            <a:ext cx="1084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pipeline 5 reads from this new spreadsheet (i.e., now includes campaign data with estimated time lags)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E7D2251-DBD7-4167-9FD4-B5C4D257A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754" y="1142619"/>
            <a:ext cx="4114800" cy="1099912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3880855-52E2-4F98-8FA2-A25708596AC0}"/>
              </a:ext>
            </a:extLst>
          </p:cNvPr>
          <p:cNvGrpSpPr/>
          <p:nvPr/>
        </p:nvGrpSpPr>
        <p:grpSpPr>
          <a:xfrm>
            <a:off x="10125363" y="1209251"/>
            <a:ext cx="1552446" cy="463090"/>
            <a:chOff x="4353375" y="4234867"/>
            <a:chExt cx="3372237" cy="1005927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E83C1071-3E28-47FA-A002-630D3643D505}"/>
                </a:ext>
              </a:extLst>
            </p:cNvPr>
            <p:cNvSpPr/>
            <p:nvPr/>
          </p:nvSpPr>
          <p:spPr>
            <a:xfrm>
              <a:off x="5901893" y="4600671"/>
              <a:ext cx="324636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D4324FAC-6315-43F7-9979-A492983D0132}"/>
                </a:ext>
              </a:extLst>
            </p:cNvPr>
            <p:cNvSpPr/>
            <p:nvPr/>
          </p:nvSpPr>
          <p:spPr>
            <a:xfrm>
              <a:off x="7454180" y="4577559"/>
              <a:ext cx="271432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688F5467-EA36-4D93-850F-685362C55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3375" y="4234867"/>
              <a:ext cx="3097036" cy="1005927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2D7611A3-E070-440F-80BC-1EA9318D8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714" y="1183524"/>
            <a:ext cx="2707121" cy="8232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F8EB82-11BD-4AE3-B7B4-EF039AFC2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319" y="1209251"/>
            <a:ext cx="3282527" cy="12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48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B0219-576D-4C46-A10A-FF823511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7C1DF-ED12-4B12-9461-ED07B5D7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14</a:t>
            </a:fld>
            <a:endParaRPr lang="en-GB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D5AE35C-A505-442E-A736-F166E76804AD}"/>
              </a:ext>
            </a:extLst>
          </p:cNvPr>
          <p:cNvSpPr txBox="1"/>
          <p:nvPr/>
        </p:nvSpPr>
        <p:spPr>
          <a:xfrm>
            <a:off x="466729" y="245524"/>
            <a:ext cx="1084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pipeline 5 reads from this new spreadsheet (i.e., now includes campaign data with estimated time lags)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E7D2251-DBD7-4167-9FD4-B5C4D257A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754" y="1142619"/>
            <a:ext cx="4114800" cy="1099912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3880855-52E2-4F98-8FA2-A25708596AC0}"/>
              </a:ext>
            </a:extLst>
          </p:cNvPr>
          <p:cNvGrpSpPr/>
          <p:nvPr/>
        </p:nvGrpSpPr>
        <p:grpSpPr>
          <a:xfrm>
            <a:off x="10125363" y="1209251"/>
            <a:ext cx="1552446" cy="463090"/>
            <a:chOff x="4353375" y="4234867"/>
            <a:chExt cx="3372237" cy="1005927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E83C1071-3E28-47FA-A002-630D3643D505}"/>
                </a:ext>
              </a:extLst>
            </p:cNvPr>
            <p:cNvSpPr/>
            <p:nvPr/>
          </p:nvSpPr>
          <p:spPr>
            <a:xfrm>
              <a:off x="5901893" y="4600671"/>
              <a:ext cx="324636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D4324FAC-6315-43F7-9979-A492983D0132}"/>
                </a:ext>
              </a:extLst>
            </p:cNvPr>
            <p:cNvSpPr/>
            <p:nvPr/>
          </p:nvSpPr>
          <p:spPr>
            <a:xfrm>
              <a:off x="7454180" y="4577559"/>
              <a:ext cx="271432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688F5467-EA36-4D93-850F-685362C55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3375" y="4234867"/>
              <a:ext cx="3097036" cy="1005927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2D7611A3-E070-440F-80BC-1EA9318D8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714" y="1183524"/>
            <a:ext cx="2707121" cy="8232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F8EB82-11BD-4AE3-B7B4-EF039AFC2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319" y="1209251"/>
            <a:ext cx="3282527" cy="1290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BE68C9-1962-47BA-BADD-47074F084355}"/>
              </a:ext>
            </a:extLst>
          </p:cNvPr>
          <p:cNvSpPr txBox="1"/>
          <p:nvPr/>
        </p:nvSpPr>
        <p:spPr>
          <a:xfrm>
            <a:off x="1437640" y="2459666"/>
            <a:ext cx="3103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no longer lose anything here (but we will keep this code in to catch potential issues in the future)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E0DB4B-3EF9-432C-8D58-27B45BC31EBF}"/>
              </a:ext>
            </a:extLst>
          </p:cNvPr>
          <p:cNvSpPr/>
          <p:nvPr/>
        </p:nvSpPr>
        <p:spPr>
          <a:xfrm>
            <a:off x="259319" y="2242531"/>
            <a:ext cx="563641" cy="2827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C45FD4-E7CD-48AF-B2FE-674F7C4B93C0}"/>
              </a:ext>
            </a:extLst>
          </p:cNvPr>
          <p:cNvSpPr/>
          <p:nvPr/>
        </p:nvSpPr>
        <p:spPr>
          <a:xfrm>
            <a:off x="1828800" y="1869440"/>
            <a:ext cx="675640" cy="294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214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1F48D-A0A5-4170-8939-C3EA7848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6EAD8-E5A6-4154-81A8-1B56850C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75A03C-2B19-41CA-BEDF-5628B73C9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35" y="924560"/>
            <a:ext cx="5587704" cy="4104640"/>
          </a:xfrm>
          <a:prstGeom prst="rect">
            <a:avLst/>
          </a:prstGeom>
        </p:spPr>
      </p:pic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46938C09-516F-452F-8E02-C8175E06A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72968"/>
              </p:ext>
            </p:extLst>
          </p:nvPr>
        </p:nvGraphicFramePr>
        <p:xfrm>
          <a:off x="6751320" y="1496906"/>
          <a:ext cx="51257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2860">
                  <a:extLst>
                    <a:ext uri="{9D8B030D-6E8A-4147-A177-3AD203B41FA5}">
                      <a16:colId xmlns:a16="http://schemas.microsoft.com/office/drawing/2014/main" val="4157015088"/>
                    </a:ext>
                  </a:extLst>
                </a:gridCol>
                <a:gridCol w="2562860">
                  <a:extLst>
                    <a:ext uri="{9D8B030D-6E8A-4147-A177-3AD203B41FA5}">
                      <a16:colId xmlns:a16="http://schemas.microsoft.com/office/drawing/2014/main" val="24380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Av.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05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43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3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60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1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1229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7B374EF-6654-466C-86C0-9EE5567D40A2}"/>
              </a:ext>
            </a:extLst>
          </p:cNvPr>
          <p:cNvSpPr txBox="1"/>
          <p:nvPr/>
        </p:nvSpPr>
        <p:spPr>
          <a:xfrm>
            <a:off x="6908800" y="4099560"/>
            <a:ext cx="43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significant change in performance…</a:t>
            </a:r>
          </a:p>
        </p:txBody>
      </p:sp>
    </p:spTree>
    <p:extLst>
      <p:ext uri="{BB962C8B-B14F-4D97-AF65-F5344CB8AC3E}">
        <p14:creationId xmlns:p14="http://schemas.microsoft.com/office/powerpoint/2010/main" val="238349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9082-BF23-4CF0-AB39-6629C8CDD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8350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b="1" u="sng" dirty="0"/>
              <a:t>To-do (short-term)</a:t>
            </a:r>
          </a:p>
          <a:p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Currently no time lags associated with campaign data.</a:t>
            </a:r>
          </a:p>
          <a:p>
            <a:r>
              <a:rPr lang="en-GB" sz="2000" dirty="0"/>
              <a:t>Need bespoke filtering for some of the signals (we can do this with an extra column in the spreadsheet).</a:t>
            </a:r>
          </a:p>
          <a:p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Some of the data outside of ‘</a:t>
            </a:r>
            <a:r>
              <a:rPr lang="en-GB" sz="2000" dirty="0" err="1">
                <a:solidFill>
                  <a:schemeClr val="bg1">
                    <a:lumMod val="65000"/>
                  </a:schemeClr>
                </a:solidFill>
              </a:rPr>
              <a:t>eng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 min-max’ need to be processed and included in the data pipeline.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b="1" u="sng" dirty="0"/>
              <a:t>To-do (longer-term)</a:t>
            </a:r>
          </a:p>
          <a:p>
            <a:r>
              <a:rPr lang="en-GB" sz="2000" b="1" dirty="0"/>
              <a:t>Establish and implement strategy for processing data that is affected by reversals.</a:t>
            </a:r>
          </a:p>
          <a:p>
            <a:r>
              <a:rPr lang="en-GB" sz="2000" dirty="0"/>
              <a:t>Repeat analysis that use randomly selected inputs and/or randomly selected time lags.</a:t>
            </a:r>
          </a:p>
          <a:p>
            <a:r>
              <a:rPr lang="en-GB" sz="2000" dirty="0"/>
              <a:t>Consider using a multi-output linear regression</a:t>
            </a:r>
            <a:br>
              <a:rPr lang="en-GB" sz="2000" dirty="0">
                <a:solidFill>
                  <a:schemeClr val="bg1">
                    <a:lumMod val="65000"/>
                  </a:schemeClr>
                </a:solidFill>
              </a:rPr>
            </a:b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38CC-5967-4456-8912-41B24043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E88ED-687E-4905-A54B-406E70A7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918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17</a:t>
            </a:fld>
            <a:endParaRPr lang="en-GB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98F7A3D-DAEB-46A4-A567-49AD36C82555}"/>
              </a:ext>
            </a:extLst>
          </p:cNvPr>
          <p:cNvGrpSpPr/>
          <p:nvPr/>
        </p:nvGrpSpPr>
        <p:grpSpPr>
          <a:xfrm>
            <a:off x="70719" y="2351340"/>
            <a:ext cx="3272609" cy="1159994"/>
            <a:chOff x="847959" y="532699"/>
            <a:chExt cx="9236241" cy="3273836"/>
          </a:xfrm>
        </p:grpSpPr>
        <p:sp>
          <p:nvSpPr>
            <p:cNvPr id="79" name="Arrow: Down 78">
              <a:extLst>
                <a:ext uri="{FF2B5EF4-FFF2-40B4-BE49-F238E27FC236}">
                  <a16:creationId xmlns:a16="http://schemas.microsoft.com/office/drawing/2014/main" id="{6A496639-2AD2-4C8F-B15B-A072B632EF26}"/>
                </a:ext>
              </a:extLst>
            </p:cNvPr>
            <p:cNvSpPr/>
            <p:nvPr/>
          </p:nvSpPr>
          <p:spPr>
            <a:xfrm>
              <a:off x="1455413" y="2262617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Arrow: Right 84">
              <a:extLst>
                <a:ext uri="{FF2B5EF4-FFF2-40B4-BE49-F238E27FC236}">
                  <a16:creationId xmlns:a16="http://schemas.microsoft.com/office/drawing/2014/main" id="{25CF6232-9F91-45C1-BF2E-EE9DB22B1160}"/>
                </a:ext>
              </a:extLst>
            </p:cNvPr>
            <p:cNvSpPr/>
            <p:nvPr/>
          </p:nvSpPr>
          <p:spPr>
            <a:xfrm>
              <a:off x="2426499" y="127559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DC996640-5D35-4D22-8890-430B1416D35A}"/>
                </a:ext>
              </a:extLst>
            </p:cNvPr>
            <p:cNvSpPr/>
            <p:nvPr/>
          </p:nvSpPr>
          <p:spPr>
            <a:xfrm>
              <a:off x="4535571" y="124963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Arrow: Down 94">
              <a:extLst>
                <a:ext uri="{FF2B5EF4-FFF2-40B4-BE49-F238E27FC236}">
                  <a16:creationId xmlns:a16="http://schemas.microsoft.com/office/drawing/2014/main" id="{9D186515-4621-48C8-9D21-63F3D6DF7656}"/>
                </a:ext>
              </a:extLst>
            </p:cNvPr>
            <p:cNvSpPr/>
            <p:nvPr/>
          </p:nvSpPr>
          <p:spPr>
            <a:xfrm>
              <a:off x="3610338" y="2020413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Arrow: Down 102">
              <a:extLst>
                <a:ext uri="{FF2B5EF4-FFF2-40B4-BE49-F238E27FC236}">
                  <a16:creationId xmlns:a16="http://schemas.microsoft.com/office/drawing/2014/main" id="{8115EAA8-975A-4A54-9826-2AD8260B8F1E}"/>
                </a:ext>
              </a:extLst>
            </p:cNvPr>
            <p:cNvSpPr/>
            <p:nvPr/>
          </p:nvSpPr>
          <p:spPr>
            <a:xfrm>
              <a:off x="8553841" y="2020413"/>
              <a:ext cx="339617" cy="73152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Arrow: Down 130">
              <a:extLst>
                <a:ext uri="{FF2B5EF4-FFF2-40B4-BE49-F238E27FC236}">
                  <a16:creationId xmlns:a16="http://schemas.microsoft.com/office/drawing/2014/main" id="{1C18CE93-1AEC-4909-8AB0-EF71235A5174}"/>
                </a:ext>
              </a:extLst>
            </p:cNvPr>
            <p:cNvSpPr/>
            <p:nvPr/>
          </p:nvSpPr>
          <p:spPr>
            <a:xfrm>
              <a:off x="5914289" y="2344373"/>
              <a:ext cx="264160" cy="73152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Arrow: Right 134">
              <a:extLst>
                <a:ext uri="{FF2B5EF4-FFF2-40B4-BE49-F238E27FC236}">
                  <a16:creationId xmlns:a16="http://schemas.microsoft.com/office/drawing/2014/main" id="{4D3D175E-D9F8-4522-B074-77801C69AA12}"/>
                </a:ext>
              </a:extLst>
            </p:cNvPr>
            <p:cNvSpPr/>
            <p:nvPr/>
          </p:nvSpPr>
          <p:spPr>
            <a:xfrm>
              <a:off x="7034080" y="1239652"/>
              <a:ext cx="644208" cy="274320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8534A37B-23D2-4AC5-9F2D-579AD5FAD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959" y="532699"/>
              <a:ext cx="9236241" cy="3273836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5395324-DD30-4208-B863-624DCD5735BC}"/>
              </a:ext>
            </a:extLst>
          </p:cNvPr>
          <p:cNvGrpSpPr/>
          <p:nvPr/>
        </p:nvGrpSpPr>
        <p:grpSpPr>
          <a:xfrm>
            <a:off x="3332525" y="2377887"/>
            <a:ext cx="2758395" cy="801113"/>
            <a:chOff x="2411314" y="3791207"/>
            <a:chExt cx="7486636" cy="2174322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02AE35C5-2DDE-4ED8-9C3E-E2B92D76218E}"/>
                </a:ext>
              </a:extLst>
            </p:cNvPr>
            <p:cNvSpPr/>
            <p:nvPr/>
          </p:nvSpPr>
          <p:spPr>
            <a:xfrm>
              <a:off x="7176036" y="4473509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Arrow: Down 112">
              <a:extLst>
                <a:ext uri="{FF2B5EF4-FFF2-40B4-BE49-F238E27FC236}">
                  <a16:creationId xmlns:a16="http://schemas.microsoft.com/office/drawing/2014/main" id="{185674F6-BB28-4029-B803-F13271671980}"/>
                </a:ext>
              </a:extLst>
            </p:cNvPr>
            <p:cNvSpPr/>
            <p:nvPr/>
          </p:nvSpPr>
          <p:spPr>
            <a:xfrm>
              <a:off x="6309939" y="5232696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0CC2856F-7E63-4E00-8696-EFEA79E7EB97}"/>
                </a:ext>
              </a:extLst>
            </p:cNvPr>
            <p:cNvSpPr/>
            <p:nvPr/>
          </p:nvSpPr>
          <p:spPr>
            <a:xfrm>
              <a:off x="9253742" y="440410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Arrow: Down 122">
              <a:extLst>
                <a:ext uri="{FF2B5EF4-FFF2-40B4-BE49-F238E27FC236}">
                  <a16:creationId xmlns:a16="http://schemas.microsoft.com/office/drawing/2014/main" id="{1A232B84-0DA3-4FB3-900C-D61554EB04BD}"/>
                </a:ext>
              </a:extLst>
            </p:cNvPr>
            <p:cNvSpPr/>
            <p:nvPr/>
          </p:nvSpPr>
          <p:spPr>
            <a:xfrm>
              <a:off x="8634305" y="5234009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Arrow: Right 124">
              <a:extLst>
                <a:ext uri="{FF2B5EF4-FFF2-40B4-BE49-F238E27FC236}">
                  <a16:creationId xmlns:a16="http://schemas.microsoft.com/office/drawing/2014/main" id="{17C4ECF8-36EF-4078-8C1F-955082AA54AD}"/>
                </a:ext>
              </a:extLst>
            </p:cNvPr>
            <p:cNvSpPr/>
            <p:nvPr/>
          </p:nvSpPr>
          <p:spPr>
            <a:xfrm>
              <a:off x="5013618" y="4429824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B07C8336-95AF-4A2D-8906-F0A10A8AEFA0}"/>
                </a:ext>
              </a:extLst>
            </p:cNvPr>
            <p:cNvSpPr/>
            <p:nvPr/>
          </p:nvSpPr>
          <p:spPr>
            <a:xfrm>
              <a:off x="2411314" y="4381176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A2D244CE-5B68-4D0C-9035-A5E513FD2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9673" y="3791207"/>
              <a:ext cx="6864691" cy="2017951"/>
            </a:xfrm>
            <a:prstGeom prst="rect">
              <a:avLst/>
            </a:prstGeom>
          </p:spPr>
        </p:pic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D035333-0542-4DAD-9E45-6F19DC2A299B}"/>
              </a:ext>
            </a:extLst>
          </p:cNvPr>
          <p:cNvGrpSpPr/>
          <p:nvPr/>
        </p:nvGrpSpPr>
        <p:grpSpPr>
          <a:xfrm>
            <a:off x="5954294" y="2365816"/>
            <a:ext cx="4646162" cy="1025309"/>
            <a:chOff x="1872708" y="3004417"/>
            <a:chExt cx="4646162" cy="1025309"/>
          </a:xfrm>
        </p:grpSpPr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5C34AADF-ECCD-4A3E-8964-DBBB50419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2708" y="3004417"/>
              <a:ext cx="4331733" cy="1025309"/>
            </a:xfrm>
            <a:prstGeom prst="rect">
              <a:avLst/>
            </a:prstGeom>
          </p:spPr>
        </p:pic>
        <p:sp>
          <p:nvSpPr>
            <p:cNvPr id="154" name="Arrow: Right 153">
              <a:extLst>
                <a:ext uri="{FF2B5EF4-FFF2-40B4-BE49-F238E27FC236}">
                  <a16:creationId xmlns:a16="http://schemas.microsoft.com/office/drawing/2014/main" id="{34FCC13B-81E8-4438-9A08-6055984BBC41}"/>
                </a:ext>
              </a:extLst>
            </p:cNvPr>
            <p:cNvSpPr/>
            <p:nvPr/>
          </p:nvSpPr>
          <p:spPr>
            <a:xfrm>
              <a:off x="2505298" y="3237812"/>
              <a:ext cx="1273910" cy="1192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Arrow: Right 159">
              <a:extLst>
                <a:ext uri="{FF2B5EF4-FFF2-40B4-BE49-F238E27FC236}">
                  <a16:creationId xmlns:a16="http://schemas.microsoft.com/office/drawing/2014/main" id="{FCDF3B9C-62F1-4872-8119-C325EDB28E1A}"/>
                </a:ext>
              </a:extLst>
            </p:cNvPr>
            <p:cNvSpPr/>
            <p:nvPr/>
          </p:nvSpPr>
          <p:spPr>
            <a:xfrm>
              <a:off x="5280085" y="3243651"/>
              <a:ext cx="279954" cy="1192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Arrow: Bent-Up 165">
              <a:extLst>
                <a:ext uri="{FF2B5EF4-FFF2-40B4-BE49-F238E27FC236}">
                  <a16:creationId xmlns:a16="http://schemas.microsoft.com/office/drawing/2014/main" id="{21FF3A85-A46E-4565-BF0A-BFE82A842FDD}"/>
                </a:ext>
              </a:extLst>
            </p:cNvPr>
            <p:cNvSpPr/>
            <p:nvPr/>
          </p:nvSpPr>
          <p:spPr>
            <a:xfrm rot="5400000">
              <a:off x="4737473" y="3578210"/>
              <a:ext cx="351980" cy="278161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Arrow: Bent-Up 169">
              <a:extLst>
                <a:ext uri="{FF2B5EF4-FFF2-40B4-BE49-F238E27FC236}">
                  <a16:creationId xmlns:a16="http://schemas.microsoft.com/office/drawing/2014/main" id="{6B549C28-8801-49B6-B1E4-029016ABB402}"/>
                </a:ext>
              </a:extLst>
            </p:cNvPr>
            <p:cNvSpPr/>
            <p:nvPr/>
          </p:nvSpPr>
          <p:spPr>
            <a:xfrm>
              <a:off x="5420062" y="3576330"/>
              <a:ext cx="537491" cy="281920"/>
            </a:xfrm>
            <a:prstGeom prst="bentUpArrow">
              <a:avLst>
                <a:gd name="adj1" fmla="val 25000"/>
                <a:gd name="adj2" fmla="val 24608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Arrow: Right 175">
              <a:extLst>
                <a:ext uri="{FF2B5EF4-FFF2-40B4-BE49-F238E27FC236}">
                  <a16:creationId xmlns:a16="http://schemas.microsoft.com/office/drawing/2014/main" id="{7802DA9E-BBC4-41E2-A804-2B76E54CFF1E}"/>
                </a:ext>
              </a:extLst>
            </p:cNvPr>
            <p:cNvSpPr/>
            <p:nvPr/>
          </p:nvSpPr>
          <p:spPr>
            <a:xfrm>
              <a:off x="4283783" y="3251166"/>
              <a:ext cx="279954" cy="1192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Arrow: Down 181">
              <a:extLst>
                <a:ext uri="{FF2B5EF4-FFF2-40B4-BE49-F238E27FC236}">
                  <a16:creationId xmlns:a16="http://schemas.microsoft.com/office/drawing/2014/main" id="{C26DD7F5-68FC-48DA-B94F-DCAC894772EC}"/>
                </a:ext>
              </a:extLst>
            </p:cNvPr>
            <p:cNvSpPr/>
            <p:nvPr/>
          </p:nvSpPr>
          <p:spPr>
            <a:xfrm>
              <a:off x="4152741" y="3451210"/>
              <a:ext cx="114796" cy="3178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Arrow: Bent-Up 183">
              <a:extLst>
                <a:ext uri="{FF2B5EF4-FFF2-40B4-BE49-F238E27FC236}">
                  <a16:creationId xmlns:a16="http://schemas.microsoft.com/office/drawing/2014/main" id="{EF593AD5-25A0-45FE-BE11-F9820791DDD0}"/>
                </a:ext>
              </a:extLst>
            </p:cNvPr>
            <p:cNvSpPr/>
            <p:nvPr/>
          </p:nvSpPr>
          <p:spPr>
            <a:xfrm rot="5400000">
              <a:off x="2083233" y="3542674"/>
              <a:ext cx="351980" cy="278161"/>
            </a:xfrm>
            <a:prstGeom prst="bent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Arrow: Right 191">
              <a:extLst>
                <a:ext uri="{FF2B5EF4-FFF2-40B4-BE49-F238E27FC236}">
                  <a16:creationId xmlns:a16="http://schemas.microsoft.com/office/drawing/2014/main" id="{FCFAF190-9C6F-4B2A-A5AC-740F99108E26}"/>
                </a:ext>
              </a:extLst>
            </p:cNvPr>
            <p:cNvSpPr/>
            <p:nvPr/>
          </p:nvSpPr>
          <p:spPr>
            <a:xfrm>
              <a:off x="2962869" y="3750493"/>
              <a:ext cx="173534" cy="11921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row: Bent-Up 193">
              <a:extLst>
                <a:ext uri="{FF2B5EF4-FFF2-40B4-BE49-F238E27FC236}">
                  <a16:creationId xmlns:a16="http://schemas.microsoft.com/office/drawing/2014/main" id="{7DDF4ABE-2E62-4DD8-8BB7-CD3AFA4BD7B4}"/>
                </a:ext>
              </a:extLst>
            </p:cNvPr>
            <p:cNvSpPr/>
            <p:nvPr/>
          </p:nvSpPr>
          <p:spPr>
            <a:xfrm>
              <a:off x="3572607" y="3462212"/>
              <a:ext cx="364283" cy="281920"/>
            </a:xfrm>
            <a:prstGeom prst="bentUpArrow">
              <a:avLst>
                <a:gd name="adj1" fmla="val 25000"/>
                <a:gd name="adj2" fmla="val 24608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Arrow: Right 195">
              <a:extLst>
                <a:ext uri="{FF2B5EF4-FFF2-40B4-BE49-F238E27FC236}">
                  <a16:creationId xmlns:a16="http://schemas.microsoft.com/office/drawing/2014/main" id="{A51CD282-3906-407A-A87F-003FBAA555DC}"/>
                </a:ext>
              </a:extLst>
            </p:cNvPr>
            <p:cNvSpPr/>
            <p:nvPr/>
          </p:nvSpPr>
          <p:spPr>
            <a:xfrm>
              <a:off x="6220830" y="3235852"/>
              <a:ext cx="298040" cy="1192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5DA36C9-2395-4398-8170-9D96744E0D87}"/>
              </a:ext>
            </a:extLst>
          </p:cNvPr>
          <p:cNvGrpSpPr/>
          <p:nvPr/>
        </p:nvGrpSpPr>
        <p:grpSpPr>
          <a:xfrm>
            <a:off x="10593985" y="2415380"/>
            <a:ext cx="1552446" cy="463090"/>
            <a:chOff x="4353375" y="4234867"/>
            <a:chExt cx="3372237" cy="1005927"/>
          </a:xfrm>
        </p:grpSpPr>
        <p:sp>
          <p:nvSpPr>
            <p:cNvPr id="208" name="Arrow: Right 207">
              <a:extLst>
                <a:ext uri="{FF2B5EF4-FFF2-40B4-BE49-F238E27FC236}">
                  <a16:creationId xmlns:a16="http://schemas.microsoft.com/office/drawing/2014/main" id="{EEF91E80-4BC6-42F5-BE39-FBDF3FC905F2}"/>
                </a:ext>
              </a:extLst>
            </p:cNvPr>
            <p:cNvSpPr/>
            <p:nvPr/>
          </p:nvSpPr>
          <p:spPr>
            <a:xfrm>
              <a:off x="5901893" y="4600671"/>
              <a:ext cx="324636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Arrow: Right 209">
              <a:extLst>
                <a:ext uri="{FF2B5EF4-FFF2-40B4-BE49-F238E27FC236}">
                  <a16:creationId xmlns:a16="http://schemas.microsoft.com/office/drawing/2014/main" id="{D34E542A-4C51-4241-94F2-7FEBB9FF4C73}"/>
                </a:ext>
              </a:extLst>
            </p:cNvPr>
            <p:cNvSpPr/>
            <p:nvPr/>
          </p:nvSpPr>
          <p:spPr>
            <a:xfrm>
              <a:off x="7454180" y="4577559"/>
              <a:ext cx="271432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67F0F96D-AD9E-43E2-BB44-151818A65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3375" y="4234867"/>
              <a:ext cx="3097036" cy="1005927"/>
            </a:xfrm>
            <a:prstGeom prst="rect">
              <a:avLst/>
            </a:prstGeom>
          </p:spPr>
        </p:pic>
      </p:grpSp>
      <p:sp>
        <p:nvSpPr>
          <p:cNvPr id="258" name="TextBox 257">
            <a:extLst>
              <a:ext uri="{FF2B5EF4-FFF2-40B4-BE49-F238E27FC236}">
                <a16:creationId xmlns:a16="http://schemas.microsoft.com/office/drawing/2014/main" id="{32404763-13CA-451A-9302-5D8A8BE997FE}"/>
              </a:ext>
            </a:extLst>
          </p:cNvPr>
          <p:cNvSpPr txBox="1"/>
          <p:nvPr/>
        </p:nvSpPr>
        <p:spPr>
          <a:xfrm>
            <a:off x="87224" y="1868753"/>
            <a:ext cx="6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pipeline 2 (now processes data with spikes)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9D12BB-52F7-4379-8F5D-78915F2E2044}"/>
              </a:ext>
            </a:extLst>
          </p:cNvPr>
          <p:cNvSpPr/>
          <p:nvPr/>
        </p:nvSpPr>
        <p:spPr>
          <a:xfrm>
            <a:off x="7880888" y="2528161"/>
            <a:ext cx="468235" cy="281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377323" y="407999"/>
            <a:ext cx="1019156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Strategies for processing data that is affected by reversals</a:t>
            </a:r>
            <a:endParaRPr lang="en-GB" sz="2600" dirty="0">
              <a:solidFill>
                <a:srgbClr val="A071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280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18</a:t>
            </a:fld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377323" y="407999"/>
            <a:ext cx="1019156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Strategies for processing data that is affected by reversals</a:t>
            </a:r>
            <a:endParaRPr lang="en-GB" sz="2600" dirty="0">
              <a:solidFill>
                <a:srgbClr val="A07111"/>
              </a:solidFill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E00F3F4-9F08-4D86-8166-E3B049C5D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72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u="sng" dirty="0"/>
              <a:t>Assuming that the sampling frequency is always 1 minute</a:t>
            </a:r>
          </a:p>
          <a:p>
            <a:r>
              <a:rPr lang="en-GB" sz="2000" dirty="0"/>
              <a:t>Start data processing </a:t>
            </a:r>
            <a:r>
              <a:rPr lang="en-US" sz="2000" dirty="0"/>
              <a:t>at the minimum value of the first 20 minutes</a:t>
            </a:r>
            <a:r>
              <a:rPr lang="en-GB" sz="2000" dirty="0"/>
              <a:t>:</a:t>
            </a:r>
          </a:p>
          <a:p>
            <a:r>
              <a:rPr lang="en-GB" sz="2000" dirty="0"/>
              <a:t>Get the maximum value each 20 signal readings.</a:t>
            </a:r>
          </a:p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r>
              <a:rPr lang="en-GB" sz="2000" b="1" u="sng" dirty="0"/>
              <a:t>Get the max value only when 20 minutes have passed</a:t>
            </a:r>
          </a:p>
          <a:p>
            <a:r>
              <a:rPr lang="en-GB" sz="2000" dirty="0"/>
              <a:t>Start data processing </a:t>
            </a:r>
            <a:r>
              <a:rPr lang="en-US" sz="2000" dirty="0"/>
              <a:t>at the minimum value of the first 20 minutes</a:t>
            </a:r>
            <a:r>
              <a:rPr lang="en-GB" sz="2000" dirty="0"/>
              <a:t>:</a:t>
            </a:r>
          </a:p>
          <a:p>
            <a:r>
              <a:rPr lang="en-GB" sz="2000" dirty="0"/>
              <a:t>Get the maximum value within a 20-minute time period.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43534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19</a:t>
            </a:fld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377323" y="407999"/>
            <a:ext cx="1019156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Strategies for processing data that is affected by reversals</a:t>
            </a:r>
            <a:endParaRPr lang="en-GB" sz="2600" dirty="0">
              <a:solidFill>
                <a:srgbClr val="A07111"/>
              </a:solidFill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E00F3F4-9F08-4D86-8166-E3B049C5D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72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u="sng" dirty="0"/>
              <a:t>1) Assuming that the sampling frequency is always 1 minute</a:t>
            </a:r>
          </a:p>
          <a:p>
            <a:r>
              <a:rPr lang="en-GB" sz="2000" dirty="0"/>
              <a:t>Start data processing </a:t>
            </a:r>
            <a:r>
              <a:rPr lang="en-US" sz="2000" dirty="0"/>
              <a:t>at the minimum value of the first 20 minutes</a:t>
            </a:r>
            <a:r>
              <a:rPr lang="en-GB" sz="2000" dirty="0"/>
              <a:t>:</a:t>
            </a:r>
          </a:p>
          <a:p>
            <a:pPr lvl="1"/>
            <a:r>
              <a:rPr lang="en-US" sz="2000" dirty="0"/>
              <a:t>We search for the minimum value of the signal at the first 20 minutes to identify the point before the next firing.</a:t>
            </a:r>
            <a:endParaRPr lang="en-GB" sz="2000" dirty="0"/>
          </a:p>
          <a:p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Get the maximum value each 20 signal readings.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214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9082-BF23-4CF0-AB39-6629C8CDD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8350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b="1" u="sng" dirty="0"/>
              <a:t>To-do (short-term)</a:t>
            </a:r>
          </a:p>
          <a:p>
            <a:r>
              <a:rPr lang="en-GB" sz="2000" dirty="0"/>
              <a:t>Currently no time lags associated with campaign data.</a:t>
            </a:r>
          </a:p>
          <a:p>
            <a:r>
              <a:rPr lang="en-GB" sz="2000" dirty="0"/>
              <a:t>Need bespoke filtering for some of the signals (we can do this with an extra column in the spreadsheet).</a:t>
            </a:r>
          </a:p>
          <a:p>
            <a:r>
              <a:rPr lang="en-GB" sz="2000" dirty="0"/>
              <a:t>Some of the data outside of ‘</a:t>
            </a:r>
            <a:r>
              <a:rPr lang="en-GB" sz="2000" dirty="0" err="1"/>
              <a:t>eng</a:t>
            </a:r>
            <a:r>
              <a:rPr lang="en-GB" sz="2000" dirty="0"/>
              <a:t> min-max’ need to be processed and included in the data pipeline.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b="1" u="sng" dirty="0"/>
              <a:t>To-do (longer-term)</a:t>
            </a:r>
          </a:p>
          <a:p>
            <a:r>
              <a:rPr lang="en-GB" sz="2000" dirty="0"/>
              <a:t>Establish and implement strategy for processing data that is affected by reversals.</a:t>
            </a:r>
          </a:p>
          <a:p>
            <a:r>
              <a:rPr lang="en-GB" sz="2000" dirty="0"/>
              <a:t>Repeat analysis that use randomly selected inputs and/or randomly selected time lags.</a:t>
            </a:r>
          </a:p>
          <a:p>
            <a:r>
              <a:rPr lang="en-GB" sz="2000" dirty="0"/>
              <a:t>Consider using a multi-output linear regression</a:t>
            </a:r>
            <a:br>
              <a:rPr lang="en-GB" sz="2000" dirty="0"/>
            </a:br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38CC-5967-4456-8912-41B24043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E88ED-687E-4905-A54B-406E70A7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930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EDEA86-E168-47C8-8E1C-064E1D334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5" t="5508" r="9344" b="7813"/>
          <a:stretch/>
        </p:blipFill>
        <p:spPr>
          <a:xfrm>
            <a:off x="1160015" y="1120806"/>
            <a:ext cx="9871969" cy="486274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20</a:t>
            </a:fld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377323" y="407999"/>
            <a:ext cx="1019156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Strategies for processing data that is affected by reversals</a:t>
            </a:r>
            <a:endParaRPr lang="en-GB" sz="2600" dirty="0">
              <a:solidFill>
                <a:srgbClr val="A0711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61F096-6434-4C7C-A88A-53D2936D1C36}"/>
              </a:ext>
            </a:extLst>
          </p:cNvPr>
          <p:cNvCxnSpPr>
            <a:cxnSpLocks/>
          </p:cNvCxnSpPr>
          <p:nvPr/>
        </p:nvCxnSpPr>
        <p:spPr>
          <a:xfrm>
            <a:off x="2016963" y="1495221"/>
            <a:ext cx="0" cy="4316909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02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E34C60-E854-4D68-AC2F-0E8F006911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5" t="5508" r="9344" b="7813"/>
          <a:stretch/>
        </p:blipFill>
        <p:spPr>
          <a:xfrm>
            <a:off x="1160015" y="1120806"/>
            <a:ext cx="9871969" cy="486274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21</a:t>
            </a:fld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377323" y="407999"/>
            <a:ext cx="1019156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Strategies for processing data that is affected by reversals</a:t>
            </a:r>
            <a:endParaRPr lang="en-GB" sz="2600" dirty="0">
              <a:solidFill>
                <a:srgbClr val="A0711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AC9A9-89B9-484C-BC98-5DCA205307D3}"/>
              </a:ext>
            </a:extLst>
          </p:cNvPr>
          <p:cNvSpPr txBox="1"/>
          <p:nvPr/>
        </p:nvSpPr>
        <p:spPr>
          <a:xfrm>
            <a:off x="775540" y="1120806"/>
            <a:ext cx="16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Starting point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FB63D9-15BE-4C9A-8169-D63BD19B887F}"/>
              </a:ext>
            </a:extLst>
          </p:cNvPr>
          <p:cNvCxnSpPr>
            <a:cxnSpLocks/>
          </p:cNvCxnSpPr>
          <p:nvPr/>
        </p:nvCxnSpPr>
        <p:spPr>
          <a:xfrm>
            <a:off x="2016963" y="1495221"/>
            <a:ext cx="0" cy="4316909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387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22</a:t>
            </a:fld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377323" y="407999"/>
            <a:ext cx="1019156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Strategies for processing data that is affected by reversals</a:t>
            </a:r>
            <a:endParaRPr lang="en-GB" sz="2600" dirty="0">
              <a:solidFill>
                <a:srgbClr val="A07111"/>
              </a:solidFill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E00F3F4-9F08-4D86-8166-E3B049C5D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72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u="sng" dirty="0"/>
              <a:t>1) Assuming that the sampling frequency is always 1 minute</a:t>
            </a:r>
          </a:p>
          <a:p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Start data processing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at the minimum value of the first 20 minutes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We search for the minimum value of the signal at the first 20 minutes to identify the point before the next firing.</a:t>
            </a: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000" dirty="0"/>
              <a:t>Get the maximum value each 20 signal readings.</a:t>
            </a:r>
          </a:p>
        </p:txBody>
      </p:sp>
    </p:spTree>
    <p:extLst>
      <p:ext uri="{BB962C8B-B14F-4D97-AF65-F5344CB8AC3E}">
        <p14:creationId xmlns:p14="http://schemas.microsoft.com/office/powerpoint/2010/main" val="4064058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E34C60-E854-4D68-AC2F-0E8F006911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5" t="5508" r="9344" b="7813"/>
          <a:stretch/>
        </p:blipFill>
        <p:spPr>
          <a:xfrm>
            <a:off x="1160015" y="1120806"/>
            <a:ext cx="9871969" cy="486274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23</a:t>
            </a:fld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377323" y="407999"/>
            <a:ext cx="1019156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Strategies for processing data that is affected by reversals</a:t>
            </a:r>
            <a:endParaRPr lang="en-GB" sz="2600" dirty="0">
              <a:solidFill>
                <a:srgbClr val="A0711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AC9A9-89B9-484C-BC98-5DCA205307D3}"/>
              </a:ext>
            </a:extLst>
          </p:cNvPr>
          <p:cNvSpPr txBox="1"/>
          <p:nvPr/>
        </p:nvSpPr>
        <p:spPr>
          <a:xfrm>
            <a:off x="775540" y="1120806"/>
            <a:ext cx="16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Starting point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FB63D9-15BE-4C9A-8169-D63BD19B887F}"/>
              </a:ext>
            </a:extLst>
          </p:cNvPr>
          <p:cNvCxnSpPr>
            <a:cxnSpLocks/>
          </p:cNvCxnSpPr>
          <p:nvPr/>
        </p:nvCxnSpPr>
        <p:spPr>
          <a:xfrm>
            <a:off x="2016963" y="1495221"/>
            <a:ext cx="0" cy="4316909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D993BA-B9A2-4243-9A3A-EE0B11214923}"/>
              </a:ext>
            </a:extLst>
          </p:cNvPr>
          <p:cNvSpPr txBox="1"/>
          <p:nvPr/>
        </p:nvSpPr>
        <p:spPr>
          <a:xfrm>
            <a:off x="3260785" y="1621766"/>
            <a:ext cx="17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* Peak values</a:t>
            </a:r>
          </a:p>
        </p:txBody>
      </p:sp>
    </p:spTree>
    <p:extLst>
      <p:ext uri="{BB962C8B-B14F-4D97-AF65-F5344CB8AC3E}">
        <p14:creationId xmlns:p14="http://schemas.microsoft.com/office/powerpoint/2010/main" val="2990648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24</a:t>
            </a:fld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377323" y="407999"/>
            <a:ext cx="1019156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Strategies for processing data that is affected by reversals</a:t>
            </a:r>
            <a:endParaRPr lang="en-GB" sz="2600" dirty="0">
              <a:solidFill>
                <a:srgbClr val="A07111"/>
              </a:solidFill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E00F3F4-9F08-4D86-8166-E3B049C5D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72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u="sng" dirty="0"/>
              <a:t>2) Get the max value only when 20 minutes have passed</a:t>
            </a:r>
          </a:p>
          <a:p>
            <a:r>
              <a:rPr lang="en-GB" sz="2000" dirty="0"/>
              <a:t>Start data processing </a:t>
            </a:r>
            <a:r>
              <a:rPr lang="en-US" sz="2000" dirty="0"/>
              <a:t>at the minimum value of the first 20 minutes</a:t>
            </a:r>
            <a:r>
              <a:rPr lang="en-GB" sz="2000" dirty="0"/>
              <a:t>:</a:t>
            </a:r>
          </a:p>
          <a:p>
            <a:pPr lvl="1"/>
            <a:r>
              <a:rPr lang="en-US" sz="2000" dirty="0"/>
              <a:t>We search for the minimum value of the signal at the first 20 minutes to identify the point before the next firing.</a:t>
            </a:r>
            <a:endParaRPr lang="en-GB" sz="2000" dirty="0"/>
          </a:p>
          <a:p>
            <a:r>
              <a:rPr lang="en-GB" sz="2000" dirty="0"/>
              <a:t>Get the maximum value within a 20-minute time period.</a:t>
            </a:r>
          </a:p>
        </p:txBody>
      </p:sp>
    </p:spTree>
    <p:extLst>
      <p:ext uri="{BB962C8B-B14F-4D97-AF65-F5344CB8AC3E}">
        <p14:creationId xmlns:p14="http://schemas.microsoft.com/office/powerpoint/2010/main" val="3556340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25</a:t>
            </a:fld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377323" y="407999"/>
            <a:ext cx="1019156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Comparison of reversals strategies</a:t>
            </a:r>
            <a:endParaRPr lang="en-GB" sz="2600" dirty="0">
              <a:solidFill>
                <a:srgbClr val="A07111"/>
              </a:solidFill>
            </a:endParaRP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4A130C82-58EB-42FD-9D5C-1C2D5DA4D0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4" t="5088" r="9490" b="7674"/>
          <a:stretch/>
        </p:blipFill>
        <p:spPr>
          <a:xfrm>
            <a:off x="6274697" y="1504995"/>
            <a:ext cx="5399700" cy="39266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366D32-2604-4951-8C84-CBD6C06E47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5" t="5508" r="9344" b="7813"/>
          <a:stretch/>
        </p:blipFill>
        <p:spPr>
          <a:xfrm>
            <a:off x="420255" y="1504995"/>
            <a:ext cx="5399700" cy="38480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4241A0-0B2C-4ABB-B2C4-A0B271055AC2}"/>
              </a:ext>
            </a:extLst>
          </p:cNvPr>
          <p:cNvSpPr txBox="1"/>
          <p:nvPr/>
        </p:nvSpPr>
        <p:spPr>
          <a:xfrm>
            <a:off x="707366" y="5433020"/>
            <a:ext cx="48918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500" b="1" u="sng" dirty="0"/>
              <a:t>Assuming that the sampling frequency is always 1 minute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3E0537-6E6B-46F3-9F11-6EA51089891F}"/>
              </a:ext>
            </a:extLst>
          </p:cNvPr>
          <p:cNvSpPr txBox="1"/>
          <p:nvPr/>
        </p:nvSpPr>
        <p:spPr>
          <a:xfrm>
            <a:off x="7067190" y="5438669"/>
            <a:ext cx="489189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b="1" u="sng" dirty="0"/>
              <a:t>Get the max value only when 20 minutes have passed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2443714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26</a:t>
            </a:fld>
            <a:endParaRPr lang="en-GB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E00F3F4-9F08-4D86-8166-E3B049C5D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728"/>
            <a:ext cx="10515600" cy="24809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000" b="1" dirty="0">
                <a:solidFill>
                  <a:srgbClr val="A07111"/>
                </a:solidFill>
              </a:rPr>
              <a:t>Some examples using strategy 2</a:t>
            </a:r>
            <a:endParaRPr lang="en-GB" sz="5000" dirty="0">
              <a:solidFill>
                <a:srgbClr val="A07111"/>
              </a:solidFill>
            </a:endParaRPr>
          </a:p>
          <a:p>
            <a:pPr marL="0" indent="0">
              <a:buNone/>
            </a:pPr>
            <a:endParaRPr lang="en-GB" sz="5000" dirty="0"/>
          </a:p>
        </p:txBody>
      </p:sp>
    </p:spTree>
    <p:extLst>
      <p:ext uri="{BB962C8B-B14F-4D97-AF65-F5344CB8AC3E}">
        <p14:creationId xmlns:p14="http://schemas.microsoft.com/office/powerpoint/2010/main" val="80117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9DBE1-492F-424C-B567-31FF8985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0679E-06B7-4EE2-BA44-F251BE9E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27</a:t>
            </a:fld>
            <a:endParaRPr lang="en-GB"/>
          </a:p>
        </p:txBody>
      </p:sp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0CC6C711-5E86-4C30-ACF3-4255B82518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4" t="8025" r="9768" b="7605"/>
          <a:stretch/>
        </p:blipFill>
        <p:spPr>
          <a:xfrm>
            <a:off x="1087327" y="426339"/>
            <a:ext cx="10017346" cy="546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65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9DBE1-492F-424C-B567-31FF8985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0679E-06B7-4EE2-BA44-F251BE9E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28</a:t>
            </a:fld>
            <a:endParaRPr lang="en-GB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43471FA8-9D1D-4DBF-88C0-10C243C9E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9" t="7877" r="9614" b="8396"/>
          <a:stretch/>
        </p:blipFill>
        <p:spPr>
          <a:xfrm>
            <a:off x="1282831" y="320511"/>
            <a:ext cx="9626337" cy="525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33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9DBE1-492F-424C-B567-31FF8985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0679E-06B7-4EE2-BA44-F251BE9E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29</a:t>
            </a:fld>
            <a:endParaRPr lang="en-GB"/>
          </a:p>
        </p:txBody>
      </p: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32D5E016-FFFD-455E-BA62-B6435033B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8" y="136525"/>
            <a:ext cx="11512264" cy="599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9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9082-BF23-4CF0-AB39-6629C8CDD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8350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b="1" u="sng" dirty="0"/>
              <a:t>To-do (short-term)</a:t>
            </a:r>
          </a:p>
          <a:p>
            <a:r>
              <a:rPr lang="en-GB" sz="2000" dirty="0"/>
              <a:t>Currently no time lags associated with campaign data.</a:t>
            </a:r>
          </a:p>
          <a:p>
            <a:r>
              <a:rPr lang="en-GB" sz="2000" dirty="0"/>
              <a:t>Need bespoke filtering for some of the signals (we can do this with an extra column in the spreadsheet).</a:t>
            </a:r>
          </a:p>
          <a:p>
            <a:r>
              <a:rPr lang="en-GB" sz="2000" b="1" dirty="0"/>
              <a:t>Some of the data outside of ‘</a:t>
            </a:r>
            <a:r>
              <a:rPr lang="en-GB" sz="2000" b="1" dirty="0" err="1"/>
              <a:t>eng</a:t>
            </a:r>
            <a:r>
              <a:rPr lang="en-GB" sz="2000" b="1" dirty="0"/>
              <a:t> min-max’ need to be processed and included in the data pipeline.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b="1" u="sng" dirty="0"/>
              <a:t>To-do (longer-term)</a:t>
            </a:r>
          </a:p>
          <a:p>
            <a:r>
              <a:rPr lang="en-GB" sz="2000" dirty="0"/>
              <a:t>Establish and implement strategy for processing data that is affected by reversals.</a:t>
            </a:r>
          </a:p>
          <a:p>
            <a:r>
              <a:rPr lang="en-GB" sz="2000" dirty="0"/>
              <a:t>Repeat analysis that use randomly selected inputs and/or randomly selected time lags.</a:t>
            </a:r>
          </a:p>
          <a:p>
            <a:r>
              <a:rPr lang="en-GB" sz="2000" dirty="0"/>
              <a:t>Consider using a multi-output linear regression</a:t>
            </a:r>
            <a:br>
              <a:rPr lang="en-GB" sz="2000" dirty="0"/>
            </a:br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38CC-5967-4456-8912-41B24043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E88ED-687E-4905-A54B-406E70A7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754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9DBE1-492F-424C-B567-31FF8985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0679E-06B7-4EE2-BA44-F251BE9E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30</a:t>
            </a:fld>
            <a:endParaRPr lang="en-GB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1A86013-BF4D-4F31-A855-139962FC1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3"/>
          <a:stretch/>
        </p:blipFill>
        <p:spPr>
          <a:xfrm>
            <a:off x="237744" y="404829"/>
            <a:ext cx="11716512" cy="563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00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9DBE1-492F-424C-B567-31FF8985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0679E-06B7-4EE2-BA44-F251BE9E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31</a:t>
            </a:fld>
            <a:endParaRPr lang="en-GB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4FEC81BA-7DC1-4110-A8C3-652EC3C09D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0" t="6837" r="9226" b="8692"/>
          <a:stretch/>
        </p:blipFill>
        <p:spPr>
          <a:xfrm>
            <a:off x="1300899" y="527902"/>
            <a:ext cx="9766170" cy="55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50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32</a:t>
            </a:fld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377323" y="407999"/>
            <a:ext cx="1019156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Strategies for processing data that is affected by reversals</a:t>
            </a:r>
            <a:endParaRPr lang="en-GB" sz="2600" dirty="0">
              <a:solidFill>
                <a:srgbClr val="A07111"/>
              </a:solidFill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E00F3F4-9F08-4D86-8166-E3B049C5D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72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u="sng" dirty="0"/>
              <a:t>Questions for future actions</a:t>
            </a:r>
          </a:p>
          <a:p>
            <a:r>
              <a:rPr lang="en-GB" sz="2000" dirty="0"/>
              <a:t>From the Machine Learning perspective, we could apply a low-pass filter to get a general trend of the signals. However,</a:t>
            </a:r>
          </a:p>
          <a:p>
            <a:endParaRPr lang="en-GB" sz="2000" dirty="0"/>
          </a:p>
          <a:p>
            <a:r>
              <a:rPr lang="en-GB" sz="2000" dirty="0"/>
              <a:t>1) Is strategy 2 enough? Have Pilkington applied any other strategies to deal with the signals affected by the reversals before?</a:t>
            </a:r>
          </a:p>
          <a:p>
            <a:endParaRPr lang="en-GB" sz="2000" dirty="0"/>
          </a:p>
          <a:p>
            <a:r>
              <a:rPr lang="en-GB" sz="2000" dirty="0"/>
              <a:t>2) Do we need to capture the “small steps” to identify non-normal functioning in the processes associated with the signals under study?</a:t>
            </a:r>
          </a:p>
        </p:txBody>
      </p:sp>
    </p:spTree>
    <p:extLst>
      <p:ext uri="{BB962C8B-B14F-4D97-AF65-F5344CB8AC3E}">
        <p14:creationId xmlns:p14="http://schemas.microsoft.com/office/powerpoint/2010/main" val="976004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9082-BF23-4CF0-AB39-6629C8CDD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8350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b="1" u="sng" dirty="0"/>
              <a:t>To-do (short-term)</a:t>
            </a:r>
          </a:p>
          <a:p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Currently no time lags associated with campaign data.</a:t>
            </a:r>
          </a:p>
          <a:p>
            <a:r>
              <a:rPr lang="en-GB" sz="2000" dirty="0"/>
              <a:t>Need bespoke filtering for some of the signals (we can do this with an extra column in the spreadsheet).</a:t>
            </a:r>
          </a:p>
          <a:p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Some of the data outside of ‘</a:t>
            </a:r>
            <a:r>
              <a:rPr lang="en-GB" sz="2000" dirty="0" err="1">
                <a:solidFill>
                  <a:schemeClr val="bg1">
                    <a:lumMod val="65000"/>
                  </a:schemeClr>
                </a:solidFill>
              </a:rPr>
              <a:t>eng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 min-max’ need to be processed and included in the data pipeline.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b="1" u="sng" dirty="0"/>
              <a:t>To-do (longer-term)</a:t>
            </a:r>
          </a:p>
          <a:p>
            <a:r>
              <a:rPr lang="en-GB" sz="2000" dirty="0"/>
              <a:t>Establish and implement strategy for processing data that is affected by reversals.</a:t>
            </a:r>
          </a:p>
          <a:p>
            <a:r>
              <a:rPr lang="en-GB" sz="2000" dirty="0"/>
              <a:t>Repeat analysis that use randomly selected inputs and/or randomly selected time lags.</a:t>
            </a:r>
          </a:p>
          <a:p>
            <a:r>
              <a:rPr lang="en-GB" sz="2000" b="1" dirty="0"/>
              <a:t>Consider using a multi-output linear regression.</a:t>
            </a:r>
            <a:br>
              <a:rPr lang="en-GB" sz="2000" dirty="0">
                <a:solidFill>
                  <a:schemeClr val="bg1">
                    <a:lumMod val="65000"/>
                  </a:schemeClr>
                </a:solidFill>
              </a:rPr>
            </a:b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38CC-5967-4456-8912-41B24043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E88ED-687E-4905-A54B-406E70A7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307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320D6B-17A6-43E1-BDD9-F5974F4165FF}"/>
              </a:ext>
            </a:extLst>
          </p:cNvPr>
          <p:cNvCxnSpPr/>
          <p:nvPr/>
        </p:nvCxnSpPr>
        <p:spPr bwMode="auto">
          <a:xfrm>
            <a:off x="3929404" y="98737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760816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3951648" y="951209"/>
            <a:ext cx="3656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482501" y="262323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Min lag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3874202" y="55301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D5FD8-4AEC-4B84-94EA-7096E858A58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301568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AD2737-31C7-45B7-8687-70739677A61F}"/>
              </a:ext>
            </a:extLst>
          </p:cNvPr>
          <p:cNvSpPr txBox="1"/>
          <p:nvPr/>
        </p:nvSpPr>
        <p:spPr>
          <a:xfrm>
            <a:off x="5289314" y="535784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8B43D5-D8B8-490D-BE61-E1186E4E3F75}"/>
              </a:ext>
            </a:extLst>
          </p:cNvPr>
          <p:cNvSpPr txBox="1"/>
          <p:nvPr/>
        </p:nvSpPr>
        <p:spPr>
          <a:xfrm>
            <a:off x="187960" y="35560"/>
            <a:ext cx="320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Current Model Structure</a:t>
            </a:r>
          </a:p>
        </p:txBody>
      </p:sp>
    </p:spTree>
    <p:extLst>
      <p:ext uri="{BB962C8B-B14F-4D97-AF65-F5344CB8AC3E}">
        <p14:creationId xmlns:p14="http://schemas.microsoft.com/office/powerpoint/2010/main" val="1127444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320D6B-17A6-43E1-BDD9-F5974F4165FF}"/>
              </a:ext>
            </a:extLst>
          </p:cNvPr>
          <p:cNvCxnSpPr/>
          <p:nvPr/>
        </p:nvCxnSpPr>
        <p:spPr bwMode="auto">
          <a:xfrm>
            <a:off x="3929404" y="98229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760816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3951648" y="951209"/>
            <a:ext cx="3656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482501" y="262323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Min lag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3874202" y="55301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D5FD8-4AEC-4B84-94EA-7096E858A58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301568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AD2737-31C7-45B7-8687-70739677A61F}"/>
              </a:ext>
            </a:extLst>
          </p:cNvPr>
          <p:cNvSpPr txBox="1"/>
          <p:nvPr/>
        </p:nvSpPr>
        <p:spPr>
          <a:xfrm>
            <a:off x="5289314" y="535784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E06B72-167B-42A2-980E-97DB63E1159C}"/>
              </a:ext>
            </a:extLst>
          </p:cNvPr>
          <p:cNvSpPr/>
          <p:nvPr/>
        </p:nvSpPr>
        <p:spPr bwMode="auto">
          <a:xfrm>
            <a:off x="7547332" y="1671554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F41040-7486-4EBC-B080-1AC9F6117A1B}"/>
              </a:ext>
            </a:extLst>
          </p:cNvPr>
          <p:cNvSpPr/>
          <p:nvPr/>
        </p:nvSpPr>
        <p:spPr>
          <a:xfrm>
            <a:off x="5771920" y="3286780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A0CBDA-6FF9-4AE0-A167-0E71A8E15137}"/>
              </a:ext>
            </a:extLst>
          </p:cNvPr>
          <p:cNvSpPr/>
          <p:nvPr/>
        </p:nvSpPr>
        <p:spPr>
          <a:xfrm>
            <a:off x="3619531" y="5311390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589D9D-B908-4181-9CEB-E3B212A2D83E}"/>
              </a:ext>
            </a:extLst>
          </p:cNvPr>
          <p:cNvSpPr/>
          <p:nvPr/>
        </p:nvSpPr>
        <p:spPr>
          <a:xfrm>
            <a:off x="7282720" y="1428923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B36B2-DB1C-46B6-9A75-09801EE6189E}"/>
              </a:ext>
            </a:extLst>
          </p:cNvPr>
          <p:cNvSpPr txBox="1"/>
          <p:nvPr/>
        </p:nvSpPr>
        <p:spPr>
          <a:xfrm>
            <a:off x="187960" y="35560"/>
            <a:ext cx="320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Current Model Structure</a:t>
            </a:r>
          </a:p>
        </p:txBody>
      </p:sp>
    </p:spTree>
    <p:extLst>
      <p:ext uri="{BB962C8B-B14F-4D97-AF65-F5344CB8AC3E}">
        <p14:creationId xmlns:p14="http://schemas.microsoft.com/office/powerpoint/2010/main" val="25951703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320D6B-17A6-43E1-BDD9-F5974F4165FF}"/>
              </a:ext>
            </a:extLst>
          </p:cNvPr>
          <p:cNvCxnSpPr/>
          <p:nvPr/>
        </p:nvCxnSpPr>
        <p:spPr bwMode="auto">
          <a:xfrm>
            <a:off x="3929404" y="98229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760816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3951648" y="951209"/>
            <a:ext cx="3656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482501" y="262323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Min lag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3874202" y="55301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D5FD8-4AEC-4B84-94EA-7096E858A58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301568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AD2737-31C7-45B7-8687-70739677A61F}"/>
              </a:ext>
            </a:extLst>
          </p:cNvPr>
          <p:cNvSpPr txBox="1"/>
          <p:nvPr/>
        </p:nvSpPr>
        <p:spPr>
          <a:xfrm>
            <a:off x="5289314" y="535784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E06B72-167B-42A2-980E-97DB63E1159C}"/>
              </a:ext>
            </a:extLst>
          </p:cNvPr>
          <p:cNvSpPr/>
          <p:nvPr/>
        </p:nvSpPr>
        <p:spPr bwMode="auto">
          <a:xfrm>
            <a:off x="7547332" y="1671554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112143-2188-4CB8-8D90-ADCCF455F51D}"/>
              </a:ext>
            </a:extLst>
          </p:cNvPr>
          <p:cNvSpPr/>
          <p:nvPr/>
        </p:nvSpPr>
        <p:spPr bwMode="auto">
          <a:xfrm>
            <a:off x="6495931" y="335568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D5206B-741C-4B73-8C52-3A4A031F70DF}"/>
              </a:ext>
            </a:extLst>
          </p:cNvPr>
          <p:cNvSpPr/>
          <p:nvPr/>
        </p:nvSpPr>
        <p:spPr bwMode="auto">
          <a:xfrm>
            <a:off x="4211895" y="600651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2BD20EA-4C7A-4931-93F3-3E618DA42009}"/>
              </a:ext>
            </a:extLst>
          </p:cNvPr>
          <p:cNvSpPr/>
          <p:nvPr/>
        </p:nvSpPr>
        <p:spPr bwMode="auto">
          <a:xfrm>
            <a:off x="7970944" y="1766002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BC5E20-953E-4AB4-B834-883BA0FEAB68}"/>
              </a:ext>
            </a:extLst>
          </p:cNvPr>
          <p:cNvSpPr/>
          <p:nvPr/>
        </p:nvSpPr>
        <p:spPr>
          <a:xfrm>
            <a:off x="6278617" y="3116171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03B62E-A36C-42BA-AF46-73A2DAFE7BB9}"/>
              </a:ext>
            </a:extLst>
          </p:cNvPr>
          <p:cNvSpPr/>
          <p:nvPr/>
        </p:nvSpPr>
        <p:spPr>
          <a:xfrm>
            <a:off x="3982310" y="5721159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9CC63D-AA87-4720-B8B9-E7F8394B17B2}"/>
              </a:ext>
            </a:extLst>
          </p:cNvPr>
          <p:cNvSpPr/>
          <p:nvPr/>
        </p:nvSpPr>
        <p:spPr>
          <a:xfrm>
            <a:off x="7729949" y="1503479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5E8780-C588-4E59-9FEF-7331CCFA2348}"/>
              </a:ext>
            </a:extLst>
          </p:cNvPr>
          <p:cNvSpPr txBox="1"/>
          <p:nvPr/>
        </p:nvSpPr>
        <p:spPr>
          <a:xfrm>
            <a:off x="187960" y="35560"/>
            <a:ext cx="320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Current Model Structure</a:t>
            </a:r>
          </a:p>
        </p:txBody>
      </p:sp>
    </p:spTree>
    <p:extLst>
      <p:ext uri="{BB962C8B-B14F-4D97-AF65-F5344CB8AC3E}">
        <p14:creationId xmlns:p14="http://schemas.microsoft.com/office/powerpoint/2010/main" val="2744864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320D6B-17A6-43E1-BDD9-F5974F4165FF}"/>
              </a:ext>
            </a:extLst>
          </p:cNvPr>
          <p:cNvCxnSpPr/>
          <p:nvPr/>
        </p:nvCxnSpPr>
        <p:spPr bwMode="auto">
          <a:xfrm>
            <a:off x="3929404" y="98229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760816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3951648" y="951209"/>
            <a:ext cx="3656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482501" y="262323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Min lag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3874202" y="55301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D5FD8-4AEC-4B84-94EA-7096E858A58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301568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AD2737-31C7-45B7-8687-70739677A61F}"/>
              </a:ext>
            </a:extLst>
          </p:cNvPr>
          <p:cNvSpPr txBox="1"/>
          <p:nvPr/>
        </p:nvSpPr>
        <p:spPr>
          <a:xfrm>
            <a:off x="5289314" y="535784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E06B72-167B-42A2-980E-97DB63E1159C}"/>
              </a:ext>
            </a:extLst>
          </p:cNvPr>
          <p:cNvSpPr/>
          <p:nvPr/>
        </p:nvSpPr>
        <p:spPr bwMode="auto">
          <a:xfrm>
            <a:off x="7547332" y="1671554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112143-2188-4CB8-8D90-ADCCF455F51D}"/>
              </a:ext>
            </a:extLst>
          </p:cNvPr>
          <p:cNvSpPr/>
          <p:nvPr/>
        </p:nvSpPr>
        <p:spPr bwMode="auto">
          <a:xfrm>
            <a:off x="6495931" y="335568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D5206B-741C-4B73-8C52-3A4A031F70DF}"/>
              </a:ext>
            </a:extLst>
          </p:cNvPr>
          <p:cNvSpPr/>
          <p:nvPr/>
        </p:nvSpPr>
        <p:spPr bwMode="auto">
          <a:xfrm>
            <a:off x="4211895" y="600651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33F8CF-3FAE-4AC6-A0A8-94F53065A680}"/>
              </a:ext>
            </a:extLst>
          </p:cNvPr>
          <p:cNvSpPr/>
          <p:nvPr/>
        </p:nvSpPr>
        <p:spPr bwMode="auto">
          <a:xfrm>
            <a:off x="4712064" y="592196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86B9F1-1C0C-4E15-8341-4BCF4E063ACE}"/>
              </a:ext>
            </a:extLst>
          </p:cNvPr>
          <p:cNvSpPr/>
          <p:nvPr/>
        </p:nvSpPr>
        <p:spPr bwMode="auto">
          <a:xfrm>
            <a:off x="6983048" y="3249820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913029-D642-4813-A02F-6ADD8E58C296}"/>
              </a:ext>
            </a:extLst>
          </p:cNvPr>
          <p:cNvSpPr/>
          <p:nvPr/>
        </p:nvSpPr>
        <p:spPr bwMode="auto">
          <a:xfrm>
            <a:off x="7970944" y="1766002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7A745F-2E08-4860-94C8-01B96210C9BB}"/>
              </a:ext>
            </a:extLst>
          </p:cNvPr>
          <p:cNvSpPr/>
          <p:nvPr/>
        </p:nvSpPr>
        <p:spPr bwMode="auto">
          <a:xfrm>
            <a:off x="8403845" y="1685300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6C0ED9-9181-4915-B90C-9A7F07526E8A}"/>
              </a:ext>
            </a:extLst>
          </p:cNvPr>
          <p:cNvSpPr/>
          <p:nvPr/>
        </p:nvSpPr>
        <p:spPr>
          <a:xfrm>
            <a:off x="6733543" y="3034923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2F7CB9-534B-406D-8BD9-69BEEFF648F8}"/>
              </a:ext>
            </a:extLst>
          </p:cNvPr>
          <p:cNvSpPr/>
          <p:nvPr/>
        </p:nvSpPr>
        <p:spPr>
          <a:xfrm>
            <a:off x="4463025" y="5678006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0223EBA-2669-41C2-96A9-50EC4964869A}"/>
              </a:ext>
            </a:extLst>
          </p:cNvPr>
          <p:cNvSpPr/>
          <p:nvPr/>
        </p:nvSpPr>
        <p:spPr>
          <a:xfrm>
            <a:off x="8165516" y="1425035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6B339-816B-4509-9C77-FF678AE94763}"/>
              </a:ext>
            </a:extLst>
          </p:cNvPr>
          <p:cNvSpPr txBox="1"/>
          <p:nvPr/>
        </p:nvSpPr>
        <p:spPr>
          <a:xfrm>
            <a:off x="187960" y="35560"/>
            <a:ext cx="320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Current Model Structure</a:t>
            </a:r>
          </a:p>
        </p:txBody>
      </p:sp>
    </p:spTree>
    <p:extLst>
      <p:ext uri="{BB962C8B-B14F-4D97-AF65-F5344CB8AC3E}">
        <p14:creationId xmlns:p14="http://schemas.microsoft.com/office/powerpoint/2010/main" val="484027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320D6B-17A6-43E1-BDD9-F5974F4165FF}"/>
              </a:ext>
            </a:extLst>
          </p:cNvPr>
          <p:cNvCxnSpPr/>
          <p:nvPr/>
        </p:nvCxnSpPr>
        <p:spPr bwMode="auto">
          <a:xfrm>
            <a:off x="3929404" y="98229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760816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3951648" y="951209"/>
            <a:ext cx="3656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482501" y="2623235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3874202" y="55301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D5FD8-4AEC-4B84-94EA-7096E858A58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301568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AD2737-31C7-45B7-8687-70739677A61F}"/>
              </a:ext>
            </a:extLst>
          </p:cNvPr>
          <p:cNvSpPr txBox="1"/>
          <p:nvPr/>
        </p:nvSpPr>
        <p:spPr>
          <a:xfrm>
            <a:off x="5289314" y="53578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6C0ED9-9181-4915-B90C-9A7F07526E8A}"/>
              </a:ext>
            </a:extLst>
          </p:cNvPr>
          <p:cNvSpPr/>
          <p:nvPr/>
        </p:nvSpPr>
        <p:spPr>
          <a:xfrm>
            <a:off x="5786126" y="3278588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2F7CB9-534B-406D-8BD9-69BEEFF648F8}"/>
              </a:ext>
            </a:extLst>
          </p:cNvPr>
          <p:cNvSpPr/>
          <p:nvPr/>
        </p:nvSpPr>
        <p:spPr>
          <a:xfrm>
            <a:off x="3645673" y="5292131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6B339-816B-4509-9C77-FF678AE94763}"/>
              </a:ext>
            </a:extLst>
          </p:cNvPr>
          <p:cNvSpPr txBox="1"/>
          <p:nvPr/>
        </p:nvSpPr>
        <p:spPr>
          <a:xfrm>
            <a:off x="187960" y="35560"/>
            <a:ext cx="320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Multi-output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4066540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320D6B-17A6-43E1-BDD9-F5974F4165FF}"/>
              </a:ext>
            </a:extLst>
          </p:cNvPr>
          <p:cNvCxnSpPr/>
          <p:nvPr/>
        </p:nvCxnSpPr>
        <p:spPr bwMode="auto">
          <a:xfrm>
            <a:off x="3929404" y="98229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760816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3951648" y="951209"/>
            <a:ext cx="3656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482501" y="2623235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3874202" y="55301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D5FD8-4AEC-4B84-94EA-7096E858A58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301568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AD2737-31C7-45B7-8687-70739677A61F}"/>
              </a:ext>
            </a:extLst>
          </p:cNvPr>
          <p:cNvSpPr txBox="1"/>
          <p:nvPr/>
        </p:nvSpPr>
        <p:spPr>
          <a:xfrm>
            <a:off x="5289314" y="53578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E06B72-167B-42A2-980E-97DB63E1159C}"/>
              </a:ext>
            </a:extLst>
          </p:cNvPr>
          <p:cNvSpPr/>
          <p:nvPr/>
        </p:nvSpPr>
        <p:spPr bwMode="auto">
          <a:xfrm>
            <a:off x="7547332" y="1671554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913029-D642-4813-A02F-6ADD8E58C296}"/>
              </a:ext>
            </a:extLst>
          </p:cNvPr>
          <p:cNvSpPr/>
          <p:nvPr/>
        </p:nvSpPr>
        <p:spPr bwMode="auto">
          <a:xfrm>
            <a:off x="7970944" y="1766002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7A745F-2E08-4860-94C8-01B96210C9BB}"/>
              </a:ext>
            </a:extLst>
          </p:cNvPr>
          <p:cNvSpPr/>
          <p:nvPr/>
        </p:nvSpPr>
        <p:spPr bwMode="auto">
          <a:xfrm>
            <a:off x="8403845" y="1685300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6C0ED9-9181-4915-B90C-9A7F07526E8A}"/>
              </a:ext>
            </a:extLst>
          </p:cNvPr>
          <p:cNvSpPr/>
          <p:nvPr/>
        </p:nvSpPr>
        <p:spPr>
          <a:xfrm>
            <a:off x="5786126" y="3278588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2F7CB9-534B-406D-8BD9-69BEEFF648F8}"/>
              </a:ext>
            </a:extLst>
          </p:cNvPr>
          <p:cNvSpPr/>
          <p:nvPr/>
        </p:nvSpPr>
        <p:spPr>
          <a:xfrm>
            <a:off x="3645673" y="5292131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0223EBA-2669-41C2-96A9-50EC4964869A}"/>
              </a:ext>
            </a:extLst>
          </p:cNvPr>
          <p:cNvSpPr/>
          <p:nvPr/>
        </p:nvSpPr>
        <p:spPr>
          <a:xfrm>
            <a:off x="7299961" y="1425035"/>
            <a:ext cx="1485301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6B339-816B-4509-9C77-FF678AE94763}"/>
              </a:ext>
            </a:extLst>
          </p:cNvPr>
          <p:cNvSpPr txBox="1"/>
          <p:nvPr/>
        </p:nvSpPr>
        <p:spPr>
          <a:xfrm>
            <a:off x="187960" y="35560"/>
            <a:ext cx="320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Multi-output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90035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E7EB4-F917-4C54-9214-43DF208F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481D4-17A7-417D-A283-A9323D89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CBB9B7-48CD-4709-9D02-7EAE507B9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92" y="914400"/>
            <a:ext cx="4325410" cy="3627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F3FAC-37F2-4E12-923D-060CF8F5E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140" y="878840"/>
            <a:ext cx="4658600" cy="366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117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0E6FA-ED0F-4E0D-A444-DCD39CDF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CBEEB-65D0-42CA-8468-DC1327BC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40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9FC934-366D-444A-A165-24919FD4160E}"/>
                  </a:ext>
                </a:extLst>
              </p:cNvPr>
              <p:cNvSpPr txBox="1"/>
              <p:nvPr/>
            </p:nvSpPr>
            <p:spPr>
              <a:xfrm>
                <a:off x="980440" y="1087120"/>
                <a:ext cx="10088880" cy="1600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GB" dirty="0"/>
                  <a:t>Single output linear regression:</a:t>
                </a:r>
                <a:br>
                  <a:rPr lang="en-GB" dirty="0"/>
                </a:b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br>
                  <a:rPr lang="en-GB" b="0" dirty="0"/>
                </a:br>
                <a:endParaRPr lang="en-GB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9FC934-366D-444A-A165-24919FD41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40" y="1087120"/>
                <a:ext cx="10088880" cy="1600310"/>
              </a:xfrm>
              <a:prstGeom prst="rect">
                <a:avLst/>
              </a:prstGeom>
              <a:blipFill>
                <a:blip r:embed="rId2"/>
                <a:stretch>
                  <a:fillRect l="-544" t="-19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5199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0E6FA-ED0F-4E0D-A444-DCD39CDF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CBEEB-65D0-42CA-8468-DC1327BC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41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E4032B-56CA-4BBA-9AAE-EAE8654FAF26}"/>
                  </a:ext>
                </a:extLst>
              </p:cNvPr>
              <p:cNvSpPr txBox="1"/>
              <p:nvPr/>
            </p:nvSpPr>
            <p:spPr>
              <a:xfrm>
                <a:off x="980440" y="1087120"/>
                <a:ext cx="10088880" cy="1600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GB" dirty="0"/>
                  <a:t>Single output linear regression:</a:t>
                </a:r>
                <a:br>
                  <a:rPr lang="en-GB" dirty="0"/>
                </a:b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19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rgbClr val="1919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1919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br>
                  <a:rPr lang="en-GB" b="0" dirty="0"/>
                </a:br>
                <a:endParaRPr lang="en-GB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E4032B-56CA-4BBA-9AAE-EAE8654FA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40" y="1087120"/>
                <a:ext cx="10088880" cy="1600310"/>
              </a:xfrm>
              <a:prstGeom prst="rect">
                <a:avLst/>
              </a:prstGeom>
              <a:blipFill>
                <a:blip r:embed="rId2"/>
                <a:stretch>
                  <a:fillRect l="-544" t="-19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0924A95-CD0F-4176-8BEF-8CFC450B141F}"/>
              </a:ext>
            </a:extLst>
          </p:cNvPr>
          <p:cNvSpPr txBox="1"/>
          <p:nvPr/>
        </p:nvSpPr>
        <p:spPr>
          <a:xfrm>
            <a:off x="5242560" y="325120"/>
            <a:ext cx="275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Parameters used to estimate ‘importance’ of each input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39CDAF-E47F-4231-8B6C-481F65A91E77}"/>
              </a:ext>
            </a:extLst>
          </p:cNvPr>
          <p:cNvCxnSpPr>
            <a:cxnSpLocks/>
          </p:cNvCxnSpPr>
          <p:nvPr/>
        </p:nvCxnSpPr>
        <p:spPr>
          <a:xfrm>
            <a:off x="6314440" y="1209040"/>
            <a:ext cx="370840" cy="645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C2E77C-3D29-4E32-AB12-9019CA62D1AB}"/>
              </a:ext>
            </a:extLst>
          </p:cNvPr>
          <p:cNvSpPr txBox="1"/>
          <p:nvPr/>
        </p:nvSpPr>
        <p:spPr>
          <a:xfrm>
            <a:off x="8564880" y="975360"/>
            <a:ext cx="250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1919FF"/>
                </a:solidFill>
              </a:rPr>
              <a:t>Tag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19B168-5709-4B07-A6EC-AF890704DC88}"/>
              </a:ext>
            </a:extLst>
          </p:cNvPr>
          <p:cNvCxnSpPr>
            <a:cxnSpLocks/>
          </p:cNvCxnSpPr>
          <p:nvPr/>
        </p:nvCxnSpPr>
        <p:spPr>
          <a:xfrm flipH="1">
            <a:off x="7254240" y="1344692"/>
            <a:ext cx="1437640" cy="542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D568B1-2DF1-427B-906F-A71DEBAED4D0}"/>
                  </a:ext>
                </a:extLst>
              </p:cNvPr>
              <p:cNvSpPr txBox="1"/>
              <p:nvPr/>
            </p:nvSpPr>
            <p:spPr>
              <a:xfrm>
                <a:off x="5171440" y="2895600"/>
                <a:ext cx="5298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00B050"/>
                    </a:solidFill>
                  </a:rPr>
                  <a:t>Basis function (for now we have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GB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D568B1-2DF1-427B-906F-A71DEBAED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440" y="2895600"/>
                <a:ext cx="5298440" cy="369332"/>
              </a:xfrm>
              <a:prstGeom prst="rect">
                <a:avLst/>
              </a:prstGeom>
              <a:blipFill>
                <a:blip r:embed="rId3"/>
                <a:stretch>
                  <a:fillRect l="-920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FAAB54-E875-4082-8F2B-B299A874181D}"/>
              </a:ext>
            </a:extLst>
          </p:cNvPr>
          <p:cNvCxnSpPr>
            <a:cxnSpLocks/>
          </p:cNvCxnSpPr>
          <p:nvPr/>
        </p:nvCxnSpPr>
        <p:spPr>
          <a:xfrm flipV="1">
            <a:off x="6588760" y="2148840"/>
            <a:ext cx="254000" cy="74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5036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0E6FA-ED0F-4E0D-A444-DCD39CDF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CBEEB-65D0-42CA-8468-DC1327BC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42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E4032B-56CA-4BBA-9AAE-EAE8654FAF26}"/>
                  </a:ext>
                </a:extLst>
              </p:cNvPr>
              <p:cNvSpPr txBox="1"/>
              <p:nvPr/>
            </p:nvSpPr>
            <p:spPr>
              <a:xfrm>
                <a:off x="980440" y="1087120"/>
                <a:ext cx="10088880" cy="4001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GB" dirty="0"/>
                  <a:t>Single output linear regression:</a:t>
                </a:r>
                <a:br>
                  <a:rPr lang="en-GB" dirty="0"/>
                </a:b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19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rgbClr val="1919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1919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endParaRPr lang="en-GB" b="0" dirty="0"/>
              </a:p>
              <a:p>
                <a:br>
                  <a:rPr lang="en-GB" b="0" dirty="0"/>
                </a:br>
                <a:endParaRPr lang="en-GB" b="0" dirty="0"/>
              </a:p>
              <a:p>
                <a:r>
                  <a:rPr lang="en-GB" dirty="0"/>
                  <a:t>Multi-output linear regression: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GB" b="1" i="1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E4032B-56CA-4BBA-9AAE-EAE8654FA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40" y="1087120"/>
                <a:ext cx="10088880" cy="4001032"/>
              </a:xfrm>
              <a:prstGeom prst="rect">
                <a:avLst/>
              </a:prstGeom>
              <a:blipFill>
                <a:blip r:embed="rId2"/>
                <a:stretch>
                  <a:fillRect l="-544" t="-7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0924A95-CD0F-4176-8BEF-8CFC450B141F}"/>
              </a:ext>
            </a:extLst>
          </p:cNvPr>
          <p:cNvSpPr txBox="1"/>
          <p:nvPr/>
        </p:nvSpPr>
        <p:spPr>
          <a:xfrm>
            <a:off x="5242560" y="325120"/>
            <a:ext cx="275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Parameters used to estimate ‘importance’ of each input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39CDAF-E47F-4231-8B6C-481F65A91E77}"/>
              </a:ext>
            </a:extLst>
          </p:cNvPr>
          <p:cNvCxnSpPr>
            <a:cxnSpLocks/>
          </p:cNvCxnSpPr>
          <p:nvPr/>
        </p:nvCxnSpPr>
        <p:spPr>
          <a:xfrm>
            <a:off x="6314440" y="1209040"/>
            <a:ext cx="370840" cy="645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C2E77C-3D29-4E32-AB12-9019CA62D1AB}"/>
              </a:ext>
            </a:extLst>
          </p:cNvPr>
          <p:cNvSpPr txBox="1"/>
          <p:nvPr/>
        </p:nvSpPr>
        <p:spPr>
          <a:xfrm>
            <a:off x="8564880" y="975360"/>
            <a:ext cx="250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1919FF"/>
                </a:solidFill>
              </a:rPr>
              <a:t>Tag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19B168-5709-4B07-A6EC-AF890704DC88}"/>
              </a:ext>
            </a:extLst>
          </p:cNvPr>
          <p:cNvCxnSpPr>
            <a:cxnSpLocks/>
          </p:cNvCxnSpPr>
          <p:nvPr/>
        </p:nvCxnSpPr>
        <p:spPr>
          <a:xfrm flipH="1">
            <a:off x="7254240" y="1344692"/>
            <a:ext cx="1437640" cy="542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D568B1-2DF1-427B-906F-A71DEBAED4D0}"/>
                  </a:ext>
                </a:extLst>
              </p:cNvPr>
              <p:cNvSpPr txBox="1"/>
              <p:nvPr/>
            </p:nvSpPr>
            <p:spPr>
              <a:xfrm>
                <a:off x="5171440" y="2895600"/>
                <a:ext cx="5298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00B050"/>
                    </a:solidFill>
                  </a:rPr>
                  <a:t>Basis function (for now we have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GB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D568B1-2DF1-427B-906F-A71DEBAED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440" y="2895600"/>
                <a:ext cx="5298440" cy="369332"/>
              </a:xfrm>
              <a:prstGeom prst="rect">
                <a:avLst/>
              </a:prstGeom>
              <a:blipFill>
                <a:blip r:embed="rId3"/>
                <a:stretch>
                  <a:fillRect l="-920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FAAB54-E875-4082-8F2B-B299A874181D}"/>
              </a:ext>
            </a:extLst>
          </p:cNvPr>
          <p:cNvCxnSpPr>
            <a:cxnSpLocks/>
          </p:cNvCxnSpPr>
          <p:nvPr/>
        </p:nvCxnSpPr>
        <p:spPr>
          <a:xfrm flipV="1">
            <a:off x="6588760" y="2148840"/>
            <a:ext cx="254000" cy="74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6395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0E6FA-ED0F-4E0D-A444-DCD39CDF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CBEEB-65D0-42CA-8468-DC1327BC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43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E4032B-56CA-4BBA-9AAE-EAE8654FAF26}"/>
                  </a:ext>
                </a:extLst>
              </p:cNvPr>
              <p:cNvSpPr txBox="1"/>
              <p:nvPr/>
            </p:nvSpPr>
            <p:spPr>
              <a:xfrm>
                <a:off x="980440" y="1087120"/>
                <a:ext cx="10088880" cy="4001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GB" dirty="0"/>
                  <a:t>Single output linear regression:</a:t>
                </a:r>
                <a:br>
                  <a:rPr lang="en-GB" dirty="0"/>
                </a:b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19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rgbClr val="1919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1919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endParaRPr lang="en-GB" b="0" dirty="0"/>
              </a:p>
              <a:p>
                <a:br>
                  <a:rPr lang="en-GB" b="0" dirty="0"/>
                </a:br>
                <a:endParaRPr lang="en-GB" b="0" dirty="0"/>
              </a:p>
              <a:p>
                <a:r>
                  <a:rPr lang="en-GB" dirty="0"/>
                  <a:t>Multi-output linear regression: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GB" b="1" i="1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E4032B-56CA-4BBA-9AAE-EAE8654FA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40" y="1087120"/>
                <a:ext cx="10088880" cy="4001032"/>
              </a:xfrm>
              <a:prstGeom prst="rect">
                <a:avLst/>
              </a:prstGeom>
              <a:blipFill>
                <a:blip r:embed="rId2"/>
                <a:stretch>
                  <a:fillRect l="-544" t="-7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0924A95-CD0F-4176-8BEF-8CFC450B141F}"/>
              </a:ext>
            </a:extLst>
          </p:cNvPr>
          <p:cNvSpPr txBox="1"/>
          <p:nvPr/>
        </p:nvSpPr>
        <p:spPr>
          <a:xfrm>
            <a:off x="5242560" y="325120"/>
            <a:ext cx="275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Parameters used to estimate ‘importance’ of each input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39CDAF-E47F-4231-8B6C-481F65A91E77}"/>
              </a:ext>
            </a:extLst>
          </p:cNvPr>
          <p:cNvCxnSpPr>
            <a:cxnSpLocks/>
          </p:cNvCxnSpPr>
          <p:nvPr/>
        </p:nvCxnSpPr>
        <p:spPr>
          <a:xfrm>
            <a:off x="6314440" y="1209040"/>
            <a:ext cx="370840" cy="645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C2E77C-3D29-4E32-AB12-9019CA62D1AB}"/>
              </a:ext>
            </a:extLst>
          </p:cNvPr>
          <p:cNvSpPr txBox="1"/>
          <p:nvPr/>
        </p:nvSpPr>
        <p:spPr>
          <a:xfrm>
            <a:off x="8564880" y="975360"/>
            <a:ext cx="250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1919FF"/>
                </a:solidFill>
              </a:rPr>
              <a:t>Tag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19B168-5709-4B07-A6EC-AF890704DC88}"/>
              </a:ext>
            </a:extLst>
          </p:cNvPr>
          <p:cNvCxnSpPr>
            <a:cxnSpLocks/>
          </p:cNvCxnSpPr>
          <p:nvPr/>
        </p:nvCxnSpPr>
        <p:spPr>
          <a:xfrm flipH="1">
            <a:off x="7254240" y="1344692"/>
            <a:ext cx="1437640" cy="542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D568B1-2DF1-427B-906F-A71DEBAED4D0}"/>
                  </a:ext>
                </a:extLst>
              </p:cNvPr>
              <p:cNvSpPr txBox="1"/>
              <p:nvPr/>
            </p:nvSpPr>
            <p:spPr>
              <a:xfrm>
                <a:off x="5171440" y="2895600"/>
                <a:ext cx="5298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00B050"/>
                    </a:solidFill>
                  </a:rPr>
                  <a:t>Basis function (for now we have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GB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D568B1-2DF1-427B-906F-A71DEBAED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440" y="2895600"/>
                <a:ext cx="5298440" cy="369332"/>
              </a:xfrm>
              <a:prstGeom prst="rect">
                <a:avLst/>
              </a:prstGeom>
              <a:blipFill>
                <a:blip r:embed="rId3"/>
                <a:stretch>
                  <a:fillRect l="-920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FAAB54-E875-4082-8F2B-B299A874181D}"/>
              </a:ext>
            </a:extLst>
          </p:cNvPr>
          <p:cNvCxnSpPr>
            <a:cxnSpLocks/>
          </p:cNvCxnSpPr>
          <p:nvPr/>
        </p:nvCxnSpPr>
        <p:spPr>
          <a:xfrm flipV="1">
            <a:off x="6588760" y="2148840"/>
            <a:ext cx="254000" cy="74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EBEAAFB-ADF9-4C6B-975B-DE75D6126CBE}"/>
              </a:ext>
            </a:extLst>
          </p:cNvPr>
          <p:cNvSpPr txBox="1"/>
          <p:nvPr/>
        </p:nvSpPr>
        <p:spPr>
          <a:xfrm>
            <a:off x="2204720" y="5176520"/>
            <a:ext cx="8041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Note: no longer have to remove tag data with shorter time lags than the time we are interested in. We can also induce correlations between subsequent readings of fault density. For example…</a:t>
            </a:r>
          </a:p>
        </p:txBody>
      </p:sp>
    </p:spTree>
    <p:extLst>
      <p:ext uri="{BB962C8B-B14F-4D97-AF65-F5344CB8AC3E}">
        <p14:creationId xmlns:p14="http://schemas.microsoft.com/office/powerpoint/2010/main" val="30721894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0E6FA-ED0F-4E0D-A444-DCD39CDF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CBEEB-65D0-42CA-8468-DC1327BC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44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E4032B-56CA-4BBA-9AAE-EAE8654FAF26}"/>
                  </a:ext>
                </a:extLst>
              </p:cNvPr>
              <p:cNvSpPr txBox="1"/>
              <p:nvPr/>
            </p:nvSpPr>
            <p:spPr>
              <a:xfrm>
                <a:off x="980440" y="1087120"/>
                <a:ext cx="10088880" cy="2220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0" dirty="0"/>
              </a:p>
              <a:p>
                <a:pPr/>
                <a:endParaRPr lang="en-GB" dirty="0"/>
              </a:p>
              <a:p>
                <a:pPr/>
                <a:r>
                  <a:rPr lang="en-GB" b="0" dirty="0"/>
                  <a:t>Maths behind this in the following report:</a:t>
                </a:r>
                <a:br>
                  <a:rPr lang="en-GB" b="0" dirty="0"/>
                </a:br>
                <a:endParaRPr lang="en-GB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E4032B-56CA-4BBA-9AAE-EAE8654FA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40" y="1087120"/>
                <a:ext cx="10088880" cy="2220801"/>
              </a:xfrm>
              <a:prstGeom prst="rect">
                <a:avLst/>
              </a:prstGeom>
              <a:blipFill>
                <a:blip r:embed="rId2"/>
                <a:stretch>
                  <a:fillRect l="-5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B43B3037-72F8-4B6B-8F77-89354DAB3FD7}"/>
              </a:ext>
            </a:extLst>
          </p:cNvPr>
          <p:cNvSpPr/>
          <p:nvPr/>
        </p:nvSpPr>
        <p:spPr>
          <a:xfrm>
            <a:off x="6558280" y="1447800"/>
            <a:ext cx="731520" cy="619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70332-9132-4844-BBD2-B33DACCC03D1}"/>
              </a:ext>
            </a:extLst>
          </p:cNvPr>
          <p:cNvSpPr txBox="1"/>
          <p:nvPr/>
        </p:nvSpPr>
        <p:spPr>
          <a:xfrm>
            <a:off x="5811520" y="1078468"/>
            <a:ext cx="331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(Induced correlation)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1B4527-734F-436A-9AA6-6F6E0FEF2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760" y="3550080"/>
            <a:ext cx="4439920" cy="226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75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9082-BF23-4CF0-AB39-6629C8CDD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8350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b="1" u="sng" dirty="0"/>
              <a:t>To-do (short-term)</a:t>
            </a:r>
          </a:p>
          <a:p>
            <a:r>
              <a:rPr lang="en-GB" sz="2000" dirty="0"/>
              <a:t>Currently no time lags associated with campaign data.</a:t>
            </a:r>
          </a:p>
          <a:p>
            <a:r>
              <a:rPr lang="en-GB" sz="2000" dirty="0"/>
              <a:t>Need bespoke filtering for some of the signals (we can do this with an extra column in the spreadsheet).</a:t>
            </a:r>
          </a:p>
          <a:p>
            <a:r>
              <a:rPr lang="en-GB" sz="2000" dirty="0"/>
              <a:t>Some of the data outside of ‘</a:t>
            </a:r>
            <a:r>
              <a:rPr lang="en-GB" sz="2000" dirty="0" err="1"/>
              <a:t>eng</a:t>
            </a:r>
            <a:r>
              <a:rPr lang="en-GB" sz="2000" dirty="0"/>
              <a:t> min-max’ need to be processed and included in the data pipeline.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b="1" u="sng" dirty="0"/>
              <a:t>To-do (longer-term)</a:t>
            </a:r>
          </a:p>
          <a:p>
            <a:r>
              <a:rPr lang="en-GB" sz="2000" dirty="0"/>
              <a:t>Establish and implement strategy for processing data that is affected by reversals.</a:t>
            </a:r>
          </a:p>
          <a:p>
            <a:r>
              <a:rPr lang="en-GB" sz="2000" dirty="0"/>
              <a:t>Repeat analysis that use randomly selected inputs and/or randomly selected time lags.</a:t>
            </a:r>
          </a:p>
          <a:p>
            <a:r>
              <a:rPr lang="en-GB" sz="2000" dirty="0"/>
              <a:t>Consider using a multi-output linear regression.</a:t>
            </a:r>
            <a:br>
              <a:rPr lang="en-GB" sz="2000" dirty="0">
                <a:solidFill>
                  <a:schemeClr val="bg1">
                    <a:lumMod val="65000"/>
                  </a:schemeClr>
                </a:solidFill>
              </a:rPr>
            </a:b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38CC-5967-4456-8912-41B24043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E88ED-687E-4905-A54B-406E70A7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113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9082-BF23-4CF0-AB39-6629C8CDD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8350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b="1" u="sng" dirty="0"/>
              <a:t>To-do (short-term)</a:t>
            </a:r>
          </a:p>
          <a:p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Currently no time lags associated with campaign data.</a:t>
            </a:r>
          </a:p>
          <a:p>
            <a:r>
              <a:rPr lang="en-GB" sz="2000" dirty="0"/>
              <a:t>Need bespoke filtering for some of the signals (we can do this with an extra column in the spreadsheet).</a:t>
            </a:r>
          </a:p>
          <a:p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Some of the data outside of ‘</a:t>
            </a:r>
            <a:r>
              <a:rPr lang="en-GB" sz="2000" dirty="0" err="1">
                <a:solidFill>
                  <a:schemeClr val="bg1">
                    <a:lumMod val="65000"/>
                  </a:schemeClr>
                </a:solidFill>
              </a:rPr>
              <a:t>eng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 min-max’ need to be processed and included in the data pipeline.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b="1" u="sng" dirty="0"/>
              <a:t>To-do (longer-term)</a:t>
            </a:r>
          </a:p>
          <a:p>
            <a:r>
              <a:rPr lang="en-GB" sz="2000" dirty="0"/>
              <a:t>Establish and implement strategy for processing data that is affected by reversals </a:t>
            </a:r>
            <a:r>
              <a:rPr lang="en-GB" sz="2000" b="1" dirty="0"/>
              <a:t>[ongoing]</a:t>
            </a:r>
            <a:r>
              <a:rPr lang="en-GB" sz="2000" dirty="0"/>
              <a:t>.</a:t>
            </a:r>
          </a:p>
          <a:p>
            <a:r>
              <a:rPr lang="en-GB" sz="2000" dirty="0"/>
              <a:t>Repeat analysis that use randomly selected inputs and/or randomly selected time lags.</a:t>
            </a:r>
          </a:p>
          <a:p>
            <a:r>
              <a:rPr lang="en-GB" sz="2000" dirty="0"/>
              <a:t>Consider using a multi-output linear regression </a:t>
            </a:r>
            <a:r>
              <a:rPr lang="en-GB" sz="2000" b="1" dirty="0"/>
              <a:t>[ongoing]</a:t>
            </a:r>
            <a:r>
              <a:rPr lang="en-GB" sz="2000" dirty="0"/>
              <a:t>.</a:t>
            </a:r>
            <a:br>
              <a:rPr lang="en-GB" sz="2000" dirty="0">
                <a:solidFill>
                  <a:schemeClr val="bg1">
                    <a:lumMod val="65000"/>
                  </a:schemeClr>
                </a:solidFill>
              </a:rPr>
            </a:b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38CC-5967-4456-8912-41B24043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E88ED-687E-4905-A54B-406E70A7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21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5</a:t>
            </a:fld>
            <a:endParaRPr lang="en-GB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98F7A3D-DAEB-46A4-A567-49AD36C82555}"/>
              </a:ext>
            </a:extLst>
          </p:cNvPr>
          <p:cNvGrpSpPr/>
          <p:nvPr/>
        </p:nvGrpSpPr>
        <p:grpSpPr>
          <a:xfrm>
            <a:off x="70719" y="2351340"/>
            <a:ext cx="3272609" cy="1159994"/>
            <a:chOff x="847959" y="532699"/>
            <a:chExt cx="9236241" cy="3273836"/>
          </a:xfrm>
        </p:grpSpPr>
        <p:sp>
          <p:nvSpPr>
            <p:cNvPr id="79" name="Arrow: Down 78">
              <a:extLst>
                <a:ext uri="{FF2B5EF4-FFF2-40B4-BE49-F238E27FC236}">
                  <a16:creationId xmlns:a16="http://schemas.microsoft.com/office/drawing/2014/main" id="{6A496639-2AD2-4C8F-B15B-A072B632EF26}"/>
                </a:ext>
              </a:extLst>
            </p:cNvPr>
            <p:cNvSpPr/>
            <p:nvPr/>
          </p:nvSpPr>
          <p:spPr>
            <a:xfrm>
              <a:off x="1455413" y="2262617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Arrow: Right 84">
              <a:extLst>
                <a:ext uri="{FF2B5EF4-FFF2-40B4-BE49-F238E27FC236}">
                  <a16:creationId xmlns:a16="http://schemas.microsoft.com/office/drawing/2014/main" id="{25CF6232-9F91-45C1-BF2E-EE9DB22B1160}"/>
                </a:ext>
              </a:extLst>
            </p:cNvPr>
            <p:cNvSpPr/>
            <p:nvPr/>
          </p:nvSpPr>
          <p:spPr>
            <a:xfrm>
              <a:off x="2426499" y="127559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DC996640-5D35-4D22-8890-430B1416D35A}"/>
                </a:ext>
              </a:extLst>
            </p:cNvPr>
            <p:cNvSpPr/>
            <p:nvPr/>
          </p:nvSpPr>
          <p:spPr>
            <a:xfrm>
              <a:off x="4535571" y="124963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Arrow: Down 94">
              <a:extLst>
                <a:ext uri="{FF2B5EF4-FFF2-40B4-BE49-F238E27FC236}">
                  <a16:creationId xmlns:a16="http://schemas.microsoft.com/office/drawing/2014/main" id="{9D186515-4621-48C8-9D21-63F3D6DF7656}"/>
                </a:ext>
              </a:extLst>
            </p:cNvPr>
            <p:cNvSpPr/>
            <p:nvPr/>
          </p:nvSpPr>
          <p:spPr>
            <a:xfrm>
              <a:off x="3610338" y="2020413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Arrow: Down 102">
              <a:extLst>
                <a:ext uri="{FF2B5EF4-FFF2-40B4-BE49-F238E27FC236}">
                  <a16:creationId xmlns:a16="http://schemas.microsoft.com/office/drawing/2014/main" id="{8115EAA8-975A-4A54-9826-2AD8260B8F1E}"/>
                </a:ext>
              </a:extLst>
            </p:cNvPr>
            <p:cNvSpPr/>
            <p:nvPr/>
          </p:nvSpPr>
          <p:spPr>
            <a:xfrm>
              <a:off x="8553841" y="2020413"/>
              <a:ext cx="339617" cy="73152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Arrow: Down 130">
              <a:extLst>
                <a:ext uri="{FF2B5EF4-FFF2-40B4-BE49-F238E27FC236}">
                  <a16:creationId xmlns:a16="http://schemas.microsoft.com/office/drawing/2014/main" id="{1C18CE93-1AEC-4909-8AB0-EF71235A5174}"/>
                </a:ext>
              </a:extLst>
            </p:cNvPr>
            <p:cNvSpPr/>
            <p:nvPr/>
          </p:nvSpPr>
          <p:spPr>
            <a:xfrm>
              <a:off x="5914289" y="2344373"/>
              <a:ext cx="264160" cy="73152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Arrow: Right 134">
              <a:extLst>
                <a:ext uri="{FF2B5EF4-FFF2-40B4-BE49-F238E27FC236}">
                  <a16:creationId xmlns:a16="http://schemas.microsoft.com/office/drawing/2014/main" id="{4D3D175E-D9F8-4522-B074-77801C69AA12}"/>
                </a:ext>
              </a:extLst>
            </p:cNvPr>
            <p:cNvSpPr/>
            <p:nvPr/>
          </p:nvSpPr>
          <p:spPr>
            <a:xfrm>
              <a:off x="7034080" y="1239652"/>
              <a:ext cx="644208" cy="274320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8534A37B-23D2-4AC5-9F2D-579AD5FAD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959" y="532699"/>
              <a:ext cx="9236241" cy="3273836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5395324-DD30-4208-B863-624DCD5735BC}"/>
              </a:ext>
            </a:extLst>
          </p:cNvPr>
          <p:cNvGrpSpPr/>
          <p:nvPr/>
        </p:nvGrpSpPr>
        <p:grpSpPr>
          <a:xfrm>
            <a:off x="3332525" y="2377887"/>
            <a:ext cx="2758395" cy="801113"/>
            <a:chOff x="2411314" y="3791207"/>
            <a:chExt cx="7486636" cy="2174322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02AE35C5-2DDE-4ED8-9C3E-E2B92D76218E}"/>
                </a:ext>
              </a:extLst>
            </p:cNvPr>
            <p:cNvSpPr/>
            <p:nvPr/>
          </p:nvSpPr>
          <p:spPr>
            <a:xfrm>
              <a:off x="7176036" y="4473509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Arrow: Down 112">
              <a:extLst>
                <a:ext uri="{FF2B5EF4-FFF2-40B4-BE49-F238E27FC236}">
                  <a16:creationId xmlns:a16="http://schemas.microsoft.com/office/drawing/2014/main" id="{185674F6-BB28-4029-B803-F13271671980}"/>
                </a:ext>
              </a:extLst>
            </p:cNvPr>
            <p:cNvSpPr/>
            <p:nvPr/>
          </p:nvSpPr>
          <p:spPr>
            <a:xfrm>
              <a:off x="6309939" y="5232696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0CC2856F-7E63-4E00-8696-EFEA79E7EB97}"/>
                </a:ext>
              </a:extLst>
            </p:cNvPr>
            <p:cNvSpPr/>
            <p:nvPr/>
          </p:nvSpPr>
          <p:spPr>
            <a:xfrm>
              <a:off x="9253742" y="440410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Arrow: Down 122">
              <a:extLst>
                <a:ext uri="{FF2B5EF4-FFF2-40B4-BE49-F238E27FC236}">
                  <a16:creationId xmlns:a16="http://schemas.microsoft.com/office/drawing/2014/main" id="{1A232B84-0DA3-4FB3-900C-D61554EB04BD}"/>
                </a:ext>
              </a:extLst>
            </p:cNvPr>
            <p:cNvSpPr/>
            <p:nvPr/>
          </p:nvSpPr>
          <p:spPr>
            <a:xfrm>
              <a:off x="8634305" y="5234009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Arrow: Right 124">
              <a:extLst>
                <a:ext uri="{FF2B5EF4-FFF2-40B4-BE49-F238E27FC236}">
                  <a16:creationId xmlns:a16="http://schemas.microsoft.com/office/drawing/2014/main" id="{17C4ECF8-36EF-4078-8C1F-955082AA54AD}"/>
                </a:ext>
              </a:extLst>
            </p:cNvPr>
            <p:cNvSpPr/>
            <p:nvPr/>
          </p:nvSpPr>
          <p:spPr>
            <a:xfrm>
              <a:off x="5013618" y="4429824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B07C8336-95AF-4A2D-8906-F0A10A8AEFA0}"/>
                </a:ext>
              </a:extLst>
            </p:cNvPr>
            <p:cNvSpPr/>
            <p:nvPr/>
          </p:nvSpPr>
          <p:spPr>
            <a:xfrm>
              <a:off x="2411314" y="4381176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A2D244CE-5B68-4D0C-9035-A5E513FD2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9673" y="3791207"/>
              <a:ext cx="6864691" cy="2017951"/>
            </a:xfrm>
            <a:prstGeom prst="rect">
              <a:avLst/>
            </a:prstGeom>
          </p:spPr>
        </p:pic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D035333-0542-4DAD-9E45-6F19DC2A299B}"/>
              </a:ext>
            </a:extLst>
          </p:cNvPr>
          <p:cNvGrpSpPr/>
          <p:nvPr/>
        </p:nvGrpSpPr>
        <p:grpSpPr>
          <a:xfrm>
            <a:off x="5954294" y="2365816"/>
            <a:ext cx="4646162" cy="1025309"/>
            <a:chOff x="1872708" y="3004417"/>
            <a:chExt cx="4646162" cy="1025309"/>
          </a:xfrm>
        </p:grpSpPr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5C34AADF-ECCD-4A3E-8964-DBBB50419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2708" y="3004417"/>
              <a:ext cx="4331733" cy="1025309"/>
            </a:xfrm>
            <a:prstGeom prst="rect">
              <a:avLst/>
            </a:prstGeom>
          </p:spPr>
        </p:pic>
        <p:sp>
          <p:nvSpPr>
            <p:cNvPr id="154" name="Arrow: Right 153">
              <a:extLst>
                <a:ext uri="{FF2B5EF4-FFF2-40B4-BE49-F238E27FC236}">
                  <a16:creationId xmlns:a16="http://schemas.microsoft.com/office/drawing/2014/main" id="{34FCC13B-81E8-4438-9A08-6055984BBC41}"/>
                </a:ext>
              </a:extLst>
            </p:cNvPr>
            <p:cNvSpPr/>
            <p:nvPr/>
          </p:nvSpPr>
          <p:spPr>
            <a:xfrm>
              <a:off x="2505298" y="3237812"/>
              <a:ext cx="1273910" cy="1192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Arrow: Right 159">
              <a:extLst>
                <a:ext uri="{FF2B5EF4-FFF2-40B4-BE49-F238E27FC236}">
                  <a16:creationId xmlns:a16="http://schemas.microsoft.com/office/drawing/2014/main" id="{FCDF3B9C-62F1-4872-8119-C325EDB28E1A}"/>
                </a:ext>
              </a:extLst>
            </p:cNvPr>
            <p:cNvSpPr/>
            <p:nvPr/>
          </p:nvSpPr>
          <p:spPr>
            <a:xfrm>
              <a:off x="5280085" y="3243651"/>
              <a:ext cx="279954" cy="1192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Arrow: Bent-Up 165">
              <a:extLst>
                <a:ext uri="{FF2B5EF4-FFF2-40B4-BE49-F238E27FC236}">
                  <a16:creationId xmlns:a16="http://schemas.microsoft.com/office/drawing/2014/main" id="{21FF3A85-A46E-4565-BF0A-BFE82A842FDD}"/>
                </a:ext>
              </a:extLst>
            </p:cNvPr>
            <p:cNvSpPr/>
            <p:nvPr/>
          </p:nvSpPr>
          <p:spPr>
            <a:xfrm rot="5400000">
              <a:off x="4737473" y="3578210"/>
              <a:ext cx="351980" cy="278161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Arrow: Bent-Up 169">
              <a:extLst>
                <a:ext uri="{FF2B5EF4-FFF2-40B4-BE49-F238E27FC236}">
                  <a16:creationId xmlns:a16="http://schemas.microsoft.com/office/drawing/2014/main" id="{6B549C28-8801-49B6-B1E4-029016ABB402}"/>
                </a:ext>
              </a:extLst>
            </p:cNvPr>
            <p:cNvSpPr/>
            <p:nvPr/>
          </p:nvSpPr>
          <p:spPr>
            <a:xfrm>
              <a:off x="5420062" y="3576330"/>
              <a:ext cx="537491" cy="281920"/>
            </a:xfrm>
            <a:prstGeom prst="bentUpArrow">
              <a:avLst>
                <a:gd name="adj1" fmla="val 25000"/>
                <a:gd name="adj2" fmla="val 24608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Arrow: Right 175">
              <a:extLst>
                <a:ext uri="{FF2B5EF4-FFF2-40B4-BE49-F238E27FC236}">
                  <a16:creationId xmlns:a16="http://schemas.microsoft.com/office/drawing/2014/main" id="{7802DA9E-BBC4-41E2-A804-2B76E54CFF1E}"/>
                </a:ext>
              </a:extLst>
            </p:cNvPr>
            <p:cNvSpPr/>
            <p:nvPr/>
          </p:nvSpPr>
          <p:spPr>
            <a:xfrm>
              <a:off x="4283783" y="3251166"/>
              <a:ext cx="279954" cy="1192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Arrow: Down 181">
              <a:extLst>
                <a:ext uri="{FF2B5EF4-FFF2-40B4-BE49-F238E27FC236}">
                  <a16:creationId xmlns:a16="http://schemas.microsoft.com/office/drawing/2014/main" id="{C26DD7F5-68FC-48DA-B94F-DCAC894772EC}"/>
                </a:ext>
              </a:extLst>
            </p:cNvPr>
            <p:cNvSpPr/>
            <p:nvPr/>
          </p:nvSpPr>
          <p:spPr>
            <a:xfrm>
              <a:off x="4152741" y="3451210"/>
              <a:ext cx="114796" cy="3178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Arrow: Bent-Up 183">
              <a:extLst>
                <a:ext uri="{FF2B5EF4-FFF2-40B4-BE49-F238E27FC236}">
                  <a16:creationId xmlns:a16="http://schemas.microsoft.com/office/drawing/2014/main" id="{EF593AD5-25A0-45FE-BE11-F9820791DDD0}"/>
                </a:ext>
              </a:extLst>
            </p:cNvPr>
            <p:cNvSpPr/>
            <p:nvPr/>
          </p:nvSpPr>
          <p:spPr>
            <a:xfrm rot="5400000">
              <a:off x="2083233" y="3542674"/>
              <a:ext cx="351980" cy="278161"/>
            </a:xfrm>
            <a:prstGeom prst="bent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Arrow: Right 191">
              <a:extLst>
                <a:ext uri="{FF2B5EF4-FFF2-40B4-BE49-F238E27FC236}">
                  <a16:creationId xmlns:a16="http://schemas.microsoft.com/office/drawing/2014/main" id="{FCFAF190-9C6F-4B2A-A5AC-740F99108E26}"/>
                </a:ext>
              </a:extLst>
            </p:cNvPr>
            <p:cNvSpPr/>
            <p:nvPr/>
          </p:nvSpPr>
          <p:spPr>
            <a:xfrm>
              <a:off x="2962869" y="3750493"/>
              <a:ext cx="173534" cy="11921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row: Bent-Up 193">
              <a:extLst>
                <a:ext uri="{FF2B5EF4-FFF2-40B4-BE49-F238E27FC236}">
                  <a16:creationId xmlns:a16="http://schemas.microsoft.com/office/drawing/2014/main" id="{7DDF4ABE-2E62-4DD8-8BB7-CD3AFA4BD7B4}"/>
                </a:ext>
              </a:extLst>
            </p:cNvPr>
            <p:cNvSpPr/>
            <p:nvPr/>
          </p:nvSpPr>
          <p:spPr>
            <a:xfrm>
              <a:off x="3572607" y="3462212"/>
              <a:ext cx="364283" cy="281920"/>
            </a:xfrm>
            <a:prstGeom prst="bentUpArrow">
              <a:avLst>
                <a:gd name="adj1" fmla="val 25000"/>
                <a:gd name="adj2" fmla="val 24608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Arrow: Right 195">
              <a:extLst>
                <a:ext uri="{FF2B5EF4-FFF2-40B4-BE49-F238E27FC236}">
                  <a16:creationId xmlns:a16="http://schemas.microsoft.com/office/drawing/2014/main" id="{A51CD282-3906-407A-A87F-003FBAA555DC}"/>
                </a:ext>
              </a:extLst>
            </p:cNvPr>
            <p:cNvSpPr/>
            <p:nvPr/>
          </p:nvSpPr>
          <p:spPr>
            <a:xfrm>
              <a:off x="6220830" y="3235852"/>
              <a:ext cx="298040" cy="1192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5DA36C9-2395-4398-8170-9D96744E0D87}"/>
              </a:ext>
            </a:extLst>
          </p:cNvPr>
          <p:cNvGrpSpPr/>
          <p:nvPr/>
        </p:nvGrpSpPr>
        <p:grpSpPr>
          <a:xfrm>
            <a:off x="10593985" y="2415380"/>
            <a:ext cx="1552446" cy="463090"/>
            <a:chOff x="4353375" y="4234867"/>
            <a:chExt cx="3372237" cy="1005927"/>
          </a:xfrm>
        </p:grpSpPr>
        <p:sp>
          <p:nvSpPr>
            <p:cNvPr id="208" name="Arrow: Right 207">
              <a:extLst>
                <a:ext uri="{FF2B5EF4-FFF2-40B4-BE49-F238E27FC236}">
                  <a16:creationId xmlns:a16="http://schemas.microsoft.com/office/drawing/2014/main" id="{EEF91E80-4BC6-42F5-BE39-FBDF3FC905F2}"/>
                </a:ext>
              </a:extLst>
            </p:cNvPr>
            <p:cNvSpPr/>
            <p:nvPr/>
          </p:nvSpPr>
          <p:spPr>
            <a:xfrm>
              <a:off x="5901893" y="4600671"/>
              <a:ext cx="324636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Arrow: Right 209">
              <a:extLst>
                <a:ext uri="{FF2B5EF4-FFF2-40B4-BE49-F238E27FC236}">
                  <a16:creationId xmlns:a16="http://schemas.microsoft.com/office/drawing/2014/main" id="{D34E542A-4C51-4241-94F2-7FEBB9FF4C73}"/>
                </a:ext>
              </a:extLst>
            </p:cNvPr>
            <p:cNvSpPr/>
            <p:nvPr/>
          </p:nvSpPr>
          <p:spPr>
            <a:xfrm>
              <a:off x="7454180" y="4577559"/>
              <a:ext cx="271432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67F0F96D-AD9E-43E2-BB44-151818A65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3375" y="4234867"/>
              <a:ext cx="3097036" cy="1005927"/>
            </a:xfrm>
            <a:prstGeom prst="rect">
              <a:avLst/>
            </a:prstGeom>
          </p:spPr>
        </p:pic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E01B6A4E-7E9F-46A6-91C7-4236E739B96A}"/>
              </a:ext>
            </a:extLst>
          </p:cNvPr>
          <p:cNvSpPr txBox="1"/>
          <p:nvPr/>
        </p:nvSpPr>
        <p:spPr>
          <a:xfrm>
            <a:off x="112969" y="128754"/>
            <a:ext cx="812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pipeline 1 (allows data with spikes to pass through un-processed)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9F93C94-8946-4A63-9241-F93C53D1FCED}"/>
              </a:ext>
            </a:extLst>
          </p:cNvPr>
          <p:cNvGrpSpPr/>
          <p:nvPr/>
        </p:nvGrpSpPr>
        <p:grpSpPr>
          <a:xfrm>
            <a:off x="70719" y="659844"/>
            <a:ext cx="3272609" cy="1159994"/>
            <a:chOff x="847959" y="532699"/>
            <a:chExt cx="9236241" cy="3273836"/>
          </a:xfrm>
        </p:grpSpPr>
        <p:sp>
          <p:nvSpPr>
            <p:cNvPr id="217" name="Arrow: Down 216">
              <a:extLst>
                <a:ext uri="{FF2B5EF4-FFF2-40B4-BE49-F238E27FC236}">
                  <a16:creationId xmlns:a16="http://schemas.microsoft.com/office/drawing/2014/main" id="{3BBA5E5C-E1E5-438D-987C-F17F741E432E}"/>
                </a:ext>
              </a:extLst>
            </p:cNvPr>
            <p:cNvSpPr/>
            <p:nvPr/>
          </p:nvSpPr>
          <p:spPr>
            <a:xfrm>
              <a:off x="1455413" y="2262617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Arrow: Right 217">
              <a:extLst>
                <a:ext uri="{FF2B5EF4-FFF2-40B4-BE49-F238E27FC236}">
                  <a16:creationId xmlns:a16="http://schemas.microsoft.com/office/drawing/2014/main" id="{22D4BA84-8279-444F-AE01-8945AA0307C1}"/>
                </a:ext>
              </a:extLst>
            </p:cNvPr>
            <p:cNvSpPr/>
            <p:nvPr/>
          </p:nvSpPr>
          <p:spPr>
            <a:xfrm>
              <a:off x="2426499" y="127559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Arrow: Right 218">
              <a:extLst>
                <a:ext uri="{FF2B5EF4-FFF2-40B4-BE49-F238E27FC236}">
                  <a16:creationId xmlns:a16="http://schemas.microsoft.com/office/drawing/2014/main" id="{59D8E2E2-16FE-4483-A9F1-7BE284458ED6}"/>
                </a:ext>
              </a:extLst>
            </p:cNvPr>
            <p:cNvSpPr/>
            <p:nvPr/>
          </p:nvSpPr>
          <p:spPr>
            <a:xfrm>
              <a:off x="4535571" y="124963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Arrow: Down 219">
              <a:extLst>
                <a:ext uri="{FF2B5EF4-FFF2-40B4-BE49-F238E27FC236}">
                  <a16:creationId xmlns:a16="http://schemas.microsoft.com/office/drawing/2014/main" id="{61C97C03-96FF-45CD-8DDC-D554EB3EFC44}"/>
                </a:ext>
              </a:extLst>
            </p:cNvPr>
            <p:cNvSpPr/>
            <p:nvPr/>
          </p:nvSpPr>
          <p:spPr>
            <a:xfrm>
              <a:off x="3610338" y="2020413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Arrow: Down 220">
              <a:extLst>
                <a:ext uri="{FF2B5EF4-FFF2-40B4-BE49-F238E27FC236}">
                  <a16:creationId xmlns:a16="http://schemas.microsoft.com/office/drawing/2014/main" id="{85A4C0C6-E27B-4979-BAB6-A8F632A61542}"/>
                </a:ext>
              </a:extLst>
            </p:cNvPr>
            <p:cNvSpPr/>
            <p:nvPr/>
          </p:nvSpPr>
          <p:spPr>
            <a:xfrm>
              <a:off x="8553841" y="2020413"/>
              <a:ext cx="339617" cy="73152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Arrow: Down 221">
              <a:extLst>
                <a:ext uri="{FF2B5EF4-FFF2-40B4-BE49-F238E27FC236}">
                  <a16:creationId xmlns:a16="http://schemas.microsoft.com/office/drawing/2014/main" id="{98558C3A-998D-46CB-828C-5BD7189841CD}"/>
                </a:ext>
              </a:extLst>
            </p:cNvPr>
            <p:cNvSpPr/>
            <p:nvPr/>
          </p:nvSpPr>
          <p:spPr>
            <a:xfrm>
              <a:off x="5914289" y="2344373"/>
              <a:ext cx="264160" cy="73152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Arrow: Right 222">
              <a:extLst>
                <a:ext uri="{FF2B5EF4-FFF2-40B4-BE49-F238E27FC236}">
                  <a16:creationId xmlns:a16="http://schemas.microsoft.com/office/drawing/2014/main" id="{9AD1F437-1A3E-4A76-AE7E-7D3DA8B6E40D}"/>
                </a:ext>
              </a:extLst>
            </p:cNvPr>
            <p:cNvSpPr/>
            <p:nvPr/>
          </p:nvSpPr>
          <p:spPr>
            <a:xfrm>
              <a:off x="7034080" y="1239652"/>
              <a:ext cx="644208" cy="274320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7BC33797-7B69-4060-871C-BB014F9B0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959" y="532699"/>
              <a:ext cx="9236241" cy="3273836"/>
            </a:xfrm>
            <a:prstGeom prst="rect">
              <a:avLst/>
            </a:prstGeom>
          </p:spPr>
        </p:pic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C336D96-1DCF-44E3-9F1E-37F51375F118}"/>
              </a:ext>
            </a:extLst>
          </p:cNvPr>
          <p:cNvGrpSpPr/>
          <p:nvPr/>
        </p:nvGrpSpPr>
        <p:grpSpPr>
          <a:xfrm>
            <a:off x="3332525" y="686391"/>
            <a:ext cx="2758395" cy="801113"/>
            <a:chOff x="2411314" y="3791207"/>
            <a:chExt cx="7486636" cy="2174322"/>
          </a:xfrm>
        </p:grpSpPr>
        <p:sp>
          <p:nvSpPr>
            <p:cNvPr id="226" name="Arrow: Right 225">
              <a:extLst>
                <a:ext uri="{FF2B5EF4-FFF2-40B4-BE49-F238E27FC236}">
                  <a16:creationId xmlns:a16="http://schemas.microsoft.com/office/drawing/2014/main" id="{C350B9B5-951B-4676-A721-8645463FB8AA}"/>
                </a:ext>
              </a:extLst>
            </p:cNvPr>
            <p:cNvSpPr/>
            <p:nvPr/>
          </p:nvSpPr>
          <p:spPr>
            <a:xfrm>
              <a:off x="7176036" y="4473509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Arrow: Down 226">
              <a:extLst>
                <a:ext uri="{FF2B5EF4-FFF2-40B4-BE49-F238E27FC236}">
                  <a16:creationId xmlns:a16="http://schemas.microsoft.com/office/drawing/2014/main" id="{2327A9FB-CBA0-4059-BAFF-D6CF79E2BFC8}"/>
                </a:ext>
              </a:extLst>
            </p:cNvPr>
            <p:cNvSpPr/>
            <p:nvPr/>
          </p:nvSpPr>
          <p:spPr>
            <a:xfrm>
              <a:off x="6309939" y="5232696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Arrow: Right 227">
              <a:extLst>
                <a:ext uri="{FF2B5EF4-FFF2-40B4-BE49-F238E27FC236}">
                  <a16:creationId xmlns:a16="http://schemas.microsoft.com/office/drawing/2014/main" id="{42A5C32A-EDD1-4783-85A3-CBB7DF98B97A}"/>
                </a:ext>
              </a:extLst>
            </p:cNvPr>
            <p:cNvSpPr/>
            <p:nvPr/>
          </p:nvSpPr>
          <p:spPr>
            <a:xfrm>
              <a:off x="9253742" y="440410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Arrow: Down 228">
              <a:extLst>
                <a:ext uri="{FF2B5EF4-FFF2-40B4-BE49-F238E27FC236}">
                  <a16:creationId xmlns:a16="http://schemas.microsoft.com/office/drawing/2014/main" id="{2A60171D-805C-4B8B-B380-56968051E977}"/>
                </a:ext>
              </a:extLst>
            </p:cNvPr>
            <p:cNvSpPr/>
            <p:nvPr/>
          </p:nvSpPr>
          <p:spPr>
            <a:xfrm>
              <a:off x="8634305" y="5234009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Arrow: Right 229">
              <a:extLst>
                <a:ext uri="{FF2B5EF4-FFF2-40B4-BE49-F238E27FC236}">
                  <a16:creationId xmlns:a16="http://schemas.microsoft.com/office/drawing/2014/main" id="{D99CE4DB-BD0C-4F0C-8328-3AE45006CB40}"/>
                </a:ext>
              </a:extLst>
            </p:cNvPr>
            <p:cNvSpPr/>
            <p:nvPr/>
          </p:nvSpPr>
          <p:spPr>
            <a:xfrm>
              <a:off x="5013618" y="4429824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Arrow: Right 230">
              <a:extLst>
                <a:ext uri="{FF2B5EF4-FFF2-40B4-BE49-F238E27FC236}">
                  <a16:creationId xmlns:a16="http://schemas.microsoft.com/office/drawing/2014/main" id="{B8A3CE5C-69FF-41FF-8EF4-FFDAA619319F}"/>
                </a:ext>
              </a:extLst>
            </p:cNvPr>
            <p:cNvSpPr/>
            <p:nvPr/>
          </p:nvSpPr>
          <p:spPr>
            <a:xfrm>
              <a:off x="2411314" y="4381176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04F851F8-8531-4FB5-A4FD-D67F3EAAB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9673" y="3791207"/>
              <a:ext cx="6864691" cy="2017951"/>
            </a:xfrm>
            <a:prstGeom prst="rect">
              <a:avLst/>
            </a:prstGeom>
          </p:spPr>
        </p:pic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95E0B94A-CD34-4F81-B1BD-FD189AED866F}"/>
              </a:ext>
            </a:extLst>
          </p:cNvPr>
          <p:cNvGrpSpPr/>
          <p:nvPr/>
        </p:nvGrpSpPr>
        <p:grpSpPr>
          <a:xfrm>
            <a:off x="8814103" y="734996"/>
            <a:ext cx="1552446" cy="463090"/>
            <a:chOff x="4353375" y="4234867"/>
            <a:chExt cx="3372237" cy="1005927"/>
          </a:xfrm>
        </p:grpSpPr>
        <p:sp>
          <p:nvSpPr>
            <p:cNvPr id="246" name="Arrow: Right 245">
              <a:extLst>
                <a:ext uri="{FF2B5EF4-FFF2-40B4-BE49-F238E27FC236}">
                  <a16:creationId xmlns:a16="http://schemas.microsoft.com/office/drawing/2014/main" id="{CDF0E7A3-F781-494F-A89C-0EF65C351B09}"/>
                </a:ext>
              </a:extLst>
            </p:cNvPr>
            <p:cNvSpPr/>
            <p:nvPr/>
          </p:nvSpPr>
          <p:spPr>
            <a:xfrm>
              <a:off x="5901893" y="4600671"/>
              <a:ext cx="324636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Arrow: Right 246">
              <a:extLst>
                <a:ext uri="{FF2B5EF4-FFF2-40B4-BE49-F238E27FC236}">
                  <a16:creationId xmlns:a16="http://schemas.microsoft.com/office/drawing/2014/main" id="{E1C0DE75-C5B8-42C9-A345-37718C8669E9}"/>
                </a:ext>
              </a:extLst>
            </p:cNvPr>
            <p:cNvSpPr/>
            <p:nvPr/>
          </p:nvSpPr>
          <p:spPr>
            <a:xfrm>
              <a:off x="7454180" y="4577559"/>
              <a:ext cx="271432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8" name="Picture 247">
              <a:extLst>
                <a:ext uri="{FF2B5EF4-FFF2-40B4-BE49-F238E27FC236}">
                  <a16:creationId xmlns:a16="http://schemas.microsoft.com/office/drawing/2014/main" id="{E9CD6081-626A-43A4-AC7B-7485323FB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3375" y="4234867"/>
              <a:ext cx="3097036" cy="1005927"/>
            </a:xfrm>
            <a:prstGeom prst="rect">
              <a:avLst/>
            </a:prstGeom>
          </p:spPr>
        </p:pic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744CBF4E-65EE-44CE-A7B6-4E68C7ADF9E4}"/>
              </a:ext>
            </a:extLst>
          </p:cNvPr>
          <p:cNvGrpSpPr/>
          <p:nvPr/>
        </p:nvGrpSpPr>
        <p:grpSpPr>
          <a:xfrm>
            <a:off x="6082230" y="668042"/>
            <a:ext cx="2731873" cy="958660"/>
            <a:chOff x="4775973" y="1247552"/>
            <a:chExt cx="6323827" cy="2219136"/>
          </a:xfrm>
        </p:grpSpPr>
        <p:sp>
          <p:nvSpPr>
            <p:cNvPr id="250" name="Arrow: Right 249">
              <a:extLst>
                <a:ext uri="{FF2B5EF4-FFF2-40B4-BE49-F238E27FC236}">
                  <a16:creationId xmlns:a16="http://schemas.microsoft.com/office/drawing/2014/main" id="{D2194E7A-DF36-4FA8-A1B4-004DBC0592AB}"/>
                </a:ext>
              </a:extLst>
            </p:cNvPr>
            <p:cNvSpPr/>
            <p:nvPr/>
          </p:nvSpPr>
          <p:spPr>
            <a:xfrm>
              <a:off x="8249210" y="1797242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1" name="Arrow: Bent-Up 250">
              <a:extLst>
                <a:ext uri="{FF2B5EF4-FFF2-40B4-BE49-F238E27FC236}">
                  <a16:creationId xmlns:a16="http://schemas.microsoft.com/office/drawing/2014/main" id="{5B4FB242-C32E-4484-9A07-40A79CDC40A9}"/>
                </a:ext>
              </a:extLst>
            </p:cNvPr>
            <p:cNvSpPr/>
            <p:nvPr/>
          </p:nvSpPr>
          <p:spPr>
            <a:xfrm rot="5400000">
              <a:off x="7000598" y="2567101"/>
              <a:ext cx="809948" cy="64008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2" name="Arrow: Bent-Up 251">
              <a:extLst>
                <a:ext uri="{FF2B5EF4-FFF2-40B4-BE49-F238E27FC236}">
                  <a16:creationId xmlns:a16="http://schemas.microsoft.com/office/drawing/2014/main" id="{06E5052A-5746-4E8D-A0EA-27C4CDD43D6F}"/>
                </a:ext>
              </a:extLst>
            </p:cNvPr>
            <p:cNvSpPr/>
            <p:nvPr/>
          </p:nvSpPr>
          <p:spPr>
            <a:xfrm>
              <a:off x="8571314" y="2562775"/>
              <a:ext cx="1236830" cy="648732"/>
            </a:xfrm>
            <a:prstGeom prst="bentUpArrow">
              <a:avLst>
                <a:gd name="adj1" fmla="val 25000"/>
                <a:gd name="adj2" fmla="val 24608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3" name="Arrow: Right 252">
              <a:extLst>
                <a:ext uri="{FF2B5EF4-FFF2-40B4-BE49-F238E27FC236}">
                  <a16:creationId xmlns:a16="http://schemas.microsoft.com/office/drawing/2014/main" id="{4625FC53-FE03-4AD4-AE7C-27D2CFB53C7D}"/>
                </a:ext>
              </a:extLst>
            </p:cNvPr>
            <p:cNvSpPr/>
            <p:nvPr/>
          </p:nvSpPr>
          <p:spPr>
            <a:xfrm>
              <a:off x="5956603" y="1814535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Arrow: Down 253">
              <a:extLst>
                <a:ext uri="{FF2B5EF4-FFF2-40B4-BE49-F238E27FC236}">
                  <a16:creationId xmlns:a16="http://schemas.microsoft.com/office/drawing/2014/main" id="{961E2DAA-3470-4B83-8487-10B25AFBD770}"/>
                </a:ext>
              </a:extLst>
            </p:cNvPr>
            <p:cNvSpPr/>
            <p:nvPr/>
          </p:nvSpPr>
          <p:spPr>
            <a:xfrm>
              <a:off x="5655061" y="2274861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Arrow: Right 254">
              <a:extLst>
                <a:ext uri="{FF2B5EF4-FFF2-40B4-BE49-F238E27FC236}">
                  <a16:creationId xmlns:a16="http://schemas.microsoft.com/office/drawing/2014/main" id="{40A6868F-8D95-4D8A-BEF7-B019D4FAE9A6}"/>
                </a:ext>
              </a:extLst>
            </p:cNvPr>
            <p:cNvSpPr/>
            <p:nvPr/>
          </p:nvSpPr>
          <p:spPr>
            <a:xfrm>
              <a:off x="10413975" y="1779297"/>
              <a:ext cx="685825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6" name="Picture 255">
              <a:extLst>
                <a:ext uri="{FF2B5EF4-FFF2-40B4-BE49-F238E27FC236}">
                  <a16:creationId xmlns:a16="http://schemas.microsoft.com/office/drawing/2014/main" id="{BA4CDBE4-BD72-4627-920C-68527A813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75973" y="1247552"/>
              <a:ext cx="5596613" cy="2219136"/>
            </a:xfrm>
            <a:prstGeom prst="rect">
              <a:avLst/>
            </a:prstGeom>
          </p:spPr>
        </p:pic>
      </p:grpSp>
      <p:sp>
        <p:nvSpPr>
          <p:cNvPr id="258" name="TextBox 257">
            <a:extLst>
              <a:ext uri="{FF2B5EF4-FFF2-40B4-BE49-F238E27FC236}">
                <a16:creationId xmlns:a16="http://schemas.microsoft.com/office/drawing/2014/main" id="{32404763-13CA-451A-9302-5D8A8BE997FE}"/>
              </a:ext>
            </a:extLst>
          </p:cNvPr>
          <p:cNvSpPr txBox="1"/>
          <p:nvPr/>
        </p:nvSpPr>
        <p:spPr>
          <a:xfrm>
            <a:off x="87224" y="1868753"/>
            <a:ext cx="6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pipeline 2 (now processes data with spikes)</a:t>
            </a:r>
          </a:p>
        </p:txBody>
      </p:sp>
      <p:pic>
        <p:nvPicPr>
          <p:cNvPr id="260" name="Picture 259">
            <a:extLst>
              <a:ext uri="{FF2B5EF4-FFF2-40B4-BE49-F238E27FC236}">
                <a16:creationId xmlns:a16="http://schemas.microsoft.com/office/drawing/2014/main" id="{24A95B43-BE9C-4225-87FE-FE7790F7D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4339" y="4304226"/>
            <a:ext cx="4114800" cy="1099912"/>
          </a:xfrm>
          <a:prstGeom prst="rect">
            <a:avLst/>
          </a:prstGeom>
        </p:spPr>
      </p:pic>
      <p:grpSp>
        <p:nvGrpSpPr>
          <p:cNvPr id="261" name="Group 260">
            <a:extLst>
              <a:ext uri="{FF2B5EF4-FFF2-40B4-BE49-F238E27FC236}">
                <a16:creationId xmlns:a16="http://schemas.microsoft.com/office/drawing/2014/main" id="{50681E07-636F-4961-8494-1091489607C6}"/>
              </a:ext>
            </a:extLst>
          </p:cNvPr>
          <p:cNvGrpSpPr/>
          <p:nvPr/>
        </p:nvGrpSpPr>
        <p:grpSpPr>
          <a:xfrm>
            <a:off x="87225" y="4327051"/>
            <a:ext cx="3272609" cy="1159994"/>
            <a:chOff x="847959" y="532699"/>
            <a:chExt cx="9236241" cy="3273836"/>
          </a:xfrm>
        </p:grpSpPr>
        <p:sp>
          <p:nvSpPr>
            <p:cNvPr id="262" name="Arrow: Down 261">
              <a:extLst>
                <a:ext uri="{FF2B5EF4-FFF2-40B4-BE49-F238E27FC236}">
                  <a16:creationId xmlns:a16="http://schemas.microsoft.com/office/drawing/2014/main" id="{F280E00E-AE0B-4C81-BCF6-273399018110}"/>
                </a:ext>
              </a:extLst>
            </p:cNvPr>
            <p:cNvSpPr/>
            <p:nvPr/>
          </p:nvSpPr>
          <p:spPr>
            <a:xfrm>
              <a:off x="1455413" y="2262617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3" name="Arrow: Right 262">
              <a:extLst>
                <a:ext uri="{FF2B5EF4-FFF2-40B4-BE49-F238E27FC236}">
                  <a16:creationId xmlns:a16="http://schemas.microsoft.com/office/drawing/2014/main" id="{F823A28E-BEB5-44A8-9796-9A4E1917B95A}"/>
                </a:ext>
              </a:extLst>
            </p:cNvPr>
            <p:cNvSpPr/>
            <p:nvPr/>
          </p:nvSpPr>
          <p:spPr>
            <a:xfrm>
              <a:off x="2426499" y="127559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Arrow: Right 263">
              <a:extLst>
                <a:ext uri="{FF2B5EF4-FFF2-40B4-BE49-F238E27FC236}">
                  <a16:creationId xmlns:a16="http://schemas.microsoft.com/office/drawing/2014/main" id="{D4A1FE87-C1BF-4237-ACB0-82A232A2C230}"/>
                </a:ext>
              </a:extLst>
            </p:cNvPr>
            <p:cNvSpPr/>
            <p:nvPr/>
          </p:nvSpPr>
          <p:spPr>
            <a:xfrm>
              <a:off x="4535571" y="124963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5" name="Arrow: Down 264">
              <a:extLst>
                <a:ext uri="{FF2B5EF4-FFF2-40B4-BE49-F238E27FC236}">
                  <a16:creationId xmlns:a16="http://schemas.microsoft.com/office/drawing/2014/main" id="{A4454B1E-17BF-4D75-93A0-A0232465DF21}"/>
                </a:ext>
              </a:extLst>
            </p:cNvPr>
            <p:cNvSpPr/>
            <p:nvPr/>
          </p:nvSpPr>
          <p:spPr>
            <a:xfrm>
              <a:off x="3610338" y="2020413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Arrow: Down 265">
              <a:extLst>
                <a:ext uri="{FF2B5EF4-FFF2-40B4-BE49-F238E27FC236}">
                  <a16:creationId xmlns:a16="http://schemas.microsoft.com/office/drawing/2014/main" id="{8EFF46F7-5B9B-44B6-A289-54A2411C2FEA}"/>
                </a:ext>
              </a:extLst>
            </p:cNvPr>
            <p:cNvSpPr/>
            <p:nvPr/>
          </p:nvSpPr>
          <p:spPr>
            <a:xfrm>
              <a:off x="8553841" y="2020413"/>
              <a:ext cx="339617" cy="73152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Arrow: Down 266">
              <a:extLst>
                <a:ext uri="{FF2B5EF4-FFF2-40B4-BE49-F238E27FC236}">
                  <a16:creationId xmlns:a16="http://schemas.microsoft.com/office/drawing/2014/main" id="{DEF35288-C4FD-45DF-BF5A-06EB40877258}"/>
                </a:ext>
              </a:extLst>
            </p:cNvPr>
            <p:cNvSpPr/>
            <p:nvPr/>
          </p:nvSpPr>
          <p:spPr>
            <a:xfrm>
              <a:off x="5914289" y="2344373"/>
              <a:ext cx="264160" cy="73152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Arrow: Right 267">
              <a:extLst>
                <a:ext uri="{FF2B5EF4-FFF2-40B4-BE49-F238E27FC236}">
                  <a16:creationId xmlns:a16="http://schemas.microsoft.com/office/drawing/2014/main" id="{51C309A6-FE25-4095-9D13-1DBF21FBF02A}"/>
                </a:ext>
              </a:extLst>
            </p:cNvPr>
            <p:cNvSpPr/>
            <p:nvPr/>
          </p:nvSpPr>
          <p:spPr>
            <a:xfrm>
              <a:off x="7034080" y="1239652"/>
              <a:ext cx="644208" cy="274320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9" name="Picture 268">
              <a:extLst>
                <a:ext uri="{FF2B5EF4-FFF2-40B4-BE49-F238E27FC236}">
                  <a16:creationId xmlns:a16="http://schemas.microsoft.com/office/drawing/2014/main" id="{E0744A3D-3943-4A22-957E-719FD2830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959" y="532699"/>
              <a:ext cx="9236241" cy="3273836"/>
            </a:xfrm>
            <a:prstGeom prst="rect">
              <a:avLst/>
            </a:prstGeom>
          </p:spPr>
        </p:pic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D7D7B4F9-A649-4417-9814-81D5A7E88A6F}"/>
              </a:ext>
            </a:extLst>
          </p:cNvPr>
          <p:cNvGrpSpPr/>
          <p:nvPr/>
        </p:nvGrpSpPr>
        <p:grpSpPr>
          <a:xfrm>
            <a:off x="3349031" y="4353598"/>
            <a:ext cx="2758395" cy="801113"/>
            <a:chOff x="2411314" y="3791207"/>
            <a:chExt cx="7486636" cy="2174322"/>
          </a:xfrm>
        </p:grpSpPr>
        <p:sp>
          <p:nvSpPr>
            <p:cNvPr id="271" name="Arrow: Right 270">
              <a:extLst>
                <a:ext uri="{FF2B5EF4-FFF2-40B4-BE49-F238E27FC236}">
                  <a16:creationId xmlns:a16="http://schemas.microsoft.com/office/drawing/2014/main" id="{C61B2630-7E8F-4A7E-ABBD-1EF0755BCEA2}"/>
                </a:ext>
              </a:extLst>
            </p:cNvPr>
            <p:cNvSpPr/>
            <p:nvPr/>
          </p:nvSpPr>
          <p:spPr>
            <a:xfrm>
              <a:off x="7176036" y="4473509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Arrow: Down 271">
              <a:extLst>
                <a:ext uri="{FF2B5EF4-FFF2-40B4-BE49-F238E27FC236}">
                  <a16:creationId xmlns:a16="http://schemas.microsoft.com/office/drawing/2014/main" id="{46A12B67-63B0-4BF2-931F-E22413A714C7}"/>
                </a:ext>
              </a:extLst>
            </p:cNvPr>
            <p:cNvSpPr/>
            <p:nvPr/>
          </p:nvSpPr>
          <p:spPr>
            <a:xfrm>
              <a:off x="6309939" y="5232696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Arrow: Right 272">
              <a:extLst>
                <a:ext uri="{FF2B5EF4-FFF2-40B4-BE49-F238E27FC236}">
                  <a16:creationId xmlns:a16="http://schemas.microsoft.com/office/drawing/2014/main" id="{8D5F3117-DED4-4FE9-A2E0-3BB91D954E00}"/>
                </a:ext>
              </a:extLst>
            </p:cNvPr>
            <p:cNvSpPr/>
            <p:nvPr/>
          </p:nvSpPr>
          <p:spPr>
            <a:xfrm>
              <a:off x="9253742" y="440410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Arrow: Down 273">
              <a:extLst>
                <a:ext uri="{FF2B5EF4-FFF2-40B4-BE49-F238E27FC236}">
                  <a16:creationId xmlns:a16="http://schemas.microsoft.com/office/drawing/2014/main" id="{60A869C5-B034-473F-9DCC-17ABC4E98573}"/>
                </a:ext>
              </a:extLst>
            </p:cNvPr>
            <p:cNvSpPr/>
            <p:nvPr/>
          </p:nvSpPr>
          <p:spPr>
            <a:xfrm>
              <a:off x="8634305" y="5234009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Arrow: Right 274">
              <a:extLst>
                <a:ext uri="{FF2B5EF4-FFF2-40B4-BE49-F238E27FC236}">
                  <a16:creationId xmlns:a16="http://schemas.microsoft.com/office/drawing/2014/main" id="{09D79853-6DF5-4BD6-B9A5-3883EF726104}"/>
                </a:ext>
              </a:extLst>
            </p:cNvPr>
            <p:cNvSpPr/>
            <p:nvPr/>
          </p:nvSpPr>
          <p:spPr>
            <a:xfrm>
              <a:off x="5013618" y="4429824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Arrow: Right 275">
              <a:extLst>
                <a:ext uri="{FF2B5EF4-FFF2-40B4-BE49-F238E27FC236}">
                  <a16:creationId xmlns:a16="http://schemas.microsoft.com/office/drawing/2014/main" id="{6B507D7B-7845-41C5-AB98-1749AC3ADE08}"/>
                </a:ext>
              </a:extLst>
            </p:cNvPr>
            <p:cNvSpPr/>
            <p:nvPr/>
          </p:nvSpPr>
          <p:spPr>
            <a:xfrm>
              <a:off x="2411314" y="4381176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7" name="Picture 276">
              <a:extLst>
                <a:ext uri="{FF2B5EF4-FFF2-40B4-BE49-F238E27FC236}">
                  <a16:creationId xmlns:a16="http://schemas.microsoft.com/office/drawing/2014/main" id="{3C7245EE-078E-4659-AEB6-8467D35E0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9673" y="3791207"/>
              <a:ext cx="6864691" cy="2017951"/>
            </a:xfrm>
            <a:prstGeom prst="rect">
              <a:avLst/>
            </a:prstGeom>
          </p:spPr>
        </p:pic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5E9C3AA5-7066-46BD-849A-C1DB02D79891}"/>
              </a:ext>
            </a:extLst>
          </p:cNvPr>
          <p:cNvGrpSpPr/>
          <p:nvPr/>
        </p:nvGrpSpPr>
        <p:grpSpPr>
          <a:xfrm>
            <a:off x="10021948" y="4370858"/>
            <a:ext cx="1552446" cy="463090"/>
            <a:chOff x="4353375" y="4234867"/>
            <a:chExt cx="3372237" cy="1005927"/>
          </a:xfrm>
        </p:grpSpPr>
        <p:sp>
          <p:nvSpPr>
            <p:cNvPr id="279" name="Arrow: Right 278">
              <a:extLst>
                <a:ext uri="{FF2B5EF4-FFF2-40B4-BE49-F238E27FC236}">
                  <a16:creationId xmlns:a16="http://schemas.microsoft.com/office/drawing/2014/main" id="{E0B9CCF9-FBA9-479C-85F4-03228E61CFF2}"/>
                </a:ext>
              </a:extLst>
            </p:cNvPr>
            <p:cNvSpPr/>
            <p:nvPr/>
          </p:nvSpPr>
          <p:spPr>
            <a:xfrm>
              <a:off x="5901893" y="4600671"/>
              <a:ext cx="324636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Arrow: Right 279">
              <a:extLst>
                <a:ext uri="{FF2B5EF4-FFF2-40B4-BE49-F238E27FC236}">
                  <a16:creationId xmlns:a16="http://schemas.microsoft.com/office/drawing/2014/main" id="{EB6ADD9E-3238-4D96-ABEF-86D98CA52250}"/>
                </a:ext>
              </a:extLst>
            </p:cNvPr>
            <p:cNvSpPr/>
            <p:nvPr/>
          </p:nvSpPr>
          <p:spPr>
            <a:xfrm>
              <a:off x="7454180" y="4577559"/>
              <a:ext cx="271432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81" name="Picture 280">
              <a:extLst>
                <a:ext uri="{FF2B5EF4-FFF2-40B4-BE49-F238E27FC236}">
                  <a16:creationId xmlns:a16="http://schemas.microsoft.com/office/drawing/2014/main" id="{BDF153DD-97E7-41B3-9260-A1508FAF7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3375" y="4234867"/>
              <a:ext cx="3097036" cy="1005927"/>
            </a:xfrm>
            <a:prstGeom prst="rect">
              <a:avLst/>
            </a:prstGeom>
          </p:spPr>
        </p:pic>
      </p:grpSp>
      <p:sp>
        <p:nvSpPr>
          <p:cNvPr id="283" name="TextBox 282">
            <a:extLst>
              <a:ext uri="{FF2B5EF4-FFF2-40B4-BE49-F238E27FC236}">
                <a16:creationId xmlns:a16="http://schemas.microsoft.com/office/drawing/2014/main" id="{EB11601F-7C66-4432-B2A2-0321B80E21E9}"/>
              </a:ext>
            </a:extLst>
          </p:cNvPr>
          <p:cNvSpPr txBox="1"/>
          <p:nvPr/>
        </p:nvSpPr>
        <p:spPr>
          <a:xfrm>
            <a:off x="41279" y="3821427"/>
            <a:ext cx="845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pipeline 3 (now allows data affected by reversals to pass through un-processed)</a:t>
            </a:r>
          </a:p>
        </p:txBody>
      </p:sp>
    </p:spTree>
    <p:extLst>
      <p:ext uri="{BB962C8B-B14F-4D97-AF65-F5344CB8AC3E}">
        <p14:creationId xmlns:p14="http://schemas.microsoft.com/office/powerpoint/2010/main" val="146257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B0219-576D-4C46-A10A-FF823511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7C1DF-ED12-4B12-9461-ED07B5D7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6</a:t>
            </a:fld>
            <a:endParaRPr lang="en-GB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D5AE35C-A505-442E-A736-F166E76804AD}"/>
              </a:ext>
            </a:extLst>
          </p:cNvPr>
          <p:cNvSpPr txBox="1"/>
          <p:nvPr/>
        </p:nvSpPr>
        <p:spPr>
          <a:xfrm>
            <a:off x="466729" y="245524"/>
            <a:ext cx="845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pipeline 4 (now allows data outside min-max to pass through un-processed)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AF0DC07-C0B3-4C27-9043-B1CD687AB0D1}"/>
              </a:ext>
            </a:extLst>
          </p:cNvPr>
          <p:cNvSpPr txBox="1"/>
          <p:nvPr/>
        </p:nvSpPr>
        <p:spPr>
          <a:xfrm>
            <a:off x="571259" y="2469058"/>
            <a:ext cx="8623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Simply allowing all data though, even if it outside of the min-max range, is clearly not desirable but it will do for now, for the purpose of this experiment. In the future we can put something in this box…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E7D2251-DBD7-4167-9FD4-B5C4D257A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394" y="670179"/>
            <a:ext cx="4114800" cy="1099912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B49340DB-1614-4E34-B9B3-977B93448585}"/>
              </a:ext>
            </a:extLst>
          </p:cNvPr>
          <p:cNvGrpSpPr/>
          <p:nvPr/>
        </p:nvGrpSpPr>
        <p:grpSpPr>
          <a:xfrm>
            <a:off x="183745" y="679611"/>
            <a:ext cx="3272609" cy="1159994"/>
            <a:chOff x="847959" y="532699"/>
            <a:chExt cx="9236241" cy="3273836"/>
          </a:xfrm>
        </p:grpSpPr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E39480FA-61EF-4DB9-AC14-98C342F7B680}"/>
                </a:ext>
              </a:extLst>
            </p:cNvPr>
            <p:cNvSpPr/>
            <p:nvPr/>
          </p:nvSpPr>
          <p:spPr>
            <a:xfrm>
              <a:off x="1455413" y="2262617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FA78AD67-FEFE-45ED-9F05-2BDC4EBAA968}"/>
                </a:ext>
              </a:extLst>
            </p:cNvPr>
            <p:cNvSpPr/>
            <p:nvPr/>
          </p:nvSpPr>
          <p:spPr>
            <a:xfrm>
              <a:off x="2426499" y="127559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1EB91540-D9E1-4808-9670-414B6C9B0774}"/>
                </a:ext>
              </a:extLst>
            </p:cNvPr>
            <p:cNvSpPr/>
            <p:nvPr/>
          </p:nvSpPr>
          <p:spPr>
            <a:xfrm>
              <a:off x="4535571" y="124963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98D77EF9-C4C1-4E07-B42D-3F541C8A74C2}"/>
                </a:ext>
              </a:extLst>
            </p:cNvPr>
            <p:cNvSpPr/>
            <p:nvPr/>
          </p:nvSpPr>
          <p:spPr>
            <a:xfrm>
              <a:off x="3610338" y="2020413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F247EF4F-7FD5-42FD-AA4B-B0D4B93B82DF}"/>
                </a:ext>
              </a:extLst>
            </p:cNvPr>
            <p:cNvSpPr/>
            <p:nvPr/>
          </p:nvSpPr>
          <p:spPr>
            <a:xfrm>
              <a:off x="8553841" y="2020413"/>
              <a:ext cx="339617" cy="73152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4B2EE86B-E1E6-4B9C-AE50-DD3CE3CB925B}"/>
                </a:ext>
              </a:extLst>
            </p:cNvPr>
            <p:cNvSpPr/>
            <p:nvPr/>
          </p:nvSpPr>
          <p:spPr>
            <a:xfrm>
              <a:off x="5914289" y="2344373"/>
              <a:ext cx="264160" cy="73152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C3FE21E5-6F44-437E-BDDF-95ED5C001DD2}"/>
                </a:ext>
              </a:extLst>
            </p:cNvPr>
            <p:cNvSpPr/>
            <p:nvPr/>
          </p:nvSpPr>
          <p:spPr>
            <a:xfrm>
              <a:off x="7034080" y="1239652"/>
              <a:ext cx="644208" cy="274320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72C95B9-D278-4166-9D1E-5BF71E399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959" y="532699"/>
              <a:ext cx="9236241" cy="3273836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3880855-52E2-4F98-8FA2-A25708596AC0}"/>
              </a:ext>
            </a:extLst>
          </p:cNvPr>
          <p:cNvGrpSpPr/>
          <p:nvPr/>
        </p:nvGrpSpPr>
        <p:grpSpPr>
          <a:xfrm>
            <a:off x="10039003" y="736811"/>
            <a:ext cx="1552446" cy="463090"/>
            <a:chOff x="4353375" y="4234867"/>
            <a:chExt cx="3372237" cy="1005927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E83C1071-3E28-47FA-A002-630D3643D505}"/>
                </a:ext>
              </a:extLst>
            </p:cNvPr>
            <p:cNvSpPr/>
            <p:nvPr/>
          </p:nvSpPr>
          <p:spPr>
            <a:xfrm>
              <a:off x="5901893" y="4600671"/>
              <a:ext cx="324636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D4324FAC-6315-43F7-9979-A492983D0132}"/>
                </a:ext>
              </a:extLst>
            </p:cNvPr>
            <p:cNvSpPr/>
            <p:nvPr/>
          </p:nvSpPr>
          <p:spPr>
            <a:xfrm>
              <a:off x="7454180" y="4577559"/>
              <a:ext cx="271432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688F5467-EA36-4D93-850F-685362C55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3375" y="4234867"/>
              <a:ext cx="3097036" cy="1005927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2D7611A3-E070-440F-80BC-1EA9318D8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354" y="711084"/>
            <a:ext cx="2707121" cy="823231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97910FB-5FA7-4DE0-BFA0-B9B5CFC3AA79}"/>
              </a:ext>
            </a:extLst>
          </p:cNvPr>
          <p:cNvCxnSpPr/>
          <p:nvPr/>
        </p:nvCxnSpPr>
        <p:spPr>
          <a:xfrm flipV="1">
            <a:off x="4114800" y="1534315"/>
            <a:ext cx="965200" cy="9347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68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F443E-8D77-40B3-9D3D-A16B9C2E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1A309-0370-4E38-98A8-97DA5593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7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0CB24-E29F-4540-BFAE-EFC92D6A6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70" y="1093391"/>
            <a:ext cx="6376688" cy="4329509"/>
          </a:xfrm>
          <a:prstGeom prst="rect">
            <a:avLst/>
          </a:prstGeom>
        </p:spPr>
      </p:pic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AB133DF4-A37F-4FE5-B2C1-4F10C4DFB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551300"/>
              </p:ext>
            </p:extLst>
          </p:nvPr>
        </p:nvGraphicFramePr>
        <p:xfrm>
          <a:off x="6751320" y="1496906"/>
          <a:ext cx="51257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2860">
                  <a:extLst>
                    <a:ext uri="{9D8B030D-6E8A-4147-A177-3AD203B41FA5}">
                      <a16:colId xmlns:a16="http://schemas.microsoft.com/office/drawing/2014/main" val="4157015088"/>
                    </a:ext>
                  </a:extLst>
                </a:gridCol>
                <a:gridCol w="2562860">
                  <a:extLst>
                    <a:ext uri="{9D8B030D-6E8A-4147-A177-3AD203B41FA5}">
                      <a16:colId xmlns:a16="http://schemas.microsoft.com/office/drawing/2014/main" val="24380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Av.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05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43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3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60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15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02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9082-BF23-4CF0-AB39-6629C8CDD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8350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b="1" u="sng" dirty="0"/>
              <a:t>To-do (short-term)</a:t>
            </a:r>
          </a:p>
          <a:p>
            <a:r>
              <a:rPr lang="en-GB" sz="2000" dirty="0"/>
              <a:t>Currently no time lags associated with campaign data.</a:t>
            </a:r>
          </a:p>
          <a:p>
            <a:r>
              <a:rPr lang="en-GB" sz="2000" dirty="0"/>
              <a:t>Need bespoke filtering for some of the signals (we can do this with an extra column in the spreadsheet).</a:t>
            </a:r>
          </a:p>
          <a:p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Some of the data outside of ‘</a:t>
            </a:r>
            <a:r>
              <a:rPr lang="en-GB" sz="2000" dirty="0" err="1">
                <a:solidFill>
                  <a:schemeClr val="bg1">
                    <a:lumMod val="65000"/>
                  </a:schemeClr>
                </a:solidFill>
              </a:rPr>
              <a:t>eng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 min-max’ need to be processed and included in the data pipeline.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b="1" u="sng" dirty="0"/>
              <a:t>To-do (longer-term)</a:t>
            </a:r>
          </a:p>
          <a:p>
            <a:r>
              <a:rPr lang="en-GB" sz="2000" dirty="0"/>
              <a:t>Establish and implement strategy for processing data that is affected by reversals.</a:t>
            </a:r>
          </a:p>
          <a:p>
            <a:r>
              <a:rPr lang="en-GB" sz="2000" dirty="0"/>
              <a:t>Repeat analysis that use randomly selected inputs and/or randomly selected time lags.</a:t>
            </a:r>
          </a:p>
          <a:p>
            <a:r>
              <a:rPr lang="en-GB" sz="2000" dirty="0"/>
              <a:t>Consider using a multi-output linear regression</a:t>
            </a:r>
            <a:br>
              <a:rPr lang="en-GB" sz="2000" dirty="0"/>
            </a:br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38CC-5967-4456-8912-41B24043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E88ED-687E-4905-A54B-406E70A7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18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9082-BF23-4CF0-AB39-6629C8CDD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8350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b="1" u="sng" dirty="0"/>
              <a:t>To-do (short-term)</a:t>
            </a:r>
          </a:p>
          <a:p>
            <a:r>
              <a:rPr lang="en-GB" sz="2000" b="1" dirty="0"/>
              <a:t>Currently no time lags associated with campaign data.</a:t>
            </a:r>
          </a:p>
          <a:p>
            <a:r>
              <a:rPr lang="en-GB" sz="2000" dirty="0"/>
              <a:t>Need bespoke filtering for some of the signals (we can do this with an extra column in the spreadsheet).</a:t>
            </a:r>
          </a:p>
          <a:p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Some of the data outside of ‘</a:t>
            </a:r>
            <a:r>
              <a:rPr lang="en-GB" sz="2000" dirty="0" err="1">
                <a:solidFill>
                  <a:schemeClr val="bg1">
                    <a:lumMod val="65000"/>
                  </a:schemeClr>
                </a:solidFill>
              </a:rPr>
              <a:t>eng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 min-max’ need to be processed and included in the data pipeline.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b="1" u="sng" dirty="0"/>
              <a:t>To-do (longer-term)</a:t>
            </a:r>
          </a:p>
          <a:p>
            <a:r>
              <a:rPr lang="en-GB" sz="2000" dirty="0"/>
              <a:t>Establish and implement strategy for processing data that is affected by reversals.</a:t>
            </a:r>
          </a:p>
          <a:p>
            <a:r>
              <a:rPr lang="en-GB" sz="2000" dirty="0"/>
              <a:t>Repeat analysis that use randomly selected inputs and/or randomly selected time lags.</a:t>
            </a:r>
          </a:p>
          <a:p>
            <a:r>
              <a:rPr lang="en-GB" sz="2000" dirty="0"/>
              <a:t>Consider using a multi-output linear regression</a:t>
            </a:r>
            <a:br>
              <a:rPr lang="en-GB" sz="2000" dirty="0"/>
            </a:br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38CC-5967-4456-8912-41B24043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E88ED-687E-4905-A54B-406E70A7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790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2199</Words>
  <Application>Microsoft Office PowerPoint</Application>
  <PresentationFormat>Widescreen</PresentationFormat>
  <Paragraphs>355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NSG Pilkington – University of Liverpool Machine Learning Project:  11/11/2020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NSG Pilkington – University of Liverpool Machine Learning Project:  18/08/2020</dc:title>
  <dc:creator>Diego Echeverria</dc:creator>
  <cp:lastModifiedBy>Peter Green</cp:lastModifiedBy>
  <cp:revision>622</cp:revision>
  <dcterms:created xsi:type="dcterms:W3CDTF">2020-08-17T12:26:42Z</dcterms:created>
  <dcterms:modified xsi:type="dcterms:W3CDTF">2020-11-11T07:56:16Z</dcterms:modified>
</cp:coreProperties>
</file>