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81" r:id="rId3"/>
    <p:sldId id="484" r:id="rId4"/>
    <p:sldId id="460" r:id="rId5"/>
    <p:sldId id="485" r:id="rId6"/>
    <p:sldId id="474" r:id="rId7"/>
    <p:sldId id="507" r:id="rId8"/>
    <p:sldId id="508" r:id="rId9"/>
    <p:sldId id="476" r:id="rId10"/>
    <p:sldId id="482" r:id="rId11"/>
    <p:sldId id="486" r:id="rId12"/>
    <p:sldId id="492" r:id="rId13"/>
    <p:sldId id="509" r:id="rId14"/>
    <p:sldId id="510" r:id="rId15"/>
    <p:sldId id="511" r:id="rId16"/>
    <p:sldId id="512" r:id="rId17"/>
    <p:sldId id="447" r:id="rId18"/>
    <p:sldId id="513" r:id="rId19"/>
    <p:sldId id="487" r:id="rId20"/>
    <p:sldId id="488" r:id="rId21"/>
    <p:sldId id="489" r:id="rId22"/>
    <p:sldId id="493" r:id="rId23"/>
    <p:sldId id="494" r:id="rId24"/>
    <p:sldId id="405" r:id="rId25"/>
    <p:sldId id="495" r:id="rId26"/>
    <p:sldId id="496" r:id="rId27"/>
    <p:sldId id="497" r:id="rId28"/>
    <p:sldId id="498" r:id="rId29"/>
    <p:sldId id="499" r:id="rId30"/>
    <p:sldId id="502" r:id="rId31"/>
    <p:sldId id="501" r:id="rId32"/>
    <p:sldId id="503" r:id="rId33"/>
    <p:sldId id="504" r:id="rId34"/>
    <p:sldId id="505" r:id="rId35"/>
    <p:sldId id="506" r:id="rId36"/>
    <p:sldId id="490" r:id="rId37"/>
    <p:sldId id="491" r:id="rId38"/>
    <p:sldId id="33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5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7D"/>
    <a:srgbClr val="A07111"/>
    <a:srgbClr val="1919FF"/>
    <a:srgbClr val="002060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18/11/2020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Strategy for processing data that is affected by the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E00F3F4-9F08-4D86-8166-E3B049C5D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72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u="sng" dirty="0"/>
                  <a:t>2) Use the standard deviation of the maximum values with a 20-minute time period</a:t>
                </a:r>
              </a:p>
              <a:p>
                <a:r>
                  <a:rPr lang="en-GB" sz="2000" dirty="0"/>
                  <a:t>Start data processing </a:t>
                </a:r>
                <a:r>
                  <a:rPr lang="en-US" sz="2000" dirty="0"/>
                  <a:t>at the minimum value of the first 20 minutes</a:t>
                </a:r>
                <a:r>
                  <a:rPr lang="en-GB" sz="2000" dirty="0"/>
                  <a:t>:</a:t>
                </a:r>
              </a:p>
              <a:p>
                <a:pPr lvl="1"/>
                <a:r>
                  <a:rPr lang="en-US" sz="2000" dirty="0"/>
                  <a:t>We search for the minimum value of the signal at the first 20 minutes to identify the point before the next firing.</a:t>
                </a:r>
                <a:endParaRPr lang="en-GB" sz="2000" dirty="0"/>
              </a:p>
              <a:p>
                <a:r>
                  <a:rPr lang="en-GB" sz="2000" dirty="0"/>
                  <a:t>Identify the maximum value within a 20-minute time period.</a:t>
                </a:r>
              </a:p>
              <a:p>
                <a:r>
                  <a:rPr lang="en-GB" sz="2000" dirty="0"/>
                  <a:t>Get the signal values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z="2000" dirty="0"/>
                  <a:t> around the maximum value.</a:t>
                </a:r>
              </a:p>
              <a:p>
                <a:pPr lvl="1"/>
                <a:r>
                  <a:rPr lang="en-GB" sz="2000" b="1" dirty="0"/>
                  <a:t>We can introduce a parameter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sz="2000" b="1" dirty="0"/>
                  <a:t> to control the range where the values are captured.</a:t>
                </a:r>
              </a:p>
              <a:p>
                <a:pPr lvl="1"/>
                <a:r>
                  <a:rPr lang="en-GB" sz="2000" b="1" dirty="0"/>
                  <a:t>We can change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b="1" dirty="0"/>
                  <a:t> to have more inclusive bounds.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E00F3F4-9F08-4D86-8166-E3B049C5D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727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6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8ECCA-E0CA-488E-964E-AC82AEBBAA74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using data affected by the reversals: Rectified 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6785602-4DC4-4D7C-92C9-7510862B5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11246" r="9533" b="5459"/>
          <a:stretch/>
        </p:blipFill>
        <p:spPr>
          <a:xfrm>
            <a:off x="261171" y="1506070"/>
            <a:ext cx="7645723" cy="4069977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802166C-1D17-44EB-9EA8-565F53069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98875"/>
              </p:ext>
            </p:extLst>
          </p:nvPr>
        </p:nvGraphicFramePr>
        <p:xfrm>
          <a:off x="8182073" y="1506070"/>
          <a:ext cx="36002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27">
                  <a:extLst>
                    <a:ext uri="{9D8B030D-6E8A-4147-A177-3AD203B41FA5}">
                      <a16:colId xmlns:a16="http://schemas.microsoft.com/office/drawing/2014/main" val="1565154624"/>
                    </a:ext>
                  </a:extLst>
                </a:gridCol>
                <a:gridCol w="1800127">
                  <a:extLst>
                    <a:ext uri="{9D8B030D-6E8A-4147-A177-3AD203B41FA5}">
                      <a16:colId xmlns:a16="http://schemas.microsoft.com/office/drawing/2014/main" val="132837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6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39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7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916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930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7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2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77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3BD7AD-7A43-424F-9740-50901524471F}"/>
              </a:ext>
            </a:extLst>
          </p:cNvPr>
          <p:cNvCxnSpPr/>
          <p:nvPr/>
        </p:nvCxnSpPr>
        <p:spPr>
          <a:xfrm>
            <a:off x="3886200" y="467360"/>
            <a:ext cx="0" cy="5349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6A7D8-48D7-49BC-906B-75E6072844BF}"/>
              </a:ext>
            </a:extLst>
          </p:cNvPr>
          <p:cNvSpPr/>
          <p:nvPr/>
        </p:nvSpPr>
        <p:spPr>
          <a:xfrm>
            <a:off x="9006840" y="3853179"/>
            <a:ext cx="2128520" cy="812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0189-E983-447B-B707-B4125D0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42D50-9C67-4F8B-A6BE-4FB2352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9E0E7-42F4-4F56-B3B0-143789185BCD}"/>
              </a:ext>
            </a:extLst>
          </p:cNvPr>
          <p:cNvSpPr txBox="1"/>
          <p:nvPr/>
        </p:nvSpPr>
        <p:spPr>
          <a:xfrm>
            <a:off x="1960880" y="25196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B0F44-875A-4D58-9655-853710774076}"/>
              </a:ext>
            </a:extLst>
          </p:cNvPr>
          <p:cNvSpPr/>
          <p:nvPr/>
        </p:nvSpPr>
        <p:spPr>
          <a:xfrm>
            <a:off x="1803400" y="2372360"/>
            <a:ext cx="1483360" cy="975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F9571D-B8A0-4A96-9969-C99D194AA390}"/>
              </a:ext>
            </a:extLst>
          </p:cNvPr>
          <p:cNvSpPr/>
          <p:nvPr/>
        </p:nvSpPr>
        <p:spPr>
          <a:xfrm>
            <a:off x="3286760" y="2629932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F68994-4E9A-4133-B423-369BC37CE6E1}"/>
              </a:ext>
            </a:extLst>
          </p:cNvPr>
          <p:cNvSpPr/>
          <p:nvPr/>
        </p:nvSpPr>
        <p:spPr>
          <a:xfrm>
            <a:off x="563880" y="2629931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C0B4D-D105-43D0-A4F6-2E2B29E18427}"/>
              </a:ext>
            </a:extLst>
          </p:cNvPr>
          <p:cNvSpPr txBox="1"/>
          <p:nvPr/>
        </p:nvSpPr>
        <p:spPr>
          <a:xfrm>
            <a:off x="4632960" y="244697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F214F-422E-41D5-A4BD-6709A38403CB}"/>
              </a:ext>
            </a:extLst>
          </p:cNvPr>
          <p:cNvSpPr/>
          <p:nvPr/>
        </p:nvSpPr>
        <p:spPr>
          <a:xfrm>
            <a:off x="4485640" y="2265680"/>
            <a:ext cx="2062480" cy="1163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CF8838C0-5E60-4059-8619-A332B59794CB}"/>
              </a:ext>
            </a:extLst>
          </p:cNvPr>
          <p:cNvSpPr/>
          <p:nvPr/>
        </p:nvSpPr>
        <p:spPr>
          <a:xfrm rot="5400000">
            <a:off x="6741160" y="3063240"/>
            <a:ext cx="848360" cy="116332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3A9B5-8FEB-4473-8B0C-280615EBCCB8}"/>
              </a:ext>
            </a:extLst>
          </p:cNvPr>
          <p:cNvGrpSpPr/>
          <p:nvPr/>
        </p:nvGrpSpPr>
        <p:grpSpPr>
          <a:xfrm>
            <a:off x="5654040" y="4079875"/>
            <a:ext cx="2402840" cy="812800"/>
            <a:chOff x="6400800" y="4409440"/>
            <a:chExt cx="2402840" cy="812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D1B157-49E2-4F9A-9C6C-90DEB3D75EAE}"/>
                </a:ext>
              </a:extLst>
            </p:cNvPr>
            <p:cNvSpPr/>
            <p:nvPr/>
          </p:nvSpPr>
          <p:spPr>
            <a:xfrm>
              <a:off x="6400800" y="4409440"/>
              <a:ext cx="2128520" cy="812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0073F3-6548-4AA6-BE28-917B939DE920}"/>
                </a:ext>
              </a:extLst>
            </p:cNvPr>
            <p:cNvSpPr txBox="1"/>
            <p:nvPr/>
          </p:nvSpPr>
          <p:spPr>
            <a:xfrm>
              <a:off x="6471920" y="4409440"/>
              <a:ext cx="233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 inputs with low importance</a:t>
              </a:r>
            </a:p>
          </p:txBody>
        </p: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28B63283-51C8-4A39-A327-64D65FAAF92B}"/>
              </a:ext>
            </a:extLst>
          </p:cNvPr>
          <p:cNvSpPr/>
          <p:nvPr/>
        </p:nvSpPr>
        <p:spPr>
          <a:xfrm rot="16200000">
            <a:off x="4643120" y="3271520"/>
            <a:ext cx="848360" cy="116332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4FE19D-919D-4D6C-BBBB-FAFE89C35685}"/>
              </a:ext>
            </a:extLst>
          </p:cNvPr>
          <p:cNvSpPr/>
          <p:nvPr/>
        </p:nvSpPr>
        <p:spPr>
          <a:xfrm>
            <a:off x="7782560" y="3986292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C065C-A348-455E-959C-737CD55810C6}"/>
              </a:ext>
            </a:extLst>
          </p:cNvPr>
          <p:cNvSpPr txBox="1"/>
          <p:nvPr/>
        </p:nvSpPr>
        <p:spPr>
          <a:xfrm>
            <a:off x="9121140" y="4026485"/>
            <a:ext cx="221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parameters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B50BE-812D-46C5-B8CD-00830AC56F53}"/>
              </a:ext>
            </a:extLst>
          </p:cNvPr>
          <p:cNvSpPr txBox="1"/>
          <p:nvPr/>
        </p:nvSpPr>
        <p:spPr>
          <a:xfrm>
            <a:off x="929640" y="790972"/>
            <a:ext cx="252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E431-2133-48F0-B5C9-F80A096300EB}"/>
              </a:ext>
            </a:extLst>
          </p:cNvPr>
          <p:cNvSpPr txBox="1"/>
          <p:nvPr/>
        </p:nvSpPr>
        <p:spPr>
          <a:xfrm>
            <a:off x="7040882" y="787956"/>
            <a:ext cx="252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Machine learning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09023-A3C8-43FD-B052-EE8F3E15EB13}"/>
              </a:ext>
            </a:extLst>
          </p:cNvPr>
          <p:cNvSpPr txBox="1"/>
          <p:nvPr/>
        </p:nvSpPr>
        <p:spPr>
          <a:xfrm>
            <a:off x="5506720" y="5405120"/>
            <a:ext cx="4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create </a:t>
            </a:r>
            <a:r>
              <a:rPr lang="en-GB" b="1" dirty="0">
                <a:solidFill>
                  <a:srgbClr val="FF0000"/>
                </a:solidFill>
              </a:rPr>
              <a:t>pipeline 7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6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8ECCA-E0CA-488E-964E-AC82AEBBAA74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eliminating non-relevant tags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3DAAA-D685-4E74-BDFE-916A7B9DF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11105" r="9533" b="3900"/>
          <a:stretch/>
        </p:blipFill>
        <p:spPr>
          <a:xfrm>
            <a:off x="201105" y="1521381"/>
            <a:ext cx="6803011" cy="4272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5245B-4B55-44ED-943D-0ACF6DEE32FF}"/>
              </a:ext>
            </a:extLst>
          </p:cNvPr>
          <p:cNvSpPr txBox="1"/>
          <p:nvPr/>
        </p:nvSpPr>
        <p:spPr>
          <a:xfrm>
            <a:off x="7004116" y="1521381"/>
            <a:ext cx="49867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Inputs whose weights were always below 10%:</a:t>
            </a:r>
          </a:p>
          <a:p>
            <a:r>
              <a:rPr lang="en-GB" dirty="0"/>
              <a:t>10279 Canal Temp Control (PV) - Also a </a:t>
            </a:r>
            <a:r>
              <a:rPr lang="en-GB" dirty="0" err="1"/>
              <a:t>pyromter</a:t>
            </a:r>
            <a:endParaRPr lang="en-GB" dirty="0"/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321 Glass Level Control (PV)</a:t>
            </a:r>
          </a:p>
          <a:p>
            <a:r>
              <a:rPr lang="en-GB" dirty="0"/>
              <a:t>6463 Main Gas Pressure (PV)</a:t>
            </a:r>
          </a:p>
          <a:p>
            <a:r>
              <a:rPr lang="en-GB" dirty="0"/>
              <a:t>7483 Open Crown Temperature - Port 6 (PV)</a:t>
            </a:r>
          </a:p>
          <a:p>
            <a:r>
              <a:rPr lang="en-GB" dirty="0"/>
              <a:t>6585 Port 6 Gas Flow (PV)</a:t>
            </a:r>
          </a:p>
        </p:txBody>
      </p:sp>
    </p:spTree>
    <p:extLst>
      <p:ext uri="{BB962C8B-B14F-4D97-AF65-F5344CB8AC3E}">
        <p14:creationId xmlns:p14="http://schemas.microsoft.com/office/powerpoint/2010/main" val="404302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577D5-C327-4351-964B-8CD31FF6E7BE}"/>
              </a:ext>
            </a:extLst>
          </p:cNvPr>
          <p:cNvSpPr txBox="1"/>
          <p:nvPr/>
        </p:nvSpPr>
        <p:spPr>
          <a:xfrm>
            <a:off x="464270" y="1300481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Retained inputs:</a:t>
            </a:r>
          </a:p>
          <a:p>
            <a:r>
              <a:rPr lang="en-GB" dirty="0"/>
              <a:t>10425 Calculated Cullet Ratio</a:t>
            </a:r>
          </a:p>
          <a:p>
            <a:r>
              <a:rPr lang="en-GB" dirty="0"/>
              <a:t>1950 Canal Temp Control  Pyrometer (2)</a:t>
            </a:r>
          </a:p>
          <a:p>
            <a:r>
              <a:rPr lang="en-GB" dirty="0"/>
              <a:t>10278 Canal Temp Control (OP)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1650 Combustion Air Temperature Measurement</a:t>
            </a:r>
          </a:p>
          <a:p>
            <a:r>
              <a:rPr lang="en-GB" dirty="0"/>
              <a:t>2911 Filling Pocket Closed Bottom Temperature LHS (PV)</a:t>
            </a:r>
          </a:p>
          <a:p>
            <a:r>
              <a:rPr lang="en-GB" dirty="0"/>
              <a:t>11201 Furnace &amp; Services Pack Sub S8 L.H. Section - HV13</a:t>
            </a:r>
          </a:p>
          <a:p>
            <a:r>
              <a:rPr lang="en-GB" dirty="0"/>
              <a:t>11204 Furnace &amp; Services Pack Sub S8 R.H. Section - HV16</a:t>
            </a:r>
          </a:p>
          <a:p>
            <a:r>
              <a:rPr lang="en-GB" dirty="0"/>
              <a:t>11174 Furnace Bottom Temperature 18m DS of B8</a:t>
            </a:r>
          </a:p>
          <a:p>
            <a:r>
              <a:rPr lang="en-GB" dirty="0"/>
              <a:t>10091 Furnace Load  ? (t w)</a:t>
            </a:r>
          </a:p>
          <a:p>
            <a:r>
              <a:rPr lang="en-GB" dirty="0"/>
              <a:t>9403 Furnace Pressure (OP)</a:t>
            </a:r>
          </a:p>
          <a:p>
            <a:r>
              <a:rPr lang="en-GB" dirty="0"/>
              <a:t>9393 Glass Level Control (OP)</a:t>
            </a:r>
          </a:p>
          <a:p>
            <a:r>
              <a:rPr lang="en-GB" dirty="0"/>
              <a:t>7474 Lehr Drive Line Shaft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D0EAC-7469-4C91-B4C2-850C29A2548E}"/>
              </a:ext>
            </a:extLst>
          </p:cNvPr>
          <p:cNvSpPr txBox="1"/>
          <p:nvPr/>
        </p:nvSpPr>
        <p:spPr>
          <a:xfrm>
            <a:off x="6789656" y="1300480"/>
            <a:ext cx="50786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7522 Open Crown Temperature - Port 4 (PV)</a:t>
            </a:r>
          </a:p>
          <a:p>
            <a:r>
              <a:rPr lang="en-GB" dirty="0"/>
              <a:t>7525 Open Crown Temperature - Port 7 (PV)</a:t>
            </a:r>
          </a:p>
          <a:p>
            <a:r>
              <a:rPr lang="en-GB" dirty="0"/>
              <a:t>7999 Outside Windspeed Anemometer</a:t>
            </a:r>
          </a:p>
          <a:p>
            <a:r>
              <a:rPr lang="en-GB" dirty="0"/>
              <a:t>11105 Port 1 Combustion Air Flow LHS (OP)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8390 Port 5 Gas Flow (PV)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11221 Services Building MCC1 - MV67</a:t>
            </a:r>
          </a:p>
          <a:p>
            <a:r>
              <a:rPr lang="en-GB" dirty="0"/>
              <a:t>11217 Services Building MCC9 Cat B Supply - MV60</a:t>
            </a:r>
          </a:p>
          <a:p>
            <a:r>
              <a:rPr lang="en-GB" dirty="0"/>
              <a:t>8344 Total CCCW Flow Measurement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9282 Tweel Position</a:t>
            </a:r>
          </a:p>
          <a:p>
            <a:r>
              <a:rPr lang="en-GB" dirty="0"/>
              <a:t>30060 U S Flowing End Air Flow Measurement</a:t>
            </a:r>
          </a:p>
          <a:p>
            <a:r>
              <a:rPr lang="en-GB" dirty="0"/>
              <a:t>11384 </a:t>
            </a:r>
            <a:r>
              <a:rPr lang="en-GB" dirty="0" err="1"/>
              <a:t>Wobbe</a:t>
            </a:r>
            <a:r>
              <a:rPr lang="en-GB" dirty="0"/>
              <a:t> Index (Incoming Gas)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6520-6C82-40F8-B9D4-C2CDECA60DA0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eliminating non-relevant tags</a:t>
            </a:r>
            <a:endParaRPr lang="en-GB" sz="2600" dirty="0">
              <a:solidFill>
                <a:srgbClr val="A07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2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8ECCA-E0CA-488E-964E-AC82AEBBAA74}"/>
              </a:ext>
            </a:extLst>
          </p:cNvPr>
          <p:cNvSpPr txBox="1"/>
          <p:nvPr/>
        </p:nvSpPr>
        <p:spPr>
          <a:xfrm>
            <a:off x="1162235" y="466701"/>
            <a:ext cx="101915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using data affected with the reversals, rectified and filtered</a:t>
            </a:r>
            <a:endParaRPr lang="en-GB" sz="2600" dirty="0">
              <a:solidFill>
                <a:srgbClr val="A07111"/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802166C-1D17-44EB-9EA8-565F53069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06531"/>
              </p:ext>
            </p:extLst>
          </p:nvPr>
        </p:nvGraphicFramePr>
        <p:xfrm>
          <a:off x="8182073" y="1506070"/>
          <a:ext cx="36002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27">
                  <a:extLst>
                    <a:ext uri="{9D8B030D-6E8A-4147-A177-3AD203B41FA5}">
                      <a16:colId xmlns:a16="http://schemas.microsoft.com/office/drawing/2014/main" val="1565154624"/>
                    </a:ext>
                  </a:extLst>
                </a:gridCol>
                <a:gridCol w="1800127">
                  <a:extLst>
                    <a:ext uri="{9D8B030D-6E8A-4147-A177-3AD203B41FA5}">
                      <a16:colId xmlns:a16="http://schemas.microsoft.com/office/drawing/2014/main" val="132837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6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393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7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916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930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72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2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93182"/>
                  </a:ext>
                </a:extLst>
              </a:tr>
            </a:tbl>
          </a:graphicData>
        </a:graphic>
      </p:graphicFrame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E232B80-67DB-422C-8A97-265EF4CA8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0548" r="8840" b="5279"/>
          <a:stretch/>
        </p:blipFill>
        <p:spPr>
          <a:xfrm>
            <a:off x="216114" y="1614221"/>
            <a:ext cx="7644972" cy="40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A07111"/>
                </a:solidFill>
                <a:latin typeface="+mn-lt"/>
              </a:rPr>
              <a:t>Pre-processing the inputs affected by the reversals process</a:t>
            </a:r>
            <a:endParaRPr lang="en-GB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B17E5B-BBAA-4000-90D6-0E13C9DA74D1}"/>
              </a:ext>
            </a:extLst>
          </p:cNvPr>
          <p:cNvSpPr/>
          <p:nvPr/>
        </p:nvSpPr>
        <p:spPr>
          <a:xfrm>
            <a:off x="2224197" y="2823189"/>
            <a:ext cx="2472043" cy="258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9B70B76C-A5EA-4A01-A9A2-A284A3535856}"/>
              </a:ext>
            </a:extLst>
          </p:cNvPr>
          <p:cNvSpPr/>
          <p:nvPr/>
        </p:nvSpPr>
        <p:spPr>
          <a:xfrm rot="5400000">
            <a:off x="5508640" y="3549522"/>
            <a:ext cx="763837" cy="539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AD6191-9783-44F1-A1E6-A8ED4CDD1E9D}"/>
              </a:ext>
            </a:extLst>
          </p:cNvPr>
          <p:cNvSpPr/>
          <p:nvPr/>
        </p:nvSpPr>
        <p:spPr>
          <a:xfrm>
            <a:off x="6096000" y="2852169"/>
            <a:ext cx="1936970" cy="24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ABEE033-4440-4EBA-9E7A-07F95A7AA1AA}"/>
              </a:ext>
            </a:extLst>
          </p:cNvPr>
          <p:cNvSpPr/>
          <p:nvPr/>
        </p:nvSpPr>
        <p:spPr>
          <a:xfrm rot="5400000">
            <a:off x="1326407" y="3478348"/>
            <a:ext cx="867899" cy="512433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C0475C-F4F2-4F57-AAB0-03E15A1DBB15}"/>
              </a:ext>
            </a:extLst>
          </p:cNvPr>
          <p:cNvSpPr/>
          <p:nvPr/>
        </p:nvSpPr>
        <p:spPr>
          <a:xfrm>
            <a:off x="3112121" y="3935765"/>
            <a:ext cx="336746" cy="2587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416CF18B-1F37-4BFD-9584-AC2FDE346C6A}"/>
              </a:ext>
            </a:extLst>
          </p:cNvPr>
          <p:cNvSpPr/>
          <p:nvPr/>
        </p:nvSpPr>
        <p:spPr>
          <a:xfrm>
            <a:off x="4489791" y="3429000"/>
            <a:ext cx="512433" cy="54716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D26698-1BCE-4CE3-9850-D6CD732ACC5A}"/>
              </a:ext>
            </a:extLst>
          </p:cNvPr>
          <p:cNvSpPr/>
          <p:nvPr/>
        </p:nvSpPr>
        <p:spPr>
          <a:xfrm>
            <a:off x="9233967" y="2818935"/>
            <a:ext cx="1061185" cy="262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638E-ED50-4C00-8FCB-C6C6FCB67803}"/>
              </a:ext>
            </a:extLst>
          </p:cNvPr>
          <p:cNvSpPr txBox="1"/>
          <p:nvPr/>
        </p:nvSpPr>
        <p:spPr>
          <a:xfrm>
            <a:off x="997862" y="2642046"/>
            <a:ext cx="1233831" cy="646331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C422-764C-472C-9EA4-7A30C247FCB3}"/>
              </a:ext>
            </a:extLst>
          </p:cNvPr>
          <p:cNvSpPr txBox="1"/>
          <p:nvPr/>
        </p:nvSpPr>
        <p:spPr>
          <a:xfrm>
            <a:off x="2000946" y="3648289"/>
            <a:ext cx="1095548" cy="646331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 pass 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B531A-5BB8-4923-A5A2-8E2F3682747F}"/>
              </a:ext>
            </a:extLst>
          </p:cNvPr>
          <p:cNvSpPr txBox="1"/>
          <p:nvPr/>
        </p:nvSpPr>
        <p:spPr>
          <a:xfrm>
            <a:off x="3448867" y="3554997"/>
            <a:ext cx="100939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AF1344-ED0E-4D0C-8916-AA552A24399E}"/>
              </a:ext>
            </a:extLst>
          </p:cNvPr>
          <p:cNvSpPr txBox="1"/>
          <p:nvPr/>
        </p:nvSpPr>
        <p:spPr>
          <a:xfrm>
            <a:off x="4696240" y="2505670"/>
            <a:ext cx="139976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Apply reversals processing?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FC89B-C508-4E94-B168-55C4DFD9C196}"/>
              </a:ext>
            </a:extLst>
          </p:cNvPr>
          <p:cNvSpPr txBox="1"/>
          <p:nvPr/>
        </p:nvSpPr>
        <p:spPr>
          <a:xfrm>
            <a:off x="6176074" y="3758988"/>
            <a:ext cx="114677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Reversals</a:t>
            </a:r>
          </a:p>
          <a:p>
            <a:r>
              <a:rPr lang="en-GB" dirty="0"/>
              <a:t>strategy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A7B86A-D9D0-4572-A32C-68109A34FE94}"/>
              </a:ext>
            </a:extLst>
          </p:cNvPr>
          <p:cNvSpPr txBox="1"/>
          <p:nvPr/>
        </p:nvSpPr>
        <p:spPr>
          <a:xfrm>
            <a:off x="8087189" y="2330192"/>
            <a:ext cx="114677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3386D9E5-52CA-4FB2-9C08-F8AA93672848}"/>
              </a:ext>
            </a:extLst>
          </p:cNvPr>
          <p:cNvSpPr/>
          <p:nvPr/>
        </p:nvSpPr>
        <p:spPr>
          <a:xfrm>
            <a:off x="7343864" y="3554782"/>
            <a:ext cx="1266736" cy="613732"/>
          </a:xfrm>
          <a:prstGeom prst="bentUp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19B9B50F-EC4C-48BD-BE29-B44FACE328F3}"/>
              </a:ext>
            </a:extLst>
          </p:cNvPr>
          <p:cNvSpPr/>
          <p:nvPr/>
        </p:nvSpPr>
        <p:spPr>
          <a:xfrm rot="5400000">
            <a:off x="8852048" y="3668780"/>
            <a:ext cx="763837" cy="539776"/>
          </a:xfrm>
          <a:prstGeom prst="bentUp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5BE2CB-9E18-4CE1-91ED-A98CF1E11F06}"/>
              </a:ext>
            </a:extLst>
          </p:cNvPr>
          <p:cNvSpPr txBox="1"/>
          <p:nvPr/>
        </p:nvSpPr>
        <p:spPr>
          <a:xfrm>
            <a:off x="9503855" y="3977483"/>
            <a:ext cx="109675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F52D6BD9-F8EF-435D-A9A7-72A91012669E}"/>
              </a:ext>
            </a:extLst>
          </p:cNvPr>
          <p:cNvSpPr/>
          <p:nvPr/>
        </p:nvSpPr>
        <p:spPr>
          <a:xfrm>
            <a:off x="10600605" y="3273579"/>
            <a:ext cx="501012" cy="936346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96757-6B08-47B5-8FF0-28FA394F0904}"/>
              </a:ext>
            </a:extLst>
          </p:cNvPr>
          <p:cNvSpPr txBox="1"/>
          <p:nvPr/>
        </p:nvSpPr>
        <p:spPr>
          <a:xfrm>
            <a:off x="10295152" y="2627248"/>
            <a:ext cx="131921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Interpolate</a:t>
            </a:r>
          </a:p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CF374-95A0-4C67-9859-A5106540C03C}"/>
              </a:ext>
            </a:extLst>
          </p:cNvPr>
          <p:cNvSpPr txBox="1"/>
          <p:nvPr/>
        </p:nvSpPr>
        <p:spPr>
          <a:xfrm>
            <a:off x="973478" y="3463623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D6A044-0C7D-4B68-9A31-034DD1A89C49}"/>
              </a:ext>
            </a:extLst>
          </p:cNvPr>
          <p:cNvSpPr txBox="1"/>
          <p:nvPr/>
        </p:nvSpPr>
        <p:spPr>
          <a:xfrm>
            <a:off x="5113084" y="3530521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72996-9C11-4575-8A89-5D886D2B68CE}"/>
              </a:ext>
            </a:extLst>
          </p:cNvPr>
          <p:cNvSpPr txBox="1"/>
          <p:nvPr/>
        </p:nvSpPr>
        <p:spPr>
          <a:xfrm>
            <a:off x="9076261" y="3537542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10B19-B374-49BA-9ABA-F002A1139CB0}"/>
              </a:ext>
            </a:extLst>
          </p:cNvPr>
          <p:cNvSpPr txBox="1"/>
          <p:nvPr/>
        </p:nvSpPr>
        <p:spPr>
          <a:xfrm>
            <a:off x="6091021" y="2549688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940AA-C628-49D2-85CB-6C21EF10C09B}"/>
              </a:ext>
            </a:extLst>
          </p:cNvPr>
          <p:cNvSpPr txBox="1"/>
          <p:nvPr/>
        </p:nvSpPr>
        <p:spPr>
          <a:xfrm>
            <a:off x="2279691" y="2546963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F5940-408B-4C93-998F-39A8A22625CB}"/>
              </a:ext>
            </a:extLst>
          </p:cNvPr>
          <p:cNvSpPr txBox="1"/>
          <p:nvPr/>
        </p:nvSpPr>
        <p:spPr>
          <a:xfrm>
            <a:off x="9239555" y="2533299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48AFC-4A2C-4F23-BD28-AAB14D4DB770}"/>
              </a:ext>
            </a:extLst>
          </p:cNvPr>
          <p:cNvSpPr txBox="1"/>
          <p:nvPr/>
        </p:nvSpPr>
        <p:spPr>
          <a:xfrm>
            <a:off x="330200" y="1590040"/>
            <a:ext cx="405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create </a:t>
            </a:r>
            <a:r>
              <a:rPr lang="en-GB" b="1" dirty="0">
                <a:solidFill>
                  <a:srgbClr val="FF0000"/>
                </a:solidFill>
              </a:rPr>
              <a:t>pipeline 8</a:t>
            </a:r>
          </a:p>
        </p:txBody>
      </p:sp>
    </p:spTree>
    <p:extLst>
      <p:ext uri="{BB962C8B-B14F-4D97-AF65-F5344CB8AC3E}">
        <p14:creationId xmlns:p14="http://schemas.microsoft.com/office/powerpoint/2010/main" val="282117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41236DE-FB5E-4FC6-A7FC-C7C33E53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9506"/>
              </p:ext>
            </p:extLst>
          </p:nvPr>
        </p:nvGraphicFramePr>
        <p:xfrm>
          <a:off x="8153400" y="1506070"/>
          <a:ext cx="36964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822BF2-6160-4249-9041-97863E581E3B}"/>
              </a:ext>
            </a:extLst>
          </p:cNvPr>
          <p:cNvSpPr txBox="1"/>
          <p:nvPr/>
        </p:nvSpPr>
        <p:spPr>
          <a:xfrm>
            <a:off x="1162235" y="466701"/>
            <a:ext cx="101915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using data affected with the reversals: Rectified and filtered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F3CEE70-C36D-4080-8500-912B64182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0994" r="9533" b="5279"/>
          <a:stretch/>
        </p:blipFill>
        <p:spPr>
          <a:xfrm>
            <a:off x="151289" y="1425685"/>
            <a:ext cx="7774622" cy="43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2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3BD7AD-7A43-424F-9740-50901524471F}"/>
              </a:ext>
            </a:extLst>
          </p:cNvPr>
          <p:cNvCxnSpPr/>
          <p:nvPr/>
        </p:nvCxnSpPr>
        <p:spPr>
          <a:xfrm>
            <a:off x="3886200" y="467360"/>
            <a:ext cx="0" cy="5349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6A7D8-48D7-49BC-906B-75E6072844BF}"/>
              </a:ext>
            </a:extLst>
          </p:cNvPr>
          <p:cNvSpPr/>
          <p:nvPr/>
        </p:nvSpPr>
        <p:spPr>
          <a:xfrm>
            <a:off x="9006840" y="3853179"/>
            <a:ext cx="2128520" cy="812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0189-E983-447B-B707-B4125D0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42D50-9C67-4F8B-A6BE-4FB2352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9E0E7-42F4-4F56-B3B0-143789185BCD}"/>
              </a:ext>
            </a:extLst>
          </p:cNvPr>
          <p:cNvSpPr txBox="1"/>
          <p:nvPr/>
        </p:nvSpPr>
        <p:spPr>
          <a:xfrm>
            <a:off x="1960880" y="25196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lags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B0F44-875A-4D58-9655-853710774076}"/>
              </a:ext>
            </a:extLst>
          </p:cNvPr>
          <p:cNvSpPr/>
          <p:nvPr/>
        </p:nvSpPr>
        <p:spPr>
          <a:xfrm>
            <a:off x="1803400" y="2372360"/>
            <a:ext cx="1483360" cy="975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F9571D-B8A0-4A96-9969-C99D194AA390}"/>
              </a:ext>
            </a:extLst>
          </p:cNvPr>
          <p:cNvSpPr/>
          <p:nvPr/>
        </p:nvSpPr>
        <p:spPr>
          <a:xfrm>
            <a:off x="3286760" y="2629932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F68994-4E9A-4133-B423-369BC37CE6E1}"/>
              </a:ext>
            </a:extLst>
          </p:cNvPr>
          <p:cNvSpPr/>
          <p:nvPr/>
        </p:nvSpPr>
        <p:spPr>
          <a:xfrm>
            <a:off x="563880" y="2629931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C0B4D-D105-43D0-A4F6-2E2B29E18427}"/>
              </a:ext>
            </a:extLst>
          </p:cNvPr>
          <p:cNvSpPr txBox="1"/>
          <p:nvPr/>
        </p:nvSpPr>
        <p:spPr>
          <a:xfrm>
            <a:off x="4632960" y="2446970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F214F-422E-41D5-A4BD-6709A38403CB}"/>
              </a:ext>
            </a:extLst>
          </p:cNvPr>
          <p:cNvSpPr/>
          <p:nvPr/>
        </p:nvSpPr>
        <p:spPr>
          <a:xfrm>
            <a:off x="4485640" y="2265680"/>
            <a:ext cx="2062480" cy="1163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CF8838C0-5E60-4059-8619-A332B59794CB}"/>
              </a:ext>
            </a:extLst>
          </p:cNvPr>
          <p:cNvSpPr/>
          <p:nvPr/>
        </p:nvSpPr>
        <p:spPr>
          <a:xfrm rot="5400000">
            <a:off x="6741160" y="3063240"/>
            <a:ext cx="848360" cy="116332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3A9B5-8FEB-4473-8B0C-280615EBCCB8}"/>
              </a:ext>
            </a:extLst>
          </p:cNvPr>
          <p:cNvGrpSpPr/>
          <p:nvPr/>
        </p:nvGrpSpPr>
        <p:grpSpPr>
          <a:xfrm>
            <a:off x="5654040" y="4079875"/>
            <a:ext cx="2402840" cy="812800"/>
            <a:chOff x="6400800" y="4409440"/>
            <a:chExt cx="2402840" cy="812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D1B157-49E2-4F9A-9C6C-90DEB3D75EAE}"/>
                </a:ext>
              </a:extLst>
            </p:cNvPr>
            <p:cNvSpPr/>
            <p:nvPr/>
          </p:nvSpPr>
          <p:spPr>
            <a:xfrm>
              <a:off x="6400800" y="4409440"/>
              <a:ext cx="2128520" cy="812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0073F3-6548-4AA6-BE28-917B939DE920}"/>
                </a:ext>
              </a:extLst>
            </p:cNvPr>
            <p:cNvSpPr txBox="1"/>
            <p:nvPr/>
          </p:nvSpPr>
          <p:spPr>
            <a:xfrm>
              <a:off x="6471920" y="4409440"/>
              <a:ext cx="233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 inputs with low importance</a:t>
              </a:r>
            </a:p>
          </p:txBody>
        </p:sp>
      </p:grpSp>
      <p:sp>
        <p:nvSpPr>
          <p:cNvPr id="23" name="Arrow: Bent 22">
            <a:extLst>
              <a:ext uri="{FF2B5EF4-FFF2-40B4-BE49-F238E27FC236}">
                <a16:creationId xmlns:a16="http://schemas.microsoft.com/office/drawing/2014/main" id="{28B63283-51C8-4A39-A327-64D65FAAF92B}"/>
              </a:ext>
            </a:extLst>
          </p:cNvPr>
          <p:cNvSpPr/>
          <p:nvPr/>
        </p:nvSpPr>
        <p:spPr>
          <a:xfrm rot="16200000">
            <a:off x="4643120" y="3271520"/>
            <a:ext cx="848360" cy="116332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4FE19D-919D-4D6C-BBBB-FAFE89C35685}"/>
              </a:ext>
            </a:extLst>
          </p:cNvPr>
          <p:cNvSpPr/>
          <p:nvPr/>
        </p:nvSpPr>
        <p:spPr>
          <a:xfrm>
            <a:off x="7782560" y="3986292"/>
            <a:ext cx="1198880" cy="3651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C065C-A348-455E-959C-737CD55810C6}"/>
              </a:ext>
            </a:extLst>
          </p:cNvPr>
          <p:cNvSpPr txBox="1"/>
          <p:nvPr/>
        </p:nvSpPr>
        <p:spPr>
          <a:xfrm>
            <a:off x="9121140" y="4026485"/>
            <a:ext cx="221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parameters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B50BE-812D-46C5-B8CD-00830AC56F53}"/>
              </a:ext>
            </a:extLst>
          </p:cNvPr>
          <p:cNvSpPr txBox="1"/>
          <p:nvPr/>
        </p:nvSpPr>
        <p:spPr>
          <a:xfrm>
            <a:off x="929640" y="790972"/>
            <a:ext cx="252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E431-2133-48F0-B5C9-F80A096300EB}"/>
              </a:ext>
            </a:extLst>
          </p:cNvPr>
          <p:cNvSpPr txBox="1"/>
          <p:nvPr/>
        </p:nvSpPr>
        <p:spPr>
          <a:xfrm>
            <a:off x="7040882" y="787956"/>
            <a:ext cx="252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Machine learning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809023-A3C8-43FD-B052-EE8F3E15EB13}"/>
              </a:ext>
            </a:extLst>
          </p:cNvPr>
          <p:cNvSpPr txBox="1"/>
          <p:nvPr/>
        </p:nvSpPr>
        <p:spPr>
          <a:xfrm>
            <a:off x="5506720" y="5405120"/>
            <a:ext cx="430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create </a:t>
            </a:r>
            <a:r>
              <a:rPr lang="en-GB" b="1" dirty="0">
                <a:solidFill>
                  <a:srgbClr val="FF0000"/>
                </a:solidFill>
              </a:rPr>
              <a:t>pipeline 9</a:t>
            </a:r>
          </a:p>
        </p:txBody>
      </p:sp>
    </p:spTree>
    <p:extLst>
      <p:ext uri="{BB962C8B-B14F-4D97-AF65-F5344CB8AC3E}">
        <p14:creationId xmlns:p14="http://schemas.microsoft.com/office/powerpoint/2010/main" val="352698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8ECCA-E0CA-488E-964E-AC82AEBBAA74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eliminating non-relevant tags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3DAAA-D685-4E74-BDFE-916A7B9DF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11105" r="9533" b="3900"/>
          <a:stretch/>
        </p:blipFill>
        <p:spPr>
          <a:xfrm>
            <a:off x="201105" y="1521381"/>
            <a:ext cx="6803011" cy="4272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5245B-4B55-44ED-943D-0ACF6DEE32FF}"/>
              </a:ext>
            </a:extLst>
          </p:cNvPr>
          <p:cNvSpPr txBox="1"/>
          <p:nvPr/>
        </p:nvSpPr>
        <p:spPr>
          <a:xfrm>
            <a:off x="7004116" y="1521381"/>
            <a:ext cx="4986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Inputs whose weights were always below 10%:</a:t>
            </a:r>
          </a:p>
          <a:p>
            <a:r>
              <a:rPr lang="en-GB" dirty="0"/>
              <a:t>10279 Canal Temp Control (PV) - Also a </a:t>
            </a:r>
            <a:r>
              <a:rPr lang="en-GB" dirty="0" err="1"/>
              <a:t>pyromter</a:t>
            </a:r>
            <a:endParaRPr lang="en-GB" dirty="0"/>
          </a:p>
          <a:p>
            <a:r>
              <a:rPr lang="en-GB" dirty="0"/>
              <a:t>15119 Furnace Pressure (PV)</a:t>
            </a:r>
          </a:p>
          <a:p>
            <a:r>
              <a:rPr lang="en-GB" dirty="0"/>
              <a:t>321 Glass Level Control (PV)</a:t>
            </a:r>
          </a:p>
          <a:p>
            <a:r>
              <a:rPr lang="en-GB" dirty="0"/>
              <a:t>6463 Main Gas Pressure (PV)</a:t>
            </a:r>
          </a:p>
        </p:txBody>
      </p:sp>
    </p:spTree>
    <p:extLst>
      <p:ext uri="{BB962C8B-B14F-4D97-AF65-F5344CB8AC3E}">
        <p14:creationId xmlns:p14="http://schemas.microsoft.com/office/powerpoint/2010/main" val="25982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Run the pre-processing tasks defined in the flow chart with the 168 inputs specified in the spreadsheet “</a:t>
            </a:r>
            <a:r>
              <a:rPr lang="it-IT" sz="2000" b="1" dirty="0"/>
              <a:t>UK5 AI Furnace Model Input Pre-Processing</a:t>
            </a:r>
            <a:r>
              <a:rPr lang="en-GB" sz="2000" dirty="0"/>
              <a:t>”.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1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577D5-C327-4351-964B-8CD31FF6E7BE}"/>
              </a:ext>
            </a:extLst>
          </p:cNvPr>
          <p:cNvSpPr txBox="1"/>
          <p:nvPr/>
        </p:nvSpPr>
        <p:spPr>
          <a:xfrm>
            <a:off x="464270" y="1300481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Retained inputs:</a:t>
            </a:r>
          </a:p>
          <a:p>
            <a:r>
              <a:rPr lang="en-GB" dirty="0"/>
              <a:t>10425 Calculated Cullet Ratio</a:t>
            </a:r>
          </a:p>
          <a:p>
            <a:r>
              <a:rPr lang="en-GB" dirty="0"/>
              <a:t>1950 Canal Temp Control  Pyrometer (2)</a:t>
            </a:r>
          </a:p>
          <a:p>
            <a:r>
              <a:rPr lang="en-GB" dirty="0"/>
              <a:t>10278 Canal Temp Control (OP)</a:t>
            </a:r>
          </a:p>
          <a:p>
            <a:r>
              <a:rPr lang="en-GB" dirty="0"/>
              <a:t>2918 Closed Bottom Temperature - Port 6 (PV)</a:t>
            </a:r>
          </a:p>
          <a:p>
            <a:r>
              <a:rPr lang="en-GB" dirty="0"/>
              <a:t>2921 Closed Bottom Temperature - Upstream Working End (PV)</a:t>
            </a:r>
          </a:p>
          <a:p>
            <a:r>
              <a:rPr lang="en-GB" dirty="0"/>
              <a:t>1650 Combustion Air Temperature Measurement</a:t>
            </a:r>
          </a:p>
          <a:p>
            <a:r>
              <a:rPr lang="en-GB" dirty="0"/>
              <a:t>2911 Filling Pocket Closed Bottom Temperature LHS (PV)</a:t>
            </a:r>
          </a:p>
          <a:p>
            <a:r>
              <a:rPr lang="en-GB" dirty="0"/>
              <a:t>11201 Furnace &amp; Services Pack Sub S8 L.H. Section - HV13</a:t>
            </a:r>
          </a:p>
          <a:p>
            <a:r>
              <a:rPr lang="en-GB" dirty="0"/>
              <a:t>11204 Furnace &amp; Services Pack Sub S8 R.H. Section - HV16</a:t>
            </a:r>
          </a:p>
          <a:p>
            <a:r>
              <a:rPr lang="en-GB" dirty="0"/>
              <a:t>11174 Furnace Bottom Temperature 18m DS of B8</a:t>
            </a:r>
          </a:p>
          <a:p>
            <a:r>
              <a:rPr lang="en-GB" dirty="0"/>
              <a:t>10091 Furnace Load  ? (t w)</a:t>
            </a:r>
          </a:p>
          <a:p>
            <a:r>
              <a:rPr lang="en-GB" dirty="0"/>
              <a:t>9403 Furnace Pressure (OP)</a:t>
            </a:r>
          </a:p>
          <a:p>
            <a:r>
              <a:rPr lang="en-GB" dirty="0"/>
              <a:t>9393 Glass Level Control (OP)</a:t>
            </a:r>
          </a:p>
          <a:p>
            <a:r>
              <a:rPr lang="en-GB" dirty="0"/>
              <a:t>7474 Lehr Drive Line Shaft Speed</a:t>
            </a:r>
          </a:p>
          <a:p>
            <a:r>
              <a:rPr lang="en-GB" dirty="0"/>
              <a:t>7746 Open Crown Temperature - Port 2 (PV)</a:t>
            </a:r>
          </a:p>
          <a:p>
            <a:r>
              <a:rPr lang="en-GB" dirty="0"/>
              <a:t>7522 Open Crown Temperature - Port 4 (PV)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D0EAC-7469-4C91-B4C2-850C29A2548E}"/>
              </a:ext>
            </a:extLst>
          </p:cNvPr>
          <p:cNvSpPr txBox="1"/>
          <p:nvPr/>
        </p:nvSpPr>
        <p:spPr>
          <a:xfrm>
            <a:off x="6789656" y="1300480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7483 Open Crown Temperature - Port 6 (PV)</a:t>
            </a:r>
          </a:p>
          <a:p>
            <a:r>
              <a:rPr lang="en-GB" dirty="0"/>
              <a:t>7525 Open Crown Temperature - Port 7 (PV)</a:t>
            </a:r>
          </a:p>
          <a:p>
            <a:r>
              <a:rPr lang="en-GB" dirty="0"/>
              <a:t>7999 Outside Windspeed Anemometer</a:t>
            </a:r>
          </a:p>
          <a:p>
            <a:r>
              <a:rPr lang="en-GB" dirty="0"/>
              <a:t>11105 Port 1 Combustion Air Flow LHS (OP)</a:t>
            </a:r>
          </a:p>
          <a:p>
            <a:r>
              <a:rPr lang="en-GB" dirty="0"/>
              <a:t>11111 Port 2 - 3 Combustion Air Flow LHS (OP)</a:t>
            </a:r>
          </a:p>
          <a:p>
            <a:r>
              <a:rPr lang="en-GB" dirty="0"/>
              <a:t>8390 Port 5 Gas Flow (PV)</a:t>
            </a:r>
          </a:p>
          <a:p>
            <a:r>
              <a:rPr lang="en-GB" dirty="0">
                <a:solidFill>
                  <a:srgbClr val="FF0000"/>
                </a:solidFill>
              </a:rPr>
              <a:t>6585 Port 6 Gas Flow (PV)</a:t>
            </a:r>
          </a:p>
          <a:p>
            <a:r>
              <a:rPr lang="en-GB" dirty="0"/>
              <a:t>7667 Port 7 Gas Flow (PV)</a:t>
            </a:r>
          </a:p>
          <a:p>
            <a:r>
              <a:rPr lang="en-GB" dirty="0"/>
              <a:t>11221 Services Building MCC1 - MV67</a:t>
            </a:r>
          </a:p>
          <a:p>
            <a:r>
              <a:rPr lang="en-GB" dirty="0"/>
              <a:t>11217 Services Building MCC9 Cat B Supply - MV60</a:t>
            </a:r>
          </a:p>
          <a:p>
            <a:r>
              <a:rPr lang="en-GB" dirty="0"/>
              <a:t>8344 Total CCCW Flow Measurement</a:t>
            </a:r>
          </a:p>
          <a:p>
            <a:r>
              <a:rPr lang="en-GB" dirty="0"/>
              <a:t>136 Total Combustion Air Flow Measurement</a:t>
            </a:r>
          </a:p>
          <a:p>
            <a:r>
              <a:rPr lang="en-GB" dirty="0"/>
              <a:t>135 Total Firm Gas Flow Measurement</a:t>
            </a:r>
          </a:p>
          <a:p>
            <a:r>
              <a:rPr lang="en-GB" dirty="0"/>
              <a:t>9282 Tweel Position</a:t>
            </a:r>
          </a:p>
          <a:p>
            <a:r>
              <a:rPr lang="en-GB" dirty="0"/>
              <a:t>30060 U S Flowing End Air Flow Measurement</a:t>
            </a:r>
          </a:p>
          <a:p>
            <a:r>
              <a:rPr lang="en-GB" dirty="0"/>
              <a:t>11384 </a:t>
            </a:r>
            <a:r>
              <a:rPr lang="en-GB" dirty="0" err="1"/>
              <a:t>Wobbe</a:t>
            </a:r>
            <a:r>
              <a:rPr lang="en-GB" dirty="0"/>
              <a:t> Index (Incoming Gas)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6520-6C82-40F8-B9D4-C2CDECA60DA0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eliminating non-relevant tags</a:t>
            </a:r>
            <a:endParaRPr lang="en-GB" sz="2600" dirty="0">
              <a:solidFill>
                <a:srgbClr val="A07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F443E-8D77-40B3-9D3D-A16B9C2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A309-0370-4E38-98A8-97DA5593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8ECCA-E0CA-488E-964E-AC82AEBBAA74}"/>
              </a:ext>
            </a:extLst>
          </p:cNvPr>
          <p:cNvSpPr txBox="1"/>
          <p:nvPr/>
        </p:nvSpPr>
        <p:spPr>
          <a:xfrm>
            <a:off x="1162235" y="466701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600" b="1" dirty="0">
                <a:solidFill>
                  <a:srgbClr val="A07111"/>
                </a:solidFill>
              </a:rPr>
              <a:t>Online linear regression eliminating non-relevant tags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421D854-0CBB-438F-B576-D0E0AD35E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11105" r="9532" b="4981"/>
          <a:stretch/>
        </p:blipFill>
        <p:spPr>
          <a:xfrm>
            <a:off x="301485" y="1345643"/>
            <a:ext cx="7474229" cy="4470695"/>
          </a:xfrm>
          <a:prstGeom prst="rect">
            <a:avLst/>
          </a:prstGeom>
        </p:spPr>
      </p:pic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9AFFB49E-149E-42A8-83BD-0099FE589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81083"/>
              </p:ext>
            </p:extLst>
          </p:nvPr>
        </p:nvGraphicFramePr>
        <p:xfrm>
          <a:off x="8153400" y="1506070"/>
          <a:ext cx="36964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36">
                  <a:extLst>
                    <a:ext uri="{9D8B030D-6E8A-4147-A177-3AD203B41FA5}">
                      <a16:colId xmlns:a16="http://schemas.microsoft.com/office/drawing/2014/main" val="3483650654"/>
                    </a:ext>
                  </a:extLst>
                </a:gridCol>
                <a:gridCol w="1848236">
                  <a:extLst>
                    <a:ext uri="{9D8B030D-6E8A-4147-A177-3AD203B41FA5}">
                      <a16:colId xmlns:a16="http://schemas.microsoft.com/office/drawing/2014/main" val="328239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Pipeline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Av. RMSE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476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4.70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59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5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5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026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244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92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4.18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994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0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082-BF23-4CF0-AB39-6629C8CDD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835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Establish and implement strategy for processing data that is affected by reversals.</a:t>
            </a:r>
          </a:p>
          <a:p>
            <a:r>
              <a:rPr lang="en-GB" sz="2000" dirty="0"/>
              <a:t>Run the pre-processing tasks defined in the flow chart with the 168 inputs specified in the spreadsheet “</a:t>
            </a:r>
            <a:r>
              <a:rPr lang="it-IT" sz="2000" b="1" dirty="0"/>
              <a:t>UK5 AI Furnace Model Input Pre-Processing</a:t>
            </a:r>
            <a:r>
              <a:rPr lang="en-GB" sz="2000" dirty="0"/>
              <a:t>”.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b="1" dirty="0"/>
              <a:t>Consider using a multi-output linear regression.</a:t>
            </a:r>
            <a:br>
              <a:rPr lang="en-GB" sz="2000" b="1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38CC-5967-4456-8912-41B2404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E88ED-687E-4905-A54B-406E70A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3382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6C0ED9-9181-4915-B90C-9A7F07526E8A}"/>
              </a:ext>
            </a:extLst>
          </p:cNvPr>
          <p:cNvSpPr/>
          <p:nvPr/>
        </p:nvSpPr>
        <p:spPr>
          <a:xfrm>
            <a:off x="5786126" y="3278588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2F7CB9-534B-406D-8BD9-69BEEFF648F8}"/>
              </a:ext>
            </a:extLst>
          </p:cNvPr>
          <p:cNvSpPr/>
          <p:nvPr/>
        </p:nvSpPr>
        <p:spPr>
          <a:xfrm>
            <a:off x="3645673" y="52921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223EBA-2669-41C2-96A9-50EC4964869A}"/>
              </a:ext>
            </a:extLst>
          </p:cNvPr>
          <p:cNvSpPr/>
          <p:nvPr/>
        </p:nvSpPr>
        <p:spPr>
          <a:xfrm>
            <a:off x="7299961" y="1425035"/>
            <a:ext cx="1485301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0035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  <a:r>
              <a:rPr lang="en-GB" b="1" dirty="0"/>
              <a:t> (now including previous fault density)</a:t>
            </a:r>
            <a:endParaRPr lang="en-GB" b="1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F75B49-3F2A-4016-B4D3-BE890CA19BC3}"/>
              </a:ext>
            </a:extLst>
          </p:cNvPr>
          <p:cNvSpPr/>
          <p:nvPr/>
        </p:nvSpPr>
        <p:spPr bwMode="auto">
          <a:xfrm>
            <a:off x="7165153" y="167831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D19CE8-BB89-4B38-94A1-593ECA57E42F}"/>
              </a:ext>
            </a:extLst>
          </p:cNvPr>
          <p:cNvSpPr/>
          <p:nvPr/>
        </p:nvSpPr>
        <p:spPr>
          <a:xfrm>
            <a:off x="3645673" y="52921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7A17FC-F3A8-47C1-A6C0-257A3EFC8C57}"/>
              </a:ext>
            </a:extLst>
          </p:cNvPr>
          <p:cNvSpPr/>
          <p:nvPr/>
        </p:nvSpPr>
        <p:spPr>
          <a:xfrm>
            <a:off x="5786126" y="328678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B9B286-8625-4B8A-8521-3593FD6CDE19}"/>
              </a:ext>
            </a:extLst>
          </p:cNvPr>
          <p:cNvSpPr/>
          <p:nvPr/>
        </p:nvSpPr>
        <p:spPr>
          <a:xfrm>
            <a:off x="6830844" y="1425035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28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482501" y="262323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1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AD2737-31C7-45B7-8687-70739677A61F}"/>
              </a:ext>
            </a:extLst>
          </p:cNvPr>
          <p:cNvSpPr txBox="1"/>
          <p:nvPr/>
        </p:nvSpPr>
        <p:spPr>
          <a:xfrm>
            <a:off x="5289314" y="5357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E06B72-167B-42A2-980E-97DB63E1159C}"/>
              </a:ext>
            </a:extLst>
          </p:cNvPr>
          <p:cNvSpPr/>
          <p:nvPr/>
        </p:nvSpPr>
        <p:spPr bwMode="auto">
          <a:xfrm>
            <a:off x="7547332" y="1671554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13029-D642-4813-A02F-6ADD8E58C296}"/>
              </a:ext>
            </a:extLst>
          </p:cNvPr>
          <p:cNvSpPr/>
          <p:nvPr/>
        </p:nvSpPr>
        <p:spPr bwMode="auto">
          <a:xfrm>
            <a:off x="7970944" y="1766002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7A745F-2E08-4860-94C8-01B96210C9BB}"/>
              </a:ext>
            </a:extLst>
          </p:cNvPr>
          <p:cNvSpPr/>
          <p:nvPr/>
        </p:nvSpPr>
        <p:spPr bwMode="auto">
          <a:xfrm>
            <a:off x="8403845" y="1685300"/>
            <a:ext cx="121669" cy="121669"/>
          </a:xfrm>
          <a:prstGeom prst="ellipse">
            <a:avLst/>
          </a:prstGeom>
          <a:solidFill>
            <a:srgbClr val="191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6B339-816B-4509-9C77-FF678AE94763}"/>
              </a:ext>
            </a:extLst>
          </p:cNvPr>
          <p:cNvSpPr txBox="1"/>
          <p:nvPr/>
        </p:nvSpPr>
        <p:spPr>
          <a:xfrm>
            <a:off x="187960" y="35560"/>
            <a:ext cx="320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Multi-output linear regression</a:t>
            </a:r>
            <a:r>
              <a:rPr lang="en-GB" b="1" dirty="0"/>
              <a:t> (now including previous fault density)</a:t>
            </a:r>
            <a:endParaRPr lang="en-GB" b="1" u="sn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F75B49-3F2A-4016-B4D3-BE890CA19BC3}"/>
              </a:ext>
            </a:extLst>
          </p:cNvPr>
          <p:cNvSpPr/>
          <p:nvPr/>
        </p:nvSpPr>
        <p:spPr bwMode="auto">
          <a:xfrm>
            <a:off x="7165153" y="167831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D19CE8-BB89-4B38-94A1-593ECA57E42F}"/>
              </a:ext>
            </a:extLst>
          </p:cNvPr>
          <p:cNvSpPr/>
          <p:nvPr/>
        </p:nvSpPr>
        <p:spPr>
          <a:xfrm>
            <a:off x="3645673" y="5292131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7A17FC-F3A8-47C1-A6C0-257A3EFC8C57}"/>
              </a:ext>
            </a:extLst>
          </p:cNvPr>
          <p:cNvSpPr/>
          <p:nvPr/>
        </p:nvSpPr>
        <p:spPr>
          <a:xfrm>
            <a:off x="5786126" y="3286780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B9B286-8625-4B8A-8521-3593FD6CDE19}"/>
              </a:ext>
            </a:extLst>
          </p:cNvPr>
          <p:cNvSpPr/>
          <p:nvPr/>
        </p:nvSpPr>
        <p:spPr>
          <a:xfrm>
            <a:off x="6830844" y="1425035"/>
            <a:ext cx="619746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0F0D05-1FF6-4389-AD43-4EE5DDE0CDBC}"/>
              </a:ext>
            </a:extLst>
          </p:cNvPr>
          <p:cNvSpPr/>
          <p:nvPr/>
        </p:nvSpPr>
        <p:spPr>
          <a:xfrm>
            <a:off x="7299961" y="1425035"/>
            <a:ext cx="1485301" cy="609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1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/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04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/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CC1C14-FE9C-41A6-ADE1-FD4FBA46B72E}"/>
              </a:ext>
            </a:extLst>
          </p:cNvPr>
          <p:cNvSpPr/>
          <p:nvPr/>
        </p:nvSpPr>
        <p:spPr>
          <a:xfrm>
            <a:off x="6527800" y="1267318"/>
            <a:ext cx="381000" cy="30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C86B3-7477-4507-9C3C-12C8115B9A88}"/>
              </a:ext>
            </a:extLst>
          </p:cNvPr>
          <p:cNvSpPr txBox="1"/>
          <p:nvPr/>
        </p:nvSpPr>
        <p:spPr>
          <a:xfrm>
            <a:off x="6908800" y="9804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91068-8B92-412F-A77B-50DADB6A1ED8}"/>
              </a:ext>
            </a:extLst>
          </p:cNvPr>
          <p:cNvSpPr/>
          <p:nvPr/>
        </p:nvSpPr>
        <p:spPr>
          <a:xfrm>
            <a:off x="6410960" y="2367209"/>
            <a:ext cx="589280" cy="30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467D0-7DEF-45F0-858B-EFC83D5C28BB}"/>
              </a:ext>
            </a:extLst>
          </p:cNvPr>
          <p:cNvSpPr txBox="1"/>
          <p:nvPr/>
        </p:nvSpPr>
        <p:spPr>
          <a:xfrm>
            <a:off x="7000240" y="25209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 fault density</a:t>
            </a:r>
          </a:p>
        </p:txBody>
      </p:sp>
    </p:spTree>
    <p:extLst>
      <p:ext uri="{BB962C8B-B14F-4D97-AF65-F5344CB8AC3E}">
        <p14:creationId xmlns:p14="http://schemas.microsoft.com/office/powerpoint/2010/main" val="272613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/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GB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C7C58-BB89-4A9E-91D2-54D7E1EA3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20" y="1267318"/>
                <a:ext cx="6096000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CC1C14-FE9C-41A6-ADE1-FD4FBA46B72E}"/>
              </a:ext>
            </a:extLst>
          </p:cNvPr>
          <p:cNvSpPr/>
          <p:nvPr/>
        </p:nvSpPr>
        <p:spPr>
          <a:xfrm>
            <a:off x="6527800" y="1267318"/>
            <a:ext cx="381000" cy="30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C86B3-7477-4507-9C3C-12C8115B9A88}"/>
              </a:ext>
            </a:extLst>
          </p:cNvPr>
          <p:cNvSpPr txBox="1"/>
          <p:nvPr/>
        </p:nvSpPr>
        <p:spPr>
          <a:xfrm>
            <a:off x="6908800" y="9804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Constant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91068-8B92-412F-A77B-50DADB6A1ED8}"/>
              </a:ext>
            </a:extLst>
          </p:cNvPr>
          <p:cNvSpPr/>
          <p:nvPr/>
        </p:nvSpPr>
        <p:spPr>
          <a:xfrm>
            <a:off x="6410960" y="2367209"/>
            <a:ext cx="589280" cy="3074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467D0-7DEF-45F0-858B-EFC83D5C28BB}"/>
              </a:ext>
            </a:extLst>
          </p:cNvPr>
          <p:cNvSpPr txBox="1"/>
          <p:nvPr/>
        </p:nvSpPr>
        <p:spPr>
          <a:xfrm>
            <a:off x="7000240" y="25209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 fault density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35F32-BD5A-4FE0-8008-00E36B5C4089}"/>
              </a:ext>
            </a:extLst>
          </p:cNvPr>
          <p:cNvSpPr/>
          <p:nvPr/>
        </p:nvSpPr>
        <p:spPr>
          <a:xfrm>
            <a:off x="3738880" y="3312160"/>
            <a:ext cx="3713480" cy="2509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61AC6-8726-4D2C-9407-AAC9DAE73898}"/>
              </a:ext>
            </a:extLst>
          </p:cNvPr>
          <p:cNvSpPr/>
          <p:nvPr/>
        </p:nvSpPr>
        <p:spPr>
          <a:xfrm>
            <a:off x="3820160" y="3708400"/>
            <a:ext cx="3484880" cy="345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4054B0-9E01-484C-B6A8-12317AC2CA04}"/>
                  </a:ext>
                </a:extLst>
              </p:cNvPr>
              <p:cNvSpPr txBox="1"/>
              <p:nvPr/>
            </p:nvSpPr>
            <p:spPr>
              <a:xfrm>
                <a:off x="5364480" y="3742691"/>
                <a:ext cx="318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4054B0-9E01-484C-B6A8-12317AC2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80" y="3742691"/>
                <a:ext cx="318613" cy="276999"/>
              </a:xfrm>
              <a:prstGeom prst="rect">
                <a:avLst/>
              </a:prstGeom>
              <a:blipFill>
                <a:blip r:embed="rId3"/>
                <a:stretch>
                  <a:fillRect l="-17308" t="-4444" r="-3846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78D7A8F-2C22-47CB-A2EF-D77A2D9D36FB}"/>
              </a:ext>
            </a:extLst>
          </p:cNvPr>
          <p:cNvSpPr/>
          <p:nvPr/>
        </p:nvSpPr>
        <p:spPr>
          <a:xfrm>
            <a:off x="5750560" y="1478280"/>
            <a:ext cx="589280" cy="985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6B976-E030-49F7-8083-9031F69F6B6A}"/>
              </a:ext>
            </a:extLst>
          </p:cNvPr>
          <p:cNvCxnSpPr/>
          <p:nvPr/>
        </p:nvCxnSpPr>
        <p:spPr>
          <a:xfrm flipH="1">
            <a:off x="5115560" y="2463800"/>
            <a:ext cx="635000" cy="84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34290-5D71-4891-A6CB-1670886B3170}"/>
                  </a:ext>
                </a:extLst>
              </p:cNvPr>
              <p:cNvSpPr txBox="1"/>
              <p:nvPr/>
            </p:nvSpPr>
            <p:spPr>
              <a:xfrm>
                <a:off x="7782560" y="3368040"/>
                <a:ext cx="3860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further from zero, the more important each input is. So high (absolute) values on the RHS of this matrix indicate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/>
                  <a:t> is important (for example).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34290-5D71-4891-A6CB-1670886B3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60" y="3368040"/>
                <a:ext cx="3860800" cy="1477328"/>
              </a:xfrm>
              <a:prstGeom prst="rect">
                <a:avLst/>
              </a:prstGeom>
              <a:blipFill>
                <a:blip r:embed="rId4"/>
                <a:stretch>
                  <a:fillRect l="-1422" t="-2479" b="-5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38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A07111"/>
                </a:solidFill>
                <a:latin typeface="+mn-lt"/>
              </a:rPr>
              <a:t>Pre-processing the inputs affected by the reversals process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Most of the inputs associated with the reversals were set to 1 for low-pass filtering in the “Model Input Pre-Processing 20201109” file.</a:t>
            </a:r>
          </a:p>
          <a:p>
            <a:r>
              <a:rPr lang="en-GB" sz="2000" dirty="0"/>
              <a:t>After the 11 Nov 2020 meeting, it was recommended that we should not applied a low-pass filter because the input’s signal (identified with the reversals) were not affected by measurement noise.</a:t>
            </a:r>
          </a:p>
          <a:p>
            <a:r>
              <a:rPr lang="en-GB" sz="2000" dirty="0"/>
              <a:t>Therefore, we created a change log-file ‘</a:t>
            </a:r>
            <a:r>
              <a:rPr lang="en-GB" sz="2000" dirty="0">
                <a:solidFill>
                  <a:srgbClr val="FF0000"/>
                </a:solidFill>
              </a:rPr>
              <a:t>Model Input Pre-Processing 20201112</a:t>
            </a:r>
            <a:r>
              <a:rPr lang="en-GB" sz="2000" dirty="0"/>
              <a:t>’ where we set the low-pass filter to 0 for the inputs affected by the reversals.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We use ‘</a:t>
            </a:r>
            <a:r>
              <a:rPr lang="en-GB" sz="2000" dirty="0">
                <a:solidFill>
                  <a:srgbClr val="FF0000"/>
                </a:solidFill>
              </a:rPr>
              <a:t>Model Input Pre-Processing 20201112</a:t>
            </a:r>
            <a:r>
              <a:rPr lang="en-GB" sz="2000" dirty="0"/>
              <a:t>’ file for the following pre-processing tasks.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236FE-CC40-4F73-B3B0-188B87E9C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" t="31067" r="47575" b="54933"/>
          <a:stretch/>
        </p:blipFill>
        <p:spPr>
          <a:xfrm>
            <a:off x="2066298" y="3840480"/>
            <a:ext cx="8059404" cy="12630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0E19A7-6D84-486E-B263-2E2A17E3A218}"/>
              </a:ext>
            </a:extLst>
          </p:cNvPr>
          <p:cNvSpPr/>
          <p:nvPr/>
        </p:nvSpPr>
        <p:spPr>
          <a:xfrm>
            <a:off x="2066298" y="4553712"/>
            <a:ext cx="827532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9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urtain&#10;&#10;Description automatically generated">
            <a:extLst>
              <a:ext uri="{FF2B5EF4-FFF2-40B4-BE49-F238E27FC236}">
                <a16:creationId xmlns:a16="http://schemas.microsoft.com/office/drawing/2014/main" id="{526CD2AF-57FC-4E9E-A78C-A4913C67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7616-79DE-45C1-95F8-9AC8660B23BD}"/>
              </a:ext>
            </a:extLst>
          </p:cNvPr>
          <p:cNvSpPr txBox="1"/>
          <p:nvPr/>
        </p:nvSpPr>
        <p:spPr>
          <a:xfrm>
            <a:off x="101600" y="9017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After batch training</a:t>
            </a:r>
          </a:p>
        </p:txBody>
      </p:sp>
    </p:spTree>
    <p:extLst>
      <p:ext uri="{BB962C8B-B14F-4D97-AF65-F5344CB8AC3E}">
        <p14:creationId xmlns:p14="http://schemas.microsoft.com/office/powerpoint/2010/main" val="273248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urtain&#10;&#10;Description automatically generated">
            <a:extLst>
              <a:ext uri="{FF2B5EF4-FFF2-40B4-BE49-F238E27FC236}">
                <a16:creationId xmlns:a16="http://schemas.microsoft.com/office/drawing/2014/main" id="{526CD2AF-57FC-4E9E-A78C-A4913C67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71FB4-A8AF-4689-830B-018CA095974C}"/>
              </a:ext>
            </a:extLst>
          </p:cNvPr>
          <p:cNvSpPr/>
          <p:nvPr/>
        </p:nvSpPr>
        <p:spPr>
          <a:xfrm>
            <a:off x="2763520" y="883920"/>
            <a:ext cx="6350000" cy="157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7616-79DE-45C1-95F8-9AC8660B23BD}"/>
              </a:ext>
            </a:extLst>
          </p:cNvPr>
          <p:cNvSpPr txBox="1"/>
          <p:nvPr/>
        </p:nvSpPr>
        <p:spPr>
          <a:xfrm>
            <a:off x="101600" y="9017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After batch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309EC3-F637-4462-AC55-7200744D3353}"/>
                  </a:ext>
                </a:extLst>
              </p:cNvPr>
              <p:cNvSpPr txBox="1"/>
              <p:nvPr/>
            </p:nvSpPr>
            <p:spPr>
              <a:xfrm>
                <a:off x="9337222" y="764401"/>
                <a:ext cx="991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309EC3-F637-4462-AC55-7200744D3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222" y="764401"/>
                <a:ext cx="991938" cy="276999"/>
              </a:xfrm>
              <a:prstGeom prst="rect">
                <a:avLst/>
              </a:prstGeom>
              <a:blipFill>
                <a:blip r:embed="rId3"/>
                <a:stretch>
                  <a:fillRect l="-5556" r="-1852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7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urtain&#10;&#10;Description automatically generated">
            <a:extLst>
              <a:ext uri="{FF2B5EF4-FFF2-40B4-BE49-F238E27FC236}">
                <a16:creationId xmlns:a16="http://schemas.microsoft.com/office/drawing/2014/main" id="{526CD2AF-57FC-4E9E-A78C-A4913C67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7616-79DE-45C1-95F8-9AC8660B23BD}"/>
              </a:ext>
            </a:extLst>
          </p:cNvPr>
          <p:cNvSpPr txBox="1"/>
          <p:nvPr/>
        </p:nvSpPr>
        <p:spPr>
          <a:xfrm>
            <a:off x="101600" y="9017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After batch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C52FC-72E8-4215-8615-6E96676B336A}"/>
              </a:ext>
            </a:extLst>
          </p:cNvPr>
          <p:cNvSpPr/>
          <p:nvPr/>
        </p:nvSpPr>
        <p:spPr>
          <a:xfrm>
            <a:off x="8295640" y="889000"/>
            <a:ext cx="223520" cy="505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73FD7-C9FF-4C5E-A06D-0D013EB92BEE}"/>
              </a:ext>
            </a:extLst>
          </p:cNvPr>
          <p:cNvSpPr txBox="1"/>
          <p:nvPr/>
        </p:nvSpPr>
        <p:spPr>
          <a:xfrm>
            <a:off x="9276080" y="365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Becomes less important as we look further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174541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urtain&#10;&#10;Description automatically generated">
            <a:extLst>
              <a:ext uri="{FF2B5EF4-FFF2-40B4-BE49-F238E27FC236}">
                <a16:creationId xmlns:a16="http://schemas.microsoft.com/office/drawing/2014/main" id="{526CD2AF-57FC-4E9E-A78C-A4913C67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7616-79DE-45C1-95F8-9AC8660B23BD}"/>
              </a:ext>
            </a:extLst>
          </p:cNvPr>
          <p:cNvSpPr txBox="1"/>
          <p:nvPr/>
        </p:nvSpPr>
        <p:spPr>
          <a:xfrm>
            <a:off x="101600" y="9017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After batch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C52FC-72E8-4215-8615-6E96676B336A}"/>
              </a:ext>
            </a:extLst>
          </p:cNvPr>
          <p:cNvSpPr/>
          <p:nvPr/>
        </p:nvSpPr>
        <p:spPr>
          <a:xfrm>
            <a:off x="6431280" y="899160"/>
            <a:ext cx="223520" cy="505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73FD7-C9FF-4C5E-A06D-0D013EB92BEE}"/>
              </a:ext>
            </a:extLst>
          </p:cNvPr>
          <p:cNvSpPr txBox="1"/>
          <p:nvPr/>
        </p:nvSpPr>
        <p:spPr>
          <a:xfrm>
            <a:off x="9276080" y="3657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inputs become increasingly important</a:t>
            </a:r>
          </a:p>
        </p:txBody>
      </p:sp>
    </p:spTree>
    <p:extLst>
      <p:ext uri="{BB962C8B-B14F-4D97-AF65-F5344CB8AC3E}">
        <p14:creationId xmlns:p14="http://schemas.microsoft.com/office/powerpoint/2010/main" val="1226787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curtain&#10;&#10;Description automatically generated">
            <a:extLst>
              <a:ext uri="{FF2B5EF4-FFF2-40B4-BE49-F238E27FC236}">
                <a16:creationId xmlns:a16="http://schemas.microsoft.com/office/drawing/2014/main" id="{526CD2AF-57FC-4E9E-A78C-A4913C67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2" y="643467"/>
            <a:ext cx="7306316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6702-13F2-4B2B-8A54-E9E6A556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B1B7-9709-468B-8094-3608E315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128F8F-2851-4536-A9C7-72A8F35850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07616-79DE-45C1-95F8-9AC8660B23BD}"/>
              </a:ext>
            </a:extLst>
          </p:cNvPr>
          <p:cNvSpPr txBox="1"/>
          <p:nvPr/>
        </p:nvSpPr>
        <p:spPr>
          <a:xfrm>
            <a:off x="101600" y="9017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After batch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C52FC-72E8-4215-8615-6E96676B336A}"/>
              </a:ext>
            </a:extLst>
          </p:cNvPr>
          <p:cNvSpPr/>
          <p:nvPr/>
        </p:nvSpPr>
        <p:spPr>
          <a:xfrm>
            <a:off x="4688840" y="899160"/>
            <a:ext cx="223520" cy="505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73FD7-C9FF-4C5E-A06D-0D013EB92BEE}"/>
              </a:ext>
            </a:extLst>
          </p:cNvPr>
          <p:cNvSpPr txBox="1"/>
          <p:nvPr/>
        </p:nvSpPr>
        <p:spPr>
          <a:xfrm>
            <a:off x="9276080" y="36576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inputs have a ‘time window’ where they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08355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407A9-7307-483C-B1CD-D41F8DD6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D0AA-72C0-4F4D-B4E2-DF565B0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3F6A7-8FB2-4CA1-A9B8-4485455F715C}"/>
              </a:ext>
            </a:extLst>
          </p:cNvPr>
          <p:cNvSpPr txBox="1"/>
          <p:nvPr/>
        </p:nvSpPr>
        <p:spPr>
          <a:xfrm>
            <a:off x="919480" y="787400"/>
            <a:ext cx="9946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Still some work to do…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Is currently ‘batch’, not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Training lots of linear regression models currently isn’t equivalent to training the multi-output linear regression model; need to check this!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Does raise some difficult questions… What should we do with the time lags?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Could potentially optimise different models for predicting different lengths into the future (we’re good at 8 hours, but 4 hours needs improvement etc.) </a:t>
            </a:r>
          </a:p>
        </p:txBody>
      </p:sp>
    </p:spTree>
    <p:extLst>
      <p:ext uri="{BB962C8B-B14F-4D97-AF65-F5344CB8AC3E}">
        <p14:creationId xmlns:p14="http://schemas.microsoft.com/office/powerpoint/2010/main" val="109929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36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Conclusions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The reversals pre-processing strategy with the previous specified pre-processing tasks seems to outcome better quality of inputs and thus, better predictors.</a:t>
            </a:r>
          </a:p>
          <a:p>
            <a:r>
              <a:rPr lang="en-GB" sz="2000" dirty="0"/>
              <a:t>Identifying non-relevant tags with the Linear Regression parameters and eliminating them, is still a good way to improve the predictive performance of the model.</a:t>
            </a:r>
          </a:p>
          <a:p>
            <a:r>
              <a:rPr lang="en-GB" sz="2000" dirty="0"/>
              <a:t>Multi-output regression appears to have potential but further work still needed. </a:t>
            </a:r>
          </a:p>
        </p:txBody>
      </p:sp>
    </p:spTree>
    <p:extLst>
      <p:ext uri="{BB962C8B-B14F-4D97-AF65-F5344CB8AC3E}">
        <p14:creationId xmlns:p14="http://schemas.microsoft.com/office/powerpoint/2010/main" val="423654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37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Next activities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E00F3F4-9F08-4D86-8166-E3B049C5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/>
              <a:t>To-do (short-term) </a:t>
            </a:r>
          </a:p>
          <a:p>
            <a:r>
              <a:rPr lang="en-GB" sz="2000" dirty="0"/>
              <a:t>Need bespoke filtering for some of the signals (we can do this with an extra column in the spreadsheet).</a:t>
            </a:r>
          </a:p>
          <a:p>
            <a:r>
              <a:rPr lang="en-GB" sz="2000" dirty="0"/>
              <a:t>Run the pre-processing tasks defined in the flow chart with the 168 inputs specified in the spreadsheet “</a:t>
            </a:r>
            <a:r>
              <a:rPr lang="it-IT" sz="2000" b="1" dirty="0"/>
              <a:t>UK5 AI Furnace Model Input Pre-Processing</a:t>
            </a:r>
            <a:r>
              <a:rPr lang="en-GB" sz="2000" dirty="0"/>
              <a:t>”.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u="sng" dirty="0"/>
              <a:t>To-do (longer-term)</a:t>
            </a:r>
          </a:p>
          <a:p>
            <a:r>
              <a:rPr lang="en-GB" sz="2000" dirty="0"/>
              <a:t>Repeat analysis that use randomly selected inputs and/or randomly selected time lags.</a:t>
            </a:r>
          </a:p>
          <a:p>
            <a:r>
              <a:rPr lang="en-GB" sz="2000" dirty="0"/>
              <a:t>Consider using a multi-output linear regression.</a:t>
            </a:r>
            <a:br>
              <a:rPr lang="en-GB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4914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8F7A3D-DAEB-46A4-A567-49AD36C82555}"/>
              </a:ext>
            </a:extLst>
          </p:cNvPr>
          <p:cNvGrpSpPr/>
          <p:nvPr/>
        </p:nvGrpSpPr>
        <p:grpSpPr>
          <a:xfrm>
            <a:off x="70719" y="2351340"/>
            <a:ext cx="3272609" cy="1159994"/>
            <a:chOff x="847959" y="532699"/>
            <a:chExt cx="9236241" cy="3273836"/>
          </a:xfrm>
        </p:grpSpPr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6A496639-2AD2-4C8F-B15B-A072B632EF26}"/>
                </a:ext>
              </a:extLst>
            </p:cNvPr>
            <p:cNvSpPr/>
            <p:nvPr/>
          </p:nvSpPr>
          <p:spPr>
            <a:xfrm>
              <a:off x="1455413" y="2262617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5CF6232-9F91-45C1-BF2E-EE9DB22B1160}"/>
                </a:ext>
              </a:extLst>
            </p:cNvPr>
            <p:cNvSpPr/>
            <p:nvPr/>
          </p:nvSpPr>
          <p:spPr>
            <a:xfrm>
              <a:off x="2426499" y="127559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DC996640-5D35-4D22-8890-430B1416D35A}"/>
                </a:ext>
              </a:extLst>
            </p:cNvPr>
            <p:cNvSpPr/>
            <p:nvPr/>
          </p:nvSpPr>
          <p:spPr>
            <a:xfrm>
              <a:off x="4535571" y="1249633"/>
              <a:ext cx="644208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9D186515-4621-48C8-9D21-63F3D6DF7656}"/>
                </a:ext>
              </a:extLst>
            </p:cNvPr>
            <p:cNvSpPr/>
            <p:nvPr/>
          </p:nvSpPr>
          <p:spPr>
            <a:xfrm>
              <a:off x="3610338" y="2020413"/>
              <a:ext cx="264160" cy="7315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8115EAA8-975A-4A54-9826-2AD8260B8F1E}"/>
                </a:ext>
              </a:extLst>
            </p:cNvPr>
            <p:cNvSpPr/>
            <p:nvPr/>
          </p:nvSpPr>
          <p:spPr>
            <a:xfrm>
              <a:off x="8553841" y="2020413"/>
              <a:ext cx="339617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Arrow: Down 130">
              <a:extLst>
                <a:ext uri="{FF2B5EF4-FFF2-40B4-BE49-F238E27FC236}">
                  <a16:creationId xmlns:a16="http://schemas.microsoft.com/office/drawing/2014/main" id="{1C18CE93-1AEC-4909-8AB0-EF71235A5174}"/>
                </a:ext>
              </a:extLst>
            </p:cNvPr>
            <p:cNvSpPr/>
            <p:nvPr/>
          </p:nvSpPr>
          <p:spPr>
            <a:xfrm>
              <a:off x="5914289" y="2344373"/>
              <a:ext cx="264160" cy="73152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4D3D175E-D9F8-4522-B074-77801C69AA12}"/>
                </a:ext>
              </a:extLst>
            </p:cNvPr>
            <p:cNvSpPr/>
            <p:nvPr/>
          </p:nvSpPr>
          <p:spPr>
            <a:xfrm>
              <a:off x="7034080" y="1239652"/>
              <a:ext cx="644208" cy="2743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534A37B-23D2-4AC5-9F2D-579AD5F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59" y="532699"/>
              <a:ext cx="9236241" cy="3273836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035333-0542-4DAD-9E45-6F19DC2A299B}"/>
              </a:ext>
            </a:extLst>
          </p:cNvPr>
          <p:cNvGrpSpPr/>
          <p:nvPr/>
        </p:nvGrpSpPr>
        <p:grpSpPr>
          <a:xfrm>
            <a:off x="5954294" y="2365816"/>
            <a:ext cx="4646162" cy="1025309"/>
            <a:chOff x="1872708" y="3004417"/>
            <a:chExt cx="4646162" cy="1025309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5C34AADF-ECCD-4A3E-8964-DBBB50419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708" y="3004417"/>
              <a:ext cx="4331733" cy="1025309"/>
            </a:xfrm>
            <a:prstGeom prst="rect">
              <a:avLst/>
            </a:prstGeom>
          </p:spPr>
        </p:pic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34FCC13B-81E8-4438-9A08-6055984BBC41}"/>
                </a:ext>
              </a:extLst>
            </p:cNvPr>
            <p:cNvSpPr/>
            <p:nvPr/>
          </p:nvSpPr>
          <p:spPr>
            <a:xfrm>
              <a:off x="2505298" y="3237812"/>
              <a:ext cx="127391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FCDF3B9C-62F1-4872-8119-C325EDB28E1A}"/>
                </a:ext>
              </a:extLst>
            </p:cNvPr>
            <p:cNvSpPr/>
            <p:nvPr/>
          </p:nvSpPr>
          <p:spPr>
            <a:xfrm>
              <a:off x="5280085" y="3243651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Arrow: Bent-Up 165">
              <a:extLst>
                <a:ext uri="{FF2B5EF4-FFF2-40B4-BE49-F238E27FC236}">
                  <a16:creationId xmlns:a16="http://schemas.microsoft.com/office/drawing/2014/main" id="{21FF3A85-A46E-4565-BF0A-BFE82A842FDD}"/>
                </a:ext>
              </a:extLst>
            </p:cNvPr>
            <p:cNvSpPr/>
            <p:nvPr/>
          </p:nvSpPr>
          <p:spPr>
            <a:xfrm rot="5400000">
              <a:off x="4737473" y="3578210"/>
              <a:ext cx="351980" cy="27816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Arrow: Bent-Up 169">
              <a:extLst>
                <a:ext uri="{FF2B5EF4-FFF2-40B4-BE49-F238E27FC236}">
                  <a16:creationId xmlns:a16="http://schemas.microsoft.com/office/drawing/2014/main" id="{6B549C28-8801-49B6-B1E4-029016ABB402}"/>
                </a:ext>
              </a:extLst>
            </p:cNvPr>
            <p:cNvSpPr/>
            <p:nvPr/>
          </p:nvSpPr>
          <p:spPr>
            <a:xfrm>
              <a:off x="5420062" y="3576330"/>
              <a:ext cx="537491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802DA9E-BBC4-41E2-A804-2B76E54CFF1E}"/>
                </a:ext>
              </a:extLst>
            </p:cNvPr>
            <p:cNvSpPr/>
            <p:nvPr/>
          </p:nvSpPr>
          <p:spPr>
            <a:xfrm>
              <a:off x="4283783" y="3251166"/>
              <a:ext cx="279954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row: Down 181">
              <a:extLst>
                <a:ext uri="{FF2B5EF4-FFF2-40B4-BE49-F238E27FC236}">
                  <a16:creationId xmlns:a16="http://schemas.microsoft.com/office/drawing/2014/main" id="{C26DD7F5-68FC-48DA-B94F-DCAC894772EC}"/>
                </a:ext>
              </a:extLst>
            </p:cNvPr>
            <p:cNvSpPr/>
            <p:nvPr/>
          </p:nvSpPr>
          <p:spPr>
            <a:xfrm>
              <a:off x="4152741" y="3451210"/>
              <a:ext cx="114796" cy="3178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Arrow: Bent-Up 183">
              <a:extLst>
                <a:ext uri="{FF2B5EF4-FFF2-40B4-BE49-F238E27FC236}">
                  <a16:creationId xmlns:a16="http://schemas.microsoft.com/office/drawing/2014/main" id="{EF593AD5-25A0-45FE-BE11-F9820791DDD0}"/>
                </a:ext>
              </a:extLst>
            </p:cNvPr>
            <p:cNvSpPr/>
            <p:nvPr/>
          </p:nvSpPr>
          <p:spPr>
            <a:xfrm rot="5400000">
              <a:off x="2083233" y="3542674"/>
              <a:ext cx="351980" cy="278161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FCFAF190-9C6F-4B2A-A5AC-740F99108E26}"/>
                </a:ext>
              </a:extLst>
            </p:cNvPr>
            <p:cNvSpPr/>
            <p:nvPr/>
          </p:nvSpPr>
          <p:spPr>
            <a:xfrm>
              <a:off x="2962869" y="3750493"/>
              <a:ext cx="173534" cy="11921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row: Bent-Up 193">
              <a:extLst>
                <a:ext uri="{FF2B5EF4-FFF2-40B4-BE49-F238E27FC236}">
                  <a16:creationId xmlns:a16="http://schemas.microsoft.com/office/drawing/2014/main" id="{7DDF4ABE-2E62-4DD8-8BB7-CD3AFA4BD7B4}"/>
                </a:ext>
              </a:extLst>
            </p:cNvPr>
            <p:cNvSpPr/>
            <p:nvPr/>
          </p:nvSpPr>
          <p:spPr>
            <a:xfrm>
              <a:off x="3572607" y="3462212"/>
              <a:ext cx="364283" cy="281920"/>
            </a:xfrm>
            <a:prstGeom prst="bentUpArrow">
              <a:avLst>
                <a:gd name="adj1" fmla="val 25000"/>
                <a:gd name="adj2" fmla="val 24608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Arrow: Right 195">
              <a:extLst>
                <a:ext uri="{FF2B5EF4-FFF2-40B4-BE49-F238E27FC236}">
                  <a16:creationId xmlns:a16="http://schemas.microsoft.com/office/drawing/2014/main" id="{A51CD282-3906-407A-A87F-003FBAA555DC}"/>
                </a:ext>
              </a:extLst>
            </p:cNvPr>
            <p:cNvSpPr/>
            <p:nvPr/>
          </p:nvSpPr>
          <p:spPr>
            <a:xfrm>
              <a:off x="6220830" y="3235852"/>
              <a:ext cx="298040" cy="1192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DA36C9-2395-4398-8170-9D96744E0D87}"/>
              </a:ext>
            </a:extLst>
          </p:cNvPr>
          <p:cNvGrpSpPr/>
          <p:nvPr/>
        </p:nvGrpSpPr>
        <p:grpSpPr>
          <a:xfrm>
            <a:off x="10593985" y="2415380"/>
            <a:ext cx="1552446" cy="463090"/>
            <a:chOff x="4353375" y="4234867"/>
            <a:chExt cx="3372237" cy="1005927"/>
          </a:xfrm>
        </p:grpSpPr>
        <p:sp>
          <p:nvSpPr>
            <p:cNvPr id="208" name="Arrow: Right 207">
              <a:extLst>
                <a:ext uri="{FF2B5EF4-FFF2-40B4-BE49-F238E27FC236}">
                  <a16:creationId xmlns:a16="http://schemas.microsoft.com/office/drawing/2014/main" id="{EEF91E80-4BC6-42F5-BE39-FBDF3FC905F2}"/>
                </a:ext>
              </a:extLst>
            </p:cNvPr>
            <p:cNvSpPr/>
            <p:nvPr/>
          </p:nvSpPr>
          <p:spPr>
            <a:xfrm>
              <a:off x="5901893" y="4600671"/>
              <a:ext cx="324636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Arrow: Right 209">
              <a:extLst>
                <a:ext uri="{FF2B5EF4-FFF2-40B4-BE49-F238E27FC236}">
                  <a16:creationId xmlns:a16="http://schemas.microsoft.com/office/drawing/2014/main" id="{D34E542A-4C51-4241-94F2-7FEBB9FF4C73}"/>
                </a:ext>
              </a:extLst>
            </p:cNvPr>
            <p:cNvSpPr/>
            <p:nvPr/>
          </p:nvSpPr>
          <p:spPr>
            <a:xfrm>
              <a:off x="7454180" y="4577559"/>
              <a:ext cx="271432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7F0F96D-AD9E-43E2-BB44-151818A65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375" y="4234867"/>
              <a:ext cx="3097036" cy="100592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A9D12BB-52F7-4379-8F5D-78915F2E2044}"/>
              </a:ext>
            </a:extLst>
          </p:cNvPr>
          <p:cNvSpPr/>
          <p:nvPr/>
        </p:nvSpPr>
        <p:spPr>
          <a:xfrm>
            <a:off x="7880888" y="2528161"/>
            <a:ext cx="468235" cy="28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A07111"/>
                </a:solidFill>
              </a:rPr>
              <a:t>Pre-processing the inputs affected by the reversals process</a:t>
            </a:r>
            <a:endParaRPr lang="en-GB" sz="3200" dirty="0">
              <a:solidFill>
                <a:srgbClr val="A071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4F620-64E5-4BFF-A954-5057A653431A}"/>
              </a:ext>
            </a:extLst>
          </p:cNvPr>
          <p:cNvSpPr/>
          <p:nvPr/>
        </p:nvSpPr>
        <p:spPr>
          <a:xfrm>
            <a:off x="6039635" y="1951348"/>
            <a:ext cx="4424118" cy="178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11CA6-2701-4242-B416-3FEB89C9B304}"/>
              </a:ext>
            </a:extLst>
          </p:cNvPr>
          <p:cNvSpPr txBox="1"/>
          <p:nvPr/>
        </p:nvSpPr>
        <p:spPr>
          <a:xfrm>
            <a:off x="7180212" y="3817810"/>
            <a:ext cx="2337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Zoom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B311C-4637-4619-870F-18452345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514" y="2398465"/>
            <a:ext cx="2707121" cy="8232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1AD2D91-5056-471C-B0DF-A209B015C05A}"/>
              </a:ext>
            </a:extLst>
          </p:cNvPr>
          <p:cNvSpPr/>
          <p:nvPr/>
        </p:nvSpPr>
        <p:spPr>
          <a:xfrm>
            <a:off x="5811710" y="2631648"/>
            <a:ext cx="313266" cy="1192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7BD-88FA-440A-8864-332B7968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A07111"/>
                </a:solidFill>
                <a:latin typeface="+mn-lt"/>
              </a:rPr>
              <a:t>Pre-processing the inputs affected by the reversals process</a:t>
            </a:r>
            <a:endParaRPr lang="en-GB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E75D-5BF1-476D-B7D8-C9C64B4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CD2B-3B80-417B-BD64-20E3C81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B17E5B-BBAA-4000-90D6-0E13C9DA74D1}"/>
              </a:ext>
            </a:extLst>
          </p:cNvPr>
          <p:cNvSpPr/>
          <p:nvPr/>
        </p:nvSpPr>
        <p:spPr>
          <a:xfrm>
            <a:off x="2224197" y="2823189"/>
            <a:ext cx="2472043" cy="258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9B70B76C-A5EA-4A01-A9A2-A284A3535856}"/>
              </a:ext>
            </a:extLst>
          </p:cNvPr>
          <p:cNvSpPr/>
          <p:nvPr/>
        </p:nvSpPr>
        <p:spPr>
          <a:xfrm rot="5400000">
            <a:off x="5508640" y="3549522"/>
            <a:ext cx="763837" cy="539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AD6191-9783-44F1-A1E6-A8ED4CDD1E9D}"/>
              </a:ext>
            </a:extLst>
          </p:cNvPr>
          <p:cNvSpPr/>
          <p:nvPr/>
        </p:nvSpPr>
        <p:spPr>
          <a:xfrm>
            <a:off x="6096000" y="2852169"/>
            <a:ext cx="1936970" cy="24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ABEE033-4440-4EBA-9E7A-07F95A7AA1AA}"/>
              </a:ext>
            </a:extLst>
          </p:cNvPr>
          <p:cNvSpPr/>
          <p:nvPr/>
        </p:nvSpPr>
        <p:spPr>
          <a:xfrm rot="5400000">
            <a:off x="1326407" y="3478348"/>
            <a:ext cx="867899" cy="512433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C0475C-F4F2-4F57-AAB0-03E15A1DBB15}"/>
              </a:ext>
            </a:extLst>
          </p:cNvPr>
          <p:cNvSpPr/>
          <p:nvPr/>
        </p:nvSpPr>
        <p:spPr>
          <a:xfrm>
            <a:off x="3112121" y="3935765"/>
            <a:ext cx="336746" cy="2587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416CF18B-1F37-4BFD-9584-AC2FDE346C6A}"/>
              </a:ext>
            </a:extLst>
          </p:cNvPr>
          <p:cNvSpPr/>
          <p:nvPr/>
        </p:nvSpPr>
        <p:spPr>
          <a:xfrm>
            <a:off x="4489791" y="3429000"/>
            <a:ext cx="512433" cy="547162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D26698-1BCE-4CE3-9850-D6CD732ACC5A}"/>
              </a:ext>
            </a:extLst>
          </p:cNvPr>
          <p:cNvSpPr/>
          <p:nvPr/>
        </p:nvSpPr>
        <p:spPr>
          <a:xfrm>
            <a:off x="9233967" y="2818935"/>
            <a:ext cx="1061185" cy="262958"/>
          </a:xfrm>
          <a:prstGeom prst="right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638E-ED50-4C00-8FCB-C6C6FCB67803}"/>
              </a:ext>
            </a:extLst>
          </p:cNvPr>
          <p:cNvSpPr txBox="1"/>
          <p:nvPr/>
        </p:nvSpPr>
        <p:spPr>
          <a:xfrm>
            <a:off x="997862" y="2642046"/>
            <a:ext cx="1233831" cy="646331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Contains</a:t>
            </a:r>
            <a:br>
              <a:rPr lang="en-GB" dirty="0"/>
            </a:br>
            <a:r>
              <a:rPr lang="en-GB" dirty="0"/>
              <a:t>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C422-764C-472C-9EA4-7A30C247FCB3}"/>
              </a:ext>
            </a:extLst>
          </p:cNvPr>
          <p:cNvSpPr txBox="1"/>
          <p:nvPr/>
        </p:nvSpPr>
        <p:spPr>
          <a:xfrm>
            <a:off x="2000946" y="3648289"/>
            <a:ext cx="1095548" cy="646331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 pass 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B531A-5BB8-4923-A5A2-8E2F3682747F}"/>
              </a:ext>
            </a:extLst>
          </p:cNvPr>
          <p:cNvSpPr txBox="1"/>
          <p:nvPr/>
        </p:nvSpPr>
        <p:spPr>
          <a:xfrm>
            <a:off x="3448867" y="3554997"/>
            <a:ext cx="100939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Remove spikes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AF1344-ED0E-4D0C-8916-AA552A24399E}"/>
              </a:ext>
            </a:extLst>
          </p:cNvPr>
          <p:cNvSpPr txBox="1"/>
          <p:nvPr/>
        </p:nvSpPr>
        <p:spPr>
          <a:xfrm>
            <a:off x="4696240" y="2505670"/>
            <a:ext cx="139976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Apply reversals processing?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FC89B-C508-4E94-B168-55C4DFD9C196}"/>
              </a:ext>
            </a:extLst>
          </p:cNvPr>
          <p:cNvSpPr txBox="1"/>
          <p:nvPr/>
        </p:nvSpPr>
        <p:spPr>
          <a:xfrm>
            <a:off x="6176074" y="3758988"/>
            <a:ext cx="114677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Reversals</a:t>
            </a:r>
          </a:p>
          <a:p>
            <a:r>
              <a:rPr lang="en-GB" dirty="0"/>
              <a:t>strategy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A7B86A-D9D0-4572-A32C-68109A34FE94}"/>
              </a:ext>
            </a:extLst>
          </p:cNvPr>
          <p:cNvSpPr txBox="1"/>
          <p:nvPr/>
        </p:nvSpPr>
        <p:spPr>
          <a:xfrm>
            <a:off x="8087189" y="2330192"/>
            <a:ext cx="114677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Does it require low-pass filtering?</a:t>
            </a:r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3386D9E5-52CA-4FB2-9C08-F8AA93672848}"/>
              </a:ext>
            </a:extLst>
          </p:cNvPr>
          <p:cNvSpPr/>
          <p:nvPr/>
        </p:nvSpPr>
        <p:spPr>
          <a:xfrm>
            <a:off x="7343864" y="3554782"/>
            <a:ext cx="1266736" cy="613732"/>
          </a:xfrm>
          <a:prstGeom prst="bentUpArrow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19B9B50F-EC4C-48BD-BE29-B44FACE328F3}"/>
              </a:ext>
            </a:extLst>
          </p:cNvPr>
          <p:cNvSpPr/>
          <p:nvPr/>
        </p:nvSpPr>
        <p:spPr>
          <a:xfrm rot="5400000">
            <a:off x="8852048" y="3668780"/>
            <a:ext cx="763837" cy="5397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5BE2CB-9E18-4CE1-91ED-A98CF1E11F06}"/>
              </a:ext>
            </a:extLst>
          </p:cNvPr>
          <p:cNvSpPr txBox="1"/>
          <p:nvPr/>
        </p:nvSpPr>
        <p:spPr>
          <a:xfrm>
            <a:off x="9503855" y="3977483"/>
            <a:ext cx="10967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F52D6BD9-F8EF-435D-A9A7-72A91012669E}"/>
              </a:ext>
            </a:extLst>
          </p:cNvPr>
          <p:cNvSpPr/>
          <p:nvPr/>
        </p:nvSpPr>
        <p:spPr>
          <a:xfrm>
            <a:off x="10600605" y="3273579"/>
            <a:ext cx="501012" cy="936346"/>
          </a:xfrm>
          <a:prstGeom prst="bentUpArrow">
            <a:avLst>
              <a:gd name="adj1" fmla="val 25000"/>
              <a:gd name="adj2" fmla="val 246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96757-6B08-47B5-8FF0-28FA394F0904}"/>
              </a:ext>
            </a:extLst>
          </p:cNvPr>
          <p:cNvSpPr txBox="1"/>
          <p:nvPr/>
        </p:nvSpPr>
        <p:spPr>
          <a:xfrm>
            <a:off x="10295152" y="2627248"/>
            <a:ext cx="131921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Interpolate</a:t>
            </a:r>
          </a:p>
          <a:p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CF374-95A0-4C67-9859-A5106540C03C}"/>
              </a:ext>
            </a:extLst>
          </p:cNvPr>
          <p:cNvSpPr txBox="1"/>
          <p:nvPr/>
        </p:nvSpPr>
        <p:spPr>
          <a:xfrm>
            <a:off x="973478" y="3463623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D6A044-0C7D-4B68-9A31-034DD1A89C49}"/>
              </a:ext>
            </a:extLst>
          </p:cNvPr>
          <p:cNvSpPr txBox="1"/>
          <p:nvPr/>
        </p:nvSpPr>
        <p:spPr>
          <a:xfrm>
            <a:off x="5113084" y="3530521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B72996-9C11-4575-8A89-5D886D2B68CE}"/>
              </a:ext>
            </a:extLst>
          </p:cNvPr>
          <p:cNvSpPr txBox="1"/>
          <p:nvPr/>
        </p:nvSpPr>
        <p:spPr>
          <a:xfrm>
            <a:off x="9076261" y="3537542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710B19-B374-49BA-9ABA-F002A1139CB0}"/>
              </a:ext>
            </a:extLst>
          </p:cNvPr>
          <p:cNvSpPr txBox="1"/>
          <p:nvPr/>
        </p:nvSpPr>
        <p:spPr>
          <a:xfrm>
            <a:off x="6091021" y="2549688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940AA-C628-49D2-85CB-6C21EF10C09B}"/>
              </a:ext>
            </a:extLst>
          </p:cNvPr>
          <p:cNvSpPr txBox="1"/>
          <p:nvPr/>
        </p:nvSpPr>
        <p:spPr>
          <a:xfrm>
            <a:off x="2279691" y="2546963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FF5940-408B-4C93-998F-39A8A22625CB}"/>
              </a:ext>
            </a:extLst>
          </p:cNvPr>
          <p:cNvSpPr txBox="1"/>
          <p:nvPr/>
        </p:nvSpPr>
        <p:spPr>
          <a:xfrm>
            <a:off x="9239555" y="2533299"/>
            <a:ext cx="6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48AFC-4A2C-4F23-BD28-AAB14D4DB770}"/>
              </a:ext>
            </a:extLst>
          </p:cNvPr>
          <p:cNvSpPr txBox="1"/>
          <p:nvPr/>
        </p:nvSpPr>
        <p:spPr>
          <a:xfrm>
            <a:off x="330200" y="1590040"/>
            <a:ext cx="405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create </a:t>
            </a:r>
            <a:r>
              <a:rPr lang="en-GB" b="1" dirty="0">
                <a:solidFill>
                  <a:srgbClr val="FF0000"/>
                </a:solidFill>
              </a:rPr>
              <a:t>pipeline 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27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Strategy for processing data that is affected by the reversals</a:t>
            </a:r>
            <a:endParaRPr lang="en-GB" sz="3000" dirty="0">
              <a:solidFill>
                <a:srgbClr val="A0711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E00F3F4-9F08-4D86-8166-E3B049C5D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72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b="1" u="sng" dirty="0"/>
                  <a:t>Use the standard deviation of the maximum values with a 20-minute time period</a:t>
                </a:r>
              </a:p>
              <a:p>
                <a:r>
                  <a:rPr lang="en-GB" sz="2000" dirty="0"/>
                  <a:t>Start data processing </a:t>
                </a:r>
                <a:r>
                  <a:rPr lang="en-US" sz="2000" dirty="0"/>
                  <a:t>at the minimum value of the first 20 minutes</a:t>
                </a:r>
                <a:r>
                  <a:rPr lang="en-GB" sz="2000" dirty="0"/>
                  <a:t>:</a:t>
                </a:r>
              </a:p>
              <a:p>
                <a:pPr lvl="1"/>
                <a:r>
                  <a:rPr lang="en-US" sz="2000" dirty="0"/>
                  <a:t>We search for the minimum value of the signal at the first 20 minutes to identify the point before the next firing.</a:t>
                </a:r>
                <a:endParaRPr lang="en-GB" sz="2000" dirty="0"/>
              </a:p>
              <a:p>
                <a:r>
                  <a:rPr lang="en-GB" sz="2000" dirty="0"/>
                  <a:t>Identify the maximum value within a 20-minute time period.</a:t>
                </a:r>
              </a:p>
              <a:p>
                <a:r>
                  <a:rPr lang="en-GB" sz="2000" dirty="0"/>
                  <a:t>Get the signal values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z="2000" dirty="0"/>
                  <a:t> around the maximum value.</a:t>
                </a: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E00F3F4-9F08-4D86-8166-E3B049C5D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727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34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Strategy for processing data that is affected by the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17BEFC-3097-4927-BBBC-62EC6841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5708" r="8568" b="8215"/>
          <a:stretch/>
        </p:blipFill>
        <p:spPr>
          <a:xfrm>
            <a:off x="1418713" y="1348962"/>
            <a:ext cx="9354573" cy="46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Strategy for processing data that is affected by the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17BEFC-3097-4927-BBBC-62EC68411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5708" r="8568" b="8215"/>
          <a:stretch/>
        </p:blipFill>
        <p:spPr>
          <a:xfrm>
            <a:off x="1418713" y="1348962"/>
            <a:ext cx="9354573" cy="46908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89D9C8-CBE8-4BD9-8F28-1A7526A98C37}"/>
              </a:ext>
            </a:extLst>
          </p:cNvPr>
          <p:cNvSpPr/>
          <p:nvPr/>
        </p:nvSpPr>
        <p:spPr>
          <a:xfrm>
            <a:off x="2036190" y="2064470"/>
            <a:ext cx="490194" cy="3044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49D01-709B-41C8-8D26-E6EA2E12B501}"/>
              </a:ext>
            </a:extLst>
          </p:cNvPr>
          <p:cNvSpPr txBox="1"/>
          <p:nvPr/>
        </p:nvSpPr>
        <p:spPr>
          <a:xfrm>
            <a:off x="591543" y="4246246"/>
            <a:ext cx="116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Zoom in</a:t>
            </a:r>
          </a:p>
        </p:txBody>
      </p:sp>
    </p:spTree>
    <p:extLst>
      <p:ext uri="{BB962C8B-B14F-4D97-AF65-F5344CB8AC3E}">
        <p14:creationId xmlns:p14="http://schemas.microsoft.com/office/powerpoint/2010/main" val="297797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9CE6B505-C742-4AA1-B41B-536574382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5361" r="8950" b="7520"/>
          <a:stretch/>
        </p:blipFill>
        <p:spPr>
          <a:xfrm>
            <a:off x="1184060" y="1102699"/>
            <a:ext cx="9240100" cy="49231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2BB-C34A-429F-B35C-137ED16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E527-DD8E-4BC9-8E66-E145A764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69D2E1-5585-45B9-B791-A1DC7BB40398}"/>
              </a:ext>
            </a:extLst>
          </p:cNvPr>
          <p:cNvSpPr txBox="1"/>
          <p:nvPr/>
        </p:nvSpPr>
        <p:spPr>
          <a:xfrm>
            <a:off x="1377323" y="407999"/>
            <a:ext cx="1019156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dirty="0">
                <a:solidFill>
                  <a:srgbClr val="A07111"/>
                </a:solidFill>
              </a:rPr>
              <a:t>Strategy for processing data that is affected by the reversals</a:t>
            </a:r>
            <a:endParaRPr lang="en-GB" sz="2600" dirty="0">
              <a:solidFill>
                <a:srgbClr val="A0711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AC9A9-89B9-484C-BC98-5DCA205307D3}"/>
              </a:ext>
            </a:extLst>
          </p:cNvPr>
          <p:cNvSpPr txBox="1"/>
          <p:nvPr/>
        </p:nvSpPr>
        <p:spPr>
          <a:xfrm>
            <a:off x="775540" y="1120806"/>
            <a:ext cx="16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Starting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63D9-15BE-4C9A-8169-D63BD19B887F}"/>
              </a:ext>
            </a:extLst>
          </p:cNvPr>
          <p:cNvCxnSpPr>
            <a:cxnSpLocks/>
          </p:cNvCxnSpPr>
          <p:nvPr/>
        </p:nvCxnSpPr>
        <p:spPr>
          <a:xfrm>
            <a:off x="2016963" y="1495221"/>
            <a:ext cx="0" cy="4316909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993BA-B9A2-4243-9A3A-EE0B11214923}"/>
                  </a:ext>
                </a:extLst>
              </p:cNvPr>
              <p:cNvSpPr txBox="1"/>
              <p:nvPr/>
            </p:nvSpPr>
            <p:spPr>
              <a:xfrm>
                <a:off x="5336354" y="1676630"/>
                <a:ext cx="1768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* Within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D993BA-B9A2-4243-9A3A-EE0B11214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54" y="1676630"/>
                <a:ext cx="1768415" cy="369332"/>
              </a:xfrm>
              <a:prstGeom prst="rect">
                <a:avLst/>
              </a:prstGeom>
              <a:blipFill>
                <a:blip r:embed="rId3"/>
                <a:stretch>
                  <a:fillRect l="-27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5F57A6-93C4-4BA7-BA3E-F40BC2A883EB}"/>
              </a:ext>
            </a:extLst>
          </p:cNvPr>
          <p:cNvSpPr txBox="1"/>
          <p:nvPr/>
        </p:nvSpPr>
        <p:spPr>
          <a:xfrm>
            <a:off x="2608395" y="1491964"/>
            <a:ext cx="14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Max values</a:t>
            </a:r>
          </a:p>
        </p:txBody>
      </p:sp>
    </p:spTree>
    <p:extLst>
      <p:ext uri="{BB962C8B-B14F-4D97-AF65-F5344CB8AC3E}">
        <p14:creationId xmlns:p14="http://schemas.microsoft.com/office/powerpoint/2010/main" val="299064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2114</Words>
  <Application>Microsoft Office PowerPoint</Application>
  <PresentationFormat>Widescreen</PresentationFormat>
  <Paragraphs>403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NSG Pilkington – University of Liverpool Machine Learning Project:  18/11/2020</vt:lpstr>
      <vt:lpstr>PowerPoint Presentation</vt:lpstr>
      <vt:lpstr>PowerPoint Presentation</vt:lpstr>
      <vt:lpstr>PowerPoint Presentation</vt:lpstr>
      <vt:lpstr>Pre-processing the inputs affected by the reversals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Pre-processing the inputs affected by the reversals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18/11/2020</dc:title>
  <dc:creator>Peter Green</dc:creator>
  <cp:lastModifiedBy>Diego Echeverria</cp:lastModifiedBy>
  <cp:revision>27</cp:revision>
  <dcterms:created xsi:type="dcterms:W3CDTF">2020-11-18T09:40:15Z</dcterms:created>
  <dcterms:modified xsi:type="dcterms:W3CDTF">2020-11-18T15:29:27Z</dcterms:modified>
</cp:coreProperties>
</file>