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81" r:id="rId3"/>
    <p:sldId id="492" r:id="rId4"/>
    <p:sldId id="495" r:id="rId5"/>
    <p:sldId id="505" r:id="rId6"/>
    <p:sldId id="460" r:id="rId7"/>
    <p:sldId id="493" r:id="rId8"/>
    <p:sldId id="503" r:id="rId9"/>
    <p:sldId id="484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4" r:id="rId18"/>
    <p:sldId id="427" r:id="rId19"/>
    <p:sldId id="428" r:id="rId20"/>
    <p:sldId id="400" r:id="rId21"/>
    <p:sldId id="402" r:id="rId22"/>
    <p:sldId id="409" r:id="rId23"/>
    <p:sldId id="410" r:id="rId24"/>
    <p:sldId id="430" r:id="rId25"/>
    <p:sldId id="407" r:id="rId26"/>
    <p:sldId id="413" r:id="rId27"/>
    <p:sldId id="412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31" r:id="rId41"/>
    <p:sldId id="491" r:id="rId42"/>
    <p:sldId id="3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4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7D"/>
    <a:srgbClr val="A07111"/>
    <a:srgbClr val="002060"/>
    <a:srgbClr val="1919FF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>
        <p:scale>
          <a:sx n="65" d="100"/>
          <a:sy n="65" d="100"/>
        </p:scale>
        <p:origin x="6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8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25/11/2020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Tags identified for combination:</a:t>
            </a:r>
          </a:p>
          <a:p>
            <a:r>
              <a:rPr lang="en-GB" sz="2800" dirty="0">
                <a:solidFill>
                  <a:srgbClr val="002060"/>
                </a:solidFill>
              </a:rPr>
              <a:t>Standard combination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9AEC0BF-7CBE-4991-A32D-D3CFECE09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64" r="9265" b="7294"/>
          <a:stretch/>
        </p:blipFill>
        <p:spPr>
          <a:xfrm>
            <a:off x="1151964" y="1362106"/>
            <a:ext cx="9888071" cy="46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381271" y="4741949"/>
            <a:ext cx="11051718" cy="82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Tags identified for combination: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 b="1" dirty="0">
                <a:solidFill>
                  <a:srgbClr val="A07111"/>
                </a:solidFill>
                <a:latin typeface="+mn-lt"/>
              </a:rPr>
              <a:t>Tags identified for combination: 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Standard combination</a:t>
            </a:r>
            <a:endParaRPr lang="en-US" sz="2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50AC1AD-2B87-4FBE-927A-957115CB87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-1" b="-1"/>
          <a:stretch/>
        </p:blipFill>
        <p:spPr>
          <a:xfrm>
            <a:off x="228627" y="321733"/>
            <a:ext cx="3872685" cy="269418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9EC8AC4-3E2D-425F-87DA-08068B077E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0" b="-1"/>
          <a:stretch/>
        </p:blipFill>
        <p:spPr>
          <a:xfrm>
            <a:off x="4115660" y="321735"/>
            <a:ext cx="3876869" cy="269418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D284931-6354-40B6-B015-13B8141D9B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0" b="-1"/>
          <a:stretch/>
        </p:blipFill>
        <p:spPr>
          <a:xfrm>
            <a:off x="8006869" y="321734"/>
            <a:ext cx="3877291" cy="269418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12A37C-C226-4123-8239-55AC5718BC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" b="-1"/>
          <a:stretch/>
        </p:blipFill>
        <p:spPr>
          <a:xfrm>
            <a:off x="228600" y="2423723"/>
            <a:ext cx="3874000" cy="2694187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4F516E85-F547-45E7-9BC5-B0427B628D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r="1076" b="3"/>
          <a:stretch/>
        </p:blipFill>
        <p:spPr>
          <a:xfrm>
            <a:off x="4103351" y="2422095"/>
            <a:ext cx="3889178" cy="2698546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54E2717-1F41-4175-8F13-FB13D07481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r="540" b="-1"/>
          <a:stretch/>
        </p:blipFill>
        <p:spPr>
          <a:xfrm>
            <a:off x="7992529" y="2422097"/>
            <a:ext cx="3903214" cy="2694187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372" y="6536267"/>
            <a:ext cx="2743200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3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607325" y="4741948"/>
            <a:ext cx="10825663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rgbClr val="A07111"/>
                </a:solidFill>
                <a:ea typeface="+mj-ea"/>
                <a:cs typeface="+mj-cs"/>
              </a:rPr>
              <a:t>Tags identified for combination: </a:t>
            </a:r>
            <a:r>
              <a:rPr lang="en-US" sz="2500" kern="1200" dirty="0">
                <a:solidFill>
                  <a:srgbClr val="FFFFFF"/>
                </a:solidFill>
                <a:ea typeface="+mj-ea"/>
                <a:cs typeface="+mj-cs"/>
              </a:rPr>
              <a:t>Standard combination</a:t>
            </a:r>
            <a:endParaRPr lang="en-US" sz="2500" b="1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9FA9C35-A2A3-4953-B295-80BFC9E45F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327" b="-1"/>
          <a:stretch/>
        </p:blipFill>
        <p:spPr>
          <a:xfrm>
            <a:off x="307840" y="-201524"/>
            <a:ext cx="3793472" cy="3560406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C520EFCC-5238-4EE0-A75E-E7C42EC399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r="-1" b="-1"/>
          <a:stretch/>
        </p:blipFill>
        <p:spPr>
          <a:xfrm>
            <a:off x="4194959" y="-201522"/>
            <a:ext cx="3797570" cy="356040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2BE3E1D-799E-4ED3-8584-31960B7138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r="-1" b="-1"/>
          <a:stretch/>
        </p:blipFill>
        <p:spPr>
          <a:xfrm>
            <a:off x="8086176" y="-201523"/>
            <a:ext cx="3797984" cy="356040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A6FAD0F-BCE6-4D33-A198-372570965F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r="-1" b="-1"/>
          <a:stretch/>
        </p:blipFill>
        <p:spPr>
          <a:xfrm>
            <a:off x="206975" y="1648796"/>
            <a:ext cx="3895625" cy="356040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49C1599-5DB1-4C1A-9309-453FAF1577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r="71" b="3"/>
          <a:stretch/>
        </p:blipFill>
        <p:spPr>
          <a:xfrm>
            <a:off x="4089315" y="1645914"/>
            <a:ext cx="3992867" cy="356616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B4C537A-27D7-4AFC-81F5-2903D955433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r="-1" b="-1"/>
          <a:stretch/>
        </p:blipFill>
        <p:spPr>
          <a:xfrm>
            <a:off x="7992529" y="1647170"/>
            <a:ext cx="3895625" cy="3560406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372" y="6536267"/>
            <a:ext cx="2743200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8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Tags identified for combination:</a:t>
            </a:r>
          </a:p>
          <a:p>
            <a:r>
              <a:rPr lang="en-GB" sz="2800" dirty="0">
                <a:solidFill>
                  <a:srgbClr val="002060"/>
                </a:solidFill>
              </a:rPr>
              <a:t>Special case 1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4FEBBBF-22C9-4393-9AD7-B94896557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t="9553" r="9338" b="7012"/>
          <a:stretch/>
        </p:blipFill>
        <p:spPr>
          <a:xfrm>
            <a:off x="1210234" y="1559859"/>
            <a:ext cx="9843247" cy="45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7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22459" y="215975"/>
            <a:ext cx="101915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Tags identified for combination:</a:t>
            </a:r>
          </a:p>
          <a:p>
            <a:r>
              <a:rPr lang="en-GB" sz="2800" dirty="0">
                <a:solidFill>
                  <a:srgbClr val="002060"/>
                </a:solidFill>
              </a:rPr>
              <a:t>Special case 2</a:t>
            </a:r>
            <a:endParaRPr lang="en-GB" sz="28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11B3360-34FD-4A56-A182-35201DB0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9247" r="9400" b="6368"/>
          <a:stretch/>
        </p:blipFill>
        <p:spPr>
          <a:xfrm>
            <a:off x="1181100" y="1272111"/>
            <a:ext cx="9829800" cy="4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7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>
                <a:solidFill>
                  <a:srgbClr val="A07111"/>
                </a:solidFill>
                <a:ea typeface="+mj-ea"/>
                <a:cs typeface="+mj-cs"/>
              </a:rPr>
              <a:t>Tags identified for combination</a:t>
            </a: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dirty="0">
                <a:solidFill>
                  <a:srgbClr val="1F2B7D"/>
                </a:solidFill>
                <a:ea typeface="+mj-ea"/>
                <a:cs typeface="+mj-cs"/>
              </a:rPr>
              <a:t>Special case 2</a:t>
            </a:r>
            <a:endParaRPr lang="en-US" sz="2900" b="1" kern="1200" dirty="0">
              <a:solidFill>
                <a:srgbClr val="1F2B7D"/>
              </a:solidFill>
              <a:ea typeface="+mj-ea"/>
              <a:cs typeface="+mj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E7DBC35-FD60-4571-B2DF-6F1AED41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E67F2E95-50AE-494A-A464-FE911509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F49F11DA-979B-48D6-8B6B-C3B911535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F8284787-B928-4B96-8215-DE0E240C7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0F83C599-4506-4911-82CA-AA8F8F283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798486DB-4E93-4B3A-A31C-0ACBAA6E8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2EBD488F-BCDA-4EFD-829B-C1254BCE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A3CE0433-7255-48F7-8CAA-A043DBDB0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F57E4ECD-E1A6-41A2-A053-CD4B4480D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BC6E0951-20BC-4664-A912-EC8DF6E89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4C5861F2-A0AE-4542-BCF1-E75A411C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821891C2-E06B-4272-B595-9A53D9EA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1546E720-EE9E-4336-A4EA-F383931EA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561090E9-B190-4E68-998E-1B6C1892D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E6B4938C-7450-4B46-9C70-5368DB681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E85FDDA5-33B3-47B1-BABA-EF3F85973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AF3217C-D71A-45E7-AFFC-302BE1599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85CB1885-1B6E-4FD2-B562-52E71361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8B92C391-3FD2-4694-A851-F4FCB9A9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13DB927D-065A-47C1-AA91-55ACDE014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836DF0BC-492A-458B-82BA-F2C9B0D4B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69A375-0D88-469C-98D4-90AFE7EE15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t="11445" r="666" b="-2"/>
          <a:stretch/>
        </p:blipFill>
        <p:spPr>
          <a:xfrm>
            <a:off x="6412992" y="365342"/>
            <a:ext cx="5779008" cy="28270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D8A5A75-8477-4534-B815-D0F7BC09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0" t="11947" r="7727"/>
          <a:stretch/>
        </p:blipFill>
        <p:spPr>
          <a:xfrm>
            <a:off x="603503" y="3666906"/>
            <a:ext cx="5779008" cy="3191093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08128F8F-2851-4536-A9C7-72A8F35850F7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-5400000">
            <a:off x="-941832" y="5285232"/>
            <a:ext cx="24963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7581F1C0-FBA7-4F2D-8E52-BF0176277A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11909" r="6591" b="-1"/>
          <a:stretch/>
        </p:blipFill>
        <p:spPr>
          <a:xfrm>
            <a:off x="6412992" y="3665583"/>
            <a:ext cx="5779008" cy="3192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45EDFC-9E6C-4A8A-A723-96202C0F34BA}"/>
              </a:ext>
            </a:extLst>
          </p:cNvPr>
          <p:cNvSpPr txBox="1"/>
          <p:nvPr/>
        </p:nvSpPr>
        <p:spPr>
          <a:xfrm>
            <a:off x="7319740" y="62222"/>
            <a:ext cx="39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associated with the Tag ID: 100016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64C90B-FCF9-4007-AC5C-E9ED95EDF47F}"/>
              </a:ext>
            </a:extLst>
          </p:cNvPr>
          <p:cNvSpPr txBox="1"/>
          <p:nvPr/>
        </p:nvSpPr>
        <p:spPr>
          <a:xfrm>
            <a:off x="1385940" y="3297575"/>
            <a:ext cx="39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associated with the Tag ID: 100012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A3E061-1EF5-44EB-97D8-C3B2DB7EECFE}"/>
              </a:ext>
            </a:extLst>
          </p:cNvPr>
          <p:cNvSpPr txBox="1"/>
          <p:nvPr/>
        </p:nvSpPr>
        <p:spPr>
          <a:xfrm>
            <a:off x="7319740" y="3310872"/>
            <a:ext cx="39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associated with the Tag ID: 100028</a:t>
            </a:r>
          </a:p>
        </p:txBody>
      </p:sp>
    </p:spTree>
    <p:extLst>
      <p:ext uri="{BB962C8B-B14F-4D97-AF65-F5344CB8AC3E}">
        <p14:creationId xmlns:p14="http://schemas.microsoft.com/office/powerpoint/2010/main" val="14328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889052" y="2463301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Any recommendations for the special cases, 1 and 2?</a:t>
            </a:r>
          </a:p>
        </p:txBody>
      </p:sp>
    </p:spTree>
    <p:extLst>
      <p:ext uri="{BB962C8B-B14F-4D97-AF65-F5344CB8AC3E}">
        <p14:creationId xmlns:p14="http://schemas.microsoft.com/office/powerpoint/2010/main" val="239481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Run the pre-processing tasks defined in the flow chart with the 170 inputs specified in the spreadsheet “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</a:rPr>
              <a:t>UK5 AI Furnace Model Input Pre-Processing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Define a strategy to combine the signals identified with the “Indirect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TagID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” labels in the “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</a:rPr>
              <a:t>UK5 AI Furnace Model Input Pre-Processing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” spreadsheet.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Once the combination strategy is defined, identify groups of correlated tags using Feature Selection.</a:t>
            </a:r>
          </a:p>
          <a:p>
            <a:r>
              <a:rPr lang="en-GB" sz="2000" dirty="0"/>
              <a:t>Updates related to the Multiple Linear Regression model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>
                <a:solidFill>
                  <a:schemeClr val="bg1">
                    <a:lumMod val="50000"/>
                  </a:schemeClr>
                </a:solidFill>
              </a:rPr>
              <a:t>To-do (longer-term)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Repeat analysis that use randomly selected inputs and/or randomly selected time lags.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Consider using a multi-output linear regression.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34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0828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Multiple linear regression model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/>
              <p:nvPr/>
            </p:nvSpPr>
            <p:spPr>
              <a:xfrm>
                <a:off x="4282440" y="1569720"/>
                <a:ext cx="2123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0" y="1569720"/>
                <a:ext cx="2123658" cy="369332"/>
              </a:xfrm>
              <a:prstGeom prst="rect">
                <a:avLst/>
              </a:prstGeom>
              <a:blipFill>
                <a:blip r:embed="rId2"/>
                <a:stretch>
                  <a:fillRect l="-3161" t="-18333" r="-4598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/>
              <p:nvPr/>
            </p:nvSpPr>
            <p:spPr>
              <a:xfrm>
                <a:off x="4257272" y="2189480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72" y="2189480"/>
                <a:ext cx="2424125" cy="369332"/>
              </a:xfrm>
              <a:prstGeom prst="rect">
                <a:avLst/>
              </a:prstGeom>
              <a:blipFill>
                <a:blip r:embed="rId3"/>
                <a:stretch>
                  <a:fillRect l="-2513" t="-16393" r="-4020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/>
              <p:nvPr/>
            </p:nvSpPr>
            <p:spPr>
              <a:xfrm>
                <a:off x="4282439" y="2809240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39" y="2809240"/>
                <a:ext cx="2424125" cy="369332"/>
              </a:xfrm>
              <a:prstGeom prst="rect">
                <a:avLst/>
              </a:prstGeom>
              <a:blipFill>
                <a:blip r:embed="rId4"/>
                <a:stretch>
                  <a:fillRect l="-2261" t="-18333" r="-402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9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0828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Multiple linear regression model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/>
              <p:nvPr/>
            </p:nvSpPr>
            <p:spPr>
              <a:xfrm>
                <a:off x="4282440" y="1569720"/>
                <a:ext cx="2123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1FE01-915C-4795-AB5F-6091BD57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0" y="1569720"/>
                <a:ext cx="2123658" cy="369332"/>
              </a:xfrm>
              <a:prstGeom prst="rect">
                <a:avLst/>
              </a:prstGeom>
              <a:blipFill>
                <a:blip r:embed="rId2"/>
                <a:stretch>
                  <a:fillRect l="-3161" t="-18333" r="-4598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/>
              <p:nvPr/>
            </p:nvSpPr>
            <p:spPr>
              <a:xfrm>
                <a:off x="4274050" y="2189480"/>
                <a:ext cx="249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EEF484-5EA2-46BD-91AA-4294AFF9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50" y="2189480"/>
                <a:ext cx="2491451" cy="369332"/>
              </a:xfrm>
              <a:prstGeom prst="rect">
                <a:avLst/>
              </a:prstGeom>
              <a:blipFill>
                <a:blip r:embed="rId3"/>
                <a:stretch>
                  <a:fillRect l="-1222" t="-16393" r="-2689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/>
              <p:nvPr/>
            </p:nvSpPr>
            <p:spPr>
              <a:xfrm>
                <a:off x="4282439" y="2809240"/>
                <a:ext cx="2424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3CA9F0-BE85-4D55-A2F0-EA947D12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39" y="2809240"/>
                <a:ext cx="2424125" cy="369332"/>
              </a:xfrm>
              <a:prstGeom prst="rect">
                <a:avLst/>
              </a:prstGeom>
              <a:blipFill>
                <a:blip r:embed="rId4"/>
                <a:stretch>
                  <a:fillRect l="-2261" t="-18333" r="-402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D79A2A-9C3E-429D-B99C-45DDB8975C39}"/>
              </a:ext>
            </a:extLst>
          </p:cNvPr>
          <p:cNvSpPr txBox="1"/>
          <p:nvPr/>
        </p:nvSpPr>
        <p:spPr>
          <a:xfrm>
            <a:off x="4531360" y="3677920"/>
            <a:ext cx="443992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Appropriately processed tag data (details in next slides…)</a:t>
            </a:r>
          </a:p>
        </p:txBody>
      </p:sp>
    </p:spTree>
    <p:extLst>
      <p:ext uri="{BB962C8B-B14F-4D97-AF65-F5344CB8AC3E}">
        <p14:creationId xmlns:p14="http://schemas.microsoft.com/office/powerpoint/2010/main" val="37817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”.</a:t>
            </a:r>
          </a:p>
          <a:p>
            <a:r>
              <a:rPr lang="en-GB" sz="2000" dirty="0"/>
              <a:t>Define a strategy to combine the signals identified with the “Indirect </a:t>
            </a:r>
            <a:r>
              <a:rPr lang="en-GB" sz="2000" dirty="0" err="1"/>
              <a:t>TagID</a:t>
            </a:r>
            <a:r>
              <a:rPr lang="en-GB" sz="2000" dirty="0"/>
              <a:t>” labels in the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 spreadsheet.</a:t>
            </a:r>
          </a:p>
          <a:p>
            <a:r>
              <a:rPr lang="en-GB" sz="2000" dirty="0"/>
              <a:t>Once the combination strategy is defined, identify groups of correlated tags using Feature Selection.</a:t>
            </a:r>
          </a:p>
          <a:p>
            <a:r>
              <a:rPr lang="en-GB" sz="2000" dirty="0"/>
              <a:t>Updates related to the Multiple Linear Regression model.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1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492264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759058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6DB1-F4D8-4C27-B4BB-CA183BBACA52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DC4E68-55EC-4EF8-9274-C6B2FC118821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444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2759058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3449B1-A219-4D38-8BBB-2DC27A4DF64C}"/>
              </a:ext>
            </a:extLst>
          </p:cNvPr>
          <p:cNvCxnSpPr>
            <a:cxnSpLocks/>
          </p:cNvCxnSpPr>
          <p:nvPr/>
        </p:nvCxnSpPr>
        <p:spPr>
          <a:xfrm>
            <a:off x="2799415" y="3522548"/>
            <a:ext cx="19651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7B708-072F-4934-8EA2-D8AB5BFA8105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504A93-C696-4E02-9A73-87EBBF8451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58CB5F-3A63-4984-8BB7-E87A73EAD15C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3EAB9-3B3E-433F-ADEF-D57F531F4155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829B96-BD9C-435F-8C40-0522837F0539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47EDC-2B04-4C5E-8A74-237621FD94BA}"/>
              </a:ext>
            </a:extLst>
          </p:cNvPr>
          <p:cNvSpPr txBox="1"/>
          <p:nvPr/>
        </p:nvSpPr>
        <p:spPr>
          <a:xfrm>
            <a:off x="2839130" y="3148148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7ABCBB-4F15-4CE6-AE18-8D1718729A8B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D17590-D70E-46A3-BDA1-2434F4FBF43D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CE411-3817-4CA8-844E-90794920F7DB}"/>
              </a:ext>
            </a:extLst>
          </p:cNvPr>
          <p:cNvSpPr txBox="1"/>
          <p:nvPr/>
        </p:nvSpPr>
        <p:spPr>
          <a:xfrm>
            <a:off x="8848087" y="447040"/>
            <a:ext cx="25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for time lags…</a:t>
            </a:r>
          </a:p>
        </p:txBody>
      </p:sp>
    </p:spTree>
    <p:extLst>
      <p:ext uri="{BB962C8B-B14F-4D97-AF65-F5344CB8AC3E}">
        <p14:creationId xmlns:p14="http://schemas.microsoft.com/office/powerpoint/2010/main" val="84873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52953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3449B1-A219-4D38-8BBB-2DC27A4DF64C}"/>
              </a:ext>
            </a:extLst>
          </p:cNvPr>
          <p:cNvCxnSpPr>
            <a:cxnSpLocks/>
          </p:cNvCxnSpPr>
          <p:nvPr/>
        </p:nvCxnSpPr>
        <p:spPr>
          <a:xfrm>
            <a:off x="2799415" y="3522548"/>
            <a:ext cx="19651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2EDA4E-7A2B-4B6A-9EEE-5E719CBA4B32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B5DE2-0950-4D7C-8F30-411D62C3008F}"/>
              </a:ext>
            </a:extLst>
          </p:cNvPr>
          <p:cNvCxnSpPr>
            <a:cxnSpLocks/>
          </p:cNvCxnSpPr>
          <p:nvPr/>
        </p:nvCxnSpPr>
        <p:spPr>
          <a:xfrm>
            <a:off x="2839129" y="5670667"/>
            <a:ext cx="3956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342A6E-9CCE-4AF0-80E0-CD1EA68001B0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5DD2A-7B3B-4E7F-9E9B-64A9F34099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F51264-7601-4A47-8AB5-5EE8400D3A20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8CA8F0-50E2-4CE4-AF2B-C3D58364B2C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D98DDF-FA77-4503-85F1-96019B74892D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8C5D0-7C8D-46D6-84B2-9A5BD44B38BD}"/>
              </a:ext>
            </a:extLst>
          </p:cNvPr>
          <p:cNvSpPr txBox="1"/>
          <p:nvPr/>
        </p:nvSpPr>
        <p:spPr>
          <a:xfrm>
            <a:off x="2839130" y="3148148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DF4E79-536A-4C63-9C1F-5F1A6AC1DA2F}"/>
              </a:ext>
            </a:extLst>
          </p:cNvPr>
          <p:cNvSpPr txBox="1"/>
          <p:nvPr/>
        </p:nvSpPr>
        <p:spPr>
          <a:xfrm>
            <a:off x="3885468" y="5349210"/>
            <a:ext cx="176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 + 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D4B886-9F6D-4D1C-8737-0C798BDD66DF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75D87-9E0D-4ED0-852A-1301FE5C7FC5}"/>
              </a:ext>
            </a:extLst>
          </p:cNvPr>
          <p:cNvSpPr txBox="1"/>
          <p:nvPr/>
        </p:nvSpPr>
        <p:spPr>
          <a:xfrm>
            <a:off x="8848087" y="447040"/>
            <a:ext cx="25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for time lags…</a:t>
            </a:r>
          </a:p>
        </p:txBody>
      </p:sp>
    </p:spTree>
    <p:extLst>
      <p:ext uri="{BB962C8B-B14F-4D97-AF65-F5344CB8AC3E}">
        <p14:creationId xmlns:p14="http://schemas.microsoft.com/office/powerpoint/2010/main" val="345346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52953" y="561036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3FB7E8-CD46-4240-AD28-01E814741C42}"/>
              </a:ext>
            </a:extLst>
          </p:cNvPr>
          <p:cNvSpPr/>
          <p:nvPr/>
        </p:nvSpPr>
        <p:spPr>
          <a:xfrm>
            <a:off x="3470613" y="2959458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D52041-9A9F-4A78-B506-593A6601DA32}"/>
              </a:ext>
            </a:extLst>
          </p:cNvPr>
          <p:cNvSpPr/>
          <p:nvPr/>
        </p:nvSpPr>
        <p:spPr>
          <a:xfrm>
            <a:off x="2821432" y="10619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C58A88-14BD-49B2-929E-1C47235665C9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FA10E3-4706-40DC-BA89-1040477E3F2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B0ED72-7840-4315-AEBF-E6770CD11153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73062-5EE6-4E7C-AAC9-B535B2C0C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A8F341-7B74-48EF-97B6-715C0DB21CA1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6A65C3-54D2-4DC8-89E1-0170610E363E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742509-F003-42DA-B152-CEEEE565C300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18E15-FC31-4081-B17B-25207257E5D7}"/>
              </a:ext>
            </a:extLst>
          </p:cNvPr>
          <p:cNvSpPr txBox="1"/>
          <p:nvPr/>
        </p:nvSpPr>
        <p:spPr>
          <a:xfrm>
            <a:off x="8848087" y="447040"/>
            <a:ext cx="2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data where we can’t realise predictions</a:t>
            </a:r>
          </a:p>
        </p:txBody>
      </p:sp>
    </p:spTree>
    <p:extLst>
      <p:ext uri="{BB962C8B-B14F-4D97-AF65-F5344CB8AC3E}">
        <p14:creationId xmlns:p14="http://schemas.microsoft.com/office/powerpoint/2010/main" val="92067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D45E3-7E40-467F-A581-482F0A14BB9E}"/>
              </a:ext>
            </a:extLst>
          </p:cNvPr>
          <p:cNvCxnSpPr/>
          <p:nvPr/>
        </p:nvCxnSpPr>
        <p:spPr bwMode="auto">
          <a:xfrm>
            <a:off x="6932526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4764561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6895784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879638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849217" y="56124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FC3E-931D-42F8-9588-0E05A04BCC40}"/>
              </a:ext>
            </a:extLst>
          </p:cNvPr>
          <p:cNvSpPr/>
          <p:nvPr/>
        </p:nvSpPr>
        <p:spPr>
          <a:xfrm>
            <a:off x="8848086" y="2985056"/>
            <a:ext cx="1890853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5BFBA3-EEC9-421B-9FC2-A80543411CB5}"/>
              </a:ext>
            </a:extLst>
          </p:cNvPr>
          <p:cNvSpPr/>
          <p:nvPr/>
        </p:nvSpPr>
        <p:spPr>
          <a:xfrm>
            <a:off x="2261470" y="1555191"/>
            <a:ext cx="507075" cy="389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F2C6E3-C614-4878-8331-541F9A93D9C6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0429F-B0A6-46FF-B3C9-5CA48D8E24C8}"/>
              </a:ext>
            </a:extLst>
          </p:cNvPr>
          <p:cNvSpPr/>
          <p:nvPr/>
        </p:nvSpPr>
        <p:spPr>
          <a:xfrm>
            <a:off x="8755450" y="5072074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3FB7E8-CD46-4240-AD28-01E814741C42}"/>
              </a:ext>
            </a:extLst>
          </p:cNvPr>
          <p:cNvSpPr/>
          <p:nvPr/>
        </p:nvSpPr>
        <p:spPr>
          <a:xfrm>
            <a:off x="3470613" y="2959458"/>
            <a:ext cx="3378608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D52041-9A9F-4A78-B506-593A6601DA32}"/>
              </a:ext>
            </a:extLst>
          </p:cNvPr>
          <p:cNvSpPr/>
          <p:nvPr/>
        </p:nvSpPr>
        <p:spPr>
          <a:xfrm>
            <a:off x="2821432" y="1061996"/>
            <a:ext cx="4027785" cy="1024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649564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C58A88-14BD-49B2-929E-1C47235665C9}"/>
              </a:ext>
            </a:extLst>
          </p:cNvPr>
          <p:cNvSpPr txBox="1"/>
          <p:nvPr/>
        </p:nvSpPr>
        <p:spPr>
          <a:xfrm>
            <a:off x="5958423" y="6451844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FA10E3-4706-40DC-BA89-1040477E3F2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39130" y="951209"/>
            <a:ext cx="3656517" cy="26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B0ED72-7840-4315-AEBF-E6770CD11153}"/>
              </a:ext>
            </a:extLst>
          </p:cNvPr>
          <p:cNvSpPr txBox="1"/>
          <p:nvPr/>
        </p:nvSpPr>
        <p:spPr>
          <a:xfrm>
            <a:off x="4264094" y="639261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73062-5EE6-4E7C-AAC9-B535B2C0C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178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A8F341-7B74-48EF-97B6-715C0DB21CA1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6A65C3-54D2-4DC8-89E1-0170610E363E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742509-F003-42DA-B152-CEEEE565C300}"/>
              </a:ext>
            </a:extLst>
          </p:cNvPr>
          <p:cNvSpPr/>
          <p:nvPr/>
        </p:nvSpPr>
        <p:spPr bwMode="auto">
          <a:xfrm>
            <a:off x="6871692" y="170265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18E15-FC31-4081-B17B-25207257E5D7}"/>
              </a:ext>
            </a:extLst>
          </p:cNvPr>
          <p:cNvSpPr txBox="1"/>
          <p:nvPr/>
        </p:nvSpPr>
        <p:spPr>
          <a:xfrm>
            <a:off x="8848087" y="447040"/>
            <a:ext cx="2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with input-output pairs for training etc.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1DD458-848B-462D-905C-6561BBC574E7}"/>
              </a:ext>
            </a:extLst>
          </p:cNvPr>
          <p:cNvSpPr/>
          <p:nvPr/>
        </p:nvSpPr>
        <p:spPr bwMode="auto">
          <a:xfrm>
            <a:off x="7237061" y="526588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607423F-DFFD-4FF1-A2BB-72D3754C2A1E}"/>
              </a:ext>
            </a:extLst>
          </p:cNvPr>
          <p:cNvSpPr/>
          <p:nvPr/>
        </p:nvSpPr>
        <p:spPr bwMode="auto">
          <a:xfrm>
            <a:off x="7236944" y="37037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58DE61-FDBD-4BD9-B65F-E34445EA1998}"/>
              </a:ext>
            </a:extLst>
          </p:cNvPr>
          <p:cNvSpPr/>
          <p:nvPr/>
        </p:nvSpPr>
        <p:spPr bwMode="auto">
          <a:xfrm>
            <a:off x="7236943" y="166511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1231C0-F49E-4784-B047-3A305BFFCE2D}"/>
              </a:ext>
            </a:extLst>
          </p:cNvPr>
          <p:cNvSpPr/>
          <p:nvPr/>
        </p:nvSpPr>
        <p:spPr bwMode="auto">
          <a:xfrm>
            <a:off x="7668173" y="167739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ACE99B-1E31-464E-9495-718C770BF182}"/>
              </a:ext>
            </a:extLst>
          </p:cNvPr>
          <p:cNvSpPr/>
          <p:nvPr/>
        </p:nvSpPr>
        <p:spPr bwMode="auto">
          <a:xfrm>
            <a:off x="7635795" y="364421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AE27A61-3310-4A40-BB7A-6207019908B1}"/>
              </a:ext>
            </a:extLst>
          </p:cNvPr>
          <p:cNvSpPr/>
          <p:nvPr/>
        </p:nvSpPr>
        <p:spPr bwMode="auto">
          <a:xfrm>
            <a:off x="7586467" y="50589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973E79-F995-42B2-9DA0-AB72450348D8}"/>
              </a:ext>
            </a:extLst>
          </p:cNvPr>
          <p:cNvSpPr/>
          <p:nvPr/>
        </p:nvSpPr>
        <p:spPr bwMode="auto">
          <a:xfrm>
            <a:off x="8165899" y="172267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99093E-D13A-4D16-A622-C5F445BE8913}"/>
              </a:ext>
            </a:extLst>
          </p:cNvPr>
          <p:cNvSpPr/>
          <p:nvPr/>
        </p:nvSpPr>
        <p:spPr bwMode="auto">
          <a:xfrm>
            <a:off x="8140630" y="349288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85CD55-6BCD-4940-A424-7D2B33C1B4B5}"/>
              </a:ext>
            </a:extLst>
          </p:cNvPr>
          <p:cNvSpPr/>
          <p:nvPr/>
        </p:nvSpPr>
        <p:spPr bwMode="auto">
          <a:xfrm>
            <a:off x="8013579" y="566370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380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4485640" y="1981200"/>
            <a:ext cx="5449046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1757680" y="2159000"/>
            <a:ext cx="154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tag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time lag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future </a:t>
            </a:r>
            <a:r>
              <a:rPr lang="en-GB" dirty="0" err="1"/>
              <a:t>pred</a:t>
            </a:r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max time lag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3408680" y="22148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3408680" y="27838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4729479" y="2414508"/>
            <a:ext cx="488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X=roll(tag data, time lag + future </a:t>
            </a:r>
            <a:r>
              <a:rPr lang="en-GB" dirty="0" err="1"/>
              <a:t>pred</a:t>
            </a:r>
            <a:r>
              <a:rPr lang="en-GB" dirty="0"/>
              <a:t>)</a:t>
            </a:r>
          </a:p>
          <a:p>
            <a:r>
              <a:rPr lang="en-GB" dirty="0"/>
              <a:t>Del(X[max time lag + future </a:t>
            </a:r>
            <a:r>
              <a:rPr lang="en-GB" dirty="0" err="1"/>
              <a:t>pred</a:t>
            </a:r>
            <a:r>
              <a:rPr lang="en-GB" dirty="0"/>
              <a:t> :])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3408680" y="33528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0E5D7D-F26E-4488-9D3D-68581EAC1E55}"/>
              </a:ext>
            </a:extLst>
          </p:cNvPr>
          <p:cNvSpPr/>
          <p:nvPr/>
        </p:nvSpPr>
        <p:spPr>
          <a:xfrm>
            <a:off x="3398520" y="392176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9934686" y="305782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062446" y="297864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27F9F-CA69-4250-9BE2-0B2AD30F0A73}"/>
              </a:ext>
            </a:extLst>
          </p:cNvPr>
          <p:cNvSpPr txBox="1"/>
          <p:nvPr/>
        </p:nvSpPr>
        <p:spPr>
          <a:xfrm>
            <a:off x="218440" y="213360"/>
            <a:ext cx="597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  <a:p>
            <a:endParaRPr lang="en-GB" dirty="0"/>
          </a:p>
          <a:p>
            <a:r>
              <a:rPr lang="en-GB" dirty="0"/>
              <a:t>This box demonstrates the processing we are conducting, but there’s one step missing…</a:t>
            </a:r>
          </a:p>
        </p:txBody>
      </p:sp>
    </p:spTree>
    <p:extLst>
      <p:ext uri="{BB962C8B-B14F-4D97-AF65-F5344CB8AC3E}">
        <p14:creationId xmlns:p14="http://schemas.microsoft.com/office/powerpoint/2010/main" val="157856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7948526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6495647" y="931067"/>
            <a:ext cx="0" cy="36968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727999" y="32866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31786" y="1273107"/>
            <a:ext cx="1416740" cy="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3D7D7-AA6D-4A33-8A54-F1CBF388183D}"/>
              </a:ext>
            </a:extLst>
          </p:cNvPr>
          <p:cNvSpPr txBox="1"/>
          <p:nvPr/>
        </p:nvSpPr>
        <p:spPr>
          <a:xfrm>
            <a:off x="6054747" y="4525543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8008B-D274-4A71-B267-679847C7C0B9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7E9162-E960-47A9-862B-4166439E66D7}"/>
              </a:ext>
            </a:extLst>
          </p:cNvPr>
          <p:cNvSpPr/>
          <p:nvPr/>
        </p:nvSpPr>
        <p:spPr bwMode="auto">
          <a:xfrm>
            <a:off x="7887691" y="176959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24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7948526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6495647" y="931067"/>
            <a:ext cx="0" cy="36968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727999" y="32866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31786" y="1273107"/>
            <a:ext cx="1416740" cy="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662810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3D7D7-AA6D-4A33-8A54-F1CBF388183D}"/>
              </a:ext>
            </a:extLst>
          </p:cNvPr>
          <p:cNvSpPr txBox="1"/>
          <p:nvPr/>
        </p:nvSpPr>
        <p:spPr>
          <a:xfrm>
            <a:off x="6054747" y="4525543"/>
            <a:ext cx="57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410A4-1241-4E81-9DAA-07335E8A4B3D}"/>
              </a:ext>
            </a:extLst>
          </p:cNvPr>
          <p:cNvCxnSpPr/>
          <p:nvPr/>
        </p:nvCxnSpPr>
        <p:spPr>
          <a:xfrm>
            <a:off x="1931870" y="2788920"/>
            <a:ext cx="526850" cy="574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EE6E01-AAE8-4F8D-AF79-D13DC05F7C6B}"/>
              </a:ext>
            </a:extLst>
          </p:cNvPr>
          <p:cNvCxnSpPr/>
          <p:nvPr/>
        </p:nvCxnSpPr>
        <p:spPr>
          <a:xfrm flipV="1">
            <a:off x="1864360" y="2834640"/>
            <a:ext cx="594360" cy="573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8A0942-9D2F-4F9F-BA4E-340777A07DBA}"/>
              </a:ext>
            </a:extLst>
          </p:cNvPr>
          <p:cNvSpPr txBox="1"/>
          <p:nvPr/>
        </p:nvSpPr>
        <p:spPr>
          <a:xfrm>
            <a:off x="3291839" y="5080000"/>
            <a:ext cx="62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Cannot use input if future </a:t>
            </a:r>
            <a:r>
              <a:rPr lang="en-GB" dirty="0" err="1"/>
              <a:t>pred</a:t>
            </a:r>
            <a:r>
              <a:rPr lang="en-GB" dirty="0"/>
              <a:t> &gt; time lag for 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2E0BA-B702-4092-8A76-B67F5F6FD103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EF77EC-90E4-4031-9396-E6809F29ED22}"/>
              </a:ext>
            </a:extLst>
          </p:cNvPr>
          <p:cNvSpPr/>
          <p:nvPr/>
        </p:nvSpPr>
        <p:spPr bwMode="auto">
          <a:xfrm>
            <a:off x="7887691" y="176217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684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6712622" y="2026920"/>
            <a:ext cx="3797897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-40640" y="2326640"/>
            <a:ext cx="154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tag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time lag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future </a:t>
            </a:r>
            <a:r>
              <a:rPr lang="en-GB" dirty="0" err="1"/>
              <a:t>pred</a:t>
            </a:r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max time lag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1610360" y="238252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1610360" y="29514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6712623" y="2457211"/>
            <a:ext cx="488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X=roll(tag data, time lag + future </a:t>
            </a:r>
            <a:r>
              <a:rPr lang="en-GB" dirty="0" err="1"/>
              <a:t>pred</a:t>
            </a:r>
            <a:r>
              <a:rPr lang="en-GB" dirty="0"/>
              <a:t>)</a:t>
            </a:r>
          </a:p>
          <a:p>
            <a:r>
              <a:rPr lang="en-GB" dirty="0"/>
              <a:t>Del(X[max time lag + future </a:t>
            </a:r>
            <a:r>
              <a:rPr lang="en-GB" dirty="0" err="1"/>
              <a:t>pred</a:t>
            </a:r>
            <a:r>
              <a:rPr lang="en-GB" dirty="0"/>
              <a:t> :])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1610360" y="35204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0E5D7D-F26E-4488-9D3D-68581EAC1E55}"/>
              </a:ext>
            </a:extLst>
          </p:cNvPr>
          <p:cNvSpPr/>
          <p:nvPr/>
        </p:nvSpPr>
        <p:spPr>
          <a:xfrm>
            <a:off x="1600200" y="40894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510519" y="309727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607800" y="302436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F6035-6984-47EC-B893-162C0F1F59A1}"/>
              </a:ext>
            </a:extLst>
          </p:cNvPr>
          <p:cNvSpPr txBox="1"/>
          <p:nvPr/>
        </p:nvSpPr>
        <p:spPr>
          <a:xfrm>
            <a:off x="2804160" y="2427466"/>
            <a:ext cx="207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abs(time lag) &gt; </a:t>
            </a:r>
          </a:p>
          <a:p>
            <a:r>
              <a:rPr lang="en-GB" dirty="0"/>
              <a:t>abs(future </a:t>
            </a:r>
            <a:r>
              <a:rPr lang="en-GB" dirty="0" err="1"/>
              <a:t>pred</a:t>
            </a:r>
            <a:r>
              <a:rPr lang="en-GB" dirty="0"/>
              <a:t>)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0603B-8AA0-4961-8BCD-4DA2F39B92D9}"/>
              </a:ext>
            </a:extLst>
          </p:cNvPr>
          <p:cNvSpPr/>
          <p:nvPr/>
        </p:nvSpPr>
        <p:spPr>
          <a:xfrm>
            <a:off x="2702560" y="2026920"/>
            <a:ext cx="2346960" cy="2534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8F4189-6416-4E04-B00D-22A44C3914DE}"/>
              </a:ext>
            </a:extLst>
          </p:cNvPr>
          <p:cNvSpPr/>
          <p:nvPr/>
        </p:nvSpPr>
        <p:spPr>
          <a:xfrm>
            <a:off x="5049520" y="3108622"/>
            <a:ext cx="1654586" cy="28507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1D739-58D9-4F11-ABFE-0C45CED77889}"/>
              </a:ext>
            </a:extLst>
          </p:cNvPr>
          <p:cNvSpPr txBox="1"/>
          <p:nvPr/>
        </p:nvSpPr>
        <p:spPr>
          <a:xfrm>
            <a:off x="3555814" y="5579348"/>
            <a:ext cx="10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370215A-8846-4423-B06E-59A89CFD3986}"/>
              </a:ext>
            </a:extLst>
          </p:cNvPr>
          <p:cNvSpPr/>
          <p:nvPr/>
        </p:nvSpPr>
        <p:spPr>
          <a:xfrm>
            <a:off x="3589020" y="4561840"/>
            <a:ext cx="381000" cy="94996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33BF-F246-44FB-B566-B4CC3F18EC19}"/>
              </a:ext>
            </a:extLst>
          </p:cNvPr>
          <p:cNvSpPr txBox="1"/>
          <p:nvPr/>
        </p:nvSpPr>
        <p:spPr>
          <a:xfrm>
            <a:off x="5513742" y="2766814"/>
            <a:ext cx="10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2CDC3-CDE0-45F8-8D2B-3F18B5ADE42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lagged tag data to be used as inputs</a:t>
            </a:r>
          </a:p>
        </p:txBody>
      </p:sp>
    </p:spTree>
    <p:extLst>
      <p:ext uri="{BB962C8B-B14F-4D97-AF65-F5344CB8AC3E}">
        <p14:creationId xmlns:p14="http://schemas.microsoft.com/office/powerpoint/2010/main" val="2179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6712622" y="2026920"/>
            <a:ext cx="3797897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-40640" y="2326640"/>
            <a:ext cx="154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tag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time lag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future </a:t>
            </a:r>
            <a:r>
              <a:rPr lang="en-GB" dirty="0" err="1"/>
              <a:t>pred</a:t>
            </a:r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max time lag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1610360" y="238252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1610360" y="29514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6712623" y="2457211"/>
            <a:ext cx="488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X=roll(tag data, time lag + future </a:t>
            </a:r>
            <a:r>
              <a:rPr lang="en-GB" dirty="0" err="1"/>
              <a:t>pred</a:t>
            </a:r>
            <a:r>
              <a:rPr lang="en-GB" dirty="0"/>
              <a:t>)</a:t>
            </a:r>
          </a:p>
          <a:p>
            <a:r>
              <a:rPr lang="en-GB" dirty="0"/>
              <a:t>Del(X[max time lag + future </a:t>
            </a:r>
            <a:r>
              <a:rPr lang="en-GB" dirty="0" err="1"/>
              <a:t>pred</a:t>
            </a:r>
            <a:r>
              <a:rPr lang="en-GB" dirty="0"/>
              <a:t> :])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1610360" y="35204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0E5D7D-F26E-4488-9D3D-68581EAC1E55}"/>
              </a:ext>
            </a:extLst>
          </p:cNvPr>
          <p:cNvSpPr/>
          <p:nvPr/>
        </p:nvSpPr>
        <p:spPr>
          <a:xfrm>
            <a:off x="1600200" y="40894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510519" y="309727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607800" y="302436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F6035-6984-47EC-B893-162C0F1F59A1}"/>
              </a:ext>
            </a:extLst>
          </p:cNvPr>
          <p:cNvSpPr txBox="1"/>
          <p:nvPr/>
        </p:nvSpPr>
        <p:spPr>
          <a:xfrm>
            <a:off x="2804160" y="2427466"/>
            <a:ext cx="207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abs(time lag) &gt; </a:t>
            </a:r>
          </a:p>
          <a:p>
            <a:r>
              <a:rPr lang="en-GB" dirty="0"/>
              <a:t>abs(future </a:t>
            </a:r>
            <a:r>
              <a:rPr lang="en-GB" dirty="0" err="1"/>
              <a:t>pred</a:t>
            </a:r>
            <a:r>
              <a:rPr lang="en-GB" dirty="0"/>
              <a:t>)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0603B-8AA0-4961-8BCD-4DA2F39B92D9}"/>
              </a:ext>
            </a:extLst>
          </p:cNvPr>
          <p:cNvSpPr/>
          <p:nvPr/>
        </p:nvSpPr>
        <p:spPr>
          <a:xfrm>
            <a:off x="2702560" y="2026920"/>
            <a:ext cx="2346960" cy="2534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8F4189-6416-4E04-B00D-22A44C3914DE}"/>
              </a:ext>
            </a:extLst>
          </p:cNvPr>
          <p:cNvSpPr/>
          <p:nvPr/>
        </p:nvSpPr>
        <p:spPr>
          <a:xfrm>
            <a:off x="5049520" y="3108622"/>
            <a:ext cx="1654586" cy="28507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1D739-58D9-4F11-ABFE-0C45CED77889}"/>
              </a:ext>
            </a:extLst>
          </p:cNvPr>
          <p:cNvSpPr txBox="1"/>
          <p:nvPr/>
        </p:nvSpPr>
        <p:spPr>
          <a:xfrm>
            <a:off x="3555814" y="5579348"/>
            <a:ext cx="10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370215A-8846-4423-B06E-59A89CFD3986}"/>
              </a:ext>
            </a:extLst>
          </p:cNvPr>
          <p:cNvSpPr/>
          <p:nvPr/>
        </p:nvSpPr>
        <p:spPr>
          <a:xfrm>
            <a:off x="3589020" y="4561840"/>
            <a:ext cx="381000" cy="94996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33BF-F246-44FB-B566-B4CC3F18EC19}"/>
              </a:ext>
            </a:extLst>
          </p:cNvPr>
          <p:cNvSpPr txBox="1"/>
          <p:nvPr/>
        </p:nvSpPr>
        <p:spPr>
          <a:xfrm>
            <a:off x="5513742" y="2766814"/>
            <a:ext cx="10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5B098-86F6-46A6-B9DA-47DB3FE2E0C2}"/>
              </a:ext>
            </a:extLst>
          </p:cNvPr>
          <p:cNvSpPr txBox="1"/>
          <p:nvPr/>
        </p:nvSpPr>
        <p:spPr>
          <a:xfrm>
            <a:off x="218440" y="213360"/>
            <a:ext cx="597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furnace fault data</a:t>
            </a:r>
          </a:p>
          <a:p>
            <a:endParaRPr lang="en-GB" b="1" dirty="0"/>
          </a:p>
          <a:p>
            <a:r>
              <a:rPr lang="en-GB" dirty="0"/>
              <a:t>Can also use to process furnace fault data for training outputs using the same algorithm:</a:t>
            </a:r>
          </a:p>
          <a:p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1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/>
              <a:t>Run the pre-processing tasks defined in the flow chart with the 170 inputs specified in the spreadsheet “</a:t>
            </a:r>
            <a:r>
              <a:rPr lang="it-IT" sz="2000" b="1" dirty="0"/>
              <a:t>UK5 AI Furnace Model Input Pre-Processing</a:t>
            </a:r>
            <a:r>
              <a:rPr lang="en-GB" sz="2000" dirty="0"/>
              <a:t>”.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Define a strategy to combine the signals identified with the “Indirect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TagID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” labels in the “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</a:rPr>
              <a:t>UK5 AI Furnace Model Input Pre-Processing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” spreadsheet.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Once the combination strategy is defined, identify groups of correlated tags using Feature Selection.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Updates related to the Multiple Linear Regression model. 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>
                <a:solidFill>
                  <a:schemeClr val="bg1">
                    <a:lumMod val="50000"/>
                  </a:schemeClr>
                </a:solidFill>
              </a:rPr>
              <a:t>To-do (longer-term)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Repeat analysis that use randomly selected inputs and/or randomly selected time lags.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Consider using a multi-output linear regression.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7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5FB22-ECF9-4869-A2EB-2DA237E8BB5D}"/>
              </a:ext>
            </a:extLst>
          </p:cNvPr>
          <p:cNvSpPr/>
          <p:nvPr/>
        </p:nvSpPr>
        <p:spPr>
          <a:xfrm>
            <a:off x="6712622" y="2026920"/>
            <a:ext cx="3797897" cy="2468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D811-066C-4F0A-B0F4-CB05740F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106A-0F43-4E83-ACC1-3757EB9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1884-AF63-480B-BCCA-374FABEC5B31}"/>
              </a:ext>
            </a:extLst>
          </p:cNvPr>
          <p:cNvSpPr txBox="1"/>
          <p:nvPr/>
        </p:nvSpPr>
        <p:spPr>
          <a:xfrm>
            <a:off x="-40640" y="2326640"/>
            <a:ext cx="154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furnace faults</a:t>
            </a:r>
          </a:p>
          <a:p>
            <a:pPr algn="r"/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-future </a:t>
            </a:r>
            <a:r>
              <a:rPr lang="en-GB" dirty="0" err="1">
                <a:solidFill>
                  <a:srgbClr val="FF0000"/>
                </a:solidFill>
              </a:rPr>
              <a:t>pred</a:t>
            </a:r>
            <a:endParaRPr lang="en-GB" dirty="0">
              <a:solidFill>
                <a:srgbClr val="FF0000"/>
              </a:solidFill>
            </a:endParaRPr>
          </a:p>
          <a:p>
            <a:pPr algn="r"/>
            <a:endParaRPr lang="en-GB" dirty="0"/>
          </a:p>
          <a:p>
            <a:pPr algn="r"/>
            <a:r>
              <a:rPr lang="en-GB" dirty="0"/>
              <a:t>future </a:t>
            </a:r>
            <a:r>
              <a:rPr lang="en-GB" dirty="0" err="1"/>
              <a:t>pred</a:t>
            </a:r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max time lag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0C574E5-C9C3-4222-A616-2472899712C8}"/>
              </a:ext>
            </a:extLst>
          </p:cNvPr>
          <p:cNvSpPr/>
          <p:nvPr/>
        </p:nvSpPr>
        <p:spPr>
          <a:xfrm>
            <a:off x="1610360" y="238252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584D96-B3D9-460B-86EB-C8435114D18A}"/>
              </a:ext>
            </a:extLst>
          </p:cNvPr>
          <p:cNvSpPr/>
          <p:nvPr/>
        </p:nvSpPr>
        <p:spPr>
          <a:xfrm>
            <a:off x="1610360" y="295148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C89E-90A0-40E8-836A-8DD4F58EF25A}"/>
              </a:ext>
            </a:extLst>
          </p:cNvPr>
          <p:cNvSpPr txBox="1"/>
          <p:nvPr/>
        </p:nvSpPr>
        <p:spPr>
          <a:xfrm>
            <a:off x="6712623" y="2457211"/>
            <a:ext cx="488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X=roll(</a:t>
            </a:r>
            <a:r>
              <a:rPr lang="en-GB" dirty="0">
                <a:solidFill>
                  <a:srgbClr val="FF0000"/>
                </a:solidFill>
              </a:rPr>
              <a:t>furnace faults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)</a:t>
            </a:r>
          </a:p>
          <a:p>
            <a:r>
              <a:rPr lang="en-GB" dirty="0"/>
              <a:t>Del(X[max time lag + future </a:t>
            </a:r>
            <a:r>
              <a:rPr lang="en-GB" dirty="0" err="1"/>
              <a:t>pred</a:t>
            </a:r>
            <a:r>
              <a:rPr lang="en-GB" dirty="0"/>
              <a:t> :])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433B9C-139B-436F-9411-E4F150394602}"/>
              </a:ext>
            </a:extLst>
          </p:cNvPr>
          <p:cNvSpPr/>
          <p:nvPr/>
        </p:nvSpPr>
        <p:spPr>
          <a:xfrm>
            <a:off x="1610360" y="352044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0E5D7D-F26E-4488-9D3D-68581EAC1E55}"/>
              </a:ext>
            </a:extLst>
          </p:cNvPr>
          <p:cNvSpPr/>
          <p:nvPr/>
        </p:nvSpPr>
        <p:spPr>
          <a:xfrm>
            <a:off x="1600200" y="4089400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44F5C3-9A79-47DA-A118-4DD4291C5905}"/>
              </a:ext>
            </a:extLst>
          </p:cNvPr>
          <p:cNvSpPr/>
          <p:nvPr/>
        </p:nvSpPr>
        <p:spPr>
          <a:xfrm>
            <a:off x="10510519" y="3097272"/>
            <a:ext cx="1036320" cy="22352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DE0892-40F5-47C8-B1B5-0A2F0BAE295C}"/>
              </a:ext>
            </a:extLst>
          </p:cNvPr>
          <p:cNvSpPr txBox="1"/>
          <p:nvPr/>
        </p:nvSpPr>
        <p:spPr>
          <a:xfrm>
            <a:off x="11607800" y="3024366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F6035-6984-47EC-B893-162C0F1F59A1}"/>
              </a:ext>
            </a:extLst>
          </p:cNvPr>
          <p:cNvSpPr txBox="1"/>
          <p:nvPr/>
        </p:nvSpPr>
        <p:spPr>
          <a:xfrm>
            <a:off x="2804160" y="2427466"/>
            <a:ext cx="207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abs(time lag) &gt; </a:t>
            </a:r>
          </a:p>
          <a:p>
            <a:r>
              <a:rPr lang="en-GB" dirty="0"/>
              <a:t>abs(future </a:t>
            </a:r>
            <a:r>
              <a:rPr lang="en-GB" dirty="0" err="1"/>
              <a:t>pred</a:t>
            </a:r>
            <a:r>
              <a:rPr lang="en-GB" dirty="0"/>
              <a:t>)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0603B-8AA0-4961-8BCD-4DA2F39B92D9}"/>
              </a:ext>
            </a:extLst>
          </p:cNvPr>
          <p:cNvSpPr/>
          <p:nvPr/>
        </p:nvSpPr>
        <p:spPr>
          <a:xfrm>
            <a:off x="2702560" y="2026920"/>
            <a:ext cx="2346960" cy="2534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8F4189-6416-4E04-B00D-22A44C3914DE}"/>
              </a:ext>
            </a:extLst>
          </p:cNvPr>
          <p:cNvSpPr/>
          <p:nvPr/>
        </p:nvSpPr>
        <p:spPr>
          <a:xfrm>
            <a:off x="5049520" y="3108622"/>
            <a:ext cx="1654586" cy="28507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1D739-58D9-4F11-ABFE-0C45CED77889}"/>
              </a:ext>
            </a:extLst>
          </p:cNvPr>
          <p:cNvSpPr txBox="1"/>
          <p:nvPr/>
        </p:nvSpPr>
        <p:spPr>
          <a:xfrm>
            <a:off x="3555814" y="5579348"/>
            <a:ext cx="10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370215A-8846-4423-B06E-59A89CFD3986}"/>
              </a:ext>
            </a:extLst>
          </p:cNvPr>
          <p:cNvSpPr/>
          <p:nvPr/>
        </p:nvSpPr>
        <p:spPr>
          <a:xfrm>
            <a:off x="3589020" y="4561840"/>
            <a:ext cx="381000" cy="94996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33BF-F246-44FB-B566-B4CC3F18EC19}"/>
              </a:ext>
            </a:extLst>
          </p:cNvPr>
          <p:cNvSpPr txBox="1"/>
          <p:nvPr/>
        </p:nvSpPr>
        <p:spPr>
          <a:xfrm>
            <a:off x="5513742" y="2766814"/>
            <a:ext cx="10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CE97E-A64B-4B54-AC7F-F45F1E4E51A3}"/>
              </a:ext>
            </a:extLst>
          </p:cNvPr>
          <p:cNvSpPr txBox="1"/>
          <p:nvPr/>
        </p:nvSpPr>
        <p:spPr>
          <a:xfrm>
            <a:off x="218440" y="213360"/>
            <a:ext cx="597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furnace fault data</a:t>
            </a:r>
          </a:p>
          <a:p>
            <a:endParaRPr lang="en-GB" b="1" dirty="0"/>
          </a:p>
          <a:p>
            <a:r>
              <a:rPr lang="en-GB" dirty="0"/>
              <a:t>Can also use to process furnace fault data for training outputs using the same algorithm:</a:t>
            </a:r>
          </a:p>
          <a:p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087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3258012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311533" y="2996952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Predicted 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2807567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F762D0-704D-4BFC-8749-070CB2E61472}"/>
              </a:ext>
            </a:extLst>
          </p:cNvPr>
          <p:cNvSpPr/>
          <p:nvPr/>
        </p:nvSpPr>
        <p:spPr bwMode="auto">
          <a:xfrm>
            <a:off x="3211424" y="3572297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7D42A-EBBC-4924-954C-ADAD59C5136E}"/>
              </a:ext>
            </a:extLst>
          </p:cNvPr>
          <p:cNvCxnSpPr>
            <a:cxnSpLocks/>
          </p:cNvCxnSpPr>
          <p:nvPr/>
        </p:nvCxnSpPr>
        <p:spPr bwMode="auto">
          <a:xfrm flipH="1">
            <a:off x="2843706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CBB8C7-67ED-4761-9CF3-CBED9BDDB8E0}"/>
              </a:ext>
            </a:extLst>
          </p:cNvPr>
          <p:cNvSpPr txBox="1"/>
          <p:nvPr/>
        </p:nvSpPr>
        <p:spPr>
          <a:xfrm>
            <a:off x="2940029" y="885308"/>
            <a:ext cx="113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future </a:t>
            </a:r>
            <a:r>
              <a:rPr lang="en-GB" sz="1600" dirty="0" err="1"/>
              <a:t>pred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previous model predictions as inputs</a:t>
            </a:r>
          </a:p>
        </p:txBody>
      </p:sp>
    </p:spTree>
    <p:extLst>
      <p:ext uri="{BB962C8B-B14F-4D97-AF65-F5344CB8AC3E}">
        <p14:creationId xmlns:p14="http://schemas.microsoft.com/office/powerpoint/2010/main" val="358666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3258012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311533" y="2996952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Predicted 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2807567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F762D0-704D-4BFC-8749-070CB2E61472}"/>
              </a:ext>
            </a:extLst>
          </p:cNvPr>
          <p:cNvSpPr/>
          <p:nvPr/>
        </p:nvSpPr>
        <p:spPr bwMode="auto">
          <a:xfrm>
            <a:off x="3211424" y="3572297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previous model predictions as inputs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304514-88EA-4390-A877-8A2030DD4D70}"/>
              </a:ext>
            </a:extLst>
          </p:cNvPr>
          <p:cNvCxnSpPr>
            <a:cxnSpLocks/>
          </p:cNvCxnSpPr>
          <p:nvPr/>
        </p:nvCxnSpPr>
        <p:spPr bwMode="auto">
          <a:xfrm>
            <a:off x="368855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3889-4D73-4564-9F65-ABD3B4302F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4249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70C366-CC20-41E8-B063-D60F851782D4}"/>
              </a:ext>
            </a:extLst>
          </p:cNvPr>
          <p:cNvSpPr/>
          <p:nvPr/>
        </p:nvSpPr>
        <p:spPr bwMode="auto">
          <a:xfrm>
            <a:off x="3627720" y="3437690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443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3258012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311533" y="2996952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Predicted 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2807567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F762D0-704D-4BFC-8749-070CB2E61472}"/>
              </a:ext>
            </a:extLst>
          </p:cNvPr>
          <p:cNvSpPr/>
          <p:nvPr/>
        </p:nvSpPr>
        <p:spPr bwMode="auto">
          <a:xfrm>
            <a:off x="3211424" y="3572297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previous model predictions as inputs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304514-88EA-4390-A877-8A2030DD4D70}"/>
              </a:ext>
            </a:extLst>
          </p:cNvPr>
          <p:cNvCxnSpPr>
            <a:cxnSpLocks/>
          </p:cNvCxnSpPr>
          <p:nvPr/>
        </p:nvCxnSpPr>
        <p:spPr bwMode="auto">
          <a:xfrm>
            <a:off x="368855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70C366-CC20-41E8-B063-D60F851782D4}"/>
              </a:ext>
            </a:extLst>
          </p:cNvPr>
          <p:cNvSpPr/>
          <p:nvPr/>
        </p:nvSpPr>
        <p:spPr bwMode="auto">
          <a:xfrm>
            <a:off x="3627720" y="3437690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A3830-EAE5-4E2D-98D6-E29ACCBB8344}"/>
              </a:ext>
            </a:extLst>
          </p:cNvPr>
          <p:cNvCxnSpPr>
            <a:cxnSpLocks/>
          </p:cNvCxnSpPr>
          <p:nvPr/>
        </p:nvCxnSpPr>
        <p:spPr bwMode="auto">
          <a:xfrm>
            <a:off x="413559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D8549-5AA1-40E3-B8A7-3F68E9366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21289" y="1273107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C42630-30F1-4E11-B404-566CFBCD906F}"/>
              </a:ext>
            </a:extLst>
          </p:cNvPr>
          <p:cNvSpPr/>
          <p:nvPr/>
        </p:nvSpPr>
        <p:spPr bwMode="auto">
          <a:xfrm>
            <a:off x="4074760" y="3336001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42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97747D-0C91-4B45-BA7E-A34B2CA1F2D9}"/>
              </a:ext>
            </a:extLst>
          </p:cNvPr>
          <p:cNvCxnSpPr>
            <a:cxnSpLocks/>
          </p:cNvCxnSpPr>
          <p:nvPr/>
        </p:nvCxnSpPr>
        <p:spPr bwMode="auto">
          <a:xfrm>
            <a:off x="3258012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311533" y="2996952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Predicted 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2807567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F762D0-704D-4BFC-8749-070CB2E61472}"/>
              </a:ext>
            </a:extLst>
          </p:cNvPr>
          <p:cNvSpPr/>
          <p:nvPr/>
        </p:nvSpPr>
        <p:spPr bwMode="auto">
          <a:xfrm>
            <a:off x="3211424" y="3572297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previous model predictions as inputs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304514-88EA-4390-A877-8A2030DD4D70}"/>
              </a:ext>
            </a:extLst>
          </p:cNvPr>
          <p:cNvCxnSpPr>
            <a:cxnSpLocks/>
          </p:cNvCxnSpPr>
          <p:nvPr/>
        </p:nvCxnSpPr>
        <p:spPr bwMode="auto">
          <a:xfrm>
            <a:off x="368855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70C366-CC20-41E8-B063-D60F851782D4}"/>
              </a:ext>
            </a:extLst>
          </p:cNvPr>
          <p:cNvSpPr/>
          <p:nvPr/>
        </p:nvSpPr>
        <p:spPr bwMode="auto">
          <a:xfrm>
            <a:off x="3627720" y="3437690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A3830-EAE5-4E2D-98D6-E29ACCBB8344}"/>
              </a:ext>
            </a:extLst>
          </p:cNvPr>
          <p:cNvCxnSpPr>
            <a:cxnSpLocks/>
          </p:cNvCxnSpPr>
          <p:nvPr/>
        </p:nvCxnSpPr>
        <p:spPr bwMode="auto">
          <a:xfrm>
            <a:off x="413559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42C4F1-19AA-44E6-9E15-BD5BE77E1D59}"/>
              </a:ext>
            </a:extLst>
          </p:cNvPr>
          <p:cNvCxnSpPr>
            <a:cxnSpLocks/>
          </p:cNvCxnSpPr>
          <p:nvPr/>
        </p:nvCxnSpPr>
        <p:spPr bwMode="auto">
          <a:xfrm>
            <a:off x="4572475" y="905889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0C81C-0FDF-4674-920E-9447A092373A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8169" y="1269084"/>
            <a:ext cx="4007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3F2218-3179-4BA9-AE73-10F2010492C8}"/>
              </a:ext>
            </a:extLst>
          </p:cNvPr>
          <p:cNvSpPr/>
          <p:nvPr/>
        </p:nvSpPr>
        <p:spPr bwMode="auto">
          <a:xfrm>
            <a:off x="4074760" y="3336001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D39DA7-DEB5-4AC2-983E-73B74D2413F3}"/>
              </a:ext>
            </a:extLst>
          </p:cNvPr>
          <p:cNvSpPr/>
          <p:nvPr/>
        </p:nvSpPr>
        <p:spPr bwMode="auto">
          <a:xfrm>
            <a:off x="4521800" y="3368165"/>
            <a:ext cx="121669" cy="1216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657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311533" y="2996952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Predicted 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2807567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F762D0-704D-4BFC-8749-070CB2E61472}"/>
              </a:ext>
            </a:extLst>
          </p:cNvPr>
          <p:cNvSpPr/>
          <p:nvPr/>
        </p:nvSpPr>
        <p:spPr bwMode="auto">
          <a:xfrm>
            <a:off x="3211424" y="357229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previous model predictions as inputs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304514-88EA-4390-A877-8A2030DD4D70}"/>
              </a:ext>
            </a:extLst>
          </p:cNvPr>
          <p:cNvCxnSpPr>
            <a:cxnSpLocks/>
          </p:cNvCxnSpPr>
          <p:nvPr/>
        </p:nvCxnSpPr>
        <p:spPr bwMode="auto">
          <a:xfrm>
            <a:off x="368855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70C366-CC20-41E8-B063-D60F851782D4}"/>
              </a:ext>
            </a:extLst>
          </p:cNvPr>
          <p:cNvSpPr/>
          <p:nvPr/>
        </p:nvSpPr>
        <p:spPr bwMode="auto">
          <a:xfrm>
            <a:off x="3627720" y="343769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0C81C-0FDF-4674-920E-9447A092373A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0684" y="1274164"/>
            <a:ext cx="8778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3F2218-3179-4BA9-AE73-10F2010492C8}"/>
              </a:ext>
            </a:extLst>
          </p:cNvPr>
          <p:cNvSpPr/>
          <p:nvPr/>
        </p:nvSpPr>
        <p:spPr bwMode="auto">
          <a:xfrm>
            <a:off x="4074760" y="333600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D39DA7-DEB5-4AC2-983E-73B74D2413F3}"/>
              </a:ext>
            </a:extLst>
          </p:cNvPr>
          <p:cNvSpPr/>
          <p:nvPr/>
        </p:nvSpPr>
        <p:spPr bwMode="auto">
          <a:xfrm>
            <a:off x="4521800" y="336816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18BF43-7EC3-4A76-ABA2-64295F57E8DB}"/>
              </a:ext>
            </a:extLst>
          </p:cNvPr>
          <p:cNvSpPr/>
          <p:nvPr/>
        </p:nvSpPr>
        <p:spPr bwMode="auto">
          <a:xfrm>
            <a:off x="3627720" y="15431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561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311533" y="2996952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Predicted fault </a:t>
            </a:r>
          </a:p>
          <a:p>
            <a:r>
              <a:rPr lang="en-GB" sz="1600" dirty="0"/>
              <a:t>density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>
            <a:cxnSpLocks/>
          </p:cNvCxnSpPr>
          <p:nvPr/>
        </p:nvCxnSpPr>
        <p:spPr bwMode="auto">
          <a:xfrm>
            <a:off x="2807567" y="931067"/>
            <a:ext cx="0" cy="36087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F762D0-704D-4BFC-8749-070CB2E61472}"/>
              </a:ext>
            </a:extLst>
          </p:cNvPr>
          <p:cNvSpPr/>
          <p:nvPr/>
        </p:nvSpPr>
        <p:spPr bwMode="auto">
          <a:xfrm>
            <a:off x="3652295" y="357229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1336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Processing previous model predictions as inputs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304514-88EA-4390-A877-8A2030DD4D70}"/>
              </a:ext>
            </a:extLst>
          </p:cNvPr>
          <p:cNvCxnSpPr>
            <a:cxnSpLocks/>
          </p:cNvCxnSpPr>
          <p:nvPr/>
        </p:nvCxnSpPr>
        <p:spPr bwMode="auto">
          <a:xfrm>
            <a:off x="3688555" y="909912"/>
            <a:ext cx="0" cy="36510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70C366-CC20-41E8-B063-D60F851782D4}"/>
              </a:ext>
            </a:extLst>
          </p:cNvPr>
          <p:cNvSpPr/>
          <p:nvPr/>
        </p:nvSpPr>
        <p:spPr bwMode="auto">
          <a:xfrm>
            <a:off x="4068591" y="343769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0C81C-0FDF-4674-920E-9447A092373A}"/>
              </a:ext>
            </a:extLst>
          </p:cNvPr>
          <p:cNvCxnSpPr>
            <a:cxnSpLocks/>
          </p:cNvCxnSpPr>
          <p:nvPr/>
        </p:nvCxnSpPr>
        <p:spPr bwMode="auto">
          <a:xfrm flipH="1">
            <a:off x="2810684" y="1274164"/>
            <a:ext cx="8778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3F2218-3179-4BA9-AE73-10F2010492C8}"/>
              </a:ext>
            </a:extLst>
          </p:cNvPr>
          <p:cNvSpPr/>
          <p:nvPr/>
        </p:nvSpPr>
        <p:spPr bwMode="auto">
          <a:xfrm>
            <a:off x="4515631" y="333600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D39DA7-DEB5-4AC2-983E-73B74D2413F3}"/>
              </a:ext>
            </a:extLst>
          </p:cNvPr>
          <p:cNvSpPr/>
          <p:nvPr/>
        </p:nvSpPr>
        <p:spPr bwMode="auto">
          <a:xfrm>
            <a:off x="4962671" y="336816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18BF43-7EC3-4A76-ABA2-64295F57E8DB}"/>
              </a:ext>
            </a:extLst>
          </p:cNvPr>
          <p:cNvSpPr/>
          <p:nvPr/>
        </p:nvSpPr>
        <p:spPr bwMode="auto">
          <a:xfrm>
            <a:off x="3627720" y="154313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BD6568-4932-4047-981F-804ED88E1837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238500" y="3633132"/>
            <a:ext cx="4137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FE7B86-EF54-48AA-BA2E-8D89593ED3EB}"/>
              </a:ext>
            </a:extLst>
          </p:cNvPr>
          <p:cNvSpPr txBox="1"/>
          <p:nvPr/>
        </p:nvSpPr>
        <p:spPr>
          <a:xfrm>
            <a:off x="2767554" y="4810789"/>
            <a:ext cx="458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Can simply shift previous predictions by one point to the make the previous model’s predictions part of the input for the new model. </a:t>
            </a:r>
          </a:p>
        </p:txBody>
      </p:sp>
    </p:spTree>
    <p:extLst>
      <p:ext uri="{BB962C8B-B14F-4D97-AF65-F5344CB8AC3E}">
        <p14:creationId xmlns:p14="http://schemas.microsoft.com/office/powerpoint/2010/main" val="246992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A6077-D3EF-41D2-B1D0-83D5F997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213E-0968-48AC-B2FC-A89A7F7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B43C8-29E7-4FDA-A0DB-5674C485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40" y="978374"/>
            <a:ext cx="5877819" cy="4640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FA5F5-3ED1-4865-8EA2-39A90C9DD83C}"/>
              </a:ext>
            </a:extLst>
          </p:cNvPr>
          <p:cNvSpPr txBox="1"/>
          <p:nvPr/>
        </p:nvSpPr>
        <p:spPr>
          <a:xfrm>
            <a:off x="756920" y="472440"/>
            <a:ext cx="242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 (batch learning for now; online version future work)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972BDD-35C2-4E56-BE15-4965F305EC4E}"/>
              </a:ext>
            </a:extLst>
          </p:cNvPr>
          <p:cNvCxnSpPr/>
          <p:nvPr/>
        </p:nvCxnSpPr>
        <p:spPr>
          <a:xfrm>
            <a:off x="3108960" y="1239520"/>
            <a:ext cx="1320800" cy="467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829F65-3CB8-48A8-8114-A5FF26BDFFC5}"/>
              </a:ext>
            </a:extLst>
          </p:cNvPr>
          <p:cNvCxnSpPr/>
          <p:nvPr/>
        </p:nvCxnSpPr>
        <p:spPr>
          <a:xfrm>
            <a:off x="772160" y="5781040"/>
            <a:ext cx="5384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77706-1C87-495F-BA53-F1EEE51E0CE2}"/>
              </a:ext>
            </a:extLst>
          </p:cNvPr>
          <p:cNvSpPr txBox="1"/>
          <p:nvPr/>
        </p:nvSpPr>
        <p:spPr>
          <a:xfrm>
            <a:off x="1412240" y="5588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B24E6E-F82F-4E32-9E89-EB3040099A3A}"/>
              </a:ext>
            </a:extLst>
          </p:cNvPr>
          <p:cNvCxnSpPr/>
          <p:nvPr/>
        </p:nvCxnSpPr>
        <p:spPr>
          <a:xfrm>
            <a:off x="3825240" y="5781040"/>
            <a:ext cx="553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5F297-E861-4E90-B1B4-ECFD788021BE}"/>
              </a:ext>
            </a:extLst>
          </p:cNvPr>
          <p:cNvSpPr txBox="1"/>
          <p:nvPr/>
        </p:nvSpPr>
        <p:spPr>
          <a:xfrm>
            <a:off x="4546600" y="5588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57307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A6077-D3EF-41D2-B1D0-83D5F997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213E-0968-48AC-B2FC-A89A7F7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C85E8-7AC3-46C1-BB8A-4044C5B6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16" y="0"/>
            <a:ext cx="3567089" cy="2849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F6984-1B52-40C8-8BA7-175BC317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1" y="136525"/>
            <a:ext cx="3358140" cy="2651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8CB7C-9860-4562-B979-F789823B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931" y="0"/>
            <a:ext cx="3620643" cy="2849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C25BD-BE1B-4D57-BC35-409BE7840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29" y="2787530"/>
            <a:ext cx="3412160" cy="2709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B6D133-2C71-48B9-97A8-D19A5CF70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116" y="2787530"/>
            <a:ext cx="3490303" cy="2800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C0DEF-36DC-453C-A342-F04828CC3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361" y="2787530"/>
            <a:ext cx="3494252" cy="280047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9D1310-961B-4528-A781-9F653A1AD3AA}"/>
              </a:ext>
            </a:extLst>
          </p:cNvPr>
          <p:cNvCxnSpPr/>
          <p:nvPr/>
        </p:nvCxnSpPr>
        <p:spPr>
          <a:xfrm>
            <a:off x="772160" y="5781040"/>
            <a:ext cx="5384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7A502D-2AC6-448C-A6EF-680B32ED37AB}"/>
              </a:ext>
            </a:extLst>
          </p:cNvPr>
          <p:cNvSpPr txBox="1"/>
          <p:nvPr/>
        </p:nvSpPr>
        <p:spPr>
          <a:xfrm>
            <a:off x="1412240" y="5588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C5D315-BD38-483D-AE29-357BACA5E436}"/>
              </a:ext>
            </a:extLst>
          </p:cNvPr>
          <p:cNvCxnSpPr/>
          <p:nvPr/>
        </p:nvCxnSpPr>
        <p:spPr>
          <a:xfrm>
            <a:off x="3825240" y="5781040"/>
            <a:ext cx="553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349966-1E8A-4C68-A048-511E1D666E0D}"/>
              </a:ext>
            </a:extLst>
          </p:cNvPr>
          <p:cNvSpPr txBox="1"/>
          <p:nvPr/>
        </p:nvSpPr>
        <p:spPr>
          <a:xfrm>
            <a:off x="4546600" y="5588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920147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A6077-D3EF-41D2-B1D0-83D5F997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213E-0968-48AC-B2FC-A89A7F7C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CDB0B-09A6-496D-A3D0-852209D1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93" y="322021"/>
            <a:ext cx="4913573" cy="3916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3006D-D587-478B-93B1-69669A65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35" y="322021"/>
            <a:ext cx="4887029" cy="39166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0630A-9046-4C20-8465-73BD224A5971}"/>
              </a:ext>
            </a:extLst>
          </p:cNvPr>
          <p:cNvCxnSpPr/>
          <p:nvPr/>
        </p:nvCxnSpPr>
        <p:spPr>
          <a:xfrm>
            <a:off x="772160" y="5781040"/>
            <a:ext cx="5384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DB41F2-0EFF-4C9B-BFA6-43D7FEA252E1}"/>
              </a:ext>
            </a:extLst>
          </p:cNvPr>
          <p:cNvSpPr txBox="1"/>
          <p:nvPr/>
        </p:nvSpPr>
        <p:spPr>
          <a:xfrm>
            <a:off x="1412240" y="5588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F53E7-AD73-4C09-BBA4-6B5CCB072E75}"/>
              </a:ext>
            </a:extLst>
          </p:cNvPr>
          <p:cNvCxnSpPr/>
          <p:nvPr/>
        </p:nvCxnSpPr>
        <p:spPr>
          <a:xfrm>
            <a:off x="3825240" y="5781040"/>
            <a:ext cx="553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2A0AD7-63B2-474C-A0A3-7A32C1539678}"/>
              </a:ext>
            </a:extLst>
          </p:cNvPr>
          <p:cNvSpPr txBox="1"/>
          <p:nvPr/>
        </p:nvSpPr>
        <p:spPr>
          <a:xfrm>
            <a:off x="4546600" y="5588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52971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First section of the pipeline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US" sz="2000" dirty="0"/>
              <a:t>Only when Signal valid and Enable are equal to 1 proceed. Otherwise, ignore.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236494-3D9D-41EE-8352-59E2D21D8032}"/>
              </a:ext>
            </a:extLst>
          </p:cNvPr>
          <p:cNvGrpSpPr/>
          <p:nvPr/>
        </p:nvGrpSpPr>
        <p:grpSpPr>
          <a:xfrm>
            <a:off x="934720" y="1737922"/>
            <a:ext cx="7519605" cy="2725589"/>
            <a:chOff x="847959" y="532699"/>
            <a:chExt cx="9236241" cy="3273836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B387EDAF-7B94-4089-A359-A869BF5296C3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90356AE-EE89-4871-992C-C61E947109B2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76E910B-825E-41F7-8F43-5891D7FB32D5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DF43B05-ED50-43B7-8A88-8309D8E9442B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004D813-C04B-41E0-8B08-843A48033879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CA933CD-CAF2-40BC-8975-7E753C253AAF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7B2B190-35D5-431F-AAEC-8B90543281AA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28BBC3-1921-4E76-8D07-B61FD8FBC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06CACA-11C3-4C78-9EBB-F0CCA03E2F7A}"/>
              </a:ext>
            </a:extLst>
          </p:cNvPr>
          <p:cNvSpPr txBox="1"/>
          <p:nvPr/>
        </p:nvSpPr>
        <p:spPr>
          <a:xfrm>
            <a:off x="2815773" y="2400124"/>
            <a:ext cx="95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Enable?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76CA4-B96A-425E-A3A5-99B017600026}"/>
              </a:ext>
            </a:extLst>
          </p:cNvPr>
          <p:cNvSpPr txBox="1"/>
          <p:nvPr/>
        </p:nvSpPr>
        <p:spPr>
          <a:xfrm>
            <a:off x="6495572" y="1808400"/>
            <a:ext cx="1923798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Get time lags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1191F-9A8E-4F63-9513-24276D84622A}"/>
              </a:ext>
            </a:extLst>
          </p:cNvPr>
          <p:cNvSpPr txBox="1"/>
          <p:nvPr/>
        </p:nvSpPr>
        <p:spPr>
          <a:xfrm>
            <a:off x="2744351" y="263099"/>
            <a:ext cx="60947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Pipeline changes for the new spreadsheet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E14E1-D75C-439E-B133-E13AFCF94926}"/>
              </a:ext>
            </a:extLst>
          </p:cNvPr>
          <p:cNvSpPr txBox="1"/>
          <p:nvPr/>
        </p:nvSpPr>
        <p:spPr>
          <a:xfrm>
            <a:off x="4839346" y="3241086"/>
            <a:ext cx="660615" cy="635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B79572-99E8-47DE-8EB8-A4136AB4BB9A}"/>
              </a:ext>
            </a:extLst>
          </p:cNvPr>
          <p:cNvSpPr/>
          <p:nvPr/>
        </p:nvSpPr>
        <p:spPr>
          <a:xfrm>
            <a:off x="4652682" y="3787159"/>
            <a:ext cx="1766047" cy="5159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DEE54F-D0B4-49FE-A230-638B51CFCC78}"/>
              </a:ext>
            </a:extLst>
          </p:cNvPr>
          <p:cNvSpPr/>
          <p:nvPr/>
        </p:nvSpPr>
        <p:spPr>
          <a:xfrm>
            <a:off x="8454325" y="2334796"/>
            <a:ext cx="1043484" cy="228381"/>
          </a:xfrm>
          <a:prstGeom prst="rightArrow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ABDFA-8195-4B5A-A022-8A4990352079}"/>
              </a:ext>
            </a:extLst>
          </p:cNvPr>
          <p:cNvSpPr txBox="1"/>
          <p:nvPr/>
        </p:nvSpPr>
        <p:spPr>
          <a:xfrm>
            <a:off x="6804212" y="3648635"/>
            <a:ext cx="176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Record Tag data</a:t>
            </a:r>
          </a:p>
          <a:p>
            <a:r>
              <a:rPr lang="en-GB" sz="1600" dirty="0"/>
              <a:t>we cannot find</a:t>
            </a:r>
          </a:p>
        </p:txBody>
      </p:sp>
    </p:spTree>
    <p:extLst>
      <p:ext uri="{BB962C8B-B14F-4D97-AF65-F5344CB8AC3E}">
        <p14:creationId xmlns:p14="http://schemas.microsoft.com/office/powerpoint/2010/main" val="3211713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E3A67-D93D-464B-889F-F1FA68E41EB0}"/>
              </a:ext>
            </a:extLst>
          </p:cNvPr>
          <p:cNvSpPr txBox="1"/>
          <p:nvPr/>
        </p:nvSpPr>
        <p:spPr>
          <a:xfrm>
            <a:off x="218440" y="208280"/>
            <a:ext cx="59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Multiple linear regression model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66BFF-58A0-4A4B-B2EB-BAF7694CBBE7}"/>
              </a:ext>
            </a:extLst>
          </p:cNvPr>
          <p:cNvSpPr txBox="1"/>
          <p:nvPr/>
        </p:nvSpPr>
        <p:spPr>
          <a:xfrm>
            <a:off x="1336040" y="1280160"/>
            <a:ext cx="8884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early results at this point; need to develop tests for this code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Haven’t included regularisation yet (to help prevent overfitting)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Haven’t removed inputs with low thetas yet (also to prevent overfitting)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Currently using the now out-of-date 74 inputs; will merge with Diego’s work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Currently batch-trained, not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‘plugged in’ to the end of our data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288876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41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Next activities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/>
              <a:t>Test the post-processed signals.</a:t>
            </a:r>
          </a:p>
          <a:p>
            <a:r>
              <a:rPr lang="en-GB" sz="2000" dirty="0"/>
              <a:t>Identify groups of correlated tags using Feature Selection.</a:t>
            </a:r>
          </a:p>
          <a:p>
            <a:r>
              <a:rPr lang="en-GB" sz="2000" dirty="0"/>
              <a:t>Ensemble the final training dataset.</a:t>
            </a:r>
          </a:p>
          <a:p>
            <a:r>
              <a:rPr lang="en-GB" sz="2000" dirty="0"/>
              <a:t>Updates related to the Multiple Linear Regression model.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Multi-output linear regression.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4914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4"/>
            <a:ext cx="10515600" cy="48185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Should we use the inputs identified with low resolution?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US" sz="2000" dirty="0"/>
              <a:t>We are currently ignoring low resolution tags. Perhaps it is more convenient ignoring them at the beginning of the pipeline.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236494-3D9D-41EE-8352-59E2D21D8032}"/>
              </a:ext>
            </a:extLst>
          </p:cNvPr>
          <p:cNvGrpSpPr/>
          <p:nvPr/>
        </p:nvGrpSpPr>
        <p:grpSpPr>
          <a:xfrm>
            <a:off x="934720" y="1737922"/>
            <a:ext cx="7519605" cy="2725589"/>
            <a:chOff x="847959" y="532699"/>
            <a:chExt cx="9236241" cy="3273836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B387EDAF-7B94-4089-A359-A869BF5296C3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90356AE-EE89-4871-992C-C61E947109B2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76E910B-825E-41F7-8F43-5891D7FB32D5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DF43B05-ED50-43B7-8A88-8309D8E9442B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004D813-C04B-41E0-8B08-843A48033879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CA933CD-CAF2-40BC-8975-7E753C253AAF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7B2B190-35D5-431F-AAEC-8B90543281AA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28BBC3-1921-4E76-8D07-B61FD8FBC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06CACA-11C3-4C78-9EBB-F0CCA03E2F7A}"/>
              </a:ext>
            </a:extLst>
          </p:cNvPr>
          <p:cNvSpPr txBox="1"/>
          <p:nvPr/>
        </p:nvSpPr>
        <p:spPr>
          <a:xfrm>
            <a:off x="2810528" y="2239287"/>
            <a:ext cx="95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Enable?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76CA4-B96A-425E-A3A5-99B017600026}"/>
              </a:ext>
            </a:extLst>
          </p:cNvPr>
          <p:cNvSpPr txBox="1"/>
          <p:nvPr/>
        </p:nvSpPr>
        <p:spPr>
          <a:xfrm>
            <a:off x="6495572" y="1808400"/>
            <a:ext cx="1923798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Get time lags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1191F-9A8E-4F63-9513-24276D84622A}"/>
              </a:ext>
            </a:extLst>
          </p:cNvPr>
          <p:cNvSpPr txBox="1"/>
          <p:nvPr/>
        </p:nvSpPr>
        <p:spPr>
          <a:xfrm>
            <a:off x="2744351" y="263099"/>
            <a:ext cx="60947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Pipeline changes for the new spreadsheet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E14E1-D75C-439E-B133-E13AFCF94926}"/>
              </a:ext>
            </a:extLst>
          </p:cNvPr>
          <p:cNvSpPr txBox="1"/>
          <p:nvPr/>
        </p:nvSpPr>
        <p:spPr>
          <a:xfrm>
            <a:off x="4839346" y="3241086"/>
            <a:ext cx="660615" cy="635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B79572-99E8-47DE-8EB8-A4136AB4BB9A}"/>
              </a:ext>
            </a:extLst>
          </p:cNvPr>
          <p:cNvSpPr/>
          <p:nvPr/>
        </p:nvSpPr>
        <p:spPr>
          <a:xfrm>
            <a:off x="4652682" y="3787159"/>
            <a:ext cx="1766047" cy="5159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DEE54F-D0B4-49FE-A230-638B51CFCC78}"/>
              </a:ext>
            </a:extLst>
          </p:cNvPr>
          <p:cNvSpPr/>
          <p:nvPr/>
        </p:nvSpPr>
        <p:spPr>
          <a:xfrm>
            <a:off x="8454325" y="2334796"/>
            <a:ext cx="1043484" cy="228381"/>
          </a:xfrm>
          <a:prstGeom prst="rightArrow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ABDFA-8195-4B5A-A022-8A4990352079}"/>
              </a:ext>
            </a:extLst>
          </p:cNvPr>
          <p:cNvSpPr txBox="1"/>
          <p:nvPr/>
        </p:nvSpPr>
        <p:spPr>
          <a:xfrm>
            <a:off x="6804212" y="3648635"/>
            <a:ext cx="176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Record Tag data</a:t>
            </a:r>
          </a:p>
          <a:p>
            <a:r>
              <a:rPr lang="en-GB" sz="1600" dirty="0"/>
              <a:t>we cannot find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B0690-A0D5-401F-AF64-6B3BB838D70C}"/>
              </a:ext>
            </a:extLst>
          </p:cNvPr>
          <p:cNvSpPr txBox="1"/>
          <p:nvPr/>
        </p:nvSpPr>
        <p:spPr>
          <a:xfrm>
            <a:off x="2744351" y="2510732"/>
            <a:ext cx="116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Resolution?</a:t>
            </a:r>
          </a:p>
        </p:txBody>
      </p:sp>
    </p:spTree>
    <p:extLst>
      <p:ext uri="{BB962C8B-B14F-4D97-AF65-F5344CB8AC3E}">
        <p14:creationId xmlns:p14="http://schemas.microsoft.com/office/powerpoint/2010/main" val="147096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8F7A3D-DAEB-46A4-A567-49AD36C82555}"/>
              </a:ext>
            </a:extLst>
          </p:cNvPr>
          <p:cNvGrpSpPr/>
          <p:nvPr/>
        </p:nvGrpSpPr>
        <p:grpSpPr>
          <a:xfrm>
            <a:off x="70719" y="2351340"/>
            <a:ext cx="3272609" cy="1159994"/>
            <a:chOff x="847959" y="532699"/>
            <a:chExt cx="9236241" cy="3273836"/>
          </a:xfrm>
        </p:grpSpPr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6A496639-2AD2-4C8F-B15B-A072B632EF26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5CF6232-9F91-45C1-BF2E-EE9DB22B116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DC996640-5D35-4D22-8890-430B1416D35A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9D186515-4621-48C8-9D21-63F3D6DF7656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Arrow: Down 102">
              <a:extLst>
                <a:ext uri="{FF2B5EF4-FFF2-40B4-BE49-F238E27FC236}">
                  <a16:creationId xmlns:a16="http://schemas.microsoft.com/office/drawing/2014/main" id="{8115EAA8-975A-4A54-9826-2AD8260B8F1E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1C18CE93-1AEC-4909-8AB0-EF71235A5174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4D3D175E-D9F8-4522-B074-77801C69AA1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8534A37B-23D2-4AC5-9F2D-579AD5F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5395324-DD30-4208-B863-624DCD5735BC}"/>
              </a:ext>
            </a:extLst>
          </p:cNvPr>
          <p:cNvGrpSpPr/>
          <p:nvPr/>
        </p:nvGrpSpPr>
        <p:grpSpPr>
          <a:xfrm>
            <a:off x="3332525" y="2377887"/>
            <a:ext cx="2758395" cy="801113"/>
            <a:chOff x="2411314" y="3791207"/>
            <a:chExt cx="7486636" cy="2174322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02AE35C5-2DDE-4ED8-9C3E-E2B92D76218E}"/>
                </a:ext>
              </a:extLst>
            </p:cNvPr>
            <p:cNvSpPr/>
            <p:nvPr/>
          </p:nvSpPr>
          <p:spPr>
            <a:xfrm>
              <a:off x="7176036" y="4473509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185674F6-BB28-4029-B803-F13271671980}"/>
                </a:ext>
              </a:extLst>
            </p:cNvPr>
            <p:cNvSpPr/>
            <p:nvPr/>
          </p:nvSpPr>
          <p:spPr>
            <a:xfrm>
              <a:off x="6309939" y="5232696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0CC2856F-7E63-4E00-8696-EFEA79E7EB97}"/>
                </a:ext>
              </a:extLst>
            </p:cNvPr>
            <p:cNvSpPr/>
            <p:nvPr/>
          </p:nvSpPr>
          <p:spPr>
            <a:xfrm>
              <a:off x="9253742" y="440410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Arrow: Down 122">
              <a:extLst>
                <a:ext uri="{FF2B5EF4-FFF2-40B4-BE49-F238E27FC236}">
                  <a16:creationId xmlns:a16="http://schemas.microsoft.com/office/drawing/2014/main" id="{1A232B84-0DA3-4FB3-900C-D61554EB04BD}"/>
                </a:ext>
              </a:extLst>
            </p:cNvPr>
            <p:cNvSpPr/>
            <p:nvPr/>
          </p:nvSpPr>
          <p:spPr>
            <a:xfrm>
              <a:off x="8634305" y="5234009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7C4ECF8-36EF-4078-8C1F-955082AA54AD}"/>
                </a:ext>
              </a:extLst>
            </p:cNvPr>
            <p:cNvSpPr/>
            <p:nvPr/>
          </p:nvSpPr>
          <p:spPr>
            <a:xfrm>
              <a:off x="5013618" y="4429824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07C8336-95AF-4A2D-8906-F0A10A8AEFA0}"/>
                </a:ext>
              </a:extLst>
            </p:cNvPr>
            <p:cNvSpPr/>
            <p:nvPr/>
          </p:nvSpPr>
          <p:spPr>
            <a:xfrm>
              <a:off x="2411314" y="4381176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2D244CE-5B68-4D0C-9035-A5E513FD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673" y="3791207"/>
              <a:ext cx="6864691" cy="2017951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035333-0542-4DAD-9E45-6F19DC2A299B}"/>
              </a:ext>
            </a:extLst>
          </p:cNvPr>
          <p:cNvGrpSpPr/>
          <p:nvPr/>
        </p:nvGrpSpPr>
        <p:grpSpPr>
          <a:xfrm>
            <a:off x="5954294" y="2365816"/>
            <a:ext cx="4646162" cy="1025309"/>
            <a:chOff x="1872708" y="3004417"/>
            <a:chExt cx="4646162" cy="1025309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5C34AADF-ECCD-4A3E-8964-DBBB50419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2708" y="3004417"/>
              <a:ext cx="4331733" cy="1025309"/>
            </a:xfrm>
            <a:prstGeom prst="rect">
              <a:avLst/>
            </a:prstGeom>
          </p:spPr>
        </p:pic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34FCC13B-81E8-4438-9A08-6055984BBC41}"/>
                </a:ext>
              </a:extLst>
            </p:cNvPr>
            <p:cNvSpPr/>
            <p:nvPr/>
          </p:nvSpPr>
          <p:spPr>
            <a:xfrm>
              <a:off x="2505298" y="3237812"/>
              <a:ext cx="127391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FCDF3B9C-62F1-4872-8119-C325EDB28E1A}"/>
                </a:ext>
              </a:extLst>
            </p:cNvPr>
            <p:cNvSpPr/>
            <p:nvPr/>
          </p:nvSpPr>
          <p:spPr>
            <a:xfrm>
              <a:off x="5280085" y="3243651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21FF3A85-A46E-4565-BF0A-BFE82A842FDD}"/>
                </a:ext>
              </a:extLst>
            </p:cNvPr>
            <p:cNvSpPr/>
            <p:nvPr/>
          </p:nvSpPr>
          <p:spPr>
            <a:xfrm rot="5400000">
              <a:off x="4737473" y="3578210"/>
              <a:ext cx="351980" cy="27816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Arrow: Bent-Up 169">
              <a:extLst>
                <a:ext uri="{FF2B5EF4-FFF2-40B4-BE49-F238E27FC236}">
                  <a16:creationId xmlns:a16="http://schemas.microsoft.com/office/drawing/2014/main" id="{6B549C28-8801-49B6-B1E4-029016ABB402}"/>
                </a:ext>
              </a:extLst>
            </p:cNvPr>
            <p:cNvSpPr/>
            <p:nvPr/>
          </p:nvSpPr>
          <p:spPr>
            <a:xfrm>
              <a:off x="5420062" y="3576330"/>
              <a:ext cx="537491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802DA9E-BBC4-41E2-A804-2B76E54CFF1E}"/>
                </a:ext>
              </a:extLst>
            </p:cNvPr>
            <p:cNvSpPr/>
            <p:nvPr/>
          </p:nvSpPr>
          <p:spPr>
            <a:xfrm>
              <a:off x="4283783" y="3251166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row: Down 181">
              <a:extLst>
                <a:ext uri="{FF2B5EF4-FFF2-40B4-BE49-F238E27FC236}">
                  <a16:creationId xmlns:a16="http://schemas.microsoft.com/office/drawing/2014/main" id="{C26DD7F5-68FC-48DA-B94F-DCAC894772EC}"/>
                </a:ext>
              </a:extLst>
            </p:cNvPr>
            <p:cNvSpPr/>
            <p:nvPr/>
          </p:nvSpPr>
          <p:spPr>
            <a:xfrm>
              <a:off x="4152741" y="3451210"/>
              <a:ext cx="114796" cy="3178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Arrow: Bent-Up 183">
              <a:extLst>
                <a:ext uri="{FF2B5EF4-FFF2-40B4-BE49-F238E27FC236}">
                  <a16:creationId xmlns:a16="http://schemas.microsoft.com/office/drawing/2014/main" id="{EF593AD5-25A0-45FE-BE11-F9820791DDD0}"/>
                </a:ext>
              </a:extLst>
            </p:cNvPr>
            <p:cNvSpPr/>
            <p:nvPr/>
          </p:nvSpPr>
          <p:spPr>
            <a:xfrm rot="5400000">
              <a:off x="2083233" y="3542674"/>
              <a:ext cx="351980" cy="278161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FCFAF190-9C6F-4B2A-A5AC-740F99108E26}"/>
                </a:ext>
              </a:extLst>
            </p:cNvPr>
            <p:cNvSpPr/>
            <p:nvPr/>
          </p:nvSpPr>
          <p:spPr>
            <a:xfrm>
              <a:off x="2962869" y="3750493"/>
              <a:ext cx="173534" cy="11921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row: Bent-Up 193">
              <a:extLst>
                <a:ext uri="{FF2B5EF4-FFF2-40B4-BE49-F238E27FC236}">
                  <a16:creationId xmlns:a16="http://schemas.microsoft.com/office/drawing/2014/main" id="{7DDF4ABE-2E62-4DD8-8BB7-CD3AFA4BD7B4}"/>
                </a:ext>
              </a:extLst>
            </p:cNvPr>
            <p:cNvSpPr/>
            <p:nvPr/>
          </p:nvSpPr>
          <p:spPr>
            <a:xfrm>
              <a:off x="3572607" y="3462212"/>
              <a:ext cx="364283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A51CD282-3906-407A-A87F-003FBAA555DC}"/>
                </a:ext>
              </a:extLst>
            </p:cNvPr>
            <p:cNvSpPr/>
            <p:nvPr/>
          </p:nvSpPr>
          <p:spPr>
            <a:xfrm>
              <a:off x="6220830" y="3235852"/>
              <a:ext cx="29804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DA36C9-2395-4398-8170-9D96744E0D87}"/>
              </a:ext>
            </a:extLst>
          </p:cNvPr>
          <p:cNvGrpSpPr/>
          <p:nvPr/>
        </p:nvGrpSpPr>
        <p:grpSpPr>
          <a:xfrm>
            <a:off x="10593985" y="2415380"/>
            <a:ext cx="1552446" cy="463090"/>
            <a:chOff x="4353375" y="4234867"/>
            <a:chExt cx="3372237" cy="1005927"/>
          </a:xfrm>
        </p:grpSpPr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EEF91E80-4BC6-42F5-BE39-FBDF3FC905F2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Arrow: Right 209">
              <a:extLst>
                <a:ext uri="{FF2B5EF4-FFF2-40B4-BE49-F238E27FC236}">
                  <a16:creationId xmlns:a16="http://schemas.microsoft.com/office/drawing/2014/main" id="{D34E542A-4C51-4241-94F2-7FEBB9FF4C73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7F0F96D-AD9E-43E2-BB44-151818A65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32404763-13CA-451A-9302-5D8A8BE997FE}"/>
              </a:ext>
            </a:extLst>
          </p:cNvPr>
          <p:cNvSpPr txBox="1"/>
          <p:nvPr/>
        </p:nvSpPr>
        <p:spPr>
          <a:xfrm>
            <a:off x="87224" y="1868753"/>
            <a:ext cx="62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D12BB-52F7-4379-8F5D-78915F2E2044}"/>
              </a:ext>
            </a:extLst>
          </p:cNvPr>
          <p:cNvSpPr/>
          <p:nvPr/>
        </p:nvSpPr>
        <p:spPr>
          <a:xfrm>
            <a:off x="7880888" y="2528161"/>
            <a:ext cx="468235" cy="28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Pre-processing the inputs affected by the reversals process</a:t>
            </a:r>
            <a:endParaRPr lang="en-GB" sz="3200" dirty="0">
              <a:solidFill>
                <a:srgbClr val="A071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4F620-64E5-4BFF-A954-5057A653431A}"/>
              </a:ext>
            </a:extLst>
          </p:cNvPr>
          <p:cNvSpPr/>
          <p:nvPr/>
        </p:nvSpPr>
        <p:spPr>
          <a:xfrm>
            <a:off x="5853566" y="1951348"/>
            <a:ext cx="4610187" cy="178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11CA6-2701-4242-B416-3FEB89C9B304}"/>
              </a:ext>
            </a:extLst>
          </p:cNvPr>
          <p:cNvSpPr txBox="1"/>
          <p:nvPr/>
        </p:nvSpPr>
        <p:spPr>
          <a:xfrm>
            <a:off x="7180212" y="3817810"/>
            <a:ext cx="2337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Zoom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649ED-A0F0-4044-8076-E687711D92C6}"/>
              </a:ext>
            </a:extLst>
          </p:cNvPr>
          <p:cNvSpPr txBox="1"/>
          <p:nvPr/>
        </p:nvSpPr>
        <p:spPr>
          <a:xfrm>
            <a:off x="1216325" y="4313208"/>
            <a:ext cx="544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most of the tags identified for combination have also been identified for reversals, then we place the combination unit process before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4312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A07111"/>
                </a:solidFill>
                <a:latin typeface="+mn-lt"/>
              </a:rPr>
              <a:t>Pre-processing the inputs affected by the reversals process</a:t>
            </a:r>
            <a:endParaRPr lang="en-GB" sz="3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19FFED6-A793-465D-A3F3-60A6C6468496}"/>
              </a:ext>
            </a:extLst>
          </p:cNvPr>
          <p:cNvSpPr/>
          <p:nvPr/>
        </p:nvSpPr>
        <p:spPr>
          <a:xfrm>
            <a:off x="8960155" y="2818614"/>
            <a:ext cx="673608" cy="263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61632EE-5658-43DB-8522-CFACCFD6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9" y="2334673"/>
            <a:ext cx="8479935" cy="21886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03626FA-9C81-4C1C-9B81-69A85E281710}"/>
              </a:ext>
            </a:extLst>
          </p:cNvPr>
          <p:cNvSpPr txBox="1"/>
          <p:nvPr/>
        </p:nvSpPr>
        <p:spPr>
          <a:xfrm>
            <a:off x="7888945" y="2649096"/>
            <a:ext cx="134121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Combine tags?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385C6F68-35EF-4E09-98A8-F0E7C48CB95D}"/>
              </a:ext>
            </a:extLst>
          </p:cNvPr>
          <p:cNvSpPr/>
          <p:nvPr/>
        </p:nvSpPr>
        <p:spPr>
          <a:xfrm rot="5400000">
            <a:off x="8506759" y="3408117"/>
            <a:ext cx="763837" cy="539776"/>
          </a:xfrm>
          <a:prstGeom prst="bentUp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BA70B-6B82-4CA9-ABD4-24BDF7ACBC0F}"/>
              </a:ext>
            </a:extLst>
          </p:cNvPr>
          <p:cNvSpPr txBox="1"/>
          <p:nvPr/>
        </p:nvSpPr>
        <p:spPr>
          <a:xfrm>
            <a:off x="8900099" y="3353256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BA958-B810-4295-9A32-9F91B2D6918B}"/>
              </a:ext>
            </a:extLst>
          </p:cNvPr>
          <p:cNvSpPr txBox="1"/>
          <p:nvPr/>
        </p:nvSpPr>
        <p:spPr>
          <a:xfrm>
            <a:off x="9158566" y="3734108"/>
            <a:ext cx="10410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Combine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90EA5D6-57A1-4741-8329-D6BD8506192A}"/>
              </a:ext>
            </a:extLst>
          </p:cNvPr>
          <p:cNvSpPr/>
          <p:nvPr/>
        </p:nvSpPr>
        <p:spPr>
          <a:xfrm>
            <a:off x="9243795" y="2818935"/>
            <a:ext cx="955789" cy="331582"/>
          </a:xfrm>
          <a:prstGeom prst="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C41CF2-0A15-4654-81BE-CFB861D5E1D4}"/>
              </a:ext>
            </a:extLst>
          </p:cNvPr>
          <p:cNvSpPr txBox="1"/>
          <p:nvPr/>
        </p:nvSpPr>
        <p:spPr>
          <a:xfrm>
            <a:off x="10199584" y="2769665"/>
            <a:ext cx="13412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4CFF0D5-F706-42C9-A5E6-1A1ECCC484D0}"/>
              </a:ext>
            </a:extLst>
          </p:cNvPr>
          <p:cNvSpPr/>
          <p:nvPr/>
        </p:nvSpPr>
        <p:spPr>
          <a:xfrm>
            <a:off x="10199584" y="3138998"/>
            <a:ext cx="539777" cy="838792"/>
          </a:xfrm>
          <a:prstGeom prst="bentUpArrow">
            <a:avLst>
              <a:gd name="adj1" fmla="val 25000"/>
              <a:gd name="adj2" fmla="val 22971"/>
              <a:gd name="adj3" fmla="val 25000"/>
            </a:avLst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E7492-7282-486A-8303-846BF4565222}"/>
              </a:ext>
            </a:extLst>
          </p:cNvPr>
          <p:cNvSpPr txBox="1"/>
          <p:nvPr/>
        </p:nvSpPr>
        <p:spPr>
          <a:xfrm>
            <a:off x="9251105" y="2529593"/>
            <a:ext cx="6882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4457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  <a:endParaRPr lang="en-GB" sz="2000" dirty="0"/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Run the pre-processing tasks defined in the flow chart with the 170 inputs specified in the spreadsheet “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</a:rPr>
              <a:t>UK5 AI Furnace Model Input Pre-Processing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  <a:p>
            <a:r>
              <a:rPr lang="en-GB" sz="2000" dirty="0"/>
              <a:t>Define a strategy to combine the signals identified with the “Indirect </a:t>
            </a:r>
            <a:r>
              <a:rPr lang="en-GB" sz="2000" dirty="0" err="1"/>
              <a:t>TagID</a:t>
            </a:r>
            <a:r>
              <a:rPr lang="en-GB" sz="2000" dirty="0"/>
              <a:t>” labels in the “</a:t>
            </a:r>
            <a:r>
              <a:rPr lang="it-IT" sz="2000" dirty="0"/>
              <a:t>UK5 AI Furnace Model Input Pre-Processing</a:t>
            </a:r>
            <a:r>
              <a:rPr lang="en-GB" sz="2000" dirty="0"/>
              <a:t>” spreadsheet.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Once the combination strategy is defined, identify groups of correlated tags using Feature Selection.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Updates related to the Multiple Linear Regression model. 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>
                <a:solidFill>
                  <a:schemeClr val="bg1">
                    <a:lumMod val="50000"/>
                  </a:schemeClr>
                </a:solidFill>
              </a:rPr>
              <a:t>To-do (longer-term)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Repeat analysis that use randomly selected inputs and/or randomly selected time lags.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Consider using a multi-output linear regression.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4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Tags identified for combination:</a:t>
            </a:r>
          </a:p>
          <a:p>
            <a:r>
              <a:rPr lang="en-GB" sz="2600" dirty="0">
                <a:solidFill>
                  <a:srgbClr val="002060"/>
                </a:solidFill>
              </a:rPr>
              <a:t>Standard combination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81F9C56-EF18-4D4B-B4F5-352EC744BF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6735" r="9543" b="7271"/>
          <a:stretch/>
        </p:blipFill>
        <p:spPr>
          <a:xfrm>
            <a:off x="1062317" y="1255059"/>
            <a:ext cx="10067365" cy="4636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F41FD9-19F1-4FD8-B32E-1913DEC58A93}"/>
              </a:ext>
            </a:extLst>
          </p:cNvPr>
          <p:cNvSpPr/>
          <p:nvPr/>
        </p:nvSpPr>
        <p:spPr>
          <a:xfrm>
            <a:off x="3908612" y="1712259"/>
            <a:ext cx="403412" cy="3594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4F4C7-B285-4E75-8D74-4473FEAD964F}"/>
              </a:ext>
            </a:extLst>
          </p:cNvPr>
          <p:cNvSpPr txBox="1"/>
          <p:nvPr/>
        </p:nvSpPr>
        <p:spPr>
          <a:xfrm>
            <a:off x="2043953" y="5020235"/>
            <a:ext cx="181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51279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1702</Words>
  <Application>Microsoft Office PowerPoint</Application>
  <PresentationFormat>Widescreen</PresentationFormat>
  <Paragraphs>381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25/11/2020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 the inputs affected by the reversals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21</cp:revision>
  <dcterms:created xsi:type="dcterms:W3CDTF">2020-11-24T16:01:36Z</dcterms:created>
  <dcterms:modified xsi:type="dcterms:W3CDTF">2020-11-24T17:29:45Z</dcterms:modified>
</cp:coreProperties>
</file>