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3"/>
  </p:notesMasterIdLst>
  <p:handoutMasterIdLst>
    <p:handoutMasterId r:id="rId44"/>
  </p:handoutMasterIdLst>
  <p:sldIdLst>
    <p:sldId id="256" r:id="rId2"/>
    <p:sldId id="427" r:id="rId3"/>
    <p:sldId id="438" r:id="rId4"/>
    <p:sldId id="400" r:id="rId5"/>
    <p:sldId id="402" r:id="rId6"/>
    <p:sldId id="409" r:id="rId7"/>
    <p:sldId id="410" r:id="rId8"/>
    <p:sldId id="432" r:id="rId9"/>
    <p:sldId id="433" r:id="rId10"/>
    <p:sldId id="434" r:id="rId11"/>
    <p:sldId id="435" r:id="rId12"/>
    <p:sldId id="436" r:id="rId13"/>
    <p:sldId id="437" r:id="rId14"/>
    <p:sldId id="519" r:id="rId15"/>
    <p:sldId id="520" r:id="rId16"/>
    <p:sldId id="521" r:id="rId17"/>
    <p:sldId id="522" r:id="rId18"/>
    <p:sldId id="530" r:id="rId19"/>
    <p:sldId id="531" r:id="rId20"/>
    <p:sldId id="532" r:id="rId21"/>
    <p:sldId id="527" r:id="rId22"/>
    <p:sldId id="528" r:id="rId23"/>
    <p:sldId id="529" r:id="rId24"/>
    <p:sldId id="509" r:id="rId25"/>
    <p:sldId id="460" r:id="rId26"/>
    <p:sldId id="507" r:id="rId27"/>
    <p:sldId id="496" r:id="rId28"/>
    <p:sldId id="484" r:id="rId29"/>
    <p:sldId id="506" r:id="rId30"/>
    <p:sldId id="499" r:id="rId31"/>
    <p:sldId id="500" r:id="rId32"/>
    <p:sldId id="511" r:id="rId33"/>
    <p:sldId id="512" r:id="rId34"/>
    <p:sldId id="513" r:id="rId35"/>
    <p:sldId id="514" r:id="rId36"/>
    <p:sldId id="510" r:id="rId37"/>
    <p:sldId id="516" r:id="rId38"/>
    <p:sldId id="517" r:id="rId39"/>
    <p:sldId id="515" r:id="rId40"/>
    <p:sldId id="518" r:id="rId41"/>
    <p:sldId id="33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Green" initials="PG" lastIdx="6" clrIdx="0">
    <p:extLst>
      <p:ext uri="{19B8F6BF-5375-455C-9EA6-DF929625EA0E}">
        <p15:presenceInfo xmlns:p15="http://schemas.microsoft.com/office/powerpoint/2012/main" userId="84a8dbd73bad1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7111"/>
    <a:srgbClr val="FF00F9"/>
    <a:srgbClr val="1F2B7D"/>
    <a:srgbClr val="002060"/>
    <a:srgbClr val="1919FF"/>
    <a:srgbClr val="B18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250" autoAdjust="0"/>
  </p:normalViewPr>
  <p:slideViewPr>
    <p:cSldViewPr snapToGrid="0">
      <p:cViewPr varScale="1">
        <p:scale>
          <a:sx n="94" d="100"/>
          <a:sy n="94" d="100"/>
        </p:scale>
        <p:origin x="78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78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74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DFA0-81CF-B642-B0A1-F7681E2A223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02/12/2020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02/12/2020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02/12/2020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02/12/2020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Echeverria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>
            <a:cxnSpLocks/>
          </p:cNvCxnSpPr>
          <p:nvPr/>
        </p:nvCxnSpPr>
        <p:spPr bwMode="auto">
          <a:xfrm>
            <a:off x="6932526" y="931067"/>
            <a:ext cx="0" cy="399145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>
            <a:cxnSpLocks/>
          </p:cNvCxnSpPr>
          <p:nvPr/>
        </p:nvCxnSpPr>
        <p:spPr bwMode="auto">
          <a:xfrm>
            <a:off x="6495647" y="931067"/>
            <a:ext cx="0" cy="39203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39130" y="951209"/>
            <a:ext cx="3656517" cy="26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4264094" y="639261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A6DB1-F4D8-4C27-B4BB-CA183BBACA52}"/>
              </a:ext>
            </a:extLst>
          </p:cNvPr>
          <p:cNvSpPr txBox="1"/>
          <p:nvPr/>
        </p:nvSpPr>
        <p:spPr>
          <a:xfrm>
            <a:off x="6206956" y="4751652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A7D42A-EBBC-4924-954C-ADAD59C5136E}"/>
              </a:ext>
            </a:extLst>
          </p:cNvPr>
          <p:cNvCxnSpPr>
            <a:cxnSpLocks/>
          </p:cNvCxnSpPr>
          <p:nvPr/>
        </p:nvCxnSpPr>
        <p:spPr bwMode="auto">
          <a:xfrm flipH="1">
            <a:off x="6531786" y="1273107"/>
            <a:ext cx="4007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8CBB8C7-67ED-4761-9CF3-CBED9BDDB8E0}"/>
              </a:ext>
            </a:extLst>
          </p:cNvPr>
          <p:cNvSpPr txBox="1"/>
          <p:nvPr/>
        </p:nvSpPr>
        <p:spPr>
          <a:xfrm>
            <a:off x="6628109" y="885308"/>
            <a:ext cx="113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E3A67-D93D-464B-889F-F1FA68E41EB0}"/>
              </a:ext>
            </a:extLst>
          </p:cNvPr>
          <p:cNvSpPr txBox="1"/>
          <p:nvPr/>
        </p:nvSpPr>
        <p:spPr>
          <a:xfrm>
            <a:off x="218440" y="21336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lagged furnace to be used as inputs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DC4E68-55EC-4EF8-9274-C6B2FC118821}"/>
              </a:ext>
            </a:extLst>
          </p:cNvPr>
          <p:cNvSpPr/>
          <p:nvPr/>
        </p:nvSpPr>
        <p:spPr bwMode="auto">
          <a:xfrm>
            <a:off x="6871692" y="17026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D122416-8400-4AB7-9F4B-394E4D5E76F6}"/>
              </a:ext>
            </a:extLst>
          </p:cNvPr>
          <p:cNvSpPr/>
          <p:nvPr/>
        </p:nvSpPr>
        <p:spPr bwMode="auto">
          <a:xfrm>
            <a:off x="2799415" y="3223868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DA5B74-5B93-49E3-9E47-1BDB68DE4FDA}"/>
              </a:ext>
            </a:extLst>
          </p:cNvPr>
          <p:cNvSpPr/>
          <p:nvPr/>
        </p:nvSpPr>
        <p:spPr bwMode="auto">
          <a:xfrm>
            <a:off x="6432802" y="375964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26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>
            <a:cxnSpLocks/>
          </p:cNvCxnSpPr>
          <p:nvPr/>
        </p:nvCxnSpPr>
        <p:spPr bwMode="auto">
          <a:xfrm>
            <a:off x="6932526" y="931067"/>
            <a:ext cx="0" cy="399145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>
            <a:cxnSpLocks/>
          </p:cNvCxnSpPr>
          <p:nvPr/>
        </p:nvCxnSpPr>
        <p:spPr bwMode="auto">
          <a:xfrm>
            <a:off x="6495647" y="931067"/>
            <a:ext cx="0" cy="39203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39130" y="951209"/>
            <a:ext cx="3656517" cy="26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4264094" y="639261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A6DB1-F4D8-4C27-B4BB-CA183BBACA52}"/>
              </a:ext>
            </a:extLst>
          </p:cNvPr>
          <p:cNvSpPr txBox="1"/>
          <p:nvPr/>
        </p:nvSpPr>
        <p:spPr>
          <a:xfrm>
            <a:off x="6206956" y="4751652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A7D42A-EBBC-4924-954C-ADAD59C5136E}"/>
              </a:ext>
            </a:extLst>
          </p:cNvPr>
          <p:cNvCxnSpPr>
            <a:cxnSpLocks/>
          </p:cNvCxnSpPr>
          <p:nvPr/>
        </p:nvCxnSpPr>
        <p:spPr bwMode="auto">
          <a:xfrm flipH="1">
            <a:off x="6531786" y="1273107"/>
            <a:ext cx="4007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8CBB8C7-67ED-4761-9CF3-CBED9BDDB8E0}"/>
              </a:ext>
            </a:extLst>
          </p:cNvPr>
          <p:cNvSpPr txBox="1"/>
          <p:nvPr/>
        </p:nvSpPr>
        <p:spPr>
          <a:xfrm>
            <a:off x="6628109" y="885308"/>
            <a:ext cx="113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E3A67-D93D-464B-889F-F1FA68E41EB0}"/>
              </a:ext>
            </a:extLst>
          </p:cNvPr>
          <p:cNvSpPr txBox="1"/>
          <p:nvPr/>
        </p:nvSpPr>
        <p:spPr>
          <a:xfrm>
            <a:off x="218440" y="21336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lagged furnace to be used as inputs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DC4E68-55EC-4EF8-9274-C6B2FC118821}"/>
              </a:ext>
            </a:extLst>
          </p:cNvPr>
          <p:cNvSpPr/>
          <p:nvPr/>
        </p:nvSpPr>
        <p:spPr bwMode="auto">
          <a:xfrm>
            <a:off x="6871692" y="17026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D122416-8400-4AB7-9F4B-394E4D5E76F6}"/>
              </a:ext>
            </a:extLst>
          </p:cNvPr>
          <p:cNvSpPr/>
          <p:nvPr/>
        </p:nvSpPr>
        <p:spPr bwMode="auto">
          <a:xfrm>
            <a:off x="3236295" y="3223868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DA5B74-5B93-49E3-9E47-1BDB68DE4FDA}"/>
              </a:ext>
            </a:extLst>
          </p:cNvPr>
          <p:cNvSpPr/>
          <p:nvPr/>
        </p:nvSpPr>
        <p:spPr bwMode="auto">
          <a:xfrm>
            <a:off x="6869682" y="375964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4C44D-C0AB-4CB5-B449-F2483E563D49}"/>
              </a:ext>
            </a:extLst>
          </p:cNvPr>
          <p:cNvCxnSpPr>
            <a:cxnSpLocks/>
          </p:cNvCxnSpPr>
          <p:nvPr/>
        </p:nvCxnSpPr>
        <p:spPr>
          <a:xfrm>
            <a:off x="2799415" y="3844134"/>
            <a:ext cx="3959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E2A4E6-79AD-4B31-96D5-173EAD76DCB6}"/>
              </a:ext>
            </a:extLst>
          </p:cNvPr>
          <p:cNvSpPr txBox="1"/>
          <p:nvPr/>
        </p:nvSpPr>
        <p:spPr>
          <a:xfrm>
            <a:off x="2768545" y="3293748"/>
            <a:ext cx="113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3062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83782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FF60BD-0464-4108-A1A1-7E3F9D4AEAC3}"/>
              </a:ext>
            </a:extLst>
          </p:cNvPr>
          <p:cNvSpPr/>
          <p:nvPr/>
        </p:nvSpPr>
        <p:spPr>
          <a:xfrm>
            <a:off x="2821432" y="1061996"/>
            <a:ext cx="4027785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>
            <a:cxnSpLocks/>
          </p:cNvCxnSpPr>
          <p:nvPr/>
        </p:nvCxnSpPr>
        <p:spPr bwMode="auto">
          <a:xfrm>
            <a:off x="6932526" y="931067"/>
            <a:ext cx="0" cy="399145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39130" y="951209"/>
            <a:ext cx="3656517" cy="26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4264094" y="639261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A6DB1-F4D8-4C27-B4BB-CA183BBACA52}"/>
              </a:ext>
            </a:extLst>
          </p:cNvPr>
          <p:cNvSpPr txBox="1"/>
          <p:nvPr/>
        </p:nvSpPr>
        <p:spPr>
          <a:xfrm>
            <a:off x="6206956" y="4751652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A7D42A-EBBC-4924-954C-ADAD59C5136E}"/>
              </a:ext>
            </a:extLst>
          </p:cNvPr>
          <p:cNvCxnSpPr>
            <a:cxnSpLocks/>
          </p:cNvCxnSpPr>
          <p:nvPr/>
        </p:nvCxnSpPr>
        <p:spPr bwMode="auto">
          <a:xfrm flipH="1">
            <a:off x="6531786" y="1273107"/>
            <a:ext cx="4007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8CBB8C7-67ED-4761-9CF3-CBED9BDDB8E0}"/>
              </a:ext>
            </a:extLst>
          </p:cNvPr>
          <p:cNvSpPr txBox="1"/>
          <p:nvPr/>
        </p:nvSpPr>
        <p:spPr>
          <a:xfrm>
            <a:off x="6628109" y="885308"/>
            <a:ext cx="113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E3A67-D93D-464B-889F-F1FA68E41EB0}"/>
              </a:ext>
            </a:extLst>
          </p:cNvPr>
          <p:cNvSpPr txBox="1"/>
          <p:nvPr/>
        </p:nvSpPr>
        <p:spPr>
          <a:xfrm>
            <a:off x="218440" y="21336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lagged furnace to be used as inputs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DC4E68-55EC-4EF8-9274-C6B2FC118821}"/>
              </a:ext>
            </a:extLst>
          </p:cNvPr>
          <p:cNvSpPr/>
          <p:nvPr/>
        </p:nvSpPr>
        <p:spPr bwMode="auto">
          <a:xfrm>
            <a:off x="6871692" y="17026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D122416-8400-4AB7-9F4B-394E4D5E76F6}"/>
              </a:ext>
            </a:extLst>
          </p:cNvPr>
          <p:cNvSpPr/>
          <p:nvPr/>
        </p:nvSpPr>
        <p:spPr bwMode="auto">
          <a:xfrm>
            <a:off x="3236295" y="3223868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DA5B74-5B93-49E3-9E47-1BDB68DE4FDA}"/>
              </a:ext>
            </a:extLst>
          </p:cNvPr>
          <p:cNvSpPr/>
          <p:nvPr/>
        </p:nvSpPr>
        <p:spPr bwMode="auto">
          <a:xfrm>
            <a:off x="6869682" y="375964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4C44D-C0AB-4CB5-B449-F2483E563D49}"/>
              </a:ext>
            </a:extLst>
          </p:cNvPr>
          <p:cNvCxnSpPr>
            <a:cxnSpLocks/>
          </p:cNvCxnSpPr>
          <p:nvPr/>
        </p:nvCxnSpPr>
        <p:spPr>
          <a:xfrm>
            <a:off x="2799415" y="3844134"/>
            <a:ext cx="3959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E2A4E6-79AD-4B31-96D5-173EAD76DCB6}"/>
              </a:ext>
            </a:extLst>
          </p:cNvPr>
          <p:cNvSpPr txBox="1"/>
          <p:nvPr/>
        </p:nvSpPr>
        <p:spPr>
          <a:xfrm>
            <a:off x="2768545" y="3293748"/>
            <a:ext cx="113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F4BBA2-19AF-40F9-8BC5-78D7337D23FF}"/>
              </a:ext>
            </a:extLst>
          </p:cNvPr>
          <p:cNvSpPr/>
          <p:nvPr/>
        </p:nvSpPr>
        <p:spPr>
          <a:xfrm>
            <a:off x="2816352" y="3119396"/>
            <a:ext cx="4027785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>
            <a:cxnSpLocks/>
          </p:cNvCxnSpPr>
          <p:nvPr/>
        </p:nvCxnSpPr>
        <p:spPr bwMode="auto">
          <a:xfrm>
            <a:off x="6495647" y="931067"/>
            <a:ext cx="0" cy="39203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7085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B5FB22-ECF9-4869-A2EB-2DA237E8BB5D}"/>
              </a:ext>
            </a:extLst>
          </p:cNvPr>
          <p:cNvSpPr/>
          <p:nvPr/>
        </p:nvSpPr>
        <p:spPr>
          <a:xfrm>
            <a:off x="5196840" y="1981200"/>
            <a:ext cx="5455920" cy="24688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0D811-066C-4F0A-B0F4-CB05740F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1106A-0F43-4E83-ACC1-3757EB9E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41884-AF63-480B-BCCA-374FABEC5B31}"/>
              </a:ext>
            </a:extLst>
          </p:cNvPr>
          <p:cNvSpPr txBox="1"/>
          <p:nvPr/>
        </p:nvSpPr>
        <p:spPr>
          <a:xfrm>
            <a:off x="121920" y="2463800"/>
            <a:ext cx="3916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data=</a:t>
            </a:r>
            <a:r>
              <a:rPr lang="en-GB" dirty="0">
                <a:solidFill>
                  <a:srgbClr val="FF0000"/>
                </a:solidFill>
              </a:rPr>
              <a:t>fault data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shift=</a:t>
            </a:r>
            <a:r>
              <a:rPr lang="en-GB" dirty="0">
                <a:solidFill>
                  <a:srgbClr val="1919FF"/>
                </a:solidFill>
              </a:rPr>
              <a:t>future prediction</a:t>
            </a:r>
          </a:p>
          <a:p>
            <a:pPr algn="r"/>
            <a:endParaRPr lang="en-GB" dirty="0"/>
          </a:p>
          <a:p>
            <a:pPr algn="r"/>
            <a:r>
              <a:rPr lang="en-GB" dirty="0"/>
              <a:t>to remove=</a:t>
            </a:r>
            <a:r>
              <a:rPr lang="en-GB" dirty="0">
                <a:solidFill>
                  <a:srgbClr val="00B050"/>
                </a:solidFill>
              </a:rPr>
              <a:t>max lag + future prediction</a:t>
            </a:r>
          </a:p>
          <a:p>
            <a:pPr algn="r"/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0C574E5-C9C3-4222-A616-2472899712C8}"/>
              </a:ext>
            </a:extLst>
          </p:cNvPr>
          <p:cNvSpPr/>
          <p:nvPr/>
        </p:nvSpPr>
        <p:spPr>
          <a:xfrm>
            <a:off x="4160520" y="251968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584D96-B3D9-460B-86EB-C8435114D18A}"/>
              </a:ext>
            </a:extLst>
          </p:cNvPr>
          <p:cNvSpPr/>
          <p:nvPr/>
        </p:nvSpPr>
        <p:spPr>
          <a:xfrm>
            <a:off x="4160520" y="308864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3C89E-90A0-40E8-836A-8DD4F58EF25A}"/>
              </a:ext>
            </a:extLst>
          </p:cNvPr>
          <p:cNvSpPr txBox="1"/>
          <p:nvPr/>
        </p:nvSpPr>
        <p:spPr>
          <a:xfrm>
            <a:off x="5405120" y="2414508"/>
            <a:ext cx="5156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X=roll(</a:t>
            </a:r>
            <a:r>
              <a:rPr lang="en-GB" dirty="0">
                <a:solidFill>
                  <a:srgbClr val="FF0000"/>
                </a:solidFill>
              </a:rPr>
              <a:t>fault data</a:t>
            </a:r>
            <a:r>
              <a:rPr lang="en-GB" dirty="0"/>
              <a:t>, </a:t>
            </a:r>
            <a:r>
              <a:rPr lang="en-GB" dirty="0">
                <a:solidFill>
                  <a:srgbClr val="1919FF"/>
                </a:solidFill>
              </a:rPr>
              <a:t>future prediction</a:t>
            </a:r>
            <a:r>
              <a:rPr lang="en-GB" dirty="0"/>
              <a:t>)</a:t>
            </a:r>
          </a:p>
          <a:p>
            <a:r>
              <a:rPr lang="en-GB" dirty="0"/>
              <a:t>Del(X[: </a:t>
            </a:r>
            <a:r>
              <a:rPr lang="en-GB" dirty="0">
                <a:solidFill>
                  <a:srgbClr val="00B050"/>
                </a:solidFill>
              </a:rPr>
              <a:t>max lag + future prediction</a:t>
            </a:r>
            <a:r>
              <a:rPr lang="en-GB" dirty="0"/>
              <a:t>])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D433B9C-139B-436F-9411-E4F150394602}"/>
              </a:ext>
            </a:extLst>
          </p:cNvPr>
          <p:cNvSpPr/>
          <p:nvPr/>
        </p:nvSpPr>
        <p:spPr>
          <a:xfrm>
            <a:off x="4160520" y="365760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44F5C3-9A79-47DA-A118-4DD4291C5905}"/>
              </a:ext>
            </a:extLst>
          </p:cNvPr>
          <p:cNvSpPr/>
          <p:nvPr/>
        </p:nvSpPr>
        <p:spPr>
          <a:xfrm>
            <a:off x="10652760" y="3042602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DE0892-40F5-47C8-B1B5-0A2F0BAE295C}"/>
              </a:ext>
            </a:extLst>
          </p:cNvPr>
          <p:cNvSpPr txBox="1"/>
          <p:nvPr/>
        </p:nvSpPr>
        <p:spPr>
          <a:xfrm>
            <a:off x="11780520" y="2963426"/>
            <a:ext cx="5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127F9F-CA69-4250-9BE2-0B2AD30F0A73}"/>
              </a:ext>
            </a:extLst>
          </p:cNvPr>
          <p:cNvSpPr txBox="1"/>
          <p:nvPr/>
        </p:nvSpPr>
        <p:spPr>
          <a:xfrm>
            <a:off x="218440" y="213360"/>
            <a:ext cx="5979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furnace fault data to be used as inputs</a:t>
            </a:r>
          </a:p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9E0A3F-70FF-4407-9E55-0B2BEC68694C}"/>
              </a:ext>
            </a:extLst>
          </p:cNvPr>
          <p:cNvSpPr txBox="1"/>
          <p:nvPr/>
        </p:nvSpPr>
        <p:spPr>
          <a:xfrm>
            <a:off x="6477000" y="16118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Adjust time lag</a:t>
            </a:r>
          </a:p>
        </p:txBody>
      </p:sp>
    </p:spTree>
    <p:extLst>
      <p:ext uri="{BB962C8B-B14F-4D97-AF65-F5344CB8AC3E}">
        <p14:creationId xmlns:p14="http://schemas.microsoft.com/office/powerpoint/2010/main" val="45857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0D811-066C-4F0A-B0F4-CB05740F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1106A-0F43-4E83-ACC1-3757EB9E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14</a:t>
            </a:fld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127F9F-CA69-4250-9BE2-0B2AD30F0A73}"/>
              </a:ext>
            </a:extLst>
          </p:cNvPr>
          <p:cNvSpPr txBox="1"/>
          <p:nvPr/>
        </p:nvSpPr>
        <p:spPr>
          <a:xfrm>
            <a:off x="218440" y="213360"/>
            <a:ext cx="1151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Checked code by re-running the current model using pipeline 9</a:t>
            </a:r>
          </a:p>
          <a:p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EB9CF5-E1C3-4307-9300-C4D8EEBEEC97}"/>
              </a:ext>
            </a:extLst>
          </p:cNvPr>
          <p:cNvGrpSpPr/>
          <p:nvPr/>
        </p:nvGrpSpPr>
        <p:grpSpPr>
          <a:xfrm>
            <a:off x="2020113" y="1017962"/>
            <a:ext cx="4179361" cy="1481397"/>
            <a:chOff x="847959" y="532699"/>
            <a:chExt cx="9236241" cy="3273836"/>
          </a:xfrm>
        </p:grpSpPr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F38B488A-A868-45CD-9E8D-1B9E938B9EF5}"/>
                </a:ext>
              </a:extLst>
            </p:cNvPr>
            <p:cNvSpPr/>
            <p:nvPr/>
          </p:nvSpPr>
          <p:spPr>
            <a:xfrm>
              <a:off x="1455413" y="2262617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3AE7296-29E1-4E92-8516-44457B2B57B2}"/>
                </a:ext>
              </a:extLst>
            </p:cNvPr>
            <p:cNvSpPr/>
            <p:nvPr/>
          </p:nvSpPr>
          <p:spPr>
            <a:xfrm>
              <a:off x="2426499" y="127559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3BD479A-EDDA-44FF-B612-B58FD146E918}"/>
                </a:ext>
              </a:extLst>
            </p:cNvPr>
            <p:cNvSpPr/>
            <p:nvPr/>
          </p:nvSpPr>
          <p:spPr>
            <a:xfrm>
              <a:off x="4535571" y="124963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4B64E673-D7A4-4679-BAA1-742C556D0A1A}"/>
                </a:ext>
              </a:extLst>
            </p:cNvPr>
            <p:cNvSpPr/>
            <p:nvPr/>
          </p:nvSpPr>
          <p:spPr>
            <a:xfrm>
              <a:off x="3610338" y="2020413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4BA04013-D1A0-4105-80C8-E72AAEADAEDE}"/>
                </a:ext>
              </a:extLst>
            </p:cNvPr>
            <p:cNvSpPr/>
            <p:nvPr/>
          </p:nvSpPr>
          <p:spPr>
            <a:xfrm>
              <a:off x="8553841" y="2020413"/>
              <a:ext cx="339617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0338A370-DEA9-4591-AB6E-0DF845D4116B}"/>
                </a:ext>
              </a:extLst>
            </p:cNvPr>
            <p:cNvSpPr/>
            <p:nvPr/>
          </p:nvSpPr>
          <p:spPr>
            <a:xfrm>
              <a:off x="5914289" y="2344373"/>
              <a:ext cx="264160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3BA9A228-C174-43FC-8C53-5474C2E06A4D}"/>
                </a:ext>
              </a:extLst>
            </p:cNvPr>
            <p:cNvSpPr/>
            <p:nvPr/>
          </p:nvSpPr>
          <p:spPr>
            <a:xfrm>
              <a:off x="7034080" y="1239652"/>
              <a:ext cx="644208" cy="27432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6426C1F-F40F-4CB2-B2C2-F7B2EE776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959" y="532699"/>
              <a:ext cx="9236241" cy="3273836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786868-0E8A-49C2-B92D-77237A5DB489}"/>
              </a:ext>
            </a:extLst>
          </p:cNvPr>
          <p:cNvGrpSpPr/>
          <p:nvPr/>
        </p:nvGrpSpPr>
        <p:grpSpPr>
          <a:xfrm>
            <a:off x="8142005" y="2552489"/>
            <a:ext cx="1552446" cy="463090"/>
            <a:chOff x="4353375" y="4234867"/>
            <a:chExt cx="3372237" cy="1005927"/>
          </a:xfrm>
        </p:grpSpPr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920519A8-D976-4B11-A6D2-BA761B4ACB48}"/>
                </a:ext>
              </a:extLst>
            </p:cNvPr>
            <p:cNvSpPr/>
            <p:nvPr/>
          </p:nvSpPr>
          <p:spPr>
            <a:xfrm>
              <a:off x="5901893" y="4600671"/>
              <a:ext cx="324636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B4E6DBF-8BA7-46CD-80EB-9096FCD64A71}"/>
                </a:ext>
              </a:extLst>
            </p:cNvPr>
            <p:cNvSpPr/>
            <p:nvPr/>
          </p:nvSpPr>
          <p:spPr>
            <a:xfrm>
              <a:off x="7454180" y="4577559"/>
              <a:ext cx="271432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9659DFD-D441-4A11-8879-BE84C8326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3375" y="4234867"/>
              <a:ext cx="3097036" cy="1005927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8F6FF59E-C7BA-431D-8A38-5B126E063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390" y="1053572"/>
            <a:ext cx="3423873" cy="10411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17F670-F8E7-40C0-9D8C-25DCA59C5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113" y="2470372"/>
            <a:ext cx="6121892" cy="1184882"/>
          </a:xfrm>
          <a:prstGeom prst="rect">
            <a:avLst/>
          </a:prstGeom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1226E816-DBF8-4A46-A843-C522A4211970}"/>
              </a:ext>
            </a:extLst>
          </p:cNvPr>
          <p:cNvSpPr/>
          <p:nvPr/>
        </p:nvSpPr>
        <p:spPr>
          <a:xfrm>
            <a:off x="9305928" y="1357018"/>
            <a:ext cx="388523" cy="11832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02096E9-76BD-45E2-8079-AC33452BC3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8412" y="3951769"/>
            <a:ext cx="4401693" cy="11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03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0D811-066C-4F0A-B0F4-CB05740F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1106A-0F43-4E83-ACC1-3757EB9E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15</a:t>
            </a:fld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127F9F-CA69-4250-9BE2-0B2AD30F0A73}"/>
              </a:ext>
            </a:extLst>
          </p:cNvPr>
          <p:cNvSpPr txBox="1"/>
          <p:nvPr/>
        </p:nvSpPr>
        <p:spPr>
          <a:xfrm>
            <a:off x="218440" y="213360"/>
            <a:ext cx="1151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Checked code by re-running the current model using pipeline 9</a:t>
            </a:r>
          </a:p>
          <a:p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EB9CF5-E1C3-4307-9300-C4D8EEBEEC97}"/>
              </a:ext>
            </a:extLst>
          </p:cNvPr>
          <p:cNvGrpSpPr/>
          <p:nvPr/>
        </p:nvGrpSpPr>
        <p:grpSpPr>
          <a:xfrm>
            <a:off x="2020113" y="1017962"/>
            <a:ext cx="4179361" cy="1481397"/>
            <a:chOff x="847959" y="532699"/>
            <a:chExt cx="9236241" cy="3273836"/>
          </a:xfrm>
        </p:grpSpPr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F38B488A-A868-45CD-9E8D-1B9E938B9EF5}"/>
                </a:ext>
              </a:extLst>
            </p:cNvPr>
            <p:cNvSpPr/>
            <p:nvPr/>
          </p:nvSpPr>
          <p:spPr>
            <a:xfrm>
              <a:off x="1455413" y="2262617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3AE7296-29E1-4E92-8516-44457B2B57B2}"/>
                </a:ext>
              </a:extLst>
            </p:cNvPr>
            <p:cNvSpPr/>
            <p:nvPr/>
          </p:nvSpPr>
          <p:spPr>
            <a:xfrm>
              <a:off x="2426499" y="127559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3BD479A-EDDA-44FF-B612-B58FD146E918}"/>
                </a:ext>
              </a:extLst>
            </p:cNvPr>
            <p:cNvSpPr/>
            <p:nvPr/>
          </p:nvSpPr>
          <p:spPr>
            <a:xfrm>
              <a:off x="4535571" y="124963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4B64E673-D7A4-4679-BAA1-742C556D0A1A}"/>
                </a:ext>
              </a:extLst>
            </p:cNvPr>
            <p:cNvSpPr/>
            <p:nvPr/>
          </p:nvSpPr>
          <p:spPr>
            <a:xfrm>
              <a:off x="3610338" y="2020413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4BA04013-D1A0-4105-80C8-E72AAEADAEDE}"/>
                </a:ext>
              </a:extLst>
            </p:cNvPr>
            <p:cNvSpPr/>
            <p:nvPr/>
          </p:nvSpPr>
          <p:spPr>
            <a:xfrm>
              <a:off x="8553841" y="2020413"/>
              <a:ext cx="339617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0338A370-DEA9-4591-AB6E-0DF845D4116B}"/>
                </a:ext>
              </a:extLst>
            </p:cNvPr>
            <p:cNvSpPr/>
            <p:nvPr/>
          </p:nvSpPr>
          <p:spPr>
            <a:xfrm>
              <a:off x="5914289" y="2344373"/>
              <a:ext cx="264160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3BA9A228-C174-43FC-8C53-5474C2E06A4D}"/>
                </a:ext>
              </a:extLst>
            </p:cNvPr>
            <p:cNvSpPr/>
            <p:nvPr/>
          </p:nvSpPr>
          <p:spPr>
            <a:xfrm>
              <a:off x="7034080" y="1239652"/>
              <a:ext cx="644208" cy="27432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6426C1F-F40F-4CB2-B2C2-F7B2EE776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959" y="532699"/>
              <a:ext cx="9236241" cy="3273836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786868-0E8A-49C2-B92D-77237A5DB489}"/>
              </a:ext>
            </a:extLst>
          </p:cNvPr>
          <p:cNvGrpSpPr/>
          <p:nvPr/>
        </p:nvGrpSpPr>
        <p:grpSpPr>
          <a:xfrm>
            <a:off x="8142005" y="2552489"/>
            <a:ext cx="1552446" cy="463090"/>
            <a:chOff x="4353375" y="4234867"/>
            <a:chExt cx="3372237" cy="1005927"/>
          </a:xfrm>
        </p:grpSpPr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920519A8-D976-4B11-A6D2-BA761B4ACB48}"/>
                </a:ext>
              </a:extLst>
            </p:cNvPr>
            <p:cNvSpPr/>
            <p:nvPr/>
          </p:nvSpPr>
          <p:spPr>
            <a:xfrm>
              <a:off x="5901893" y="4600671"/>
              <a:ext cx="324636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B4E6DBF-8BA7-46CD-80EB-9096FCD64A71}"/>
                </a:ext>
              </a:extLst>
            </p:cNvPr>
            <p:cNvSpPr/>
            <p:nvPr/>
          </p:nvSpPr>
          <p:spPr>
            <a:xfrm>
              <a:off x="7454180" y="4577559"/>
              <a:ext cx="271432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9659DFD-D441-4A11-8879-BE84C8326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3375" y="4234867"/>
              <a:ext cx="3097036" cy="1005927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8F6FF59E-C7BA-431D-8A38-5B126E063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390" y="1053572"/>
            <a:ext cx="3423873" cy="10411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17F670-F8E7-40C0-9D8C-25DCA59C5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113" y="2470372"/>
            <a:ext cx="6121892" cy="11848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76D571-7949-4047-A61A-1C2F06548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8412" y="3951769"/>
            <a:ext cx="4401693" cy="1109970"/>
          </a:xfrm>
          <a:prstGeom prst="rect">
            <a:avLst/>
          </a:prstGeom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1226E816-DBF8-4A46-A843-C522A4211970}"/>
              </a:ext>
            </a:extLst>
          </p:cNvPr>
          <p:cNvSpPr/>
          <p:nvPr/>
        </p:nvSpPr>
        <p:spPr>
          <a:xfrm>
            <a:off x="9305928" y="1357018"/>
            <a:ext cx="388523" cy="11832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8A6EAC-8E6B-4359-BDEB-07F20D18A8BC}"/>
              </a:ext>
            </a:extLst>
          </p:cNvPr>
          <p:cNvCxnSpPr/>
          <p:nvPr/>
        </p:nvCxnSpPr>
        <p:spPr>
          <a:xfrm>
            <a:off x="726440" y="3789680"/>
            <a:ext cx="10723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7116CA-E368-4E8B-8671-DBD754601F2A}"/>
              </a:ext>
            </a:extLst>
          </p:cNvPr>
          <p:cNvSpPr txBox="1"/>
          <p:nvPr/>
        </p:nvSpPr>
        <p:spPr>
          <a:xfrm>
            <a:off x="190933" y="1906158"/>
            <a:ext cx="141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processing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7E5CFB-8377-473E-8439-4433E3C8E66C}"/>
              </a:ext>
            </a:extLst>
          </p:cNvPr>
          <p:cNvSpPr txBox="1"/>
          <p:nvPr/>
        </p:nvSpPr>
        <p:spPr>
          <a:xfrm>
            <a:off x="190933" y="4089424"/>
            <a:ext cx="141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Machine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77321-6B44-47B7-B970-1C1D50A5D1CF}"/>
              </a:ext>
            </a:extLst>
          </p:cNvPr>
          <p:cNvSpPr txBox="1"/>
          <p:nvPr/>
        </p:nvSpPr>
        <p:spPr>
          <a:xfrm>
            <a:off x="6969760" y="4145280"/>
            <a:ext cx="4401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signals affected by reversals are processed and filtered if required, but pipeline 9 does not yet include the ‘combination approach’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2738518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6548A-0F64-456A-B3A4-9FD9562A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36FF0-D1A1-46DA-B1C9-0559D384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EC9173-541C-499D-A170-B9E2ED7C6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22" y="1016000"/>
            <a:ext cx="4656723" cy="3332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8EF447-570B-4D9A-886F-A576D9404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21" y="947420"/>
            <a:ext cx="4689467" cy="34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47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6548A-0F64-456A-B3A4-9FD9562A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36FF0-D1A1-46DA-B1C9-0559D384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EC9173-541C-499D-A170-B9E2ED7C6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22" y="1016000"/>
            <a:ext cx="4656723" cy="3332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8EF447-570B-4D9A-886F-A576D9404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21" y="947420"/>
            <a:ext cx="4689467" cy="3469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D7CB9B-5580-4132-972C-8364FA1B8FDE}"/>
              </a:ext>
            </a:extLst>
          </p:cNvPr>
          <p:cNvSpPr/>
          <p:nvPr/>
        </p:nvSpPr>
        <p:spPr>
          <a:xfrm>
            <a:off x="6365240" y="1402080"/>
            <a:ext cx="441960" cy="1376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2AC03-8610-40C8-A4F6-E41164E0AB3F}"/>
              </a:ext>
            </a:extLst>
          </p:cNvPr>
          <p:cNvSpPr txBox="1"/>
          <p:nvPr/>
        </p:nvSpPr>
        <p:spPr>
          <a:xfrm>
            <a:off x="4221480" y="4718050"/>
            <a:ext cx="449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200 points are used to give starting point for parameter estimates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A25A24-91CE-49B4-B7E2-0CA1167A89B2}"/>
              </a:ext>
            </a:extLst>
          </p:cNvPr>
          <p:cNvCxnSpPr/>
          <p:nvPr/>
        </p:nvCxnSpPr>
        <p:spPr>
          <a:xfrm flipV="1">
            <a:off x="5369560" y="2814320"/>
            <a:ext cx="949960" cy="1835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6D928D0-818C-420B-A47D-54DD0FDBF226}"/>
              </a:ext>
            </a:extLst>
          </p:cNvPr>
          <p:cNvSpPr/>
          <p:nvPr/>
        </p:nvSpPr>
        <p:spPr>
          <a:xfrm>
            <a:off x="8366760" y="1559560"/>
            <a:ext cx="1706880" cy="1005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EEABB-E37C-40D9-AA2F-20E78C1C48FF}"/>
              </a:ext>
            </a:extLst>
          </p:cNvPr>
          <p:cNvSpPr txBox="1"/>
          <p:nvPr/>
        </p:nvSpPr>
        <p:spPr>
          <a:xfrm>
            <a:off x="9591040" y="4975274"/>
            <a:ext cx="229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Looks like a degree of convergence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6D49CE-D40F-486D-B3BD-B80BF4733546}"/>
              </a:ext>
            </a:extLst>
          </p:cNvPr>
          <p:cNvCxnSpPr/>
          <p:nvPr/>
        </p:nvCxnSpPr>
        <p:spPr>
          <a:xfrm flipH="1" flipV="1">
            <a:off x="9413240" y="2565400"/>
            <a:ext cx="792480" cy="2316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67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97A12-B0A7-4C08-B54E-124DAF69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4056A-6F31-4921-8025-0259695E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18</a:t>
            </a:fld>
            <a:endParaRPr lang="en-GB"/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6CC93BD4-F67B-4D5C-B676-65F77D5FA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685659"/>
              </p:ext>
            </p:extLst>
          </p:nvPr>
        </p:nvGraphicFramePr>
        <p:xfrm>
          <a:off x="8153400" y="876150"/>
          <a:ext cx="36964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236">
                  <a:extLst>
                    <a:ext uri="{9D8B030D-6E8A-4147-A177-3AD203B41FA5}">
                      <a16:colId xmlns:a16="http://schemas.microsoft.com/office/drawing/2014/main" val="3483650654"/>
                    </a:ext>
                  </a:extLst>
                </a:gridCol>
                <a:gridCol w="1848236">
                  <a:extLst>
                    <a:ext uri="{9D8B030D-6E8A-4147-A177-3AD203B41FA5}">
                      <a16:colId xmlns:a16="http://schemas.microsoft.com/office/drawing/2014/main" val="3282396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Pipeline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Av. RMSE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81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4.59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4476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4.70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596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015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78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5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026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24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4.27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21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921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4.18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994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(AR)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2.39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48366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41171C1-A694-4CA1-A3F0-DEB998AC4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85" y="136525"/>
            <a:ext cx="7134902" cy="532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43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97A12-B0A7-4C08-B54E-124DAF69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4056A-6F31-4921-8025-0259695E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19</a:t>
            </a:fld>
            <a:endParaRPr lang="en-GB"/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6CC93BD4-F67B-4D5C-B676-65F77D5FA7CB}"/>
              </a:ext>
            </a:extLst>
          </p:cNvPr>
          <p:cNvGraphicFramePr>
            <a:graphicFrameLocks noGrp="1"/>
          </p:cNvGraphicFramePr>
          <p:nvPr/>
        </p:nvGraphicFramePr>
        <p:xfrm>
          <a:off x="8153400" y="876150"/>
          <a:ext cx="36964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236">
                  <a:extLst>
                    <a:ext uri="{9D8B030D-6E8A-4147-A177-3AD203B41FA5}">
                      <a16:colId xmlns:a16="http://schemas.microsoft.com/office/drawing/2014/main" val="3483650654"/>
                    </a:ext>
                  </a:extLst>
                </a:gridCol>
                <a:gridCol w="1848236">
                  <a:extLst>
                    <a:ext uri="{9D8B030D-6E8A-4147-A177-3AD203B41FA5}">
                      <a16:colId xmlns:a16="http://schemas.microsoft.com/office/drawing/2014/main" val="3282396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Pipeline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Av. RMSE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81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4.59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4476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4.70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596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015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78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5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026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24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4.27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21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921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4.18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994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(AR)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2.39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48366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41171C1-A694-4CA1-A3F0-DEB998AC4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85" y="136525"/>
            <a:ext cx="7134902" cy="53289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650F16-D606-4EC6-8AA5-F730AC68680F}"/>
              </a:ext>
            </a:extLst>
          </p:cNvPr>
          <p:cNvSpPr/>
          <p:nvPr/>
        </p:nvSpPr>
        <p:spPr>
          <a:xfrm>
            <a:off x="1376680" y="1544320"/>
            <a:ext cx="3124200" cy="341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65EE4-ED5F-43A7-A2FB-F2C9B21AA023}"/>
              </a:ext>
            </a:extLst>
          </p:cNvPr>
          <p:cNvSpPr txBox="1"/>
          <p:nvPr/>
        </p:nvSpPr>
        <p:spPr>
          <a:xfrm>
            <a:off x="787400" y="5521960"/>
            <a:ext cx="457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Learning phase?</a:t>
            </a:r>
          </a:p>
        </p:txBody>
      </p:sp>
    </p:spTree>
    <p:extLst>
      <p:ext uri="{BB962C8B-B14F-4D97-AF65-F5344CB8AC3E}">
        <p14:creationId xmlns:p14="http://schemas.microsoft.com/office/powerpoint/2010/main" val="429091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E3A67-D93D-464B-889F-F1FA68E41EB0}"/>
              </a:ext>
            </a:extLst>
          </p:cNvPr>
          <p:cNvSpPr txBox="1"/>
          <p:nvPr/>
        </p:nvSpPr>
        <p:spPr>
          <a:xfrm>
            <a:off x="218440" y="20828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Multiple linear regression model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1FE01-915C-4795-AB5F-6091BD57EC73}"/>
                  </a:ext>
                </a:extLst>
              </p:cNvPr>
              <p:cNvSpPr txBox="1"/>
              <p:nvPr/>
            </p:nvSpPr>
            <p:spPr>
              <a:xfrm>
                <a:off x="4282440" y="1569720"/>
                <a:ext cx="20453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1FE01-915C-4795-AB5F-6091BD57E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440" y="1569720"/>
                <a:ext cx="2045303" cy="369332"/>
              </a:xfrm>
              <a:prstGeom prst="rect">
                <a:avLst/>
              </a:prstGeom>
              <a:blipFill>
                <a:blip r:embed="rId2"/>
                <a:stretch>
                  <a:fillRect l="-3284" t="-18333" r="-4776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EEF484-5EA2-46BD-91AA-4294AFF97BE8}"/>
                  </a:ext>
                </a:extLst>
              </p:cNvPr>
              <p:cNvSpPr txBox="1"/>
              <p:nvPr/>
            </p:nvSpPr>
            <p:spPr>
              <a:xfrm>
                <a:off x="4282439" y="2189480"/>
                <a:ext cx="2338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EEF484-5EA2-46BD-91AA-4294AFF97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439" y="2189480"/>
                <a:ext cx="2338654" cy="369332"/>
              </a:xfrm>
              <a:prstGeom prst="rect">
                <a:avLst/>
              </a:prstGeom>
              <a:blipFill>
                <a:blip r:embed="rId3"/>
                <a:stretch>
                  <a:fillRect l="-2604" t="-16393" r="-4167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E3CA9F0-BE85-4D55-A2F0-EA947D12BC28}"/>
                  </a:ext>
                </a:extLst>
              </p:cNvPr>
              <p:cNvSpPr txBox="1"/>
              <p:nvPr/>
            </p:nvSpPr>
            <p:spPr>
              <a:xfrm>
                <a:off x="4282439" y="2809240"/>
                <a:ext cx="2338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E3CA9F0-BE85-4D55-A2F0-EA947D12B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439" y="2809240"/>
                <a:ext cx="2338654" cy="369332"/>
              </a:xfrm>
              <a:prstGeom prst="rect">
                <a:avLst/>
              </a:prstGeom>
              <a:blipFill>
                <a:blip r:embed="rId4"/>
                <a:stretch>
                  <a:fillRect l="-2604" t="-18333" r="-4167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66CEE08-A60D-4078-B9F0-9502A375DEC4}"/>
              </a:ext>
            </a:extLst>
          </p:cNvPr>
          <p:cNvSpPr txBox="1"/>
          <p:nvPr/>
        </p:nvSpPr>
        <p:spPr>
          <a:xfrm>
            <a:off x="604520" y="3815080"/>
            <a:ext cx="1057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would also like to be able to vary the time lags randomly, so that we can optimise them later.</a:t>
            </a:r>
          </a:p>
        </p:txBody>
      </p:sp>
    </p:spTree>
    <p:extLst>
      <p:ext uri="{BB962C8B-B14F-4D97-AF65-F5344CB8AC3E}">
        <p14:creationId xmlns:p14="http://schemas.microsoft.com/office/powerpoint/2010/main" val="1688491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97A12-B0A7-4C08-B54E-124DAF69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4056A-6F31-4921-8025-0259695E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20</a:t>
            </a:fld>
            <a:endParaRPr lang="en-GB"/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6CC93BD4-F67B-4D5C-B676-65F77D5FA7CB}"/>
              </a:ext>
            </a:extLst>
          </p:cNvPr>
          <p:cNvGraphicFramePr>
            <a:graphicFrameLocks noGrp="1"/>
          </p:cNvGraphicFramePr>
          <p:nvPr/>
        </p:nvGraphicFramePr>
        <p:xfrm>
          <a:off x="8153400" y="876150"/>
          <a:ext cx="36964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236">
                  <a:extLst>
                    <a:ext uri="{9D8B030D-6E8A-4147-A177-3AD203B41FA5}">
                      <a16:colId xmlns:a16="http://schemas.microsoft.com/office/drawing/2014/main" val="3483650654"/>
                    </a:ext>
                  </a:extLst>
                </a:gridCol>
                <a:gridCol w="1848236">
                  <a:extLst>
                    <a:ext uri="{9D8B030D-6E8A-4147-A177-3AD203B41FA5}">
                      <a16:colId xmlns:a16="http://schemas.microsoft.com/office/drawing/2014/main" val="3282396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Pipeline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Av. RMSE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81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4.59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4476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4.70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596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015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78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5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026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24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4.27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21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921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4.18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994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(AR)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2.39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48366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41171C1-A694-4CA1-A3F0-DEB998AC4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85" y="136525"/>
            <a:ext cx="7134902" cy="5328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865EE4-ED5F-43A7-A2FB-F2C9B21AA023}"/>
              </a:ext>
            </a:extLst>
          </p:cNvPr>
          <p:cNvSpPr txBox="1"/>
          <p:nvPr/>
        </p:nvSpPr>
        <p:spPr>
          <a:xfrm>
            <a:off x="787400" y="5521960"/>
            <a:ext cx="457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Video…</a:t>
            </a:r>
          </a:p>
        </p:txBody>
      </p:sp>
    </p:spTree>
    <p:extLst>
      <p:ext uri="{BB962C8B-B14F-4D97-AF65-F5344CB8AC3E}">
        <p14:creationId xmlns:p14="http://schemas.microsoft.com/office/powerpoint/2010/main" val="4021471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97A12-B0A7-4C08-B54E-124DAF69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4056A-6F31-4921-8025-0259695E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21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5D0B5-F518-4413-A0DF-A50DD89C8CA3}"/>
              </a:ext>
            </a:extLst>
          </p:cNvPr>
          <p:cNvSpPr txBox="1"/>
          <p:nvPr/>
        </p:nvSpPr>
        <p:spPr>
          <a:xfrm>
            <a:off x="971772" y="319182"/>
            <a:ext cx="413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Code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D107A-F322-435B-90E9-AEB423D86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" y="992396"/>
            <a:ext cx="6985000" cy="2238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7086EC-A0DE-458E-8A14-502A852DF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" y="3371436"/>
            <a:ext cx="4461732" cy="2557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B541B8-78F0-4AEB-A8AC-BC608A5A3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840" y="3918978"/>
            <a:ext cx="6350000" cy="14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60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97A12-B0A7-4C08-B54E-124DAF69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4056A-6F31-4921-8025-0259695E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22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5D0B5-F518-4413-A0DF-A50DD89C8CA3}"/>
              </a:ext>
            </a:extLst>
          </p:cNvPr>
          <p:cNvSpPr txBox="1"/>
          <p:nvPr/>
        </p:nvSpPr>
        <p:spPr>
          <a:xfrm>
            <a:off x="971772" y="319182"/>
            <a:ext cx="413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Code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D107A-F322-435B-90E9-AEB423D86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" y="992396"/>
            <a:ext cx="6985000" cy="2238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7086EC-A0DE-458E-8A14-502A852DF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" y="3371436"/>
            <a:ext cx="4461732" cy="2557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B541B8-78F0-4AEB-A8AC-BC608A5A3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840" y="3918978"/>
            <a:ext cx="6350000" cy="14625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CEDA4A-2082-4545-8FE6-3289D16D9094}"/>
              </a:ext>
            </a:extLst>
          </p:cNvPr>
          <p:cNvSpPr txBox="1"/>
          <p:nvPr/>
        </p:nvSpPr>
        <p:spPr>
          <a:xfrm>
            <a:off x="8610600" y="120904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Branched development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85FD41-5A90-4A11-A804-D6C66562C53E}"/>
              </a:ext>
            </a:extLst>
          </p:cNvPr>
          <p:cNvCxnSpPr/>
          <p:nvPr/>
        </p:nvCxnSpPr>
        <p:spPr>
          <a:xfrm flipH="1">
            <a:off x="7457440" y="1397000"/>
            <a:ext cx="1041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529C0D-27E3-4234-B485-24D023974E25}"/>
              </a:ext>
            </a:extLst>
          </p:cNvPr>
          <p:cNvSpPr txBox="1"/>
          <p:nvPr/>
        </p:nvSpPr>
        <p:spPr>
          <a:xfrm>
            <a:off x="1976120" y="286202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controlled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886587-386B-4CFE-9C46-75932B4581FF}"/>
              </a:ext>
            </a:extLst>
          </p:cNvPr>
          <p:cNvCxnSpPr/>
          <p:nvPr/>
        </p:nvCxnSpPr>
        <p:spPr>
          <a:xfrm flipH="1" flipV="1">
            <a:off x="1818640" y="2111877"/>
            <a:ext cx="416560" cy="750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F94B72-33DB-4C4B-ACC2-D3BD25E34FFF}"/>
              </a:ext>
            </a:extLst>
          </p:cNvPr>
          <p:cNvCxnSpPr/>
          <p:nvPr/>
        </p:nvCxnSpPr>
        <p:spPr>
          <a:xfrm flipH="1">
            <a:off x="1102360" y="3271520"/>
            <a:ext cx="1046480" cy="1437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AA4340-91A1-40DB-9F36-150F395A0B6D}"/>
              </a:ext>
            </a:extLst>
          </p:cNvPr>
          <p:cNvSpPr txBox="1"/>
          <p:nvPr/>
        </p:nvSpPr>
        <p:spPr>
          <a:xfrm>
            <a:off x="6896100" y="3059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Automatic testing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C3B0E3-806C-4EC5-855F-B0234DE46678}"/>
              </a:ext>
            </a:extLst>
          </p:cNvPr>
          <p:cNvCxnSpPr/>
          <p:nvPr/>
        </p:nvCxnSpPr>
        <p:spPr>
          <a:xfrm>
            <a:off x="7914640" y="3464273"/>
            <a:ext cx="482600" cy="985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385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835024"/>
            <a:ext cx="10515600" cy="4757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u="sng" dirty="0"/>
              <a:t>New tasks</a:t>
            </a:r>
            <a:endParaRPr lang="en-GB" sz="2000" dirty="0"/>
          </a:p>
          <a:p>
            <a:r>
              <a:rPr lang="en-GB" sz="2000" dirty="0"/>
              <a:t>Additional testing</a:t>
            </a:r>
          </a:p>
          <a:p>
            <a:r>
              <a:rPr lang="en-GB" sz="2000" dirty="0"/>
              <a:t>Plot original furnace faults on top of processed furnace faults in video</a:t>
            </a:r>
          </a:p>
          <a:p>
            <a:r>
              <a:rPr lang="en-GB" sz="2000" dirty="0"/>
              <a:t>Plot parameter estimates in video</a:t>
            </a:r>
          </a:p>
          <a:p>
            <a:r>
              <a:rPr lang="en-GB" sz="2000" dirty="0"/>
              <a:t>Include all parameters in the pipeline flow chart (theta cut-off, standardisation etc.)</a:t>
            </a:r>
          </a:p>
          <a:p>
            <a:r>
              <a:rPr lang="en-GB" sz="2000" dirty="0"/>
              <a:t>Now time to load a separate validation data set </a:t>
            </a:r>
          </a:p>
          <a:p>
            <a:r>
              <a:rPr lang="en-GB" sz="2000" dirty="0"/>
              <a:t>Repeat with randomised time lags (code already written)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GB" sz="2000" dirty="0"/>
              <a:t>New recursive model structure certainly worth investigating but would suggest postponing until the above are complete.</a:t>
            </a:r>
            <a:br>
              <a:rPr lang="en-GB" sz="2000" dirty="0">
                <a:solidFill>
                  <a:schemeClr val="bg1">
                    <a:lumMod val="65000"/>
                  </a:schemeClr>
                </a:solidFill>
              </a:rPr>
            </a:b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766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835024"/>
            <a:ext cx="10515600" cy="4757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u="sng" dirty="0"/>
              <a:t>To-do (short-term) </a:t>
            </a:r>
            <a:endParaRPr lang="en-GB" sz="2000" dirty="0"/>
          </a:p>
          <a:p>
            <a:r>
              <a:rPr lang="en-GB" sz="2000" dirty="0"/>
              <a:t>Run the pre-processing tasks defined in the flow chart with the 170 inputs specified in the spreadsheet “</a:t>
            </a:r>
            <a:r>
              <a:rPr lang="it-IT" sz="2000" dirty="0"/>
              <a:t>UK5 AI Furnace Model Input Pre-Processing</a:t>
            </a:r>
            <a:r>
              <a:rPr lang="en-GB" sz="2000" dirty="0"/>
              <a:t>”.</a:t>
            </a:r>
          </a:p>
          <a:p>
            <a:pPr lvl="1"/>
            <a:r>
              <a:rPr lang="en-GB" sz="1600" b="1" dirty="0"/>
              <a:t>Results from the combination pre-processing task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Identify groups of correlated tags using the correlation coefficient.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31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25</a:t>
            </a:fld>
            <a:endParaRPr lang="en-GB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5395324-DD30-4208-B863-624DCD5735BC}"/>
              </a:ext>
            </a:extLst>
          </p:cNvPr>
          <p:cNvGrpSpPr/>
          <p:nvPr/>
        </p:nvGrpSpPr>
        <p:grpSpPr>
          <a:xfrm>
            <a:off x="3332525" y="2377887"/>
            <a:ext cx="2758395" cy="801113"/>
            <a:chOff x="2411314" y="3791207"/>
            <a:chExt cx="7486636" cy="2174322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02AE35C5-2DDE-4ED8-9C3E-E2B92D76218E}"/>
                </a:ext>
              </a:extLst>
            </p:cNvPr>
            <p:cNvSpPr/>
            <p:nvPr/>
          </p:nvSpPr>
          <p:spPr>
            <a:xfrm>
              <a:off x="7176036" y="4473509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Arrow: Down 112">
              <a:extLst>
                <a:ext uri="{FF2B5EF4-FFF2-40B4-BE49-F238E27FC236}">
                  <a16:creationId xmlns:a16="http://schemas.microsoft.com/office/drawing/2014/main" id="{185674F6-BB28-4029-B803-F13271671980}"/>
                </a:ext>
              </a:extLst>
            </p:cNvPr>
            <p:cNvSpPr/>
            <p:nvPr/>
          </p:nvSpPr>
          <p:spPr>
            <a:xfrm>
              <a:off x="6309939" y="5232696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0CC2856F-7E63-4E00-8696-EFEA79E7EB97}"/>
                </a:ext>
              </a:extLst>
            </p:cNvPr>
            <p:cNvSpPr/>
            <p:nvPr/>
          </p:nvSpPr>
          <p:spPr>
            <a:xfrm>
              <a:off x="9253742" y="440410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Arrow: Down 122">
              <a:extLst>
                <a:ext uri="{FF2B5EF4-FFF2-40B4-BE49-F238E27FC236}">
                  <a16:creationId xmlns:a16="http://schemas.microsoft.com/office/drawing/2014/main" id="{1A232B84-0DA3-4FB3-900C-D61554EB04BD}"/>
                </a:ext>
              </a:extLst>
            </p:cNvPr>
            <p:cNvSpPr/>
            <p:nvPr/>
          </p:nvSpPr>
          <p:spPr>
            <a:xfrm>
              <a:off x="8634305" y="5234009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Arrow: Right 124">
              <a:extLst>
                <a:ext uri="{FF2B5EF4-FFF2-40B4-BE49-F238E27FC236}">
                  <a16:creationId xmlns:a16="http://schemas.microsoft.com/office/drawing/2014/main" id="{17C4ECF8-36EF-4078-8C1F-955082AA54AD}"/>
                </a:ext>
              </a:extLst>
            </p:cNvPr>
            <p:cNvSpPr/>
            <p:nvPr/>
          </p:nvSpPr>
          <p:spPr>
            <a:xfrm>
              <a:off x="5013618" y="4429824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B07C8336-95AF-4A2D-8906-F0A10A8AEFA0}"/>
                </a:ext>
              </a:extLst>
            </p:cNvPr>
            <p:cNvSpPr/>
            <p:nvPr/>
          </p:nvSpPr>
          <p:spPr>
            <a:xfrm>
              <a:off x="2411314" y="4381176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2D244CE-5B68-4D0C-9035-A5E513FD2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673" y="3791207"/>
              <a:ext cx="6864691" cy="2017951"/>
            </a:xfrm>
            <a:prstGeom prst="rect">
              <a:avLst/>
            </a:prstGeom>
          </p:spPr>
        </p:pic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D035333-0542-4DAD-9E45-6F19DC2A299B}"/>
              </a:ext>
            </a:extLst>
          </p:cNvPr>
          <p:cNvGrpSpPr/>
          <p:nvPr/>
        </p:nvGrpSpPr>
        <p:grpSpPr>
          <a:xfrm>
            <a:off x="5954294" y="2365816"/>
            <a:ext cx="4646162" cy="1025309"/>
            <a:chOff x="1872708" y="3004417"/>
            <a:chExt cx="4646162" cy="1025309"/>
          </a:xfrm>
        </p:grpSpPr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5C34AADF-ECCD-4A3E-8964-DBBB50419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2708" y="3004417"/>
              <a:ext cx="4331733" cy="1025309"/>
            </a:xfrm>
            <a:prstGeom prst="rect">
              <a:avLst/>
            </a:prstGeom>
          </p:spPr>
        </p:pic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34FCC13B-81E8-4438-9A08-6055984BBC41}"/>
                </a:ext>
              </a:extLst>
            </p:cNvPr>
            <p:cNvSpPr/>
            <p:nvPr/>
          </p:nvSpPr>
          <p:spPr>
            <a:xfrm>
              <a:off x="2505298" y="3237812"/>
              <a:ext cx="1273910" cy="11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Arrow: Right 159">
              <a:extLst>
                <a:ext uri="{FF2B5EF4-FFF2-40B4-BE49-F238E27FC236}">
                  <a16:creationId xmlns:a16="http://schemas.microsoft.com/office/drawing/2014/main" id="{FCDF3B9C-62F1-4872-8119-C325EDB28E1A}"/>
                </a:ext>
              </a:extLst>
            </p:cNvPr>
            <p:cNvSpPr/>
            <p:nvPr/>
          </p:nvSpPr>
          <p:spPr>
            <a:xfrm>
              <a:off x="5280085" y="3243651"/>
              <a:ext cx="279954" cy="11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Arrow: Bent-Up 165">
              <a:extLst>
                <a:ext uri="{FF2B5EF4-FFF2-40B4-BE49-F238E27FC236}">
                  <a16:creationId xmlns:a16="http://schemas.microsoft.com/office/drawing/2014/main" id="{21FF3A85-A46E-4565-BF0A-BFE82A842FDD}"/>
                </a:ext>
              </a:extLst>
            </p:cNvPr>
            <p:cNvSpPr/>
            <p:nvPr/>
          </p:nvSpPr>
          <p:spPr>
            <a:xfrm rot="5400000">
              <a:off x="4737473" y="3578210"/>
              <a:ext cx="351980" cy="278161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Arrow: Bent-Up 169">
              <a:extLst>
                <a:ext uri="{FF2B5EF4-FFF2-40B4-BE49-F238E27FC236}">
                  <a16:creationId xmlns:a16="http://schemas.microsoft.com/office/drawing/2014/main" id="{6B549C28-8801-49B6-B1E4-029016ABB402}"/>
                </a:ext>
              </a:extLst>
            </p:cNvPr>
            <p:cNvSpPr/>
            <p:nvPr/>
          </p:nvSpPr>
          <p:spPr>
            <a:xfrm>
              <a:off x="5420062" y="3576330"/>
              <a:ext cx="537491" cy="281920"/>
            </a:xfrm>
            <a:prstGeom prst="bentUpArrow">
              <a:avLst>
                <a:gd name="adj1" fmla="val 25000"/>
                <a:gd name="adj2" fmla="val 24608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Arrow: Right 175">
              <a:extLst>
                <a:ext uri="{FF2B5EF4-FFF2-40B4-BE49-F238E27FC236}">
                  <a16:creationId xmlns:a16="http://schemas.microsoft.com/office/drawing/2014/main" id="{7802DA9E-BBC4-41E2-A804-2B76E54CFF1E}"/>
                </a:ext>
              </a:extLst>
            </p:cNvPr>
            <p:cNvSpPr/>
            <p:nvPr/>
          </p:nvSpPr>
          <p:spPr>
            <a:xfrm>
              <a:off x="4283783" y="3251166"/>
              <a:ext cx="279954" cy="11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Arrow: Down 181">
              <a:extLst>
                <a:ext uri="{FF2B5EF4-FFF2-40B4-BE49-F238E27FC236}">
                  <a16:creationId xmlns:a16="http://schemas.microsoft.com/office/drawing/2014/main" id="{C26DD7F5-68FC-48DA-B94F-DCAC894772EC}"/>
                </a:ext>
              </a:extLst>
            </p:cNvPr>
            <p:cNvSpPr/>
            <p:nvPr/>
          </p:nvSpPr>
          <p:spPr>
            <a:xfrm>
              <a:off x="4152741" y="3451210"/>
              <a:ext cx="114796" cy="3178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Arrow: Bent-Up 183">
              <a:extLst>
                <a:ext uri="{FF2B5EF4-FFF2-40B4-BE49-F238E27FC236}">
                  <a16:creationId xmlns:a16="http://schemas.microsoft.com/office/drawing/2014/main" id="{EF593AD5-25A0-45FE-BE11-F9820791DDD0}"/>
                </a:ext>
              </a:extLst>
            </p:cNvPr>
            <p:cNvSpPr/>
            <p:nvPr/>
          </p:nvSpPr>
          <p:spPr>
            <a:xfrm rot="5400000">
              <a:off x="2083233" y="3542674"/>
              <a:ext cx="351980" cy="278161"/>
            </a:xfrm>
            <a:prstGeom prst="bent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Arrow: Right 191">
              <a:extLst>
                <a:ext uri="{FF2B5EF4-FFF2-40B4-BE49-F238E27FC236}">
                  <a16:creationId xmlns:a16="http://schemas.microsoft.com/office/drawing/2014/main" id="{FCFAF190-9C6F-4B2A-A5AC-740F99108E26}"/>
                </a:ext>
              </a:extLst>
            </p:cNvPr>
            <p:cNvSpPr/>
            <p:nvPr/>
          </p:nvSpPr>
          <p:spPr>
            <a:xfrm>
              <a:off x="2962869" y="3750493"/>
              <a:ext cx="173534" cy="11921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row: Bent-Up 193">
              <a:extLst>
                <a:ext uri="{FF2B5EF4-FFF2-40B4-BE49-F238E27FC236}">
                  <a16:creationId xmlns:a16="http://schemas.microsoft.com/office/drawing/2014/main" id="{7DDF4ABE-2E62-4DD8-8BB7-CD3AFA4BD7B4}"/>
                </a:ext>
              </a:extLst>
            </p:cNvPr>
            <p:cNvSpPr/>
            <p:nvPr/>
          </p:nvSpPr>
          <p:spPr>
            <a:xfrm>
              <a:off x="3572607" y="3462212"/>
              <a:ext cx="364283" cy="281920"/>
            </a:xfrm>
            <a:prstGeom prst="bentUpArrow">
              <a:avLst>
                <a:gd name="adj1" fmla="val 25000"/>
                <a:gd name="adj2" fmla="val 24608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Arrow: Right 195">
              <a:extLst>
                <a:ext uri="{FF2B5EF4-FFF2-40B4-BE49-F238E27FC236}">
                  <a16:creationId xmlns:a16="http://schemas.microsoft.com/office/drawing/2014/main" id="{A51CD282-3906-407A-A87F-003FBAA555DC}"/>
                </a:ext>
              </a:extLst>
            </p:cNvPr>
            <p:cNvSpPr/>
            <p:nvPr/>
          </p:nvSpPr>
          <p:spPr>
            <a:xfrm>
              <a:off x="6220830" y="3235852"/>
              <a:ext cx="298040" cy="11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5DA36C9-2395-4398-8170-9D96744E0D87}"/>
              </a:ext>
            </a:extLst>
          </p:cNvPr>
          <p:cNvGrpSpPr/>
          <p:nvPr/>
        </p:nvGrpSpPr>
        <p:grpSpPr>
          <a:xfrm>
            <a:off x="10593985" y="2415380"/>
            <a:ext cx="1552446" cy="463090"/>
            <a:chOff x="4353375" y="4234867"/>
            <a:chExt cx="3372237" cy="1005927"/>
          </a:xfrm>
        </p:grpSpPr>
        <p:sp>
          <p:nvSpPr>
            <p:cNvPr id="208" name="Arrow: Right 207">
              <a:extLst>
                <a:ext uri="{FF2B5EF4-FFF2-40B4-BE49-F238E27FC236}">
                  <a16:creationId xmlns:a16="http://schemas.microsoft.com/office/drawing/2014/main" id="{EEF91E80-4BC6-42F5-BE39-FBDF3FC905F2}"/>
                </a:ext>
              </a:extLst>
            </p:cNvPr>
            <p:cNvSpPr/>
            <p:nvPr/>
          </p:nvSpPr>
          <p:spPr>
            <a:xfrm>
              <a:off x="5901893" y="4600671"/>
              <a:ext cx="324636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Arrow: Right 209">
              <a:extLst>
                <a:ext uri="{FF2B5EF4-FFF2-40B4-BE49-F238E27FC236}">
                  <a16:creationId xmlns:a16="http://schemas.microsoft.com/office/drawing/2014/main" id="{D34E542A-4C51-4241-94F2-7FEBB9FF4C73}"/>
                </a:ext>
              </a:extLst>
            </p:cNvPr>
            <p:cNvSpPr/>
            <p:nvPr/>
          </p:nvSpPr>
          <p:spPr>
            <a:xfrm>
              <a:off x="7454180" y="4577559"/>
              <a:ext cx="271432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67F0F96D-AD9E-43E2-BB44-151818A65A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22"/>
            <a:stretch/>
          </p:blipFill>
          <p:spPr>
            <a:xfrm>
              <a:off x="4353375" y="4234867"/>
              <a:ext cx="3097036" cy="1005927"/>
            </a:xfrm>
            <a:prstGeom prst="rect">
              <a:avLst/>
            </a:prstGeom>
          </p:spPr>
        </p:pic>
      </p:grpSp>
      <p:sp>
        <p:nvSpPr>
          <p:cNvPr id="258" name="TextBox 257">
            <a:extLst>
              <a:ext uri="{FF2B5EF4-FFF2-40B4-BE49-F238E27FC236}">
                <a16:creationId xmlns:a16="http://schemas.microsoft.com/office/drawing/2014/main" id="{32404763-13CA-451A-9302-5D8A8BE997FE}"/>
              </a:ext>
            </a:extLst>
          </p:cNvPr>
          <p:cNvSpPr txBox="1"/>
          <p:nvPr/>
        </p:nvSpPr>
        <p:spPr>
          <a:xfrm>
            <a:off x="87224" y="1868753"/>
            <a:ext cx="6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pipeline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9D12BB-52F7-4379-8F5D-78915F2E2044}"/>
              </a:ext>
            </a:extLst>
          </p:cNvPr>
          <p:cNvSpPr/>
          <p:nvPr/>
        </p:nvSpPr>
        <p:spPr>
          <a:xfrm>
            <a:off x="7880888" y="2528161"/>
            <a:ext cx="468235" cy="281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930303" y="407999"/>
            <a:ext cx="106385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Changes in the pipeline for the inputs in the </a:t>
            </a:r>
            <a:r>
              <a:rPr lang="it-IT" sz="3000" b="1" dirty="0">
                <a:solidFill>
                  <a:srgbClr val="A07111"/>
                </a:solidFill>
              </a:rPr>
              <a:t>«UK5 AI Furnace Model Input Pre-Processing» file</a:t>
            </a:r>
            <a:endParaRPr lang="en-GB" sz="3000" dirty="0">
              <a:solidFill>
                <a:srgbClr val="A0711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04F620-64E5-4BFF-A954-5057A653431A}"/>
              </a:ext>
            </a:extLst>
          </p:cNvPr>
          <p:cNvSpPr/>
          <p:nvPr/>
        </p:nvSpPr>
        <p:spPr>
          <a:xfrm>
            <a:off x="5221238" y="1951348"/>
            <a:ext cx="5242515" cy="178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11CA6-2701-4242-B416-3FEB89C9B304}"/>
              </a:ext>
            </a:extLst>
          </p:cNvPr>
          <p:cNvSpPr txBox="1"/>
          <p:nvPr/>
        </p:nvSpPr>
        <p:spPr>
          <a:xfrm>
            <a:off x="7180212" y="3817810"/>
            <a:ext cx="2337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FF0000"/>
                </a:solidFill>
              </a:rPr>
              <a:t>Zoom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649ED-A0F0-4044-8076-E687711D92C6}"/>
              </a:ext>
            </a:extLst>
          </p:cNvPr>
          <p:cNvSpPr txBox="1"/>
          <p:nvPr/>
        </p:nvSpPr>
        <p:spPr>
          <a:xfrm>
            <a:off x="1216325" y="4313208"/>
            <a:ext cx="544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Changes are only needed in the red section of the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E0BDC6-85DF-42B8-B140-BEEF0D8B4E6C}"/>
              </a:ext>
            </a:extLst>
          </p:cNvPr>
          <p:cNvSpPr/>
          <p:nvPr/>
        </p:nvSpPr>
        <p:spPr>
          <a:xfrm>
            <a:off x="11313334" y="2150533"/>
            <a:ext cx="855856" cy="1240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5A98C2-D0D0-4742-B919-306B5B0A17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6" y="2314084"/>
            <a:ext cx="3485867" cy="13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80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932E4E5-7822-4036-A80E-4E644B7F9CD4}"/>
              </a:ext>
            </a:extLst>
          </p:cNvPr>
          <p:cNvSpPr txBox="1"/>
          <p:nvPr/>
        </p:nvSpPr>
        <p:spPr>
          <a:xfrm>
            <a:off x="9337411" y="2564693"/>
            <a:ext cx="533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>
                <a:solidFill>
                  <a:srgbClr val="A07111"/>
                </a:solidFill>
                <a:latin typeface="+mn-lt"/>
              </a:rPr>
              <a:t>New pre-processing units and the new order</a:t>
            </a:r>
            <a:endParaRPr lang="en-GB" sz="320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26</a:t>
            </a:fld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3626FA-9C81-4C1C-9B81-69A85E281710}"/>
              </a:ext>
            </a:extLst>
          </p:cNvPr>
          <p:cNvSpPr txBox="1"/>
          <p:nvPr/>
        </p:nvSpPr>
        <p:spPr>
          <a:xfrm>
            <a:off x="6285767" y="2656120"/>
            <a:ext cx="1159579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Combine tags?</a:t>
            </a:r>
          </a:p>
        </p:txBody>
      </p:sp>
      <p:sp>
        <p:nvSpPr>
          <p:cNvPr id="38" name="Arrow: Bent-Up 37">
            <a:extLst>
              <a:ext uri="{FF2B5EF4-FFF2-40B4-BE49-F238E27FC236}">
                <a16:creationId xmlns:a16="http://schemas.microsoft.com/office/drawing/2014/main" id="{385C6F68-35EF-4E09-98A8-F0E7C48CB95D}"/>
              </a:ext>
            </a:extLst>
          </p:cNvPr>
          <p:cNvSpPr/>
          <p:nvPr/>
        </p:nvSpPr>
        <p:spPr>
          <a:xfrm rot="5400000">
            <a:off x="6759890" y="3459212"/>
            <a:ext cx="778319" cy="510139"/>
          </a:xfrm>
          <a:prstGeom prst="bentUpArrow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CBA70B-6B82-4CA9-ABD4-24BDF7ACBC0F}"/>
              </a:ext>
            </a:extLst>
          </p:cNvPr>
          <p:cNvSpPr txBox="1"/>
          <p:nvPr/>
        </p:nvSpPr>
        <p:spPr>
          <a:xfrm>
            <a:off x="7053540" y="3353256"/>
            <a:ext cx="5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2BA958-B810-4295-9A32-9F91B2D6918B}"/>
              </a:ext>
            </a:extLst>
          </p:cNvPr>
          <p:cNvSpPr txBox="1"/>
          <p:nvPr/>
        </p:nvSpPr>
        <p:spPr>
          <a:xfrm>
            <a:off x="7410346" y="3734108"/>
            <a:ext cx="1105986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Combine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C41CF2-0A15-4654-81BE-CFB861D5E1D4}"/>
              </a:ext>
            </a:extLst>
          </p:cNvPr>
          <p:cNvSpPr txBox="1"/>
          <p:nvPr/>
        </p:nvSpPr>
        <p:spPr>
          <a:xfrm>
            <a:off x="9973931" y="2794619"/>
            <a:ext cx="129846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Interpolate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34CFF0D5-F706-42C9-A5E6-1A1ECCC484D0}"/>
              </a:ext>
            </a:extLst>
          </p:cNvPr>
          <p:cNvSpPr/>
          <p:nvPr/>
        </p:nvSpPr>
        <p:spPr>
          <a:xfrm>
            <a:off x="8522558" y="3423438"/>
            <a:ext cx="346347" cy="554352"/>
          </a:xfrm>
          <a:prstGeom prst="bentUpArrow">
            <a:avLst>
              <a:gd name="adj1" fmla="val 25000"/>
              <a:gd name="adj2" fmla="val 22971"/>
              <a:gd name="adj3" fmla="val 25000"/>
            </a:avLst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2E7492-7282-486A-8303-846BF4565222}"/>
              </a:ext>
            </a:extLst>
          </p:cNvPr>
          <p:cNvSpPr txBox="1"/>
          <p:nvPr/>
        </p:nvSpPr>
        <p:spPr>
          <a:xfrm>
            <a:off x="7457809" y="2556227"/>
            <a:ext cx="533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3C076A-9E3C-4450-861B-B27A5E74E6AE}"/>
              </a:ext>
            </a:extLst>
          </p:cNvPr>
          <p:cNvSpPr txBox="1"/>
          <p:nvPr/>
        </p:nvSpPr>
        <p:spPr>
          <a:xfrm>
            <a:off x="26729" y="2838493"/>
            <a:ext cx="124251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Resolution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885EBF-85DF-438D-8816-59488C693845}"/>
              </a:ext>
            </a:extLst>
          </p:cNvPr>
          <p:cNvSpPr txBox="1"/>
          <p:nvPr/>
        </p:nvSpPr>
        <p:spPr>
          <a:xfrm>
            <a:off x="1284516" y="2537989"/>
            <a:ext cx="2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90EA5D6-57A1-4741-8329-D6BD8506192A}"/>
              </a:ext>
            </a:extLst>
          </p:cNvPr>
          <p:cNvSpPr/>
          <p:nvPr/>
        </p:nvSpPr>
        <p:spPr>
          <a:xfrm>
            <a:off x="7458831" y="2867186"/>
            <a:ext cx="681123" cy="256706"/>
          </a:xfrm>
          <a:prstGeom prst="rightArrow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B6413-4AB6-4E9E-A8D7-A1D48232C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884" y="2371725"/>
            <a:ext cx="4429125" cy="2114550"/>
          </a:xfrm>
          <a:prstGeom prst="rect">
            <a:avLst/>
          </a:prstGeom>
        </p:spPr>
      </p:pic>
      <p:sp>
        <p:nvSpPr>
          <p:cNvPr id="7" name="Arrow: Bent-Up 6">
            <a:extLst>
              <a:ext uri="{FF2B5EF4-FFF2-40B4-BE49-F238E27FC236}">
                <a16:creationId xmlns:a16="http://schemas.microsoft.com/office/drawing/2014/main" id="{9C465B26-2F93-4C4A-8C5E-5F963031A2A0}"/>
              </a:ext>
            </a:extLst>
          </p:cNvPr>
          <p:cNvSpPr/>
          <p:nvPr/>
        </p:nvSpPr>
        <p:spPr>
          <a:xfrm>
            <a:off x="6285767" y="3325121"/>
            <a:ext cx="424942" cy="778319"/>
          </a:xfrm>
          <a:prstGeom prst="bentUpArrow">
            <a:avLst/>
          </a:prstGeom>
          <a:solidFill>
            <a:schemeClr val="accent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2E1A4E-36EA-4F52-9FB6-8149C7A61EA9}"/>
              </a:ext>
            </a:extLst>
          </p:cNvPr>
          <p:cNvSpPr txBox="1"/>
          <p:nvPr/>
        </p:nvSpPr>
        <p:spPr>
          <a:xfrm>
            <a:off x="8167672" y="2488588"/>
            <a:ext cx="1105986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Apply Low-pass filter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913E922-D9E8-4B96-9B78-AE6A4FE4A7A9}"/>
              </a:ext>
            </a:extLst>
          </p:cNvPr>
          <p:cNvSpPr/>
          <p:nvPr/>
        </p:nvSpPr>
        <p:spPr>
          <a:xfrm>
            <a:off x="9288933" y="2868471"/>
            <a:ext cx="681123" cy="256706"/>
          </a:xfrm>
          <a:prstGeom prst="rightArrow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79DEDB87-0E2C-447D-824C-5615815E78D9}"/>
              </a:ext>
            </a:extLst>
          </p:cNvPr>
          <p:cNvSpPr/>
          <p:nvPr/>
        </p:nvSpPr>
        <p:spPr>
          <a:xfrm rot="5400000">
            <a:off x="8828501" y="3539708"/>
            <a:ext cx="594662" cy="385048"/>
          </a:xfrm>
          <a:prstGeom prst="bentUpArrow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3CD01-6F9E-4BA8-B7FB-97E1FB3F34AC}"/>
              </a:ext>
            </a:extLst>
          </p:cNvPr>
          <p:cNvSpPr txBox="1"/>
          <p:nvPr/>
        </p:nvSpPr>
        <p:spPr>
          <a:xfrm>
            <a:off x="9345060" y="3731518"/>
            <a:ext cx="77920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Filter</a:t>
            </a:r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3A6004EE-08C8-47EA-BE35-D6B9BCD244AA}"/>
              </a:ext>
            </a:extLst>
          </p:cNvPr>
          <p:cNvSpPr/>
          <p:nvPr/>
        </p:nvSpPr>
        <p:spPr>
          <a:xfrm>
            <a:off x="10135682" y="3192651"/>
            <a:ext cx="461284" cy="782555"/>
          </a:xfrm>
          <a:prstGeom prst="bentUpArrow">
            <a:avLst>
              <a:gd name="adj1" fmla="val 25000"/>
              <a:gd name="adj2" fmla="val 22971"/>
              <a:gd name="adj3" fmla="val 25000"/>
            </a:avLst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F7A2DC0-A440-4AFD-83E7-6F2A78588357}"/>
              </a:ext>
            </a:extLst>
          </p:cNvPr>
          <p:cNvSpPr/>
          <p:nvPr/>
        </p:nvSpPr>
        <p:spPr>
          <a:xfrm>
            <a:off x="1257996" y="2907321"/>
            <a:ext cx="631034" cy="231677"/>
          </a:xfrm>
          <a:prstGeom prst="rightArrow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5BC97D-9F9E-478D-B8F0-EDD489347C3A}"/>
              </a:ext>
            </a:extLst>
          </p:cNvPr>
          <p:cNvSpPr txBox="1"/>
          <p:nvPr/>
        </p:nvSpPr>
        <p:spPr>
          <a:xfrm>
            <a:off x="9051431" y="3411918"/>
            <a:ext cx="5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0FFF981-67B5-4A0C-9BE4-61AB59F7BAF4}"/>
              </a:ext>
            </a:extLst>
          </p:cNvPr>
          <p:cNvSpPr/>
          <p:nvPr/>
        </p:nvSpPr>
        <p:spPr>
          <a:xfrm>
            <a:off x="459060" y="3207825"/>
            <a:ext cx="257487" cy="767381"/>
          </a:xfrm>
          <a:prstGeom prst="downArrow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DE21AD-7743-4AD0-95E8-A76A91DC56AB}"/>
              </a:ext>
            </a:extLst>
          </p:cNvPr>
          <p:cNvSpPr txBox="1"/>
          <p:nvPr/>
        </p:nvSpPr>
        <p:spPr>
          <a:xfrm>
            <a:off x="723637" y="3486536"/>
            <a:ext cx="2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5684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27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  <a:latin typeface="+mn-lt"/>
              </a:rPr>
              <a:t>Standard combination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0FB566A-7A0D-446F-8649-B171424028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2" t="9561" r="9708" b="8093"/>
          <a:stretch/>
        </p:blipFill>
        <p:spPr>
          <a:xfrm>
            <a:off x="1233996" y="1083076"/>
            <a:ext cx="9774315" cy="500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69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BA7F4E7-85B2-4EBF-83E1-BC61658FC9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2" t="9561" r="9708" b="8093"/>
          <a:stretch/>
        </p:blipFill>
        <p:spPr>
          <a:xfrm>
            <a:off x="1233996" y="1083076"/>
            <a:ext cx="9774315" cy="500700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28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  <a:latin typeface="+mn-lt"/>
              </a:rPr>
              <a:t>Standard combination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F41FD9-19F1-4FD8-B32E-1913DEC58A93}"/>
              </a:ext>
            </a:extLst>
          </p:cNvPr>
          <p:cNvSpPr/>
          <p:nvPr/>
        </p:nvSpPr>
        <p:spPr>
          <a:xfrm>
            <a:off x="1842247" y="1561338"/>
            <a:ext cx="403412" cy="3594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64F4C7-B285-4E75-8D74-4473FEAD964F}"/>
              </a:ext>
            </a:extLst>
          </p:cNvPr>
          <p:cNvSpPr txBox="1"/>
          <p:nvPr/>
        </p:nvSpPr>
        <p:spPr>
          <a:xfrm>
            <a:off x="1617824" y="5197630"/>
            <a:ext cx="181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4128083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29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  <a:latin typeface="+mn-lt"/>
              </a:rPr>
              <a:t>Standard combination: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DD664CA-E5D8-4641-8465-FC937B8DB1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5" t="9142" r="9491" b="7953"/>
          <a:stretch/>
        </p:blipFill>
        <p:spPr>
          <a:xfrm>
            <a:off x="1216240" y="1251751"/>
            <a:ext cx="9818703" cy="484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B5FB22-ECF9-4869-A2EB-2DA237E8BB5D}"/>
              </a:ext>
            </a:extLst>
          </p:cNvPr>
          <p:cNvSpPr/>
          <p:nvPr/>
        </p:nvSpPr>
        <p:spPr>
          <a:xfrm>
            <a:off x="5196840" y="1981200"/>
            <a:ext cx="5455920" cy="24688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0D811-066C-4F0A-B0F4-CB05740F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1106A-0F43-4E83-ACC1-3757EB9E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41884-AF63-480B-BCCA-374FABEC5B31}"/>
              </a:ext>
            </a:extLst>
          </p:cNvPr>
          <p:cNvSpPr txBox="1"/>
          <p:nvPr/>
        </p:nvSpPr>
        <p:spPr>
          <a:xfrm>
            <a:off x="121920" y="2463800"/>
            <a:ext cx="3916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data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shift</a:t>
            </a:r>
          </a:p>
          <a:p>
            <a:pPr algn="r"/>
            <a:endParaRPr lang="en-GB" dirty="0"/>
          </a:p>
          <a:p>
            <a:pPr algn="r"/>
            <a:r>
              <a:rPr lang="en-GB" dirty="0"/>
              <a:t>to remove</a:t>
            </a:r>
            <a:endParaRPr lang="en-GB" dirty="0">
              <a:solidFill>
                <a:srgbClr val="00B050"/>
              </a:solidFill>
            </a:endParaRPr>
          </a:p>
          <a:p>
            <a:pPr algn="r"/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0C574E5-C9C3-4222-A616-2472899712C8}"/>
              </a:ext>
            </a:extLst>
          </p:cNvPr>
          <p:cNvSpPr/>
          <p:nvPr/>
        </p:nvSpPr>
        <p:spPr>
          <a:xfrm>
            <a:off x="4160520" y="251968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584D96-B3D9-460B-86EB-C8435114D18A}"/>
              </a:ext>
            </a:extLst>
          </p:cNvPr>
          <p:cNvSpPr/>
          <p:nvPr/>
        </p:nvSpPr>
        <p:spPr>
          <a:xfrm>
            <a:off x="4160520" y="308864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3C89E-90A0-40E8-836A-8DD4F58EF25A}"/>
              </a:ext>
            </a:extLst>
          </p:cNvPr>
          <p:cNvSpPr txBox="1"/>
          <p:nvPr/>
        </p:nvSpPr>
        <p:spPr>
          <a:xfrm>
            <a:off x="5405120" y="2414508"/>
            <a:ext cx="5156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X=roll(data, shift)</a:t>
            </a:r>
          </a:p>
          <a:p>
            <a:r>
              <a:rPr lang="en-GB" dirty="0"/>
              <a:t>Del(X[: to remove])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D433B9C-139B-436F-9411-E4F150394602}"/>
              </a:ext>
            </a:extLst>
          </p:cNvPr>
          <p:cNvSpPr/>
          <p:nvPr/>
        </p:nvSpPr>
        <p:spPr>
          <a:xfrm>
            <a:off x="4160520" y="365760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44F5C3-9A79-47DA-A118-4DD4291C5905}"/>
              </a:ext>
            </a:extLst>
          </p:cNvPr>
          <p:cNvSpPr/>
          <p:nvPr/>
        </p:nvSpPr>
        <p:spPr>
          <a:xfrm>
            <a:off x="10652760" y="3042602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DE0892-40F5-47C8-B1B5-0A2F0BAE295C}"/>
              </a:ext>
            </a:extLst>
          </p:cNvPr>
          <p:cNvSpPr txBox="1"/>
          <p:nvPr/>
        </p:nvSpPr>
        <p:spPr>
          <a:xfrm>
            <a:off x="11780520" y="2963426"/>
            <a:ext cx="5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127F9F-CA69-4250-9BE2-0B2AD30F0A73}"/>
              </a:ext>
            </a:extLst>
          </p:cNvPr>
          <p:cNvSpPr txBox="1"/>
          <p:nvPr/>
        </p:nvSpPr>
        <p:spPr>
          <a:xfrm>
            <a:off x="218440" y="213360"/>
            <a:ext cx="5979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lagged tag data to be used as inputs</a:t>
            </a:r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8A4F7-7760-429C-ACB2-3B826822CCC5}"/>
              </a:ext>
            </a:extLst>
          </p:cNvPr>
          <p:cNvSpPr txBox="1"/>
          <p:nvPr/>
        </p:nvSpPr>
        <p:spPr>
          <a:xfrm>
            <a:off x="6477000" y="16118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Adjust time lag</a:t>
            </a:r>
          </a:p>
        </p:txBody>
      </p:sp>
    </p:spTree>
    <p:extLst>
      <p:ext uri="{BB962C8B-B14F-4D97-AF65-F5344CB8AC3E}">
        <p14:creationId xmlns:p14="http://schemas.microsoft.com/office/powerpoint/2010/main" val="2602241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30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  <a:latin typeface="+mn-lt"/>
              </a:rPr>
              <a:t>Special case 1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19B9FB8-3CE0-453A-A57B-A78D8C595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5" t="10665" r="9491" b="8093"/>
          <a:stretch/>
        </p:blipFill>
        <p:spPr>
          <a:xfrm>
            <a:off x="1217720" y="1311207"/>
            <a:ext cx="9756560" cy="4235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1A4B91-4E55-437B-A758-CA504C577742}"/>
              </a:ext>
            </a:extLst>
          </p:cNvPr>
          <p:cNvSpPr txBox="1"/>
          <p:nvPr/>
        </p:nvSpPr>
        <p:spPr>
          <a:xfrm>
            <a:off x="9667783" y="1371445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F9"/>
                </a:solidFill>
              </a:rPr>
              <a:t>Combined</a:t>
            </a:r>
          </a:p>
        </p:txBody>
      </p:sp>
    </p:spTree>
    <p:extLst>
      <p:ext uri="{BB962C8B-B14F-4D97-AF65-F5344CB8AC3E}">
        <p14:creationId xmlns:p14="http://schemas.microsoft.com/office/powerpoint/2010/main" val="546846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31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2963517" y="645583"/>
            <a:ext cx="6492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A07111"/>
                </a:solidFill>
                <a:latin typeface="+mn-lt"/>
              </a:rPr>
              <a:t>Special case 2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11B3360-34FD-4A56-A182-35201DB0E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5" t="9247" r="9400" b="6368"/>
          <a:stretch/>
        </p:blipFill>
        <p:spPr>
          <a:xfrm>
            <a:off x="47068" y="1473200"/>
            <a:ext cx="5736167" cy="4055533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A8CA0BD-23B0-4884-9514-5243CE59BF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2" t="9334" r="9305" b="7733"/>
          <a:stretch/>
        </p:blipFill>
        <p:spPr>
          <a:xfrm>
            <a:off x="6209655" y="1473200"/>
            <a:ext cx="5935278" cy="40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03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932E4E5-7822-4036-A80E-4E644B7F9CD4}"/>
              </a:ext>
            </a:extLst>
          </p:cNvPr>
          <p:cNvSpPr txBox="1"/>
          <p:nvPr/>
        </p:nvSpPr>
        <p:spPr>
          <a:xfrm>
            <a:off x="9337411" y="2564693"/>
            <a:ext cx="533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>
                <a:solidFill>
                  <a:srgbClr val="A07111"/>
                </a:solidFill>
                <a:latin typeface="+mn-lt"/>
              </a:rPr>
              <a:t>Examples after interpolation</a:t>
            </a:r>
            <a:endParaRPr lang="en-GB" sz="320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32</a:t>
            </a:fld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3626FA-9C81-4C1C-9B81-69A85E281710}"/>
              </a:ext>
            </a:extLst>
          </p:cNvPr>
          <p:cNvSpPr txBox="1"/>
          <p:nvPr/>
        </p:nvSpPr>
        <p:spPr>
          <a:xfrm>
            <a:off x="6285767" y="2656120"/>
            <a:ext cx="1159579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Combine tags?</a:t>
            </a:r>
          </a:p>
        </p:txBody>
      </p:sp>
      <p:sp>
        <p:nvSpPr>
          <p:cNvPr id="38" name="Arrow: Bent-Up 37">
            <a:extLst>
              <a:ext uri="{FF2B5EF4-FFF2-40B4-BE49-F238E27FC236}">
                <a16:creationId xmlns:a16="http://schemas.microsoft.com/office/drawing/2014/main" id="{385C6F68-35EF-4E09-98A8-F0E7C48CB95D}"/>
              </a:ext>
            </a:extLst>
          </p:cNvPr>
          <p:cNvSpPr/>
          <p:nvPr/>
        </p:nvSpPr>
        <p:spPr>
          <a:xfrm rot="5400000">
            <a:off x="6759890" y="3459212"/>
            <a:ext cx="778319" cy="510139"/>
          </a:xfrm>
          <a:prstGeom prst="bentUpArrow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CBA70B-6B82-4CA9-ABD4-24BDF7ACBC0F}"/>
              </a:ext>
            </a:extLst>
          </p:cNvPr>
          <p:cNvSpPr txBox="1"/>
          <p:nvPr/>
        </p:nvSpPr>
        <p:spPr>
          <a:xfrm>
            <a:off x="7053540" y="3353256"/>
            <a:ext cx="5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2BA958-B810-4295-9A32-9F91B2D6918B}"/>
              </a:ext>
            </a:extLst>
          </p:cNvPr>
          <p:cNvSpPr txBox="1"/>
          <p:nvPr/>
        </p:nvSpPr>
        <p:spPr>
          <a:xfrm>
            <a:off x="7410346" y="3734108"/>
            <a:ext cx="1105986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Combine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C41CF2-0A15-4654-81BE-CFB861D5E1D4}"/>
              </a:ext>
            </a:extLst>
          </p:cNvPr>
          <p:cNvSpPr txBox="1"/>
          <p:nvPr/>
        </p:nvSpPr>
        <p:spPr>
          <a:xfrm>
            <a:off x="9973931" y="2794619"/>
            <a:ext cx="1298463" cy="369332"/>
          </a:xfrm>
          <a:prstGeom prst="rect">
            <a:avLst/>
          </a:prstGeom>
          <a:solidFill>
            <a:schemeClr val="bg1"/>
          </a:solidFill>
          <a:ln w="793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Interpolate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34CFF0D5-F706-42C9-A5E6-1A1ECCC484D0}"/>
              </a:ext>
            </a:extLst>
          </p:cNvPr>
          <p:cNvSpPr/>
          <p:nvPr/>
        </p:nvSpPr>
        <p:spPr>
          <a:xfrm>
            <a:off x="8522558" y="3423438"/>
            <a:ext cx="346347" cy="554352"/>
          </a:xfrm>
          <a:prstGeom prst="bentUpArrow">
            <a:avLst>
              <a:gd name="adj1" fmla="val 25000"/>
              <a:gd name="adj2" fmla="val 22971"/>
              <a:gd name="adj3" fmla="val 25000"/>
            </a:avLst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2E7492-7282-486A-8303-846BF4565222}"/>
              </a:ext>
            </a:extLst>
          </p:cNvPr>
          <p:cNvSpPr txBox="1"/>
          <p:nvPr/>
        </p:nvSpPr>
        <p:spPr>
          <a:xfrm>
            <a:off x="7457809" y="2556227"/>
            <a:ext cx="533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90EA5D6-57A1-4741-8329-D6BD8506192A}"/>
              </a:ext>
            </a:extLst>
          </p:cNvPr>
          <p:cNvSpPr/>
          <p:nvPr/>
        </p:nvSpPr>
        <p:spPr>
          <a:xfrm>
            <a:off x="7458831" y="2867186"/>
            <a:ext cx="681123" cy="256706"/>
          </a:xfrm>
          <a:prstGeom prst="rightArrow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B6413-4AB6-4E9E-A8D7-A1D48232C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884" y="2371725"/>
            <a:ext cx="4429125" cy="2114550"/>
          </a:xfrm>
          <a:prstGeom prst="rect">
            <a:avLst/>
          </a:prstGeom>
        </p:spPr>
      </p:pic>
      <p:sp>
        <p:nvSpPr>
          <p:cNvPr id="7" name="Arrow: Bent-Up 6">
            <a:extLst>
              <a:ext uri="{FF2B5EF4-FFF2-40B4-BE49-F238E27FC236}">
                <a16:creationId xmlns:a16="http://schemas.microsoft.com/office/drawing/2014/main" id="{9C465B26-2F93-4C4A-8C5E-5F963031A2A0}"/>
              </a:ext>
            </a:extLst>
          </p:cNvPr>
          <p:cNvSpPr/>
          <p:nvPr/>
        </p:nvSpPr>
        <p:spPr>
          <a:xfrm>
            <a:off x="6285767" y="3325121"/>
            <a:ext cx="424942" cy="778319"/>
          </a:xfrm>
          <a:prstGeom prst="bentUpArrow">
            <a:avLst/>
          </a:prstGeom>
          <a:solidFill>
            <a:schemeClr val="accent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2E1A4E-36EA-4F52-9FB6-8149C7A61EA9}"/>
              </a:ext>
            </a:extLst>
          </p:cNvPr>
          <p:cNvSpPr txBox="1"/>
          <p:nvPr/>
        </p:nvSpPr>
        <p:spPr>
          <a:xfrm>
            <a:off x="8167672" y="2488588"/>
            <a:ext cx="1105986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Apply Low-pass filter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913E922-D9E8-4B96-9B78-AE6A4FE4A7A9}"/>
              </a:ext>
            </a:extLst>
          </p:cNvPr>
          <p:cNvSpPr/>
          <p:nvPr/>
        </p:nvSpPr>
        <p:spPr>
          <a:xfrm>
            <a:off x="9288933" y="2868471"/>
            <a:ext cx="681123" cy="256706"/>
          </a:xfrm>
          <a:prstGeom prst="rightArrow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79DEDB87-0E2C-447D-824C-5615815E78D9}"/>
              </a:ext>
            </a:extLst>
          </p:cNvPr>
          <p:cNvSpPr/>
          <p:nvPr/>
        </p:nvSpPr>
        <p:spPr>
          <a:xfrm rot="5400000">
            <a:off x="8828501" y="3539708"/>
            <a:ext cx="594662" cy="385048"/>
          </a:xfrm>
          <a:prstGeom prst="bentUpArrow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3CD01-6F9E-4BA8-B7FB-97E1FB3F34AC}"/>
              </a:ext>
            </a:extLst>
          </p:cNvPr>
          <p:cNvSpPr txBox="1"/>
          <p:nvPr/>
        </p:nvSpPr>
        <p:spPr>
          <a:xfrm>
            <a:off x="9345060" y="3731518"/>
            <a:ext cx="77920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Filter</a:t>
            </a:r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3A6004EE-08C8-47EA-BE35-D6B9BCD244AA}"/>
              </a:ext>
            </a:extLst>
          </p:cNvPr>
          <p:cNvSpPr/>
          <p:nvPr/>
        </p:nvSpPr>
        <p:spPr>
          <a:xfrm>
            <a:off x="10135682" y="3192651"/>
            <a:ext cx="461284" cy="782555"/>
          </a:xfrm>
          <a:prstGeom prst="bentUpArrow">
            <a:avLst>
              <a:gd name="adj1" fmla="val 25000"/>
              <a:gd name="adj2" fmla="val 22971"/>
              <a:gd name="adj3" fmla="val 25000"/>
            </a:avLst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F7A2DC0-A440-4AFD-83E7-6F2A78588357}"/>
              </a:ext>
            </a:extLst>
          </p:cNvPr>
          <p:cNvSpPr/>
          <p:nvPr/>
        </p:nvSpPr>
        <p:spPr>
          <a:xfrm>
            <a:off x="1257996" y="2907321"/>
            <a:ext cx="631034" cy="231677"/>
          </a:xfrm>
          <a:prstGeom prst="rightArrow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5BC97D-9F9E-478D-B8F0-EDD489347C3A}"/>
              </a:ext>
            </a:extLst>
          </p:cNvPr>
          <p:cNvSpPr txBox="1"/>
          <p:nvPr/>
        </p:nvSpPr>
        <p:spPr>
          <a:xfrm>
            <a:off x="9051431" y="3411918"/>
            <a:ext cx="5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E79E562-44BF-493B-93EB-CBBA0A281FE3}"/>
              </a:ext>
            </a:extLst>
          </p:cNvPr>
          <p:cNvSpPr/>
          <p:nvPr/>
        </p:nvSpPr>
        <p:spPr>
          <a:xfrm>
            <a:off x="11314522" y="2878828"/>
            <a:ext cx="681123" cy="256706"/>
          </a:xfrm>
          <a:prstGeom prst="rightArrow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A9A3A4-025C-4E5F-85E7-E77C9AA03623}"/>
              </a:ext>
            </a:extLst>
          </p:cNvPr>
          <p:cNvSpPr txBox="1"/>
          <p:nvPr/>
        </p:nvSpPr>
        <p:spPr>
          <a:xfrm>
            <a:off x="26729" y="2838493"/>
            <a:ext cx="124251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Resolution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515B2C-4C94-4553-AC1F-48512A622520}"/>
              </a:ext>
            </a:extLst>
          </p:cNvPr>
          <p:cNvSpPr txBox="1"/>
          <p:nvPr/>
        </p:nvSpPr>
        <p:spPr>
          <a:xfrm>
            <a:off x="1284516" y="2537989"/>
            <a:ext cx="2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997B7DDE-CC9F-4768-875F-1284D259194B}"/>
              </a:ext>
            </a:extLst>
          </p:cNvPr>
          <p:cNvSpPr/>
          <p:nvPr/>
        </p:nvSpPr>
        <p:spPr>
          <a:xfrm>
            <a:off x="459060" y="3207825"/>
            <a:ext cx="257487" cy="767381"/>
          </a:xfrm>
          <a:prstGeom prst="downArrow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E2CF96-199B-4C13-ABE6-684239251F05}"/>
              </a:ext>
            </a:extLst>
          </p:cNvPr>
          <p:cNvSpPr txBox="1"/>
          <p:nvPr/>
        </p:nvSpPr>
        <p:spPr>
          <a:xfrm>
            <a:off x="723637" y="3486536"/>
            <a:ext cx="2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66903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33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  <a:latin typeface="+mn-lt"/>
              </a:rPr>
              <a:t>Examples after interpolation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062863D-5E3E-44F0-AA36-AD72029F0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7" t="7604" r="9417" b="7954"/>
          <a:stretch/>
        </p:blipFill>
        <p:spPr>
          <a:xfrm>
            <a:off x="1199965" y="1027590"/>
            <a:ext cx="9792070" cy="480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6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34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  <a:latin typeface="+mn-lt"/>
              </a:rPr>
              <a:t>Examples after interpolation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062863D-5E3E-44F0-AA36-AD72029F0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7" t="7604" r="9417" b="7954"/>
          <a:stretch/>
        </p:blipFill>
        <p:spPr>
          <a:xfrm>
            <a:off x="1199965" y="1027590"/>
            <a:ext cx="9792070" cy="48028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533115-BACE-451F-901D-11A20BE7875E}"/>
              </a:ext>
            </a:extLst>
          </p:cNvPr>
          <p:cNvSpPr/>
          <p:nvPr/>
        </p:nvSpPr>
        <p:spPr>
          <a:xfrm>
            <a:off x="1842247" y="1561338"/>
            <a:ext cx="403412" cy="3594847"/>
          </a:xfrm>
          <a:prstGeom prst="rect">
            <a:avLst/>
          </a:prstGeom>
          <a:noFill/>
          <a:ln w="38100">
            <a:solidFill>
              <a:srgbClr val="FF0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F52C5E-4B9A-45C1-A69D-4D6D9A927FE9}"/>
              </a:ext>
            </a:extLst>
          </p:cNvPr>
          <p:cNvSpPr txBox="1"/>
          <p:nvPr/>
        </p:nvSpPr>
        <p:spPr>
          <a:xfrm>
            <a:off x="1617824" y="5197630"/>
            <a:ext cx="1810871" cy="461665"/>
          </a:xfrm>
          <a:prstGeom prst="rect">
            <a:avLst/>
          </a:prstGeom>
          <a:noFill/>
          <a:ln>
            <a:solidFill>
              <a:srgbClr val="FF00F9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F9"/>
                </a:solidFill>
              </a:rPr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143734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35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  <a:latin typeface="+mn-lt"/>
              </a:rPr>
              <a:t>Examples after interpolation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C743C75-E891-49EF-A8CE-DBDCD61362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0" t="7884" r="9272" b="6974"/>
          <a:stretch/>
        </p:blipFill>
        <p:spPr>
          <a:xfrm>
            <a:off x="1195526" y="1209301"/>
            <a:ext cx="9800948" cy="443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37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642369"/>
            <a:ext cx="10515600" cy="3950562"/>
          </a:xfrm>
        </p:spPr>
        <p:txBody>
          <a:bodyPr>
            <a:normAutofit/>
          </a:bodyPr>
          <a:lstStyle/>
          <a:p>
            <a:r>
              <a:rPr lang="en-GB" sz="2200" dirty="0"/>
              <a:t>The resultant number of inputs from the pre-processing pipeline is </a:t>
            </a:r>
            <a:r>
              <a:rPr lang="en-GB" sz="2200" b="1" dirty="0"/>
              <a:t>N = 105.</a:t>
            </a:r>
          </a:p>
          <a:p>
            <a:r>
              <a:rPr lang="en-GB" sz="2200" dirty="0"/>
              <a:t>We detected 3 signals that are worth to have a look.</a:t>
            </a:r>
          </a:p>
          <a:p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36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B432D-87E2-4814-9014-4DDDAD3830DB}"/>
              </a:ext>
            </a:extLst>
          </p:cNvPr>
          <p:cNvSpPr txBox="1"/>
          <p:nvPr/>
        </p:nvSpPr>
        <p:spPr>
          <a:xfrm>
            <a:off x="1377323" y="407999"/>
            <a:ext cx="10191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</a:rPr>
              <a:t>Signal</a:t>
            </a:r>
            <a:r>
              <a:rPr lang="en-GB" sz="2800" b="1" dirty="0">
                <a:solidFill>
                  <a:srgbClr val="A07111"/>
                </a:solidFill>
                <a:latin typeface="+mn-lt"/>
              </a:rPr>
              <a:t>s that will not have predictive potential</a:t>
            </a:r>
          </a:p>
        </p:txBody>
      </p:sp>
    </p:spTree>
    <p:extLst>
      <p:ext uri="{BB962C8B-B14F-4D97-AF65-F5344CB8AC3E}">
        <p14:creationId xmlns:p14="http://schemas.microsoft.com/office/powerpoint/2010/main" val="1297003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853BD169-7453-4DE5-A2B1-0D64071009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1" r="-2" b="4210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66D7CF5-053D-495E-B370-97E2AA746A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4" r="-2" b="5257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B432D-87E2-4814-9014-4DDDAD3830DB}"/>
              </a:ext>
            </a:extLst>
          </p:cNvPr>
          <p:cNvSpPr txBox="1"/>
          <p:nvPr/>
        </p:nvSpPr>
        <p:spPr>
          <a:xfrm>
            <a:off x="448056" y="859536"/>
            <a:ext cx="4832802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dirty="0">
                <a:solidFill>
                  <a:srgbClr val="A07111"/>
                </a:solidFill>
                <a:ea typeface="+mj-ea"/>
                <a:cs typeface="+mj-cs"/>
              </a:rPr>
              <a:t>Signal</a:t>
            </a:r>
            <a:r>
              <a:rPr lang="en-US" sz="3400" b="1" kern="1200" dirty="0">
                <a:solidFill>
                  <a:srgbClr val="A07111"/>
                </a:solidFill>
                <a:ea typeface="+mj-ea"/>
                <a:cs typeface="+mj-cs"/>
              </a:rPr>
              <a:t>s that will not have predictive potential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A5D07A-DE77-4F71-92B1-14C64531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Only 1 and -1 values along the time period.</a:t>
            </a:r>
          </a:p>
          <a:p>
            <a:endParaRPr lang="en-US" sz="2000" dirty="0"/>
          </a:p>
          <a:p>
            <a:r>
              <a:rPr lang="en-US" sz="2000" dirty="0"/>
              <a:t>Tag ID: 30902</a:t>
            </a:r>
          </a:p>
          <a:p>
            <a:r>
              <a:rPr lang="en-US" sz="2000" dirty="0"/>
              <a:t>Controller FC1 firing left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3936" y="6356350"/>
            <a:ext cx="299476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988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8128F8F-2851-4536-A9C7-72A8F35850F7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3C0B5-91CF-42D8-9917-198D8C5C3198}"/>
              </a:ext>
            </a:extLst>
          </p:cNvPr>
          <p:cNvSpPr txBox="1"/>
          <p:nvPr/>
        </p:nvSpPr>
        <p:spPr>
          <a:xfrm>
            <a:off x="6101822" y="639291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140727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207363"/>
            <a:ext cx="5028805" cy="4385568"/>
          </a:xfrm>
        </p:spPr>
        <p:txBody>
          <a:bodyPr>
            <a:normAutofit/>
          </a:bodyPr>
          <a:lstStyle/>
          <a:p>
            <a:r>
              <a:rPr lang="en-US" sz="2000" dirty="0"/>
              <a:t>Tag ID: 30902</a:t>
            </a:r>
          </a:p>
          <a:p>
            <a:r>
              <a:rPr lang="en-US" sz="2000" dirty="0"/>
              <a:t>Controller FC1 Firing Right</a:t>
            </a:r>
          </a:p>
          <a:p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B432D-87E2-4814-9014-4DDDAD3830DB}"/>
              </a:ext>
            </a:extLst>
          </p:cNvPr>
          <p:cNvSpPr txBox="1"/>
          <p:nvPr/>
        </p:nvSpPr>
        <p:spPr>
          <a:xfrm>
            <a:off x="1377323" y="407999"/>
            <a:ext cx="10191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</a:rPr>
              <a:t>Signal</a:t>
            </a:r>
            <a:r>
              <a:rPr lang="en-GB" sz="2800" b="1" dirty="0">
                <a:solidFill>
                  <a:srgbClr val="A07111"/>
                </a:solidFill>
                <a:latin typeface="+mn-lt"/>
              </a:rPr>
              <a:t>s that will not have predictive potential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5DB00F6-CEC6-4E4D-8BF3-4B038E45AD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 t="10617" r="8020" b="6405"/>
          <a:stretch/>
        </p:blipFill>
        <p:spPr>
          <a:xfrm>
            <a:off x="6338656" y="1966343"/>
            <a:ext cx="5853344" cy="3342817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219BB95-B17F-43A6-9544-30D3C6C70E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4" t="10200" r="8056" b="5619"/>
          <a:stretch/>
        </p:blipFill>
        <p:spPr>
          <a:xfrm>
            <a:off x="88775" y="1966343"/>
            <a:ext cx="6007225" cy="339127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2F06A5-C64A-495E-BAF5-1B1160EF5114}"/>
              </a:ext>
            </a:extLst>
          </p:cNvPr>
          <p:cNvSpPr txBox="1">
            <a:spLocks/>
          </p:cNvSpPr>
          <p:nvPr/>
        </p:nvSpPr>
        <p:spPr>
          <a:xfrm>
            <a:off x="6939789" y="1208844"/>
            <a:ext cx="5028805" cy="438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Tag ID: 9462</a:t>
            </a:r>
          </a:p>
          <a:p>
            <a:r>
              <a:rPr lang="en-US" sz="2000" dirty="0"/>
              <a:t>Port 6 Gas Flow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18488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835024"/>
            <a:ext cx="10515600" cy="4757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u="sng" dirty="0"/>
              <a:t>To-do (short-term) </a:t>
            </a:r>
            <a:endParaRPr lang="en-GB" sz="2000" dirty="0"/>
          </a:p>
          <a:p>
            <a:r>
              <a:rPr lang="en-GB" sz="2000" dirty="0"/>
              <a:t>Run the pre-processing tasks defined in the flow chart with the 170 inputs specified in the spreadsheet “</a:t>
            </a:r>
            <a:r>
              <a:rPr lang="it-IT" sz="2000" dirty="0"/>
              <a:t>UK5 AI Furnace Model Input Pre-Processing</a:t>
            </a:r>
            <a:r>
              <a:rPr lang="en-GB" sz="2000" dirty="0"/>
              <a:t>”.</a:t>
            </a:r>
          </a:p>
          <a:p>
            <a:pPr lvl="1"/>
            <a:r>
              <a:rPr lang="en-GB" sz="1600" dirty="0"/>
              <a:t>Results from the combination pre-processing task</a:t>
            </a:r>
          </a:p>
          <a:p>
            <a:pPr lvl="1"/>
            <a:r>
              <a:rPr lang="en-GB" sz="1600" b="1" dirty="0"/>
              <a:t>Number of correlated groups identified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Identify groups of correlated tags using the correlation coefficient.</a:t>
            </a:r>
          </a:p>
          <a:p>
            <a:pPr marL="0" indent="0">
              <a:buNone/>
            </a:pP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42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39130" y="951209"/>
            <a:ext cx="3656517" cy="26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492264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2759058" y="561036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4264094" y="639261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A6DB1-F4D8-4C27-B4BB-CA183BBACA52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A7D42A-EBBC-4924-954C-ADAD59C5136E}"/>
              </a:ext>
            </a:extLst>
          </p:cNvPr>
          <p:cNvCxnSpPr>
            <a:cxnSpLocks/>
          </p:cNvCxnSpPr>
          <p:nvPr/>
        </p:nvCxnSpPr>
        <p:spPr bwMode="auto">
          <a:xfrm flipH="1">
            <a:off x="6531786" y="1273107"/>
            <a:ext cx="4007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8CBB8C7-67ED-4761-9CF3-CBED9BDDB8E0}"/>
              </a:ext>
            </a:extLst>
          </p:cNvPr>
          <p:cNvSpPr txBox="1"/>
          <p:nvPr/>
        </p:nvSpPr>
        <p:spPr>
          <a:xfrm>
            <a:off x="6628109" y="885308"/>
            <a:ext cx="113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E3A67-D93D-464B-889F-F1FA68E41EB0}"/>
              </a:ext>
            </a:extLst>
          </p:cNvPr>
          <p:cNvSpPr txBox="1"/>
          <p:nvPr/>
        </p:nvSpPr>
        <p:spPr>
          <a:xfrm>
            <a:off x="218440" y="21336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lagged tag data to be used as inputs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DC4E68-55EC-4EF8-9274-C6B2FC118821}"/>
              </a:ext>
            </a:extLst>
          </p:cNvPr>
          <p:cNvSpPr/>
          <p:nvPr/>
        </p:nvSpPr>
        <p:spPr bwMode="auto">
          <a:xfrm>
            <a:off x="6871692" y="17026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7444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642369"/>
            <a:ext cx="10515600" cy="3950562"/>
          </a:xfrm>
        </p:spPr>
        <p:txBody>
          <a:bodyPr>
            <a:normAutofit/>
          </a:bodyPr>
          <a:lstStyle/>
          <a:p>
            <a:r>
              <a:rPr lang="en-GB" sz="2000" dirty="0"/>
              <a:t>We eliminated the 3 signals specified in the previous slides. </a:t>
            </a:r>
          </a:p>
          <a:p>
            <a:r>
              <a:rPr lang="en-GB" sz="2000" dirty="0"/>
              <a:t>We run the correlation analysis with the remaining </a:t>
            </a:r>
            <a:r>
              <a:rPr lang="en-GB" sz="2000" b="1" dirty="0"/>
              <a:t>N = 102</a:t>
            </a:r>
            <a:r>
              <a:rPr lang="en-GB" sz="2000" dirty="0"/>
              <a:t> inputs.</a:t>
            </a:r>
          </a:p>
          <a:p>
            <a:r>
              <a:rPr lang="en-GB" sz="2000" dirty="0"/>
              <a:t>The correlation analysis detected </a:t>
            </a:r>
            <a:r>
              <a:rPr lang="en-GB" sz="2000" b="1" dirty="0"/>
              <a:t>21</a:t>
            </a:r>
            <a:r>
              <a:rPr lang="en-GB" sz="2000" dirty="0"/>
              <a:t> </a:t>
            </a:r>
            <a:r>
              <a:rPr lang="en-GB" sz="2000" b="1" dirty="0"/>
              <a:t>correlated groups </a:t>
            </a:r>
            <a:r>
              <a:rPr lang="en-GB" sz="2000" dirty="0"/>
              <a:t>and </a:t>
            </a:r>
            <a:r>
              <a:rPr lang="en-GB" sz="2000" b="1" dirty="0"/>
              <a:t>41 uncorrelated tags.</a:t>
            </a:r>
          </a:p>
          <a:p>
            <a:r>
              <a:rPr lang="en-GB" sz="2000" dirty="0"/>
              <a:t> Once the team eliminate the correlated tags, the final training dataset is going to be assembled.</a:t>
            </a:r>
          </a:p>
          <a:p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B432D-87E2-4814-9014-4DDDAD3830DB}"/>
              </a:ext>
            </a:extLst>
          </p:cNvPr>
          <p:cNvSpPr txBox="1"/>
          <p:nvPr/>
        </p:nvSpPr>
        <p:spPr>
          <a:xfrm>
            <a:off x="1377323" y="407999"/>
            <a:ext cx="10191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</a:rPr>
              <a:t>Identify correlated inputs</a:t>
            </a:r>
            <a:endParaRPr lang="en-GB" sz="2800" b="1" dirty="0">
              <a:solidFill>
                <a:srgbClr val="A0711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3910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5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7D45E3-7E40-467F-A581-482F0A14BB9E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4764561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879638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2759058" y="561036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3449B1-A219-4D38-8BBB-2DC27A4DF64C}"/>
              </a:ext>
            </a:extLst>
          </p:cNvPr>
          <p:cNvCxnSpPr>
            <a:cxnSpLocks/>
          </p:cNvCxnSpPr>
          <p:nvPr/>
        </p:nvCxnSpPr>
        <p:spPr>
          <a:xfrm>
            <a:off x="2799415" y="3522548"/>
            <a:ext cx="19651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33FFC3E-931D-42F8-9588-0E05A04BCC40}"/>
              </a:ext>
            </a:extLst>
          </p:cNvPr>
          <p:cNvSpPr/>
          <p:nvPr/>
        </p:nvSpPr>
        <p:spPr>
          <a:xfrm>
            <a:off x="8848086" y="2985056"/>
            <a:ext cx="1890853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5BFBA3-EEC9-421B-9FC2-A80543411CB5}"/>
              </a:ext>
            </a:extLst>
          </p:cNvPr>
          <p:cNvSpPr/>
          <p:nvPr/>
        </p:nvSpPr>
        <p:spPr>
          <a:xfrm>
            <a:off x="2261470" y="1555191"/>
            <a:ext cx="507075" cy="389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DF2C6E3-C614-4878-8331-541F9A93D9C6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C7B708-072F-4934-8EA2-D8AB5BFA8105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7504A93-C696-4E02-9A73-87EBBF84518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39130" y="951209"/>
            <a:ext cx="3656517" cy="26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58CB5F-3A63-4984-8BB7-E87A73EAD15C}"/>
              </a:ext>
            </a:extLst>
          </p:cNvPr>
          <p:cNvSpPr txBox="1"/>
          <p:nvPr/>
        </p:nvSpPr>
        <p:spPr>
          <a:xfrm>
            <a:off x="4264094" y="639261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93EAB9-3B3E-433F-ADEF-D57F531F4155}"/>
              </a:ext>
            </a:extLst>
          </p:cNvPr>
          <p:cNvCxnSpPr>
            <a:cxnSpLocks/>
          </p:cNvCxnSpPr>
          <p:nvPr/>
        </p:nvCxnSpPr>
        <p:spPr bwMode="auto">
          <a:xfrm flipH="1">
            <a:off x="6531786" y="1273107"/>
            <a:ext cx="4007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B829B96-BD9C-435F-8C40-0522837F0539}"/>
              </a:ext>
            </a:extLst>
          </p:cNvPr>
          <p:cNvSpPr txBox="1"/>
          <p:nvPr/>
        </p:nvSpPr>
        <p:spPr>
          <a:xfrm>
            <a:off x="6628109" y="885308"/>
            <a:ext cx="113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47EDC-2B04-4C5E-8A74-237621FD94BA}"/>
              </a:ext>
            </a:extLst>
          </p:cNvPr>
          <p:cNvSpPr txBox="1"/>
          <p:nvPr/>
        </p:nvSpPr>
        <p:spPr>
          <a:xfrm>
            <a:off x="2839130" y="3148148"/>
            <a:ext cx="1763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 + 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7ABCBB-4F15-4CE6-AE18-8D1718729A8B}"/>
              </a:ext>
            </a:extLst>
          </p:cNvPr>
          <p:cNvSpPr txBox="1"/>
          <p:nvPr/>
        </p:nvSpPr>
        <p:spPr>
          <a:xfrm>
            <a:off x="218440" y="21336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lagged tag data to be used as inputs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D17590-D70E-46A3-BDA1-2434F4FBF43D}"/>
              </a:ext>
            </a:extLst>
          </p:cNvPr>
          <p:cNvSpPr/>
          <p:nvPr/>
        </p:nvSpPr>
        <p:spPr bwMode="auto">
          <a:xfrm>
            <a:off x="6871692" y="17026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6CE411-3817-4CA8-844E-90794920F7DB}"/>
              </a:ext>
            </a:extLst>
          </p:cNvPr>
          <p:cNvSpPr txBox="1"/>
          <p:nvPr/>
        </p:nvSpPr>
        <p:spPr>
          <a:xfrm>
            <a:off x="8848087" y="447040"/>
            <a:ext cx="251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Adjust for time lags…</a:t>
            </a:r>
          </a:p>
        </p:txBody>
      </p:sp>
    </p:spTree>
    <p:extLst>
      <p:ext uri="{BB962C8B-B14F-4D97-AF65-F5344CB8AC3E}">
        <p14:creationId xmlns:p14="http://schemas.microsoft.com/office/powerpoint/2010/main" val="84873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7D45E3-7E40-467F-A581-482F0A14BB9E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4764561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6895784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879638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6852953" y="561036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3449B1-A219-4D38-8BBB-2DC27A4DF64C}"/>
              </a:ext>
            </a:extLst>
          </p:cNvPr>
          <p:cNvCxnSpPr>
            <a:cxnSpLocks/>
          </p:cNvCxnSpPr>
          <p:nvPr/>
        </p:nvCxnSpPr>
        <p:spPr>
          <a:xfrm>
            <a:off x="2799415" y="3522548"/>
            <a:ext cx="19651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33FFC3E-931D-42F8-9588-0E05A04BCC40}"/>
              </a:ext>
            </a:extLst>
          </p:cNvPr>
          <p:cNvSpPr/>
          <p:nvPr/>
        </p:nvSpPr>
        <p:spPr>
          <a:xfrm>
            <a:off x="8848086" y="2985056"/>
            <a:ext cx="1890853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5BFBA3-EEC9-421B-9FC2-A80543411CB5}"/>
              </a:ext>
            </a:extLst>
          </p:cNvPr>
          <p:cNvSpPr/>
          <p:nvPr/>
        </p:nvSpPr>
        <p:spPr>
          <a:xfrm>
            <a:off x="2261470" y="1555191"/>
            <a:ext cx="507075" cy="389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DF2C6E3-C614-4878-8331-541F9A93D9C6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2EDA4E-7A2B-4B6A-9EEE-5E719CBA4B32}"/>
              </a:ext>
            </a:extLst>
          </p:cNvPr>
          <p:cNvSpPr/>
          <p:nvPr/>
        </p:nvSpPr>
        <p:spPr bwMode="auto">
          <a:xfrm>
            <a:off x="6871692" y="17026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00429F-B0A6-46FF-B3C9-5CA48D8E24C8}"/>
              </a:ext>
            </a:extLst>
          </p:cNvPr>
          <p:cNvSpPr/>
          <p:nvPr/>
        </p:nvSpPr>
        <p:spPr>
          <a:xfrm>
            <a:off x="8755450" y="5072074"/>
            <a:ext cx="3378608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BB5DE2-0950-4D7C-8F30-411D62C3008F}"/>
              </a:ext>
            </a:extLst>
          </p:cNvPr>
          <p:cNvCxnSpPr>
            <a:cxnSpLocks/>
          </p:cNvCxnSpPr>
          <p:nvPr/>
        </p:nvCxnSpPr>
        <p:spPr>
          <a:xfrm>
            <a:off x="2839129" y="5670667"/>
            <a:ext cx="3956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4342A6E-9CCE-4AF0-80E0-CD1EA68001B0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B5DD2A-7B3B-4E7F-9E9B-64A9F340991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39130" y="951209"/>
            <a:ext cx="3656517" cy="26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CF51264-7601-4A47-8AB5-5EE8400D3A20}"/>
              </a:ext>
            </a:extLst>
          </p:cNvPr>
          <p:cNvSpPr txBox="1"/>
          <p:nvPr/>
        </p:nvSpPr>
        <p:spPr>
          <a:xfrm>
            <a:off x="4264094" y="639261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78CA8F0-50E2-4CE4-AF2B-C3D58364B2C9}"/>
              </a:ext>
            </a:extLst>
          </p:cNvPr>
          <p:cNvCxnSpPr>
            <a:cxnSpLocks/>
          </p:cNvCxnSpPr>
          <p:nvPr/>
        </p:nvCxnSpPr>
        <p:spPr bwMode="auto">
          <a:xfrm flipH="1">
            <a:off x="6531786" y="1273107"/>
            <a:ext cx="4007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5D98DDF-FA77-4503-85F1-96019B74892D}"/>
              </a:ext>
            </a:extLst>
          </p:cNvPr>
          <p:cNvSpPr txBox="1"/>
          <p:nvPr/>
        </p:nvSpPr>
        <p:spPr>
          <a:xfrm>
            <a:off x="6628109" y="885308"/>
            <a:ext cx="113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8C5D0-7C8D-46D6-84B2-9A5BD44B38BD}"/>
              </a:ext>
            </a:extLst>
          </p:cNvPr>
          <p:cNvSpPr txBox="1"/>
          <p:nvPr/>
        </p:nvSpPr>
        <p:spPr>
          <a:xfrm>
            <a:off x="2839130" y="3148148"/>
            <a:ext cx="1763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 + 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DF4E79-536A-4C63-9C1F-5F1A6AC1DA2F}"/>
              </a:ext>
            </a:extLst>
          </p:cNvPr>
          <p:cNvSpPr txBox="1"/>
          <p:nvPr/>
        </p:nvSpPr>
        <p:spPr>
          <a:xfrm>
            <a:off x="3885468" y="5349210"/>
            <a:ext cx="1763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 + 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D4B886-9F6D-4D1C-8737-0C798BDD66DF}"/>
              </a:ext>
            </a:extLst>
          </p:cNvPr>
          <p:cNvSpPr txBox="1"/>
          <p:nvPr/>
        </p:nvSpPr>
        <p:spPr>
          <a:xfrm>
            <a:off x="218440" y="21336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lagged tag data to be used as inputs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A75D87-9E0D-4ED0-852A-1301FE5C7FC5}"/>
              </a:ext>
            </a:extLst>
          </p:cNvPr>
          <p:cNvSpPr txBox="1"/>
          <p:nvPr/>
        </p:nvSpPr>
        <p:spPr>
          <a:xfrm>
            <a:off x="8848087" y="447040"/>
            <a:ext cx="251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Adjust for time lags…</a:t>
            </a:r>
          </a:p>
        </p:txBody>
      </p:sp>
    </p:spTree>
    <p:extLst>
      <p:ext uri="{BB962C8B-B14F-4D97-AF65-F5344CB8AC3E}">
        <p14:creationId xmlns:p14="http://schemas.microsoft.com/office/powerpoint/2010/main" val="345346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7D45E3-7E40-467F-A581-482F0A14BB9E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4764561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6895784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879638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6852953" y="561036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3FFC3E-931D-42F8-9588-0E05A04BCC40}"/>
              </a:ext>
            </a:extLst>
          </p:cNvPr>
          <p:cNvSpPr/>
          <p:nvPr/>
        </p:nvSpPr>
        <p:spPr>
          <a:xfrm>
            <a:off x="8848086" y="2985056"/>
            <a:ext cx="1890853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5BFBA3-EEC9-421B-9FC2-A80543411CB5}"/>
              </a:ext>
            </a:extLst>
          </p:cNvPr>
          <p:cNvSpPr/>
          <p:nvPr/>
        </p:nvSpPr>
        <p:spPr>
          <a:xfrm>
            <a:off x="2261470" y="1555191"/>
            <a:ext cx="507075" cy="389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DF2C6E3-C614-4878-8331-541F9A93D9C6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00429F-B0A6-46FF-B3C9-5CA48D8E24C8}"/>
              </a:ext>
            </a:extLst>
          </p:cNvPr>
          <p:cNvSpPr/>
          <p:nvPr/>
        </p:nvSpPr>
        <p:spPr>
          <a:xfrm>
            <a:off x="8755450" y="5072074"/>
            <a:ext cx="3378608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3FB7E8-CD46-4240-AD28-01E814741C42}"/>
              </a:ext>
            </a:extLst>
          </p:cNvPr>
          <p:cNvSpPr/>
          <p:nvPr/>
        </p:nvSpPr>
        <p:spPr>
          <a:xfrm>
            <a:off x="3470613" y="2959458"/>
            <a:ext cx="3378608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D52041-9A9F-4A78-B506-593A6601DA32}"/>
              </a:ext>
            </a:extLst>
          </p:cNvPr>
          <p:cNvSpPr/>
          <p:nvPr/>
        </p:nvSpPr>
        <p:spPr>
          <a:xfrm>
            <a:off x="2821432" y="1061996"/>
            <a:ext cx="4027785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C58A88-14BD-49B2-929E-1C47235665C9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FA10E3-4706-40DC-BA89-1040477E3F2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39130" y="951209"/>
            <a:ext cx="3656517" cy="26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DB0ED72-7840-4315-AEBF-E6770CD11153}"/>
              </a:ext>
            </a:extLst>
          </p:cNvPr>
          <p:cNvSpPr txBox="1"/>
          <p:nvPr/>
        </p:nvSpPr>
        <p:spPr>
          <a:xfrm>
            <a:off x="4264094" y="639261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573062-5EE6-4E7C-AAC9-B535B2C0C2F6}"/>
              </a:ext>
            </a:extLst>
          </p:cNvPr>
          <p:cNvCxnSpPr>
            <a:cxnSpLocks/>
          </p:cNvCxnSpPr>
          <p:nvPr/>
        </p:nvCxnSpPr>
        <p:spPr bwMode="auto">
          <a:xfrm flipH="1">
            <a:off x="6531786" y="1273107"/>
            <a:ext cx="4007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7A8F341-7B74-48EF-97B6-715C0DB21CA1}"/>
              </a:ext>
            </a:extLst>
          </p:cNvPr>
          <p:cNvSpPr txBox="1"/>
          <p:nvPr/>
        </p:nvSpPr>
        <p:spPr>
          <a:xfrm>
            <a:off x="6628109" y="885308"/>
            <a:ext cx="113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6A65C3-54D2-4DC8-89E1-0170610E363E}"/>
              </a:ext>
            </a:extLst>
          </p:cNvPr>
          <p:cNvSpPr txBox="1"/>
          <p:nvPr/>
        </p:nvSpPr>
        <p:spPr>
          <a:xfrm>
            <a:off x="218440" y="21336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lagged tag data to be used as inputs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C742509-F003-42DA-B152-CEEEE565C300}"/>
              </a:ext>
            </a:extLst>
          </p:cNvPr>
          <p:cNvSpPr/>
          <p:nvPr/>
        </p:nvSpPr>
        <p:spPr bwMode="auto">
          <a:xfrm>
            <a:off x="6871692" y="17026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C18E15-FC31-4081-B17B-25207257E5D7}"/>
              </a:ext>
            </a:extLst>
          </p:cNvPr>
          <p:cNvSpPr txBox="1"/>
          <p:nvPr/>
        </p:nvSpPr>
        <p:spPr>
          <a:xfrm>
            <a:off x="8848087" y="447040"/>
            <a:ext cx="251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 data where we can’t realise predictions</a:t>
            </a:r>
          </a:p>
        </p:txBody>
      </p:sp>
    </p:spTree>
    <p:extLst>
      <p:ext uri="{BB962C8B-B14F-4D97-AF65-F5344CB8AC3E}">
        <p14:creationId xmlns:p14="http://schemas.microsoft.com/office/powerpoint/2010/main" val="92067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B5FB22-ECF9-4869-A2EB-2DA237E8BB5D}"/>
              </a:ext>
            </a:extLst>
          </p:cNvPr>
          <p:cNvSpPr/>
          <p:nvPr/>
        </p:nvSpPr>
        <p:spPr>
          <a:xfrm>
            <a:off x="5196840" y="1981200"/>
            <a:ext cx="5455920" cy="24688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0D811-066C-4F0A-B0F4-CB05740F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1106A-0F43-4E83-ACC1-3757EB9E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41884-AF63-480B-BCCA-374FABEC5B31}"/>
              </a:ext>
            </a:extLst>
          </p:cNvPr>
          <p:cNvSpPr txBox="1"/>
          <p:nvPr/>
        </p:nvSpPr>
        <p:spPr>
          <a:xfrm>
            <a:off x="121920" y="2463800"/>
            <a:ext cx="3916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data=</a:t>
            </a:r>
            <a:r>
              <a:rPr lang="en-GB" dirty="0">
                <a:solidFill>
                  <a:srgbClr val="FF0000"/>
                </a:solidFill>
              </a:rPr>
              <a:t>tag data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shift=</a:t>
            </a:r>
            <a:r>
              <a:rPr lang="en-GB" dirty="0">
                <a:solidFill>
                  <a:srgbClr val="1919FF"/>
                </a:solidFill>
              </a:rPr>
              <a:t>lag + future prediction</a:t>
            </a:r>
          </a:p>
          <a:p>
            <a:pPr algn="r"/>
            <a:endParaRPr lang="en-GB" dirty="0"/>
          </a:p>
          <a:p>
            <a:pPr algn="r"/>
            <a:r>
              <a:rPr lang="en-GB" dirty="0"/>
              <a:t>to remove=</a:t>
            </a:r>
            <a:r>
              <a:rPr lang="en-GB" dirty="0">
                <a:solidFill>
                  <a:srgbClr val="00B050"/>
                </a:solidFill>
              </a:rPr>
              <a:t>max lag + future prediction</a:t>
            </a:r>
          </a:p>
          <a:p>
            <a:pPr algn="r"/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0C574E5-C9C3-4222-A616-2472899712C8}"/>
              </a:ext>
            </a:extLst>
          </p:cNvPr>
          <p:cNvSpPr/>
          <p:nvPr/>
        </p:nvSpPr>
        <p:spPr>
          <a:xfrm>
            <a:off x="4160520" y="251968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584D96-B3D9-460B-86EB-C8435114D18A}"/>
              </a:ext>
            </a:extLst>
          </p:cNvPr>
          <p:cNvSpPr/>
          <p:nvPr/>
        </p:nvSpPr>
        <p:spPr>
          <a:xfrm>
            <a:off x="4160520" y="308864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3C89E-90A0-40E8-836A-8DD4F58EF25A}"/>
              </a:ext>
            </a:extLst>
          </p:cNvPr>
          <p:cNvSpPr txBox="1"/>
          <p:nvPr/>
        </p:nvSpPr>
        <p:spPr>
          <a:xfrm>
            <a:off x="5405120" y="2414508"/>
            <a:ext cx="5156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X=roll(</a:t>
            </a:r>
            <a:r>
              <a:rPr lang="en-GB" dirty="0">
                <a:solidFill>
                  <a:srgbClr val="FF0000"/>
                </a:solidFill>
              </a:rPr>
              <a:t>tag data</a:t>
            </a:r>
            <a:r>
              <a:rPr lang="en-GB" dirty="0"/>
              <a:t>, </a:t>
            </a:r>
            <a:r>
              <a:rPr lang="en-GB" dirty="0">
                <a:solidFill>
                  <a:srgbClr val="1919FF"/>
                </a:solidFill>
              </a:rPr>
              <a:t>lag + future prediction</a:t>
            </a:r>
            <a:r>
              <a:rPr lang="en-GB" dirty="0"/>
              <a:t>)</a:t>
            </a:r>
          </a:p>
          <a:p>
            <a:r>
              <a:rPr lang="en-GB" dirty="0"/>
              <a:t>Del(X[: </a:t>
            </a:r>
            <a:r>
              <a:rPr lang="en-GB" dirty="0">
                <a:solidFill>
                  <a:srgbClr val="00B050"/>
                </a:solidFill>
              </a:rPr>
              <a:t>max lag + future prediction</a:t>
            </a:r>
            <a:r>
              <a:rPr lang="en-GB" dirty="0"/>
              <a:t>])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D433B9C-139B-436F-9411-E4F150394602}"/>
              </a:ext>
            </a:extLst>
          </p:cNvPr>
          <p:cNvSpPr/>
          <p:nvPr/>
        </p:nvSpPr>
        <p:spPr>
          <a:xfrm>
            <a:off x="4160520" y="365760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44F5C3-9A79-47DA-A118-4DD4291C5905}"/>
              </a:ext>
            </a:extLst>
          </p:cNvPr>
          <p:cNvSpPr/>
          <p:nvPr/>
        </p:nvSpPr>
        <p:spPr>
          <a:xfrm>
            <a:off x="10652760" y="3042602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DE0892-40F5-47C8-B1B5-0A2F0BAE295C}"/>
              </a:ext>
            </a:extLst>
          </p:cNvPr>
          <p:cNvSpPr txBox="1"/>
          <p:nvPr/>
        </p:nvSpPr>
        <p:spPr>
          <a:xfrm>
            <a:off x="11780520" y="2963426"/>
            <a:ext cx="5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127F9F-CA69-4250-9BE2-0B2AD30F0A73}"/>
              </a:ext>
            </a:extLst>
          </p:cNvPr>
          <p:cNvSpPr txBox="1"/>
          <p:nvPr/>
        </p:nvSpPr>
        <p:spPr>
          <a:xfrm>
            <a:off x="218440" y="213360"/>
            <a:ext cx="5979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lagged tag data to be used as inputs</a:t>
            </a:r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8A4F7-7760-429C-ACB2-3B826822CCC5}"/>
              </a:ext>
            </a:extLst>
          </p:cNvPr>
          <p:cNvSpPr txBox="1"/>
          <p:nvPr/>
        </p:nvSpPr>
        <p:spPr>
          <a:xfrm>
            <a:off x="6477000" y="16118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Adjust time lag</a:t>
            </a:r>
          </a:p>
        </p:txBody>
      </p:sp>
    </p:spTree>
    <p:extLst>
      <p:ext uri="{BB962C8B-B14F-4D97-AF65-F5344CB8AC3E}">
        <p14:creationId xmlns:p14="http://schemas.microsoft.com/office/powerpoint/2010/main" val="309304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B5FB22-ECF9-4869-A2EB-2DA237E8BB5D}"/>
              </a:ext>
            </a:extLst>
          </p:cNvPr>
          <p:cNvSpPr/>
          <p:nvPr/>
        </p:nvSpPr>
        <p:spPr>
          <a:xfrm>
            <a:off x="5196840" y="1981200"/>
            <a:ext cx="5455920" cy="24688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0D811-066C-4F0A-B0F4-CB05740F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1106A-0F43-4E83-ACC1-3757EB9E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41884-AF63-480B-BCCA-374FABEC5B31}"/>
              </a:ext>
            </a:extLst>
          </p:cNvPr>
          <p:cNvSpPr txBox="1"/>
          <p:nvPr/>
        </p:nvSpPr>
        <p:spPr>
          <a:xfrm>
            <a:off x="121920" y="2463800"/>
            <a:ext cx="3916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data=</a:t>
            </a:r>
            <a:r>
              <a:rPr lang="en-GB" dirty="0">
                <a:solidFill>
                  <a:srgbClr val="FF0000"/>
                </a:solidFill>
              </a:rPr>
              <a:t>fault data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shift=</a:t>
            </a:r>
            <a:r>
              <a:rPr lang="en-GB" dirty="0">
                <a:solidFill>
                  <a:srgbClr val="1919FF"/>
                </a:solidFill>
              </a:rPr>
              <a:t>0</a:t>
            </a:r>
          </a:p>
          <a:p>
            <a:pPr algn="r"/>
            <a:endParaRPr lang="en-GB" dirty="0"/>
          </a:p>
          <a:p>
            <a:pPr algn="r"/>
            <a:r>
              <a:rPr lang="en-GB" dirty="0"/>
              <a:t>to remove=</a:t>
            </a:r>
            <a:r>
              <a:rPr lang="en-GB" dirty="0">
                <a:solidFill>
                  <a:srgbClr val="00B050"/>
                </a:solidFill>
              </a:rPr>
              <a:t>max lag + future prediction</a:t>
            </a:r>
          </a:p>
          <a:p>
            <a:pPr algn="r"/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0C574E5-C9C3-4222-A616-2472899712C8}"/>
              </a:ext>
            </a:extLst>
          </p:cNvPr>
          <p:cNvSpPr/>
          <p:nvPr/>
        </p:nvSpPr>
        <p:spPr>
          <a:xfrm>
            <a:off x="4160520" y="251968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584D96-B3D9-460B-86EB-C8435114D18A}"/>
              </a:ext>
            </a:extLst>
          </p:cNvPr>
          <p:cNvSpPr/>
          <p:nvPr/>
        </p:nvSpPr>
        <p:spPr>
          <a:xfrm>
            <a:off x="4160520" y="308864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3C89E-90A0-40E8-836A-8DD4F58EF25A}"/>
              </a:ext>
            </a:extLst>
          </p:cNvPr>
          <p:cNvSpPr txBox="1"/>
          <p:nvPr/>
        </p:nvSpPr>
        <p:spPr>
          <a:xfrm>
            <a:off x="5405120" y="2414508"/>
            <a:ext cx="5156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X=roll(</a:t>
            </a:r>
            <a:r>
              <a:rPr lang="en-GB" dirty="0">
                <a:solidFill>
                  <a:srgbClr val="FF0000"/>
                </a:solidFill>
              </a:rPr>
              <a:t>fault data</a:t>
            </a:r>
            <a:r>
              <a:rPr lang="en-GB" dirty="0"/>
              <a:t>, </a:t>
            </a:r>
            <a:r>
              <a:rPr lang="en-GB" dirty="0">
                <a:solidFill>
                  <a:srgbClr val="1919FF"/>
                </a:solidFill>
              </a:rPr>
              <a:t>0</a:t>
            </a:r>
            <a:r>
              <a:rPr lang="en-GB" dirty="0"/>
              <a:t>)</a:t>
            </a:r>
          </a:p>
          <a:p>
            <a:r>
              <a:rPr lang="en-GB" dirty="0"/>
              <a:t>Del(X[: </a:t>
            </a:r>
            <a:r>
              <a:rPr lang="en-GB" dirty="0">
                <a:solidFill>
                  <a:srgbClr val="00B050"/>
                </a:solidFill>
              </a:rPr>
              <a:t>max lag + future prediction</a:t>
            </a:r>
            <a:r>
              <a:rPr lang="en-GB" dirty="0"/>
              <a:t>])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D433B9C-139B-436F-9411-E4F150394602}"/>
              </a:ext>
            </a:extLst>
          </p:cNvPr>
          <p:cNvSpPr/>
          <p:nvPr/>
        </p:nvSpPr>
        <p:spPr>
          <a:xfrm>
            <a:off x="4160520" y="365760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44F5C3-9A79-47DA-A118-4DD4291C5905}"/>
              </a:ext>
            </a:extLst>
          </p:cNvPr>
          <p:cNvSpPr/>
          <p:nvPr/>
        </p:nvSpPr>
        <p:spPr>
          <a:xfrm>
            <a:off x="10652760" y="3042602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DE0892-40F5-47C8-B1B5-0A2F0BAE295C}"/>
              </a:ext>
            </a:extLst>
          </p:cNvPr>
          <p:cNvSpPr txBox="1"/>
          <p:nvPr/>
        </p:nvSpPr>
        <p:spPr>
          <a:xfrm>
            <a:off x="11780520" y="2963426"/>
            <a:ext cx="5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127F9F-CA69-4250-9BE2-0B2AD30F0A73}"/>
              </a:ext>
            </a:extLst>
          </p:cNvPr>
          <p:cNvSpPr txBox="1"/>
          <p:nvPr/>
        </p:nvSpPr>
        <p:spPr>
          <a:xfrm>
            <a:off x="218440" y="213360"/>
            <a:ext cx="5979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furnace fault data to be used as outputs</a:t>
            </a:r>
          </a:p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9E0A3F-70FF-4407-9E55-0B2BEC68694C}"/>
              </a:ext>
            </a:extLst>
          </p:cNvPr>
          <p:cNvSpPr txBox="1"/>
          <p:nvPr/>
        </p:nvSpPr>
        <p:spPr>
          <a:xfrm>
            <a:off x="6477000" y="16118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Adjust time lag</a:t>
            </a:r>
          </a:p>
        </p:txBody>
      </p:sp>
    </p:spTree>
    <p:extLst>
      <p:ext uri="{BB962C8B-B14F-4D97-AF65-F5344CB8AC3E}">
        <p14:creationId xmlns:p14="http://schemas.microsoft.com/office/powerpoint/2010/main" val="291238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1303</Words>
  <Application>Microsoft Office PowerPoint</Application>
  <PresentationFormat>Widescreen</PresentationFormat>
  <Paragraphs>347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NSG Pilkington – University of Liverpool Machine Learning Project:  02/12/2020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pre-processing units and the new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after interpolation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attention.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25/11/2020</dc:title>
  <dc:creator>Diego Echeverria</dc:creator>
  <cp:lastModifiedBy>Peter Green</cp:lastModifiedBy>
  <cp:revision>63</cp:revision>
  <dcterms:created xsi:type="dcterms:W3CDTF">2020-12-01T17:36:12Z</dcterms:created>
  <dcterms:modified xsi:type="dcterms:W3CDTF">2020-12-02T12:33:42Z</dcterms:modified>
</cp:coreProperties>
</file>