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559" r:id="rId3"/>
    <p:sldId id="576" r:id="rId4"/>
    <p:sldId id="519" r:id="rId5"/>
    <p:sldId id="541" r:id="rId6"/>
    <p:sldId id="534" r:id="rId7"/>
    <p:sldId id="536" r:id="rId8"/>
    <p:sldId id="537" r:id="rId9"/>
    <p:sldId id="538" r:id="rId10"/>
    <p:sldId id="539" r:id="rId11"/>
    <p:sldId id="577" r:id="rId12"/>
    <p:sldId id="543" r:id="rId13"/>
    <p:sldId id="552" r:id="rId14"/>
    <p:sldId id="560" r:id="rId15"/>
    <p:sldId id="409" r:id="rId16"/>
    <p:sldId id="410" r:id="rId17"/>
    <p:sldId id="430" r:id="rId18"/>
    <p:sldId id="553" r:id="rId19"/>
    <p:sldId id="554" r:id="rId20"/>
    <p:sldId id="545" r:id="rId21"/>
    <p:sldId id="547" r:id="rId22"/>
    <p:sldId id="551" r:id="rId23"/>
    <p:sldId id="579" r:id="rId24"/>
    <p:sldId id="581" r:id="rId25"/>
    <p:sldId id="550" r:id="rId26"/>
    <p:sldId id="578" r:id="rId27"/>
    <p:sldId id="567" r:id="rId28"/>
    <p:sldId id="568" r:id="rId29"/>
    <p:sldId id="564" r:id="rId30"/>
    <p:sldId id="565" r:id="rId31"/>
    <p:sldId id="566" r:id="rId32"/>
    <p:sldId id="569" r:id="rId33"/>
    <p:sldId id="582" r:id="rId34"/>
    <p:sldId id="570" r:id="rId35"/>
    <p:sldId id="571" r:id="rId36"/>
    <p:sldId id="572" r:id="rId37"/>
    <p:sldId id="573" r:id="rId38"/>
    <p:sldId id="574" r:id="rId39"/>
    <p:sldId id="575" r:id="rId40"/>
    <p:sldId id="33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6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FF00F9"/>
    <a:srgbClr val="1F2B7D"/>
    <a:srgbClr val="002060"/>
    <a:srgbClr val="1919FF"/>
    <a:srgbClr val="B1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9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7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1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3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2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1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4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6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7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9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5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8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1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9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09/12/2020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EC7BD-88FA-440A-8864-332B7968DC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3989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2800" b="1" dirty="0">
                    <a:solidFill>
                      <a:srgbClr val="A07111"/>
                    </a:solidFill>
                    <a:latin typeface="+mn-lt"/>
                  </a:rPr>
                  <a:t>Pipeline 10: Ignoring inputs if their corresponding parameters are always below a parameter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26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5EC7BD-88FA-440A-8864-332B7968D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39891"/>
              </a:xfrm>
              <a:blipFill>
                <a:blip r:embed="rId3"/>
                <a:stretch>
                  <a:fillRect t="-6494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88" y="1829480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1988349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202669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2026705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2806574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1961151"/>
            <a:ext cx="116108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2028178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/>
              <p:nvPr/>
            </p:nvSpPr>
            <p:spPr>
              <a:xfrm>
                <a:off x="4896520" y="4161333"/>
                <a:ext cx="3079082" cy="923330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Ignore if the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always below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20" y="4161333"/>
                <a:ext cx="3079082" cy="923330"/>
              </a:xfrm>
              <a:prstGeom prst="rect">
                <a:avLst/>
              </a:prstGeom>
              <a:blipFill>
                <a:blip r:embed="rId5"/>
                <a:stretch>
                  <a:fillRect l="-1179" t="-2581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F0785-FF3E-43EA-B8BB-ED0D52550E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36061" y="3506445"/>
            <a:ext cx="0" cy="6548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4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US" sz="2000" dirty="0"/>
              <a:t>The parameters in the pre-processing pipeline boxes can now be tuned.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Investigate the model outputs using the information provided in the file “20201202 ISRA-5D 20190801 to 20200322.xlsx”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79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Summary from the previous meeting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2862322"/>
              </a:xfrm>
              <a:prstGeom prst="rect">
                <a:avLst/>
              </a:prstGeom>
              <a:blipFill>
                <a:blip r:embed="rId3"/>
                <a:stretch>
                  <a:fillRect l="-566" t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3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Adjust time lags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Assemble training dataset by adjusting the time lags. We are interested in 15 hours fault density predictions (for now).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693319"/>
              </a:xfrm>
              <a:prstGeom prst="rect">
                <a:avLst/>
              </a:prstGeom>
              <a:blipFill>
                <a:blip r:embed="rId3"/>
                <a:stretch>
                  <a:fillRect l="-56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3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Pipeline 10</a:t>
            </a:r>
            <a:endParaRPr lang="en-GB" sz="26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88" y="1829480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1988349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202669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2026705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2806574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1961151"/>
            <a:ext cx="1161082" cy="338554"/>
          </a:xfrm>
          <a:prstGeom prst="rect">
            <a:avLst/>
          </a:prstGeom>
          <a:solidFill>
            <a:schemeClr val="bg1"/>
          </a:solidFill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2028178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/>
              <p:nvPr/>
            </p:nvSpPr>
            <p:spPr>
              <a:xfrm>
                <a:off x="4896520" y="4161333"/>
                <a:ext cx="3079082" cy="92333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Ignore if the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always below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DA0DB-C7E3-4AFD-B4B8-DC62E674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20" y="4161333"/>
                <a:ext cx="3079082" cy="923330"/>
              </a:xfrm>
              <a:prstGeom prst="rect">
                <a:avLst/>
              </a:prstGeom>
              <a:blipFill>
                <a:blip r:embed="rId4"/>
                <a:stretch>
                  <a:fillRect l="-1179" t="-2581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F0785-FF3E-43EA-B8BB-ED0D52550E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36061" y="3506445"/>
            <a:ext cx="0" cy="654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4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449B1-A219-4D38-8BBB-2DC27A4DF64C}"/>
              </a:ext>
            </a:extLst>
          </p:cNvPr>
          <p:cNvCxnSpPr>
            <a:cxnSpLocks/>
          </p:cNvCxnSpPr>
          <p:nvPr/>
        </p:nvCxnSpPr>
        <p:spPr>
          <a:xfrm>
            <a:off x="2799415" y="3522548"/>
            <a:ext cx="19651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2EDA4E-7A2B-4B6A-9EEE-5E719CBA4B32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B5DE2-0950-4D7C-8F30-411D62C3008F}"/>
              </a:ext>
            </a:extLst>
          </p:cNvPr>
          <p:cNvCxnSpPr>
            <a:cxnSpLocks/>
          </p:cNvCxnSpPr>
          <p:nvPr/>
        </p:nvCxnSpPr>
        <p:spPr>
          <a:xfrm>
            <a:off x="2839129" y="5670667"/>
            <a:ext cx="3956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342A6E-9CCE-4AF0-80E0-CD1EA68001B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5DD2A-7B3B-4E7F-9E9B-64A9F34099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F51264-7601-4A47-8AB5-5EE8400D3A20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8CA8F0-50E2-4CE4-AF2B-C3D58364B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D98DDF-FA77-4503-85F1-96019B74892D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8C5D0-7C8D-46D6-84B2-9A5BD44B38BD}"/>
              </a:ext>
            </a:extLst>
          </p:cNvPr>
          <p:cNvSpPr txBox="1"/>
          <p:nvPr/>
        </p:nvSpPr>
        <p:spPr>
          <a:xfrm>
            <a:off x="2839130" y="3148148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DF4E79-536A-4C63-9C1F-5F1A6AC1DA2F}"/>
              </a:ext>
            </a:extLst>
          </p:cNvPr>
          <p:cNvSpPr txBox="1"/>
          <p:nvPr/>
        </p:nvSpPr>
        <p:spPr>
          <a:xfrm>
            <a:off x="3885468" y="5349210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D4B886-9F6D-4D1C-8737-0C798BDD66DF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75D87-9E0D-4ED0-852A-1301FE5C7FC5}"/>
              </a:ext>
            </a:extLst>
          </p:cNvPr>
          <p:cNvSpPr txBox="1"/>
          <p:nvPr/>
        </p:nvSpPr>
        <p:spPr>
          <a:xfrm>
            <a:off x="8848087" y="447040"/>
            <a:ext cx="25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for time lags…</a:t>
            </a:r>
          </a:p>
        </p:txBody>
      </p:sp>
    </p:spTree>
    <p:extLst>
      <p:ext uri="{BB962C8B-B14F-4D97-AF65-F5344CB8AC3E}">
        <p14:creationId xmlns:p14="http://schemas.microsoft.com/office/powerpoint/2010/main" val="345346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FB7E8-CD46-4240-AD28-01E814741C42}"/>
              </a:ext>
            </a:extLst>
          </p:cNvPr>
          <p:cNvSpPr/>
          <p:nvPr/>
        </p:nvSpPr>
        <p:spPr>
          <a:xfrm>
            <a:off x="3470613" y="2959458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52041-9A9F-4A78-B506-593A6601DA32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C58A88-14BD-49B2-929E-1C47235665C9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A10E3-4706-40DC-BA89-1040477E3F2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0ED72-7840-4315-AEBF-E6770CD11153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73062-5EE6-4E7C-AAC9-B535B2C0C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8F341-7B74-48EF-97B6-715C0DB21CA1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A65C3-54D2-4DC8-89E1-0170610E363E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742509-F003-42DA-B152-CEEEE565C300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18E15-FC31-4081-B17B-25207257E5D7}"/>
              </a:ext>
            </a:extLst>
          </p:cNvPr>
          <p:cNvSpPr txBox="1"/>
          <p:nvPr/>
        </p:nvSpPr>
        <p:spPr>
          <a:xfrm>
            <a:off x="8848087" y="447040"/>
            <a:ext cx="2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data where we can’t realise predictions</a:t>
            </a:r>
          </a:p>
        </p:txBody>
      </p:sp>
    </p:spTree>
    <p:extLst>
      <p:ext uri="{BB962C8B-B14F-4D97-AF65-F5344CB8AC3E}">
        <p14:creationId xmlns:p14="http://schemas.microsoft.com/office/powerpoint/2010/main" val="92067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49217" y="56124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FB7E8-CD46-4240-AD28-01E814741C42}"/>
              </a:ext>
            </a:extLst>
          </p:cNvPr>
          <p:cNvSpPr/>
          <p:nvPr/>
        </p:nvSpPr>
        <p:spPr>
          <a:xfrm>
            <a:off x="3470613" y="2959458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52041-9A9F-4A78-B506-593A6601DA32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C58A88-14BD-49B2-929E-1C47235665C9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A10E3-4706-40DC-BA89-1040477E3F2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0ED72-7840-4315-AEBF-E6770CD11153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73062-5EE6-4E7C-AAC9-B535B2C0C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8F341-7B74-48EF-97B6-715C0DB21CA1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A65C3-54D2-4DC8-89E1-0170610E363E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742509-F003-42DA-B152-CEEEE565C300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18E15-FC31-4081-B17B-25207257E5D7}"/>
              </a:ext>
            </a:extLst>
          </p:cNvPr>
          <p:cNvSpPr txBox="1"/>
          <p:nvPr/>
        </p:nvSpPr>
        <p:spPr>
          <a:xfrm>
            <a:off x="8848087" y="447040"/>
            <a:ext cx="2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with input-output pairs for training etc.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1DD458-848B-462D-905C-6561BBC574E7}"/>
              </a:ext>
            </a:extLst>
          </p:cNvPr>
          <p:cNvSpPr/>
          <p:nvPr/>
        </p:nvSpPr>
        <p:spPr bwMode="auto">
          <a:xfrm>
            <a:off x="7237061" y="526588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07423F-DFFD-4FF1-A2BB-72D3754C2A1E}"/>
              </a:ext>
            </a:extLst>
          </p:cNvPr>
          <p:cNvSpPr/>
          <p:nvPr/>
        </p:nvSpPr>
        <p:spPr bwMode="auto">
          <a:xfrm>
            <a:off x="7236944" y="37037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58DE61-FDBD-4BD9-B65F-E34445EA1998}"/>
              </a:ext>
            </a:extLst>
          </p:cNvPr>
          <p:cNvSpPr/>
          <p:nvPr/>
        </p:nvSpPr>
        <p:spPr bwMode="auto">
          <a:xfrm>
            <a:off x="7236943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1231C0-F49E-4784-B047-3A305BFFCE2D}"/>
              </a:ext>
            </a:extLst>
          </p:cNvPr>
          <p:cNvSpPr/>
          <p:nvPr/>
        </p:nvSpPr>
        <p:spPr bwMode="auto">
          <a:xfrm>
            <a:off x="7668173" y="167739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ACE99B-1E31-464E-9495-718C770BF182}"/>
              </a:ext>
            </a:extLst>
          </p:cNvPr>
          <p:cNvSpPr/>
          <p:nvPr/>
        </p:nvSpPr>
        <p:spPr bwMode="auto">
          <a:xfrm>
            <a:off x="7635795" y="364421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AE27A61-3310-4A40-BB7A-6207019908B1}"/>
              </a:ext>
            </a:extLst>
          </p:cNvPr>
          <p:cNvSpPr/>
          <p:nvPr/>
        </p:nvSpPr>
        <p:spPr bwMode="auto">
          <a:xfrm>
            <a:off x="7586467" y="50589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973E79-F995-42B2-9DA0-AB72450348D8}"/>
              </a:ext>
            </a:extLst>
          </p:cNvPr>
          <p:cNvSpPr/>
          <p:nvPr/>
        </p:nvSpPr>
        <p:spPr bwMode="auto">
          <a:xfrm>
            <a:off x="8165899" y="172267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99093E-D13A-4D16-A622-C5F445BE8913}"/>
              </a:ext>
            </a:extLst>
          </p:cNvPr>
          <p:cNvSpPr/>
          <p:nvPr/>
        </p:nvSpPr>
        <p:spPr bwMode="auto">
          <a:xfrm>
            <a:off x="8140630" y="349288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85CD55-6BCD-4940-A424-7D2B33C1B4B5}"/>
              </a:ext>
            </a:extLst>
          </p:cNvPr>
          <p:cNvSpPr/>
          <p:nvPr/>
        </p:nvSpPr>
        <p:spPr bwMode="auto">
          <a:xfrm>
            <a:off x="8013579" y="566370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38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N of inputs after adjusting the time lags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  <a:p>
                <a:r>
                  <a:rPr lang="en-GB" dirty="0">
                    <a:solidFill>
                      <a:srgbClr val="C00000"/>
                    </a:solidFill>
                  </a:rPr>
                  <a:t>Assemble training dataset by adjusting the time lags. We are interested in 15 hours fault density predictions (for now).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970318"/>
              </a:xfrm>
              <a:prstGeom prst="rect">
                <a:avLst/>
              </a:prstGeom>
              <a:blipFill>
                <a:blip r:embed="rId3"/>
                <a:stretch>
                  <a:fillRect l="-56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3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N of inputs after adjusting the time lags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48833" y="1460599"/>
                <a:ext cx="969433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Assemble training dataset by adjusting the time lags. We are interested in 15 hours fault density predictions (for now).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r>
                  <a:rPr lang="en-GB" dirty="0"/>
                  <a:t>We run the Linear Regression (autoregressive) model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r>
                  <a:rPr lang="en-GB" dirty="0"/>
                  <a:t> inputs (</a:t>
                </a:r>
                <a:r>
                  <a:rPr lang="en-GB" dirty="0">
                    <a:solidFill>
                      <a:srgbClr val="C00000"/>
                    </a:solidFill>
                  </a:rPr>
                  <a:t>without eliminating correlated tags for now </a:t>
                </a:r>
                <a:r>
                  <a:rPr lang="en-GB" dirty="0"/>
                  <a:t>)</a:t>
                </a:r>
              </a:p>
              <a:p>
                <a:endParaRPr lang="en-GB" dirty="0">
                  <a:solidFill>
                    <a:srgbClr val="C00000"/>
                  </a:solidFill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3" y="1460599"/>
                <a:ext cx="9694333" cy="5078313"/>
              </a:xfrm>
              <a:prstGeom prst="rect">
                <a:avLst/>
              </a:prstGeom>
              <a:blipFill>
                <a:blip r:embed="rId3"/>
                <a:stretch>
                  <a:fillRect l="-566" t="-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2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US" sz="2000" dirty="0"/>
              <a:t>The parameters in the pre-processing pipeline boxes can now be tuned.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r>
              <a:rPr lang="en-GB" sz="2000" dirty="0"/>
              <a:t>Investigate the model’s targets using the information provided in the file “20201202 ISRA-5D 20190801 to 20200322.xlsx”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37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MSE plot of the Linear Regression model (Autoregressive)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94031E5-7AD6-4B9F-A62F-8ADD7B75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10534" r="9490" b="7533"/>
          <a:stretch/>
        </p:blipFill>
        <p:spPr>
          <a:xfrm>
            <a:off x="1173332" y="1018507"/>
            <a:ext cx="9845336" cy="48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The parameters (how they change) of the eliminated tags are shown in 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F3E244D-C713-423A-909B-4FC6E9B5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533" r="9028" b="8267"/>
          <a:stretch/>
        </p:blipFill>
        <p:spPr>
          <a:xfrm>
            <a:off x="1079499" y="1557867"/>
            <a:ext cx="10033001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The parameters (how they change) of the eliminated tags are shown in 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5C1B3-6DB2-4F52-955D-B004198B310A}"/>
              </a:ext>
            </a:extLst>
          </p:cNvPr>
          <p:cNvSpPr txBox="1"/>
          <p:nvPr/>
        </p:nvSpPr>
        <p:spPr>
          <a:xfrm>
            <a:off x="991340" y="1028343"/>
            <a:ext cx="51046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35 tags were eliminated: </a:t>
            </a:r>
          </a:p>
          <a:p>
            <a:endParaRPr lang="en-GB" dirty="0"/>
          </a:p>
          <a:p>
            <a:r>
              <a:rPr lang="en-GB" sz="1500" dirty="0"/>
              <a:t>10278 Canal Temp. Control (OP)</a:t>
            </a:r>
          </a:p>
          <a:p>
            <a:r>
              <a:rPr lang="en-GB" sz="1500" dirty="0"/>
              <a:t>10279 Canal Temp. Control (PV)</a:t>
            </a:r>
          </a:p>
          <a:p>
            <a:r>
              <a:rPr lang="en-GB" sz="1500" dirty="0"/>
              <a:t>2908 Closed Bottom Temperature - Mid Refiner (PV)</a:t>
            </a:r>
          </a:p>
          <a:p>
            <a:r>
              <a:rPr lang="en-GB" sz="1500" dirty="0"/>
              <a:t>2916 Closed Bottom Temperature - Port 4 (PV)</a:t>
            </a:r>
          </a:p>
          <a:p>
            <a:r>
              <a:rPr lang="en-GB" sz="1500" dirty="0"/>
              <a:t>2907 Closed Bottom Temperature - Upstream Refiner (PV)</a:t>
            </a:r>
          </a:p>
          <a:p>
            <a:r>
              <a:rPr lang="en-GB" sz="1500" dirty="0"/>
              <a:t>2921 Closed Bottom Temperature - Upstream Working End (PV)</a:t>
            </a:r>
          </a:p>
          <a:p>
            <a:r>
              <a:rPr lang="en-GB" sz="1500" dirty="0"/>
              <a:t>1650 Combustion Air Temperature Measurement</a:t>
            </a:r>
          </a:p>
          <a:p>
            <a:r>
              <a:rPr lang="en-GB" sz="1500" dirty="0"/>
              <a:t>2910 Crown Temp </a:t>
            </a:r>
            <a:r>
              <a:rPr lang="en-GB" sz="1500" dirty="0" err="1"/>
              <a:t>Meas</a:t>
            </a:r>
            <a:r>
              <a:rPr lang="en-GB" sz="1500" dirty="0"/>
              <a:t> 4m D/S No.8 Port C/L</a:t>
            </a:r>
          </a:p>
          <a:p>
            <a:r>
              <a:rPr lang="en-GB" sz="1500" dirty="0"/>
              <a:t>11152 D/S Working End Cooling Air Flow Control Right (OP)</a:t>
            </a:r>
          </a:p>
          <a:p>
            <a:r>
              <a:rPr lang="en-GB" sz="1500" dirty="0"/>
              <a:t>5134 EEDS Average Gross Width Measurement</a:t>
            </a:r>
          </a:p>
          <a:p>
            <a:r>
              <a:rPr lang="en-GB" sz="1500" dirty="0"/>
              <a:t>11213 Essential Services Board Cat 'B' Supply - MV53</a:t>
            </a:r>
          </a:p>
          <a:p>
            <a:r>
              <a:rPr lang="en-GB" sz="1500" dirty="0"/>
              <a:t>2923 Filling Pocket Closed Bottom Temperature Centre (PV)</a:t>
            </a:r>
          </a:p>
          <a:p>
            <a:r>
              <a:rPr lang="en-GB" sz="1500" dirty="0"/>
              <a:t>2911 Filling Pocket Closed Bottom Temperature LHS (PV)</a:t>
            </a:r>
          </a:p>
          <a:p>
            <a:r>
              <a:rPr lang="en-GB" sz="1500" dirty="0"/>
              <a:t>2912 Filling Pocket Closed Bottom Temperature RHS (PV)</a:t>
            </a:r>
          </a:p>
          <a:p>
            <a:r>
              <a:rPr lang="en-GB" sz="1500" dirty="0"/>
              <a:t>5288 Front Wall Cooling Air Flow (PV)</a:t>
            </a:r>
          </a:p>
          <a:p>
            <a:r>
              <a:rPr lang="en-GB" sz="1500" dirty="0"/>
              <a:t>11201 Furnace &amp; Services Pack Sub S8 L.H. Section - HV13</a:t>
            </a:r>
          </a:p>
          <a:p>
            <a:r>
              <a:rPr lang="en-GB" sz="1500" dirty="0"/>
              <a:t>11174 Furnace Bottom Temperature 18m D/S of B8</a:t>
            </a:r>
          </a:p>
          <a:p>
            <a:r>
              <a:rPr lang="en-GB" sz="1500" dirty="0"/>
              <a:t>31037 Furnace Gas Flow Measurement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16E8-053F-4C25-B3BD-A2ABF13C93C5}"/>
              </a:ext>
            </a:extLst>
          </p:cNvPr>
          <p:cNvSpPr txBox="1"/>
          <p:nvPr/>
        </p:nvSpPr>
        <p:spPr>
          <a:xfrm>
            <a:off x="6403020" y="1813173"/>
            <a:ext cx="521785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9403 Furnace Pressure (OP)</a:t>
            </a:r>
          </a:p>
          <a:p>
            <a:r>
              <a:rPr lang="en-GB" sz="1500" dirty="0"/>
              <a:t>15119 Furnace Pressure (PV)</a:t>
            </a:r>
          </a:p>
          <a:p>
            <a:r>
              <a:rPr lang="en-GB" sz="1500" dirty="0"/>
              <a:t>321 Glass Level Control (PV)</a:t>
            </a:r>
          </a:p>
          <a:p>
            <a:r>
              <a:rPr lang="en-GB" sz="1500" dirty="0"/>
              <a:t>7474 Lehr Drive Line Shaft Speed</a:t>
            </a:r>
          </a:p>
          <a:p>
            <a:r>
              <a:rPr lang="en-GB" sz="1500" dirty="0"/>
              <a:t>11211 MV51</a:t>
            </a:r>
          </a:p>
          <a:p>
            <a:r>
              <a:rPr lang="en-GB" sz="1500" dirty="0"/>
              <a:t>7485 Open Crown Temperature - Downstream Refiner (PV)</a:t>
            </a:r>
          </a:p>
          <a:p>
            <a:r>
              <a:rPr lang="en-GB" sz="1500" dirty="0"/>
              <a:t>7945 Open Crown Temperature - Downstream Working End (PV)</a:t>
            </a:r>
          </a:p>
          <a:p>
            <a:r>
              <a:rPr lang="en-GB" sz="1500" dirty="0"/>
              <a:t>7546 Open Crown Temperature - Port 1 (PV)</a:t>
            </a:r>
          </a:p>
          <a:p>
            <a:r>
              <a:rPr lang="en-GB" sz="1500" dirty="0"/>
              <a:t>7746 Open Crown Temperature - Port 2 (PV)</a:t>
            </a:r>
          </a:p>
          <a:p>
            <a:r>
              <a:rPr lang="en-GB" sz="1500" dirty="0"/>
              <a:t>7548 Open Crown Temperature - Port 3 (PV)</a:t>
            </a:r>
          </a:p>
          <a:p>
            <a:r>
              <a:rPr lang="en-GB" sz="1500" dirty="0"/>
              <a:t>7522 Open Crown Temperature - Port 4 (PV)</a:t>
            </a:r>
          </a:p>
          <a:p>
            <a:r>
              <a:rPr lang="en-GB" sz="1500" dirty="0"/>
              <a:t>7673 Open Crown Temperature - Port 5 (PV)</a:t>
            </a:r>
          </a:p>
          <a:p>
            <a:r>
              <a:rPr lang="en-GB" sz="1500" dirty="0"/>
              <a:t>7483 Open Crown Temperature - Port 6 (PV)</a:t>
            </a:r>
          </a:p>
          <a:p>
            <a:r>
              <a:rPr lang="en-GB" sz="1500" dirty="0"/>
              <a:t>7525 Open Crown Temperature - Port 7 (PV)</a:t>
            </a:r>
          </a:p>
          <a:p>
            <a:r>
              <a:rPr lang="en-GB" sz="1500" dirty="0"/>
              <a:t>11148 Open Crown Temperature - Port 8 (PV)</a:t>
            </a:r>
          </a:p>
          <a:p>
            <a:r>
              <a:rPr lang="en-GB" sz="1500" dirty="0"/>
              <a:t>31137 Open Crown Temperature - Upstream Refiner (OP)</a:t>
            </a:r>
          </a:p>
          <a:p>
            <a:r>
              <a:rPr lang="en-GB" sz="1500" dirty="0"/>
              <a:t>7520 Open Crown Temperature - Upstream Working End (PV)</a:t>
            </a:r>
          </a:p>
        </p:txBody>
      </p:sp>
    </p:spTree>
    <p:extLst>
      <p:ext uri="{BB962C8B-B14F-4D97-AF65-F5344CB8AC3E}">
        <p14:creationId xmlns:p14="http://schemas.microsoft.com/office/powerpoint/2010/main" val="304636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0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N of inputs after eliminating non-relevant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48833" y="1183600"/>
                <a:ext cx="969433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Assemble training dataset by adjusting the time lags. We are interested in 15 hours fault density predictions (for now).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r>
                  <a:rPr lang="en-GB" dirty="0"/>
                  <a:t>We run the Linear Regression (autoregressive) model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r>
                  <a:rPr lang="en-GB" dirty="0"/>
                  <a:t> inputs (without eliminating correlated tags for now ). </a:t>
                </a:r>
                <a:r>
                  <a:rPr lang="en-GB" dirty="0">
                    <a:solidFill>
                      <a:srgbClr val="C00000"/>
                    </a:solidFill>
                  </a:rPr>
                  <a:t>After eliminating non-relevant inputs: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endParaRPr lang="en-GB" dirty="0"/>
              </a:p>
              <a:p>
                <a:endParaRPr lang="en-GB" dirty="0">
                  <a:solidFill>
                    <a:srgbClr val="C00000"/>
                  </a:solidFill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33" y="1183600"/>
                <a:ext cx="9694333" cy="5355312"/>
              </a:xfrm>
              <a:prstGeom prst="rect">
                <a:avLst/>
              </a:prstGeom>
              <a:blipFill>
                <a:blip r:embed="rId3"/>
                <a:stretch>
                  <a:fillRect l="-566" t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2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1"/>
            <a:ext cx="3458592" cy="369332"/>
          </a:xfrm>
        </p:spPr>
        <p:txBody>
          <a:bodyPr>
            <a:noAutofit/>
          </a:bodyPr>
          <a:lstStyle/>
          <a:p>
            <a:pPr algn="ctr"/>
            <a:r>
              <a:rPr lang="en-GB" sz="2200" b="1" dirty="0">
                <a:solidFill>
                  <a:srgbClr val="A07111"/>
                </a:solidFill>
                <a:latin typeface="+mn-lt"/>
              </a:rPr>
              <a:t>Relevant inputs N = 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358F2-302F-4784-9B7A-5FCFBD7B869E}"/>
              </a:ext>
            </a:extLst>
          </p:cNvPr>
          <p:cNvSpPr txBox="1"/>
          <p:nvPr/>
        </p:nvSpPr>
        <p:spPr>
          <a:xfrm>
            <a:off x="2888942" y="1126268"/>
            <a:ext cx="66811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       '10425 Calculated Cullet Ratio',</a:t>
            </a:r>
          </a:p>
          <a:p>
            <a:r>
              <a:rPr lang="en-GB" sz="1600" dirty="0"/>
              <a:t>       '2909 Closed Bottom Temperature - Downstream Refiner (PV)',</a:t>
            </a:r>
          </a:p>
          <a:p>
            <a:r>
              <a:rPr lang="en-GB" sz="1600" dirty="0"/>
              <a:t>       '2908 Closed Bottom Temperature - Mid Refiner (PV)',</a:t>
            </a:r>
          </a:p>
          <a:p>
            <a:r>
              <a:rPr lang="en-GB" sz="1600" dirty="0"/>
              <a:t>       '2916 Closed Bottom Temperature - Port 4 (PV)',</a:t>
            </a:r>
          </a:p>
          <a:p>
            <a:r>
              <a:rPr lang="en-GB" sz="1600" dirty="0"/>
              <a:t>       '2918 Closed Bottom Temperature - Port 6 (PV)',</a:t>
            </a:r>
          </a:p>
          <a:p>
            <a:r>
              <a:rPr lang="en-GB" sz="1600" dirty="0"/>
              <a:t>       '1672 Closed Bottom Temperature - Port 8 (PV)',</a:t>
            </a:r>
          </a:p>
          <a:p>
            <a:r>
              <a:rPr lang="en-GB" sz="1600" dirty="0"/>
              <a:t>       '2907 Closed Bottom Temperature - Upstream Refiner (PV)',</a:t>
            </a:r>
          </a:p>
          <a:p>
            <a:r>
              <a:rPr lang="en-GB" sz="1600" dirty="0"/>
              <a:t>       '2911 Filling Pocket Closed Bottom Temperature LHS (PV)',</a:t>
            </a:r>
          </a:p>
          <a:p>
            <a:r>
              <a:rPr lang="en-GB" sz="1600" dirty="0"/>
              <a:t>       '2912 Filling Pocket Closed Bottom Temperature RHS (PV)',</a:t>
            </a:r>
          </a:p>
          <a:p>
            <a:r>
              <a:rPr lang="en-GB" sz="1600" dirty="0"/>
              <a:t>       '11201 Furnace &amp; Services Pack Sub S8 L.H. Section - HV13',</a:t>
            </a:r>
          </a:p>
          <a:p>
            <a:r>
              <a:rPr lang="en-GB" sz="1600" dirty="0"/>
              <a:t>       '10091 Furnace Load', '7525 Open Crown Temperature - Port 7 (PV)',</a:t>
            </a:r>
          </a:p>
          <a:p>
            <a:r>
              <a:rPr lang="en-GB" sz="1600" dirty="0"/>
              <a:t>       '11148 Open Crown Temperature - Port 8 (PV)',</a:t>
            </a:r>
          </a:p>
          <a:p>
            <a:r>
              <a:rPr lang="en-GB" sz="1600" dirty="0"/>
              <a:t>       '10271 Open Crown Temperature - Upstream Refiner (PV)',</a:t>
            </a:r>
          </a:p>
          <a:p>
            <a:r>
              <a:rPr lang="en-GB" sz="1600" dirty="0"/>
              <a:t>       '9402 Port 1 Gas Flow (SP)', '9398 Port 3 Gas Flow (SP)',</a:t>
            </a:r>
          </a:p>
          <a:p>
            <a:r>
              <a:rPr lang="en-GB" sz="1600" dirty="0"/>
              <a:t>       '11120 Port 4 - 5 Combustion Air Flow RHS (OP)',</a:t>
            </a:r>
          </a:p>
          <a:p>
            <a:r>
              <a:rPr lang="en-GB" sz="1600" dirty="0"/>
              <a:t>       '7667 Port 7 Gas Flow (PV)', '9502 Port 7 Gas Flow (SP)',</a:t>
            </a:r>
          </a:p>
          <a:p>
            <a:r>
              <a:rPr lang="en-GB" sz="1600" dirty="0"/>
              <a:t>       '11136 Port 8 Gas Flow (PV)', '11137 Port 8 Gas Flow (SP)',</a:t>
            </a:r>
          </a:p>
          <a:p>
            <a:r>
              <a:rPr lang="en-GB" sz="1600" dirty="0"/>
              <a:t>       '11217 Services Building MCC9 Cat 'B' Supply - MV60'</a:t>
            </a:r>
          </a:p>
        </p:txBody>
      </p:sp>
    </p:spTree>
    <p:extLst>
      <p:ext uri="{BB962C8B-B14F-4D97-AF65-F5344CB8AC3E}">
        <p14:creationId xmlns:p14="http://schemas.microsoft.com/office/powerpoint/2010/main" val="21773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MSE plot comparisons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790A41C8-5850-4AE4-A9C2-9B1766A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79627"/>
              </p:ext>
            </p:extLst>
          </p:nvPr>
        </p:nvGraphicFramePr>
        <p:xfrm>
          <a:off x="8153400" y="1354644"/>
          <a:ext cx="36964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748789"/>
                  </a:ext>
                </a:extLst>
              </a:tr>
            </a:tbl>
          </a:graphicData>
        </a:graphic>
      </p:graphicFrame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306E5BA-28CC-4E8B-B10A-6B8382E79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t="10534" r="9198" b="7254"/>
          <a:stretch/>
        </p:blipFill>
        <p:spPr>
          <a:xfrm>
            <a:off x="269659" y="969443"/>
            <a:ext cx="7537881" cy="5022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193F6-1C52-42CD-990F-C039E56847FA}"/>
              </a:ext>
            </a:extLst>
          </p:cNvPr>
          <p:cNvSpPr txBox="1"/>
          <p:nvPr/>
        </p:nvSpPr>
        <p:spPr>
          <a:xfrm>
            <a:off x="8229600" y="5930283"/>
            <a:ext cx="36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First MSE plot using the ‘new’ input data</a:t>
            </a:r>
          </a:p>
        </p:txBody>
      </p:sp>
    </p:spTree>
    <p:extLst>
      <p:ext uri="{BB962C8B-B14F-4D97-AF65-F5344CB8AC3E}">
        <p14:creationId xmlns:p14="http://schemas.microsoft.com/office/powerpoint/2010/main" val="392931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US" sz="2000" dirty="0"/>
              <a:t>The parameters in the pre-processing pipeline boxes can now be tuned.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r>
              <a:rPr lang="en-GB" sz="2000" dirty="0"/>
              <a:t>Investigate the model’s targets using the information provided in the file “20201202 ISRA-5D 20190801 to 20200322.xlsx”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7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57AA5-6E18-434D-A0FE-2DBE8BC9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1" y="894080"/>
            <a:ext cx="6920409" cy="487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5D6FF7-520F-4668-A3E3-A200FE741D67}"/>
              </a:ext>
            </a:extLst>
          </p:cNvPr>
          <p:cNvSpPr txBox="1"/>
          <p:nvPr/>
        </p:nvSpPr>
        <p:spPr>
          <a:xfrm>
            <a:off x="304800" y="274320"/>
            <a:ext cx="8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Previous and Current measures of Fault Density (Pre-processed)</a:t>
            </a:r>
          </a:p>
        </p:txBody>
      </p:sp>
    </p:spTree>
    <p:extLst>
      <p:ext uri="{BB962C8B-B14F-4D97-AF65-F5344CB8AC3E}">
        <p14:creationId xmlns:p14="http://schemas.microsoft.com/office/powerpoint/2010/main" val="206769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57AA5-6E18-434D-A0FE-2DBE8BC9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1" y="894080"/>
            <a:ext cx="6920409" cy="487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5D6FF7-520F-4668-A3E3-A200FE741D67}"/>
              </a:ext>
            </a:extLst>
          </p:cNvPr>
          <p:cNvSpPr txBox="1"/>
          <p:nvPr/>
        </p:nvSpPr>
        <p:spPr>
          <a:xfrm>
            <a:off x="304800" y="274320"/>
            <a:ext cx="8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Previous and Current measures of Fault Density (Pre-processed)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C3B42E-39CA-43EE-B1F4-1230AA634782}"/>
              </a:ext>
            </a:extLst>
          </p:cNvPr>
          <p:cNvSpPr/>
          <p:nvPr/>
        </p:nvSpPr>
        <p:spPr>
          <a:xfrm>
            <a:off x="4119880" y="4236720"/>
            <a:ext cx="1336040" cy="1376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0127-ECC7-4DF4-8248-3DAA23215C16}"/>
              </a:ext>
            </a:extLst>
          </p:cNvPr>
          <p:cNvSpPr txBox="1"/>
          <p:nvPr/>
        </p:nvSpPr>
        <p:spPr>
          <a:xfrm>
            <a:off x="304799" y="2189480"/>
            <a:ext cx="2111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lot of the ‘interesting stuff’ is in the region where, typically, the model is still learning.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A7D82-5EB0-474E-B44E-2DD9C7D849CB}"/>
              </a:ext>
            </a:extLst>
          </p:cNvPr>
          <p:cNvCxnSpPr/>
          <p:nvPr/>
        </p:nvCxnSpPr>
        <p:spPr>
          <a:xfrm>
            <a:off x="2047240" y="3581400"/>
            <a:ext cx="2138680" cy="1005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EF62D5C-D03C-4C20-A17A-BEDDA8C4050F}"/>
              </a:ext>
            </a:extLst>
          </p:cNvPr>
          <p:cNvSpPr/>
          <p:nvPr/>
        </p:nvSpPr>
        <p:spPr>
          <a:xfrm>
            <a:off x="6491148" y="4201160"/>
            <a:ext cx="2530931" cy="1376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F22CC-2FB0-419D-A307-61530B9112F6}"/>
              </a:ext>
            </a:extLst>
          </p:cNvPr>
          <p:cNvSpPr txBox="1"/>
          <p:nvPr/>
        </p:nvSpPr>
        <p:spPr>
          <a:xfrm>
            <a:off x="9453879" y="1569720"/>
            <a:ext cx="2111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much to ‘test’ the model here?</a:t>
            </a:r>
          </a:p>
          <a:p>
            <a:endParaRPr lang="en-GB" dirty="0"/>
          </a:p>
          <a:p>
            <a:r>
              <a:rPr lang="en-GB" dirty="0"/>
              <a:t>We will end up validating the model on many other datasets so probably not a huge issue, but worth bearing in mind.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06AE9-7955-4664-B3D0-C629C6B5964A}"/>
              </a:ext>
            </a:extLst>
          </p:cNvPr>
          <p:cNvCxnSpPr>
            <a:cxnSpLocks/>
          </p:cNvCxnSpPr>
          <p:nvPr/>
        </p:nvCxnSpPr>
        <p:spPr>
          <a:xfrm flipH="1">
            <a:off x="8610600" y="3573026"/>
            <a:ext cx="843279" cy="796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21/09/19 and 25/10/29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62280-8872-45C6-AE12-9BA1BA111640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</p:spTree>
    <p:extLst>
      <p:ext uri="{BB962C8B-B14F-4D97-AF65-F5344CB8AC3E}">
        <p14:creationId xmlns:p14="http://schemas.microsoft.com/office/powerpoint/2010/main" val="14559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42369"/>
            <a:ext cx="10515600" cy="3950562"/>
          </a:xfrm>
        </p:spPr>
        <p:txBody>
          <a:bodyPr>
            <a:normAutofit/>
          </a:bodyPr>
          <a:lstStyle/>
          <a:p>
            <a:r>
              <a:rPr lang="en-US" sz="2000" dirty="0"/>
              <a:t>The parameters in the pre-processing pipeline boxes can now be tuned.</a:t>
            </a:r>
            <a:endParaRPr lang="en-GB" sz="2000" dirty="0"/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Run the pre-processing tasks defined in the flow chart with the 170 inputs specified in the spreadsheet “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</a:rPr>
              <a:t>UK5 AI Furnace Model Input Pre-Processing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”.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Investigate the model outputs using the information provided in the file “20201202 ISRA-5D 20190801 to 20200322.xlsx”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432D-87E2-4814-9014-4DDDAD3830DB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List of activities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001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21/09/19 and 25/10/29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62280-8872-45C6-AE12-9BA1BA111640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BDB0F-9135-4056-8F11-702909E89AF2}"/>
              </a:ext>
            </a:extLst>
          </p:cNvPr>
          <p:cNvSpPr txBox="1"/>
          <p:nvPr/>
        </p:nvSpPr>
        <p:spPr>
          <a:xfrm>
            <a:off x="4744720" y="4323506"/>
            <a:ext cx="12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3BE929-6E14-4809-9537-D020005FD914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V="1">
            <a:off x="5372100" y="3990032"/>
            <a:ext cx="0" cy="33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17D809-768D-40E4-9418-95D78614194D}"/>
              </a:ext>
            </a:extLst>
          </p:cNvPr>
          <p:cNvSpPr txBox="1"/>
          <p:nvPr/>
        </p:nvSpPr>
        <p:spPr>
          <a:xfrm>
            <a:off x="6281420" y="4318237"/>
            <a:ext cx="12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Outlier definition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8433B-78A8-4EDD-BB8A-D774F35EC257}"/>
              </a:ext>
            </a:extLst>
          </p:cNvPr>
          <p:cNvCxnSpPr/>
          <p:nvPr/>
        </p:nvCxnSpPr>
        <p:spPr>
          <a:xfrm flipV="1">
            <a:off x="6847840" y="3990032"/>
            <a:ext cx="0" cy="33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C4B349-0546-499B-9727-82DA63412482}"/>
              </a:ext>
            </a:extLst>
          </p:cNvPr>
          <p:cNvSpPr txBox="1"/>
          <p:nvPr/>
        </p:nvSpPr>
        <p:spPr>
          <a:xfrm>
            <a:off x="8003540" y="1671746"/>
            <a:ext cx="12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 parameters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188A2D-C1A7-4759-8D86-29AC76C4A56F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8630920" y="2133411"/>
            <a:ext cx="0" cy="388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18F5-1686-427C-916D-1D435A3720FD}"/>
              </a:ext>
            </a:extLst>
          </p:cNvPr>
          <p:cNvSpPr txBox="1"/>
          <p:nvPr/>
        </p:nvSpPr>
        <p:spPr>
          <a:xfrm>
            <a:off x="4003040" y="2273300"/>
            <a:ext cx="1178560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Isolate to be between 21/09/19 and 25/10/29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51F961-B6F3-428D-9242-6F62AACB0B2C}"/>
              </a:ext>
            </a:extLst>
          </p:cNvPr>
          <p:cNvSpPr/>
          <p:nvPr/>
        </p:nvSpPr>
        <p:spPr>
          <a:xfrm>
            <a:off x="3403600" y="259588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58596-E93D-457E-8E49-DE1FB6E0A409}"/>
              </a:ext>
            </a:extLst>
          </p:cNvPr>
          <p:cNvSpPr txBox="1"/>
          <p:nvPr/>
        </p:nvSpPr>
        <p:spPr>
          <a:xfrm>
            <a:off x="495300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High pass filter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F9617-D0F2-408E-A871-A33B2459A25D}"/>
              </a:ext>
            </a:extLst>
          </p:cNvPr>
          <p:cNvSpPr/>
          <p:nvPr/>
        </p:nvSpPr>
        <p:spPr>
          <a:xfrm>
            <a:off x="5811520" y="3657600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C01E-93E5-4932-8205-F350B4D25BF4}"/>
              </a:ext>
            </a:extLst>
          </p:cNvPr>
          <p:cNvSpPr txBox="1"/>
          <p:nvPr/>
        </p:nvSpPr>
        <p:spPr>
          <a:xfrm>
            <a:off x="6431280" y="3528367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Spike locations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1EC0BDB-4645-4D7C-B2D8-450FF16501E2}"/>
              </a:ext>
            </a:extLst>
          </p:cNvPr>
          <p:cNvSpPr/>
          <p:nvPr/>
        </p:nvSpPr>
        <p:spPr>
          <a:xfrm rot="5400000">
            <a:off x="4188460" y="3195320"/>
            <a:ext cx="807720" cy="660400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A6356-DB96-49F9-AF9F-8FC84CF0CA0E}"/>
              </a:ext>
            </a:extLst>
          </p:cNvPr>
          <p:cNvSpPr txBox="1"/>
          <p:nvPr/>
        </p:nvSpPr>
        <p:spPr>
          <a:xfrm>
            <a:off x="6261100" y="2522080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Remove spikes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7653A9-034A-430F-97C5-5A8CEC154A87}"/>
              </a:ext>
            </a:extLst>
          </p:cNvPr>
          <p:cNvSpPr/>
          <p:nvPr/>
        </p:nvSpPr>
        <p:spPr>
          <a:xfrm rot="10800000">
            <a:off x="6751320" y="2799078"/>
            <a:ext cx="218440" cy="7264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91CF57-CC60-4AB5-813D-9EE9637C6C67}"/>
              </a:ext>
            </a:extLst>
          </p:cNvPr>
          <p:cNvSpPr/>
          <p:nvPr/>
        </p:nvSpPr>
        <p:spPr>
          <a:xfrm>
            <a:off x="5186680" y="2595879"/>
            <a:ext cx="107442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2F535-7779-4959-B610-8B4D3CC4113D}"/>
              </a:ext>
            </a:extLst>
          </p:cNvPr>
          <p:cNvSpPr txBox="1"/>
          <p:nvPr/>
        </p:nvSpPr>
        <p:spPr>
          <a:xfrm>
            <a:off x="8041640" y="2522078"/>
            <a:ext cx="11785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Low pass filter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A0FC70-61E7-4A6E-8F5C-F5E4DA34154C}"/>
              </a:ext>
            </a:extLst>
          </p:cNvPr>
          <p:cNvSpPr/>
          <p:nvPr/>
        </p:nvSpPr>
        <p:spPr>
          <a:xfrm>
            <a:off x="7442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E37C3-8595-48D6-833F-C57CF43F138E}"/>
              </a:ext>
            </a:extLst>
          </p:cNvPr>
          <p:cNvSpPr txBox="1"/>
          <p:nvPr/>
        </p:nvSpPr>
        <p:spPr>
          <a:xfrm>
            <a:off x="354330" y="2531346"/>
            <a:ext cx="310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20201202 ISRA-5D 20190801 to 20200322.xlsx</a:t>
            </a:r>
          </a:p>
          <a:p>
            <a:endParaRPr lang="en-GB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56C496-7EB7-47F4-8601-AFD29C49A2E9}"/>
              </a:ext>
            </a:extLst>
          </p:cNvPr>
          <p:cNvSpPr/>
          <p:nvPr/>
        </p:nvSpPr>
        <p:spPr>
          <a:xfrm>
            <a:off x="9220200" y="2558979"/>
            <a:ext cx="599440" cy="203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EE9C25-22AE-4F94-BDA1-3FF814C2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37" y="140120"/>
            <a:ext cx="2692003" cy="1952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8F2D5E-97E7-47B7-B27E-DC72F728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10" y="4065577"/>
            <a:ext cx="2774210" cy="2199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02435B-3FCE-40E8-B356-89F631724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30" y="4095822"/>
            <a:ext cx="2607584" cy="2169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C4CD5F-EBBC-4FDC-9790-2CE2F99BD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705" y="136525"/>
            <a:ext cx="2779895" cy="22778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EBFC4C-DD5E-42E2-A41A-252F82FA7959}"/>
              </a:ext>
            </a:extLst>
          </p:cNvPr>
          <p:cNvSpPr txBox="1"/>
          <p:nvPr/>
        </p:nvSpPr>
        <p:spPr>
          <a:xfrm>
            <a:off x="304800" y="274320"/>
            <a:ext cx="32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Furnace Fault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4B428-32AC-4CA4-93CA-F6A6362F36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037315" y="3794125"/>
            <a:ext cx="0" cy="27145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639CC8-050E-4EEA-B31A-73166BB8EA8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749275" y="2697479"/>
            <a:ext cx="1009447" cy="13983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CD8EAC-227B-4D1E-826E-503CBB9E3E70}"/>
              </a:ext>
            </a:extLst>
          </p:cNvPr>
          <p:cNvCxnSpPr>
            <a:endCxn id="24" idx="2"/>
          </p:cNvCxnSpPr>
          <p:nvPr/>
        </p:nvCxnSpPr>
        <p:spPr>
          <a:xfrm flipV="1">
            <a:off x="5514538" y="2092820"/>
            <a:ext cx="1" cy="60465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C082-3666-49DF-AF30-30C50213B97F}"/>
              </a:ext>
            </a:extLst>
          </p:cNvPr>
          <p:cNvCxnSpPr>
            <a:cxnSpLocks/>
          </p:cNvCxnSpPr>
          <p:nvPr/>
        </p:nvCxnSpPr>
        <p:spPr>
          <a:xfrm flipV="1">
            <a:off x="9620186" y="2356172"/>
            <a:ext cx="264160" cy="2856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9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D6FF7-520F-4668-A3E3-A200FE741D67}"/>
              </a:ext>
            </a:extLst>
          </p:cNvPr>
          <p:cNvSpPr txBox="1"/>
          <p:nvPr/>
        </p:nvSpPr>
        <p:spPr>
          <a:xfrm>
            <a:off x="304800" y="274320"/>
            <a:ext cx="8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Current measures of Fault Density (post-processed)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81337D-F7EC-4833-996E-C08E0263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85" y="1057976"/>
            <a:ext cx="5787255" cy="47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A07111"/>
                </a:solidFill>
                <a:latin typeface="+mn-lt"/>
              </a:rPr>
              <a:t>We train the model N = 57 inputs and the new set of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/>
              <p:nvPr/>
            </p:nvSpPr>
            <p:spPr>
              <a:xfrm>
                <a:off x="1253067" y="1828800"/>
                <a:ext cx="96943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Summary from the previous meeting 02 Dec 2020: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From the “</a:t>
                </a:r>
                <a:r>
                  <a:rPr lang="it-IT" dirty="0"/>
                  <a:t>UK5 AI Furnace Model Input Pre-Processing</a:t>
                </a:r>
                <a:r>
                  <a:rPr lang="en-GB" dirty="0"/>
                  <a:t>” file,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=170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applying the pre-processing tasks, we end up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After eliminating: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Left: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Controller FC1 Firing Right: Only (-1) and (1) values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Port 6 Glass Flow (SP): All zeros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r>
                  <a:rPr lang="en-GB" dirty="0"/>
                  <a:t> inputs.</a:t>
                </a:r>
              </a:p>
              <a:p>
                <a:pPr lvl="1"/>
                <a:endParaRPr lang="en-GB" dirty="0"/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Assemble training dataset by adjusting the time lags. We are interested in 15 hours fault density predictions (for now).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E97F5B-34C7-4EA8-A576-36F9C3BB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7" y="1828800"/>
                <a:ext cx="9694333" cy="3693319"/>
              </a:xfrm>
              <a:prstGeom prst="rect">
                <a:avLst/>
              </a:prstGeom>
              <a:blipFill>
                <a:blip r:embed="rId3"/>
                <a:stretch>
                  <a:fillRect l="-566" t="-825"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610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541D-137E-45D8-8800-C6D5CEE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03F-BB18-44E5-8247-84F3F5C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8C604-4CA2-4F38-9773-BA98D2E0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9" y="408229"/>
            <a:ext cx="4948208" cy="346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CFC23-8521-437C-B7E3-C952630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9" y="473791"/>
            <a:ext cx="4897582" cy="3418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4269C-B0B9-4AE0-9856-01E359505D97}"/>
              </a:ext>
            </a:extLst>
          </p:cNvPr>
          <p:cNvSpPr txBox="1"/>
          <p:nvPr/>
        </p:nvSpPr>
        <p:spPr>
          <a:xfrm>
            <a:off x="3992880" y="4439920"/>
            <a:ext cx="73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retained :</a:t>
            </a:r>
          </a:p>
          <a:p>
            <a:r>
              <a:rPr lang="en-GB" dirty="0"/>
              <a:t>2909 Closed Bottom Temperature - Downstream Refiner (PV)</a:t>
            </a:r>
          </a:p>
          <a:p>
            <a:r>
              <a:rPr lang="en-GB" dirty="0"/>
              <a:t>2916 Closed Bottom Temperature - Port 4 (PV)</a:t>
            </a:r>
          </a:p>
          <a:p>
            <a:r>
              <a:rPr lang="en-GB" dirty="0"/>
              <a:t>1672 Closed Bottom Temperature - Port 8 (PV)</a:t>
            </a:r>
          </a:p>
          <a:p>
            <a:r>
              <a:rPr lang="en-GB" dirty="0"/>
              <a:t>7485 Open Crown Temperature - Downstream Refiner (PV)</a:t>
            </a:r>
          </a:p>
          <a:p>
            <a:r>
              <a:rPr lang="en-GB" dirty="0"/>
              <a:t>7520 Open Crown Temperature - Upstream Working End (PV)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9EDFA-46CA-4995-8ABF-3C9A29BBD4CD}"/>
              </a:ext>
            </a:extLst>
          </p:cNvPr>
          <p:cNvCxnSpPr/>
          <p:nvPr/>
        </p:nvCxnSpPr>
        <p:spPr>
          <a:xfrm flipV="1">
            <a:off x="5450840" y="3723640"/>
            <a:ext cx="81788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0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541D-137E-45D8-8800-C6D5CEE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03F-BB18-44E5-8247-84F3F5C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A21D0-85F0-443F-BCA2-D09F38C8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09" y="838200"/>
            <a:ext cx="6557408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541D-137E-45D8-8800-C6D5CEE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03F-BB18-44E5-8247-84F3F5C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A21D0-85F0-443F-BCA2-D09F38C8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09" y="838200"/>
            <a:ext cx="6557408" cy="45516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875A69-049E-4D84-973D-6AF46BE243FB}"/>
              </a:ext>
            </a:extLst>
          </p:cNvPr>
          <p:cNvSpPr/>
          <p:nvPr/>
        </p:nvSpPr>
        <p:spPr>
          <a:xfrm>
            <a:off x="6096000" y="4312920"/>
            <a:ext cx="1656080" cy="77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DF22B-A712-40E0-B170-FDFBF7B86262}"/>
              </a:ext>
            </a:extLst>
          </p:cNvPr>
          <p:cNvSpPr txBox="1"/>
          <p:nvPr/>
        </p:nvSpPr>
        <p:spPr>
          <a:xfrm>
            <a:off x="7874000" y="4239875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Very good here but also isn’t a particularly challenging piece of data</a:t>
            </a:r>
          </a:p>
        </p:txBody>
      </p:sp>
    </p:spTree>
    <p:extLst>
      <p:ext uri="{BB962C8B-B14F-4D97-AF65-F5344CB8AC3E}">
        <p14:creationId xmlns:p14="http://schemas.microsoft.com/office/powerpoint/2010/main" val="294667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2BC38-48C8-49F9-83EE-97F9E81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3D809-B798-49D2-8292-F5147C9C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8F66C-04A8-4E7C-84D4-E2900F0E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7" y="873760"/>
            <a:ext cx="6344593" cy="4660392"/>
          </a:xfrm>
          <a:prstGeom prst="rect">
            <a:avLst/>
          </a:prstGeom>
        </p:spPr>
      </p:pic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3125BEEA-0A9A-4276-8CA6-FBF331885397}"/>
              </a:ext>
            </a:extLst>
          </p:cNvPr>
          <p:cNvGraphicFramePr>
            <a:graphicFrameLocks noGrp="1"/>
          </p:cNvGraphicFramePr>
          <p:nvPr/>
        </p:nvGraphicFramePr>
        <p:xfrm>
          <a:off x="7914640" y="531684"/>
          <a:ext cx="3696472" cy="50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74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19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585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2BC38-48C8-49F9-83EE-97F9E81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3D809-B798-49D2-8292-F5147C9C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8F66C-04A8-4E7C-84D4-E2900F0E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7" y="873760"/>
            <a:ext cx="6344593" cy="4660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E77C34-2A9C-49B8-9F71-3E65EEDBFC16}"/>
              </a:ext>
            </a:extLst>
          </p:cNvPr>
          <p:cNvSpPr/>
          <p:nvPr/>
        </p:nvSpPr>
        <p:spPr>
          <a:xfrm>
            <a:off x="3423920" y="4414520"/>
            <a:ext cx="2885440" cy="77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C9FB-95DB-4B6C-B127-260A70AAF404}"/>
              </a:ext>
            </a:extLst>
          </p:cNvPr>
          <p:cNvSpPr txBox="1"/>
          <p:nvPr/>
        </p:nvSpPr>
        <p:spPr>
          <a:xfrm>
            <a:off x="3505200" y="5433020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Again, very good here but also isn’t a particularly challenging piece of data</a:t>
            </a:r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2FD5644A-7E48-4062-81FB-811D3E209BB7}"/>
              </a:ext>
            </a:extLst>
          </p:cNvPr>
          <p:cNvGraphicFramePr>
            <a:graphicFrameLocks noGrp="1"/>
          </p:cNvGraphicFramePr>
          <p:nvPr/>
        </p:nvGraphicFramePr>
        <p:xfrm>
          <a:off x="7914640" y="531684"/>
          <a:ext cx="3696472" cy="50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8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74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(AR) revised target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19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2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</a:rPr>
              <a:t>Next Steps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1C51-2FAC-49F7-BF52-C404C7943A41}"/>
              </a:ext>
            </a:extLst>
          </p:cNvPr>
          <p:cNvSpPr txBox="1"/>
          <p:nvPr/>
        </p:nvSpPr>
        <p:spPr>
          <a:xfrm>
            <a:off x="701040" y="1305341"/>
            <a:ext cx="1061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should continue with this ‘new’ furnace fault data?</a:t>
            </a:r>
          </a:p>
          <a:p>
            <a:endParaRPr lang="en-GB" dirty="0"/>
          </a:p>
          <a:p>
            <a:r>
              <a:rPr lang="en-GB" dirty="0"/>
              <a:t>Shorter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the Linear Regression (autoregressive) model after eliminating correlated tags.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Video comparison of early and current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to validation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Comprehensive list of pre-processing parameters that could be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Longer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Recursive model structure (will still be very important; particularly as we look to 72 hours into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Systematic tuning of parameters in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u="sng" dirty="0"/>
              <a:t>Enter Christmas break with the ‘pipeline’ finished; can return in January ready to focus purely on model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66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Pipeline 10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153"/>
          <a:stretch/>
        </p:blipFill>
        <p:spPr>
          <a:xfrm>
            <a:off x="3337420" y="822314"/>
            <a:ext cx="2755564" cy="123507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5936545" y="1178047"/>
            <a:ext cx="590788" cy="14690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463CE-6B8C-4883-B470-4578F23E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2705564"/>
            <a:ext cx="9906033" cy="34190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6298103-1D4F-4D25-82E3-705A5F37C913}"/>
              </a:ext>
            </a:extLst>
          </p:cNvPr>
          <p:cNvSpPr/>
          <p:nvPr/>
        </p:nvSpPr>
        <p:spPr>
          <a:xfrm>
            <a:off x="448293" y="3045254"/>
            <a:ext cx="388523" cy="177340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F8B88-39C9-4FAE-BB58-A88848323834}"/>
              </a:ext>
            </a:extLst>
          </p:cNvPr>
          <p:cNvGrpSpPr/>
          <p:nvPr/>
        </p:nvGrpSpPr>
        <p:grpSpPr>
          <a:xfrm>
            <a:off x="1477820" y="782443"/>
            <a:ext cx="2711065" cy="1597925"/>
            <a:chOff x="847960" y="532699"/>
            <a:chExt cx="5330489" cy="3273836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99A9E49-BAB2-4A4B-AC32-57F0511B6BA1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4EAC8E-6063-45FE-8359-530FF6D571F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02F4236-B375-45D4-B781-01296F6894B2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6F24F23B-F90C-4BD6-9AD5-FB06F4138C7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8E8E668B-7DA7-42D5-9B45-344F96FF8816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3C5D46-076E-41D4-8D6D-50B73F95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00"/>
            <a:stretch/>
          </p:blipFill>
          <p:spPr>
            <a:xfrm>
              <a:off x="847960" y="532699"/>
              <a:ext cx="4331819" cy="3273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53C8F-2779-4B6B-B529-93BC03D7DDBE}"/>
              </a:ext>
            </a:extLst>
          </p:cNvPr>
          <p:cNvSpPr txBox="1"/>
          <p:nvPr/>
        </p:nvSpPr>
        <p:spPr>
          <a:xfrm>
            <a:off x="5950078" y="954312"/>
            <a:ext cx="388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9B87-7E23-4BF6-814F-252DA635E7CD}"/>
              </a:ext>
            </a:extLst>
          </p:cNvPr>
          <p:cNvSpPr txBox="1"/>
          <p:nvPr/>
        </p:nvSpPr>
        <p:spPr>
          <a:xfrm>
            <a:off x="2630223" y="1082180"/>
            <a:ext cx="66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&amp;</a:t>
            </a:r>
            <a:br>
              <a:rPr lang="en-GB" sz="1100" dirty="0"/>
            </a:br>
            <a:r>
              <a:rPr lang="en-GB" sz="1100" dirty="0"/>
              <a:t>Enable?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9F00-3D7D-4892-9265-1B3F4F07E7D9}"/>
              </a:ext>
            </a:extLst>
          </p:cNvPr>
          <p:cNvSpPr txBox="1"/>
          <p:nvPr/>
        </p:nvSpPr>
        <p:spPr>
          <a:xfrm>
            <a:off x="6545089" y="1105236"/>
            <a:ext cx="1249506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Read time lags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1615C1C6-9A31-4675-A79C-C71ECE0FF18C}"/>
              </a:ext>
            </a:extLst>
          </p:cNvPr>
          <p:cNvSpPr/>
          <p:nvPr/>
        </p:nvSpPr>
        <p:spPr>
          <a:xfrm>
            <a:off x="6069275" y="1402474"/>
            <a:ext cx="1090136" cy="544863"/>
          </a:xfrm>
          <a:prstGeom prst="bentUpArrow">
            <a:avLst>
              <a:gd name="adj1" fmla="val 19406"/>
              <a:gd name="adj2" fmla="val 25000"/>
              <a:gd name="adj3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03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Pipeline 10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153"/>
          <a:stretch/>
        </p:blipFill>
        <p:spPr>
          <a:xfrm>
            <a:off x="3337420" y="822314"/>
            <a:ext cx="2755564" cy="123507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5936545" y="1178047"/>
            <a:ext cx="590788" cy="14690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463CE-6B8C-4883-B470-4578F23E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2705564"/>
            <a:ext cx="9906033" cy="34190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6298103-1D4F-4D25-82E3-705A5F37C913}"/>
              </a:ext>
            </a:extLst>
          </p:cNvPr>
          <p:cNvSpPr/>
          <p:nvPr/>
        </p:nvSpPr>
        <p:spPr>
          <a:xfrm>
            <a:off x="448293" y="3045254"/>
            <a:ext cx="388523" cy="177340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F8B88-39C9-4FAE-BB58-A88848323834}"/>
              </a:ext>
            </a:extLst>
          </p:cNvPr>
          <p:cNvGrpSpPr/>
          <p:nvPr/>
        </p:nvGrpSpPr>
        <p:grpSpPr>
          <a:xfrm>
            <a:off x="1477820" y="782443"/>
            <a:ext cx="2711065" cy="1597925"/>
            <a:chOff x="847960" y="532699"/>
            <a:chExt cx="5330489" cy="3273836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99A9E49-BAB2-4A4B-AC32-57F0511B6BA1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4EAC8E-6063-45FE-8359-530FF6D571F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02F4236-B375-45D4-B781-01296F6894B2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6F24F23B-F90C-4BD6-9AD5-FB06F4138C7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8E8E668B-7DA7-42D5-9B45-344F96FF8816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3C5D46-076E-41D4-8D6D-50B73F95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00"/>
            <a:stretch/>
          </p:blipFill>
          <p:spPr>
            <a:xfrm>
              <a:off x="847960" y="532699"/>
              <a:ext cx="4331819" cy="3273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53C8F-2779-4B6B-B529-93BC03D7DDBE}"/>
              </a:ext>
            </a:extLst>
          </p:cNvPr>
          <p:cNvSpPr txBox="1"/>
          <p:nvPr/>
        </p:nvSpPr>
        <p:spPr>
          <a:xfrm>
            <a:off x="5950078" y="954312"/>
            <a:ext cx="388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9B87-7E23-4BF6-814F-252DA635E7CD}"/>
              </a:ext>
            </a:extLst>
          </p:cNvPr>
          <p:cNvSpPr txBox="1"/>
          <p:nvPr/>
        </p:nvSpPr>
        <p:spPr>
          <a:xfrm>
            <a:off x="2630223" y="1082180"/>
            <a:ext cx="66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&amp;</a:t>
            </a:r>
            <a:br>
              <a:rPr lang="en-GB" sz="1100" dirty="0"/>
            </a:br>
            <a:r>
              <a:rPr lang="en-GB" sz="1100" dirty="0"/>
              <a:t>Enable?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0F5CD-9980-47A5-9200-9C935C3631AF}"/>
              </a:ext>
            </a:extLst>
          </p:cNvPr>
          <p:cNvSpPr txBox="1"/>
          <p:nvPr/>
        </p:nvSpPr>
        <p:spPr>
          <a:xfrm>
            <a:off x="218440" y="2499359"/>
            <a:ext cx="10807626" cy="37150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8C6C8-44E4-4116-AAD1-7204D5BEE3A7}"/>
              </a:ext>
            </a:extLst>
          </p:cNvPr>
          <p:cNvSpPr txBox="1"/>
          <p:nvPr/>
        </p:nvSpPr>
        <p:spPr>
          <a:xfrm>
            <a:off x="6545089" y="1105236"/>
            <a:ext cx="1249506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Read time lags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58937688-A7E6-46F8-8462-941DE715560A}"/>
              </a:ext>
            </a:extLst>
          </p:cNvPr>
          <p:cNvSpPr/>
          <p:nvPr/>
        </p:nvSpPr>
        <p:spPr>
          <a:xfrm>
            <a:off x="6069275" y="1402474"/>
            <a:ext cx="1090136" cy="544863"/>
          </a:xfrm>
          <a:prstGeom prst="bentUpArrow">
            <a:avLst>
              <a:gd name="adj1" fmla="val 19406"/>
              <a:gd name="adj2" fmla="val 25000"/>
              <a:gd name="adj3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  <a:latin typeface="+mn-lt"/>
              </a:rPr>
              <a:t>We have implemented the Machine Learning section on the general structure of the pipeline</a:t>
            </a:r>
            <a:endParaRPr lang="en-GB" sz="26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DA86F21-A71E-4E5C-804E-16CFF97C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3" y="1847470"/>
            <a:ext cx="9912094" cy="16769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B0313D-AFF1-4256-9B85-DC8D2DB338D0}"/>
              </a:ext>
            </a:extLst>
          </p:cNvPr>
          <p:cNvSpPr txBox="1"/>
          <p:nvPr/>
        </p:nvSpPr>
        <p:spPr>
          <a:xfrm>
            <a:off x="754603" y="2157274"/>
            <a:ext cx="110944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Resolution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755E-379E-4C5D-99F8-BA687961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88" y="3988484"/>
            <a:ext cx="6650166" cy="1676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FA493D7-9E08-4D8E-9E2C-FDCA2F317E9D}"/>
              </a:ext>
            </a:extLst>
          </p:cNvPr>
          <p:cNvSpPr txBox="1"/>
          <p:nvPr/>
        </p:nvSpPr>
        <p:spPr>
          <a:xfrm>
            <a:off x="1338612" y="4147353"/>
            <a:ext cx="119902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Standardise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448F16A-ABBB-43B1-83B4-E6B2916D5DE3}"/>
              </a:ext>
            </a:extLst>
          </p:cNvPr>
          <p:cNvSpPr/>
          <p:nvPr/>
        </p:nvSpPr>
        <p:spPr>
          <a:xfrm>
            <a:off x="11041213" y="2205983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71E9D6-A5FA-4C31-BAD5-0C16A3852288}"/>
              </a:ext>
            </a:extLst>
          </p:cNvPr>
          <p:cNvSpPr/>
          <p:nvPr/>
        </p:nvSpPr>
        <p:spPr>
          <a:xfrm>
            <a:off x="689822" y="4185703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C6775B2-0092-4BA1-B747-DB375813454A}"/>
              </a:ext>
            </a:extLst>
          </p:cNvPr>
          <p:cNvSpPr/>
          <p:nvPr/>
        </p:nvSpPr>
        <p:spPr>
          <a:xfrm>
            <a:off x="2554136" y="4185709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08D45-07E2-4D1A-BB3D-D494D6F139CF}"/>
              </a:ext>
            </a:extLst>
          </p:cNvPr>
          <p:cNvSpPr txBox="1"/>
          <p:nvPr/>
        </p:nvSpPr>
        <p:spPr>
          <a:xfrm>
            <a:off x="10014381" y="4965578"/>
            <a:ext cx="137567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Final number of inputs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1BA20-B313-401B-B136-8F1A9FC4FA0B}"/>
              </a:ext>
            </a:extLst>
          </p:cNvPr>
          <p:cNvSpPr txBox="1"/>
          <p:nvPr/>
        </p:nvSpPr>
        <p:spPr>
          <a:xfrm>
            <a:off x="3201671" y="4120155"/>
            <a:ext cx="116108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Time lags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0D0B582-3C71-47B5-8881-844F7787185B}"/>
              </a:ext>
            </a:extLst>
          </p:cNvPr>
          <p:cNvSpPr/>
          <p:nvPr/>
        </p:nvSpPr>
        <p:spPr>
          <a:xfrm>
            <a:off x="4375552" y="4187182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1151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A07111"/>
                </a:solidFill>
              </a:rPr>
              <a:t>Pipeline 10: Some pre-processing units can now be tuned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153"/>
          <a:stretch/>
        </p:blipFill>
        <p:spPr>
          <a:xfrm>
            <a:off x="3337420" y="822314"/>
            <a:ext cx="2755564" cy="123507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5936545" y="1178047"/>
            <a:ext cx="590788" cy="14690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463CE-6B8C-4883-B470-4578F23E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2705564"/>
            <a:ext cx="9906033" cy="34190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6298103-1D4F-4D25-82E3-705A5F37C913}"/>
              </a:ext>
            </a:extLst>
          </p:cNvPr>
          <p:cNvSpPr/>
          <p:nvPr/>
        </p:nvSpPr>
        <p:spPr>
          <a:xfrm>
            <a:off x="448293" y="3045254"/>
            <a:ext cx="388523" cy="177340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F8B88-39C9-4FAE-BB58-A88848323834}"/>
              </a:ext>
            </a:extLst>
          </p:cNvPr>
          <p:cNvGrpSpPr/>
          <p:nvPr/>
        </p:nvGrpSpPr>
        <p:grpSpPr>
          <a:xfrm>
            <a:off x="1477820" y="782443"/>
            <a:ext cx="2711065" cy="1597925"/>
            <a:chOff x="847960" y="532699"/>
            <a:chExt cx="5330489" cy="3273836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99A9E49-BAB2-4A4B-AC32-57F0511B6BA1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4EAC8E-6063-45FE-8359-530FF6D571F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02F4236-B375-45D4-B781-01296F6894B2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6F24F23B-F90C-4BD6-9AD5-FB06F4138C7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8E8E668B-7DA7-42D5-9B45-344F96FF8816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3C5D46-076E-41D4-8D6D-50B73F95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00"/>
            <a:stretch/>
          </p:blipFill>
          <p:spPr>
            <a:xfrm>
              <a:off x="847960" y="532699"/>
              <a:ext cx="4331819" cy="3273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53C8F-2779-4B6B-B529-93BC03D7DDBE}"/>
              </a:ext>
            </a:extLst>
          </p:cNvPr>
          <p:cNvSpPr txBox="1"/>
          <p:nvPr/>
        </p:nvSpPr>
        <p:spPr>
          <a:xfrm>
            <a:off x="5950078" y="954312"/>
            <a:ext cx="388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5C5F888-636D-450A-B88A-5865A2FF3260}"/>
              </a:ext>
            </a:extLst>
          </p:cNvPr>
          <p:cNvSpPr/>
          <p:nvPr/>
        </p:nvSpPr>
        <p:spPr>
          <a:xfrm>
            <a:off x="6073955" y="1821332"/>
            <a:ext cx="590788" cy="175399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9B87-7E23-4BF6-814F-252DA635E7CD}"/>
              </a:ext>
            </a:extLst>
          </p:cNvPr>
          <p:cNvSpPr txBox="1"/>
          <p:nvPr/>
        </p:nvSpPr>
        <p:spPr>
          <a:xfrm>
            <a:off x="2630223" y="1082180"/>
            <a:ext cx="66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&amp;</a:t>
            </a:r>
            <a:br>
              <a:rPr lang="en-GB" sz="1100" dirty="0"/>
            </a:br>
            <a:r>
              <a:rPr lang="en-GB" sz="1100" dirty="0"/>
              <a:t>Enable?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EB015E-2A8C-4094-A3BD-CD4B114D5F23}"/>
              </a:ext>
            </a:extLst>
          </p:cNvPr>
          <p:cNvSpPr/>
          <p:nvPr/>
        </p:nvSpPr>
        <p:spPr>
          <a:xfrm>
            <a:off x="330200" y="2705564"/>
            <a:ext cx="10786533" cy="1597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9218-D09A-4B78-B3EC-43D2EF7BC70E}"/>
              </a:ext>
            </a:extLst>
          </p:cNvPr>
          <p:cNvSpPr txBox="1"/>
          <p:nvPr/>
        </p:nvSpPr>
        <p:spPr>
          <a:xfrm>
            <a:off x="6545089" y="1105236"/>
            <a:ext cx="1249506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Read time lags</a:t>
            </a:r>
          </a:p>
        </p:txBody>
      </p:sp>
    </p:spTree>
    <p:extLst>
      <p:ext uri="{BB962C8B-B14F-4D97-AF65-F5344CB8AC3E}">
        <p14:creationId xmlns:p14="http://schemas.microsoft.com/office/powerpoint/2010/main" val="240941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1"/>
          </a:xfrm>
        </p:spPr>
        <p:txBody>
          <a:bodyPr>
            <a:norm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  <a:latin typeface="+mn-lt"/>
              </a:rPr>
              <a:t>Pipeline 10: Some </a:t>
            </a:r>
            <a:r>
              <a:rPr lang="en-GB" sz="2800" b="1" dirty="0">
                <a:solidFill>
                  <a:srgbClr val="A07111"/>
                </a:solidFill>
                <a:latin typeface="+mn-lt"/>
              </a:rPr>
              <a:t>pre-processing units can now be tuned</a:t>
            </a:r>
            <a:endParaRPr lang="en-GB" sz="2600" b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DA86F21-A71E-4E5C-804E-16CFF97C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3" y="1847470"/>
            <a:ext cx="9912094" cy="16769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B0313D-AFF1-4256-9B85-DC8D2DB338D0}"/>
              </a:ext>
            </a:extLst>
          </p:cNvPr>
          <p:cNvSpPr txBox="1"/>
          <p:nvPr/>
        </p:nvSpPr>
        <p:spPr>
          <a:xfrm>
            <a:off x="754603" y="2157274"/>
            <a:ext cx="110944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Resolution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448F16A-ABBB-43B1-83B4-E6B2916D5DE3}"/>
              </a:ext>
            </a:extLst>
          </p:cNvPr>
          <p:cNvSpPr/>
          <p:nvPr/>
        </p:nvSpPr>
        <p:spPr>
          <a:xfrm>
            <a:off x="11041213" y="2205983"/>
            <a:ext cx="631034" cy="2316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8CD62A-D453-4C36-9413-ACAD57B47FBB}"/>
                  </a:ext>
                </a:extLst>
              </p:cNvPr>
              <p:cNvSpPr txBox="1"/>
              <p:nvPr/>
            </p:nvSpPr>
            <p:spPr>
              <a:xfrm>
                <a:off x="2514601" y="4224867"/>
                <a:ext cx="1244600" cy="1754326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 Cut off frequency</a:t>
                </a:r>
              </a:p>
              <a:p>
                <a:endParaRPr lang="en-GB" dirty="0"/>
              </a:p>
              <a:p>
                <a:r>
                  <a:rPr lang="en-GB" dirty="0"/>
                  <a:t>Currently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8CD62A-D453-4C36-9413-ACAD57B4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4224867"/>
                <a:ext cx="1244600" cy="1754326"/>
              </a:xfrm>
              <a:prstGeom prst="rect">
                <a:avLst/>
              </a:prstGeom>
              <a:blipFill>
                <a:blip r:embed="rId4"/>
                <a:stretch>
                  <a:fillRect l="-3365" t="-1027" r="-4808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4EF772-81CF-4BD0-A367-827404F61C83}"/>
                  </a:ext>
                </a:extLst>
              </p:cNvPr>
              <p:cNvSpPr txBox="1"/>
              <p:nvPr/>
            </p:nvSpPr>
            <p:spPr>
              <a:xfrm>
                <a:off x="4038600" y="4241799"/>
                <a:ext cx="1244600" cy="1477328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</a:t>
                </a:r>
              </a:p>
              <a:p>
                <a:r>
                  <a:rPr lang="en-GB" dirty="0"/>
                  <a:t>Ignore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Currently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4EF772-81CF-4BD0-A367-827404F61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241799"/>
                <a:ext cx="1244600" cy="1477328"/>
              </a:xfrm>
              <a:prstGeom prst="rect">
                <a:avLst/>
              </a:prstGeom>
              <a:blipFill>
                <a:blip r:embed="rId5"/>
                <a:stretch>
                  <a:fillRect l="-3365" t="-1626" r="-1442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707821-668B-4F66-854F-9E54E50250E7}"/>
                  </a:ext>
                </a:extLst>
              </p:cNvPr>
              <p:cNvSpPr txBox="1"/>
              <p:nvPr/>
            </p:nvSpPr>
            <p:spPr>
              <a:xfrm>
                <a:off x="5473700" y="4253991"/>
                <a:ext cx="1244600" cy="1591461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</a:t>
                </a:r>
              </a:p>
              <a:p>
                <a:r>
                  <a:rPr lang="en-GB" dirty="0"/>
                  <a:t>Include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Currently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707821-668B-4F66-854F-9E54E5025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00" y="4253991"/>
                <a:ext cx="1244600" cy="1591461"/>
              </a:xfrm>
              <a:prstGeom prst="rect">
                <a:avLst/>
              </a:prstGeom>
              <a:blipFill>
                <a:blip r:embed="rId6"/>
                <a:stretch>
                  <a:fillRect l="-3365" t="-1509" r="-1442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D5E20-446C-4523-9D01-771611892808}"/>
                  </a:ext>
                </a:extLst>
              </p:cNvPr>
              <p:cNvSpPr txBox="1"/>
              <p:nvPr/>
            </p:nvSpPr>
            <p:spPr>
              <a:xfrm>
                <a:off x="9055099" y="4241799"/>
                <a:ext cx="1244600" cy="1754326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Parameter:</a:t>
                </a:r>
              </a:p>
              <a:p>
                <a:r>
                  <a:rPr lang="en-GB" dirty="0"/>
                  <a:t>Cut off frequency</a:t>
                </a:r>
              </a:p>
              <a:p>
                <a:endParaRPr lang="en-GB" dirty="0"/>
              </a:p>
              <a:p>
                <a:r>
                  <a:rPr lang="en-GB" dirty="0"/>
                  <a:t>Currently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D5E20-446C-4523-9D01-77161189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9" y="4241799"/>
                <a:ext cx="1244600" cy="1754326"/>
              </a:xfrm>
              <a:prstGeom prst="rect">
                <a:avLst/>
              </a:prstGeom>
              <a:blipFill>
                <a:blip r:embed="rId7"/>
                <a:stretch>
                  <a:fillRect l="-2871" t="-1370" r="-1435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76EFA-3417-40EE-A6AF-E1679241C498}"/>
              </a:ext>
            </a:extLst>
          </p:cNvPr>
          <p:cNvCxnSpPr>
            <a:cxnSpLocks/>
          </p:cNvCxnSpPr>
          <p:nvPr/>
        </p:nvCxnSpPr>
        <p:spPr>
          <a:xfrm>
            <a:off x="3454400" y="3429000"/>
            <a:ext cx="0" cy="7958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FEAC0B-C0F3-4AFD-9EC7-99B76B1C1C42}"/>
              </a:ext>
            </a:extLst>
          </p:cNvPr>
          <p:cNvCxnSpPr>
            <a:cxnSpLocks/>
          </p:cNvCxnSpPr>
          <p:nvPr/>
        </p:nvCxnSpPr>
        <p:spPr>
          <a:xfrm>
            <a:off x="4351866" y="3327400"/>
            <a:ext cx="0" cy="914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31C308-C1CF-4196-8509-1A69026E35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96000" y="3522132"/>
            <a:ext cx="0" cy="731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D8EFAD-AA9C-4407-BEC4-FF803D8B0E71}"/>
              </a:ext>
            </a:extLst>
          </p:cNvPr>
          <p:cNvCxnSpPr>
            <a:cxnSpLocks/>
          </p:cNvCxnSpPr>
          <p:nvPr/>
        </p:nvCxnSpPr>
        <p:spPr>
          <a:xfrm>
            <a:off x="9660466" y="3208867"/>
            <a:ext cx="0" cy="1015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8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127F9F-CA69-4250-9BE2-0B2AD30F0A73}"/>
                  </a:ext>
                </a:extLst>
              </p:cNvPr>
              <p:cNvSpPr txBox="1"/>
              <p:nvPr/>
            </p:nvSpPr>
            <p:spPr>
              <a:xfrm>
                <a:off x="218440" y="213360"/>
                <a:ext cx="115112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b="1" dirty="0">
                    <a:solidFill>
                      <a:srgbClr val="A07111"/>
                    </a:solidFill>
                  </a:rPr>
                  <a:t>Pipeline 10: Ignoring inputs if their corresponding parameters are always below a parameter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A0711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2200" b="1" dirty="0">
                  <a:solidFill>
                    <a:srgbClr val="A0711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127F9F-CA69-4250-9BE2-0B2AD30F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" y="213360"/>
                <a:ext cx="11511280" cy="430887"/>
              </a:xfrm>
              <a:prstGeom prst="rect">
                <a:avLst/>
              </a:prstGeom>
              <a:blipFill>
                <a:blip r:embed="rId2"/>
                <a:stretch>
                  <a:fillRect l="-689" t="-9859" b="-26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8F6FF59E-C7BA-431D-8A38-5B126E063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2153"/>
          <a:stretch/>
        </p:blipFill>
        <p:spPr>
          <a:xfrm>
            <a:off x="3337420" y="822314"/>
            <a:ext cx="2755564" cy="123507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26E816-DBF8-4A46-A843-C522A4211970}"/>
              </a:ext>
            </a:extLst>
          </p:cNvPr>
          <p:cNvSpPr/>
          <p:nvPr/>
        </p:nvSpPr>
        <p:spPr>
          <a:xfrm>
            <a:off x="5936545" y="1178047"/>
            <a:ext cx="590788" cy="14690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463CE-6B8C-4883-B470-4578F23E5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4" y="2705564"/>
            <a:ext cx="9906033" cy="34190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6298103-1D4F-4D25-82E3-705A5F37C913}"/>
              </a:ext>
            </a:extLst>
          </p:cNvPr>
          <p:cNvSpPr/>
          <p:nvPr/>
        </p:nvSpPr>
        <p:spPr>
          <a:xfrm>
            <a:off x="448293" y="3045254"/>
            <a:ext cx="388523" cy="177340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F8B88-39C9-4FAE-BB58-A88848323834}"/>
              </a:ext>
            </a:extLst>
          </p:cNvPr>
          <p:cNvGrpSpPr/>
          <p:nvPr/>
        </p:nvGrpSpPr>
        <p:grpSpPr>
          <a:xfrm>
            <a:off x="1477820" y="782443"/>
            <a:ext cx="2711065" cy="1597925"/>
            <a:chOff x="847960" y="532699"/>
            <a:chExt cx="5330489" cy="3273836"/>
          </a:xfrm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99A9E49-BAB2-4A4B-AC32-57F0511B6BA1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E4EAC8E-6063-45FE-8359-530FF6D571F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02F4236-B375-45D4-B781-01296F6894B2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6F24F23B-F90C-4BD6-9AD5-FB06F4138C7A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8E8E668B-7DA7-42D5-9B45-344F96FF8816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63C5D46-076E-41D4-8D6D-50B73F954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3100"/>
            <a:stretch/>
          </p:blipFill>
          <p:spPr>
            <a:xfrm>
              <a:off x="847960" y="532699"/>
              <a:ext cx="4331819" cy="3273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53C8F-2779-4B6B-B529-93BC03D7DDBE}"/>
              </a:ext>
            </a:extLst>
          </p:cNvPr>
          <p:cNvSpPr txBox="1"/>
          <p:nvPr/>
        </p:nvSpPr>
        <p:spPr>
          <a:xfrm>
            <a:off x="5950078" y="954312"/>
            <a:ext cx="388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9B87-7E23-4BF6-814F-252DA635E7CD}"/>
              </a:ext>
            </a:extLst>
          </p:cNvPr>
          <p:cNvSpPr txBox="1"/>
          <p:nvPr/>
        </p:nvSpPr>
        <p:spPr>
          <a:xfrm>
            <a:off x="2630223" y="1082180"/>
            <a:ext cx="666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    &amp;</a:t>
            </a:r>
            <a:br>
              <a:rPr lang="en-GB" sz="1100" dirty="0"/>
            </a:br>
            <a:r>
              <a:rPr lang="en-GB" sz="1100" dirty="0"/>
              <a:t>Enable?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EB015E-2A8C-4094-A3BD-CD4B114D5F23}"/>
              </a:ext>
            </a:extLst>
          </p:cNvPr>
          <p:cNvSpPr/>
          <p:nvPr/>
        </p:nvSpPr>
        <p:spPr>
          <a:xfrm>
            <a:off x="556811" y="4526729"/>
            <a:ext cx="10786533" cy="168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EC81C-6C17-48A4-918E-0281EC8EF01A}"/>
              </a:ext>
            </a:extLst>
          </p:cNvPr>
          <p:cNvSpPr txBox="1"/>
          <p:nvPr/>
        </p:nvSpPr>
        <p:spPr>
          <a:xfrm>
            <a:off x="6545089" y="1105236"/>
            <a:ext cx="1249506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Read time lags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083F8A77-8D9F-4D73-AC62-52298DEC0B32}"/>
              </a:ext>
            </a:extLst>
          </p:cNvPr>
          <p:cNvSpPr/>
          <p:nvPr/>
        </p:nvSpPr>
        <p:spPr>
          <a:xfrm>
            <a:off x="6069275" y="1402474"/>
            <a:ext cx="1090136" cy="544863"/>
          </a:xfrm>
          <a:prstGeom prst="bentUpArrow">
            <a:avLst>
              <a:gd name="adj1" fmla="val 19406"/>
              <a:gd name="adj2" fmla="val 25000"/>
              <a:gd name="adj3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4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2694</Words>
  <Application>Microsoft Office PowerPoint</Application>
  <PresentationFormat>Widescreen</PresentationFormat>
  <Paragraphs>472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09/12/2020</vt:lpstr>
      <vt:lpstr>PowerPoint Presentation</vt:lpstr>
      <vt:lpstr>PowerPoint Presentation</vt:lpstr>
      <vt:lpstr>PowerPoint Presentation</vt:lpstr>
      <vt:lpstr>PowerPoint Presentation</vt:lpstr>
      <vt:lpstr>We have implemented the Machine Learning section on the general structure of the pipeline</vt:lpstr>
      <vt:lpstr>PowerPoint Presentation</vt:lpstr>
      <vt:lpstr>Pipeline 10: Some pre-processing units can now be tuned</vt:lpstr>
      <vt:lpstr>PowerPoint Presentation</vt:lpstr>
      <vt:lpstr>Pipeline 10: Ignoring inputs if their corresponding parameters are always below a parameter a</vt:lpstr>
      <vt:lpstr>PowerPoint Presentation</vt:lpstr>
      <vt:lpstr>Summary from the previous meeting</vt:lpstr>
      <vt:lpstr>Adjust time lags</vt:lpstr>
      <vt:lpstr>Pipeline 10</vt:lpstr>
      <vt:lpstr>PowerPoint Presentation</vt:lpstr>
      <vt:lpstr>PowerPoint Presentation</vt:lpstr>
      <vt:lpstr>PowerPoint Presentation</vt:lpstr>
      <vt:lpstr>N of inputs after adjusting the time lags</vt:lpstr>
      <vt:lpstr>N of inputs after adjusting the time lags</vt:lpstr>
      <vt:lpstr>MSE plot of the Linear Regression model (Autoregressive)</vt:lpstr>
      <vt:lpstr>The parameters (how they change) of the eliminated tags are shown in red</vt:lpstr>
      <vt:lpstr>The parameters (how they change) of the eliminated tags are shown in red</vt:lpstr>
      <vt:lpstr>N of inputs after eliminating non-relevant tags</vt:lpstr>
      <vt:lpstr>Relevant inputs N = 22</vt:lpstr>
      <vt:lpstr>MSE plot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train the model N = 57 inputs and the new set of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167</cp:revision>
  <dcterms:created xsi:type="dcterms:W3CDTF">2020-12-01T17:36:12Z</dcterms:created>
  <dcterms:modified xsi:type="dcterms:W3CDTF">2020-12-09T15:07:16Z</dcterms:modified>
</cp:coreProperties>
</file>