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75" r:id="rId3"/>
    <p:sldId id="576" r:id="rId4"/>
    <p:sldId id="519" r:id="rId5"/>
    <p:sldId id="549" r:id="rId6"/>
    <p:sldId id="548" r:id="rId7"/>
    <p:sldId id="578" r:id="rId8"/>
    <p:sldId id="543" r:id="rId9"/>
    <p:sldId id="583" r:id="rId10"/>
    <p:sldId id="582" r:id="rId11"/>
    <p:sldId id="581" r:id="rId12"/>
    <p:sldId id="584" r:id="rId13"/>
    <p:sldId id="556" r:id="rId14"/>
    <p:sldId id="557" r:id="rId15"/>
    <p:sldId id="585" r:id="rId16"/>
    <p:sldId id="586" r:id="rId17"/>
    <p:sldId id="558" r:id="rId18"/>
    <p:sldId id="587" r:id="rId19"/>
    <p:sldId id="589" r:id="rId20"/>
    <p:sldId id="588" r:id="rId21"/>
    <p:sldId id="577" r:id="rId22"/>
    <p:sldId id="552" r:id="rId23"/>
    <p:sldId id="551" r:id="rId24"/>
    <p:sldId id="553" r:id="rId25"/>
    <p:sldId id="554" r:id="rId26"/>
    <p:sldId id="555" r:id="rId27"/>
    <p:sldId id="590" r:id="rId28"/>
    <p:sldId id="591" r:id="rId29"/>
    <p:sldId id="592" r:id="rId30"/>
    <p:sldId id="559" r:id="rId31"/>
    <p:sldId id="560" r:id="rId32"/>
    <p:sldId id="427" r:id="rId33"/>
    <p:sldId id="561" r:id="rId34"/>
    <p:sldId id="562" r:id="rId35"/>
    <p:sldId id="593" r:id="rId36"/>
    <p:sldId id="594" r:id="rId37"/>
    <p:sldId id="33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6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FF00F9"/>
    <a:srgbClr val="1F2B7D"/>
    <a:srgbClr val="002060"/>
    <a:srgbClr val="1919FF"/>
    <a:srgbClr val="B1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59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7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57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00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7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59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86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6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1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2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5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1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3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180.png"/><Relationship Id="rId4" Type="http://schemas.openxmlformats.org/officeDocument/2006/relationships/image" Target="../media/image2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16/12/2020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11: Ignore tags whose time lags are &lt; 15 hours</a:t>
            </a:r>
            <a:endParaRPr lang="en-GB" sz="26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755E-379E-4C5D-99F8-BA687961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88" y="1829480"/>
            <a:ext cx="6650166" cy="1676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493D7-9E08-4D8E-9E2C-FDCA2F317E9D}"/>
              </a:ext>
            </a:extLst>
          </p:cNvPr>
          <p:cNvSpPr txBox="1"/>
          <p:nvPr/>
        </p:nvSpPr>
        <p:spPr>
          <a:xfrm>
            <a:off x="1338612" y="1988349"/>
            <a:ext cx="119902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Standardise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71E9D6-A5FA-4C31-BAD5-0C16A3852288}"/>
              </a:ext>
            </a:extLst>
          </p:cNvPr>
          <p:cNvSpPr/>
          <p:nvPr/>
        </p:nvSpPr>
        <p:spPr>
          <a:xfrm>
            <a:off x="689822" y="2026699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6775B2-0092-4BA1-B747-DB375813454A}"/>
              </a:ext>
            </a:extLst>
          </p:cNvPr>
          <p:cNvSpPr/>
          <p:nvPr/>
        </p:nvSpPr>
        <p:spPr>
          <a:xfrm>
            <a:off x="2554136" y="2026705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8D45-07E2-4D1A-BB3D-D494D6F139CF}"/>
              </a:ext>
            </a:extLst>
          </p:cNvPr>
          <p:cNvSpPr txBox="1"/>
          <p:nvPr/>
        </p:nvSpPr>
        <p:spPr>
          <a:xfrm>
            <a:off x="10014381" y="2806574"/>
            <a:ext cx="137567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Final number of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1BA20-B313-401B-B136-8F1A9FC4FA0B}"/>
              </a:ext>
            </a:extLst>
          </p:cNvPr>
          <p:cNvSpPr txBox="1"/>
          <p:nvPr/>
        </p:nvSpPr>
        <p:spPr>
          <a:xfrm>
            <a:off x="3201671" y="1961151"/>
            <a:ext cx="116108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Time lags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0D0B582-3C71-47B5-8881-844F7787185B}"/>
              </a:ext>
            </a:extLst>
          </p:cNvPr>
          <p:cNvSpPr/>
          <p:nvPr/>
        </p:nvSpPr>
        <p:spPr>
          <a:xfrm>
            <a:off x="4375552" y="2028178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/>
              <p:nvPr/>
            </p:nvSpPr>
            <p:spPr>
              <a:xfrm>
                <a:off x="4896520" y="4161333"/>
                <a:ext cx="3079082" cy="646331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 Ignore if 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20" y="4161333"/>
                <a:ext cx="3079082" cy="646331"/>
              </a:xfrm>
              <a:prstGeom prst="rect">
                <a:avLst/>
              </a:prstGeom>
              <a:blipFill>
                <a:blip r:embed="rId4"/>
                <a:stretch>
                  <a:fillRect l="-1179" t="-3636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F0785-FF3E-43EA-B8BB-ED0D52550EE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36061" y="3506445"/>
            <a:ext cx="0" cy="654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3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inputs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 correlated tags based on the file “</a:t>
                </a:r>
                <a:r>
                  <a:rPr lang="en-GB" sz="1800" dirty="0">
                    <a:latin typeface="+mn-lt"/>
                  </a:rPr>
                  <a:t>Correlation Groups December 2020” (This time including, </a:t>
                </a:r>
                <a:r>
                  <a:rPr lang="en-US" dirty="0"/>
                  <a:t>Port 6 Glass Flow (SP)</a:t>
                </a:r>
                <a:r>
                  <a:rPr lang="en-GB" sz="1800" dirty="0">
                    <a:latin typeface="+mn-lt"/>
                  </a:rPr>
                  <a:t>) and, after applying the pre-processing tasks: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Retained tags from the 21 correlated tag groups.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Retained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=42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𝑢𝑛𝑐𝑜𝑟𝑟𝑒𝑙𝑎𝑡𝑒𝑑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+15(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𝑟𝑒𝑡𝑎𝑖𝑛𝑒𝑑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After adjusting the time lags, 30 tags were eliminated,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4247317"/>
              </a:xfrm>
              <a:prstGeom prst="rect">
                <a:avLst/>
              </a:prstGeom>
              <a:blipFill>
                <a:blip r:embed="rId3"/>
                <a:stretch>
                  <a:fillRect l="-566" t="-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inputs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 correlated tags based on the file “</a:t>
                </a:r>
                <a:r>
                  <a:rPr lang="en-GB" sz="1800" dirty="0">
                    <a:latin typeface="+mn-lt"/>
                  </a:rPr>
                  <a:t>Correlation Groups December 2020” (This time including, </a:t>
                </a:r>
                <a:r>
                  <a:rPr lang="en-US" dirty="0"/>
                  <a:t>Port 6 Glass Flow (SP)</a:t>
                </a:r>
                <a:r>
                  <a:rPr lang="en-GB" sz="1800" dirty="0">
                    <a:latin typeface="+mn-lt"/>
                  </a:rPr>
                  <a:t>) and, after applying the pre-processing tasks: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Retained tags from the 21 correlated tag groups.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Retained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=42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𝑢𝑛𝑐𝑜𝑟𝑟𝑒𝑙𝑎𝑡𝑒𝑑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+15(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𝑟𝑒𝑡𝑎𝑖𝑛𝑒𝑑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After adjusting the time lags, 30 tags were eliminated,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Identifying non-relevant tags using the Linear Regression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3970318"/>
              </a:xfrm>
              <a:prstGeom prst="rect">
                <a:avLst/>
              </a:prstGeom>
              <a:blipFill>
                <a:blip r:embed="rId3"/>
                <a:stretch>
                  <a:fillRect l="-56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8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Ignoring inputs if their corresponding parameters are below ‘threshold’ %</a:t>
            </a:r>
            <a:endParaRPr lang="en-GB" sz="26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755E-379E-4C5D-99F8-BA687961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88" y="1829480"/>
            <a:ext cx="6650166" cy="1676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493D7-9E08-4D8E-9E2C-FDCA2F317E9D}"/>
              </a:ext>
            </a:extLst>
          </p:cNvPr>
          <p:cNvSpPr txBox="1"/>
          <p:nvPr/>
        </p:nvSpPr>
        <p:spPr>
          <a:xfrm>
            <a:off x="1338612" y="1988349"/>
            <a:ext cx="119902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Standardise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71E9D6-A5FA-4C31-BAD5-0C16A3852288}"/>
              </a:ext>
            </a:extLst>
          </p:cNvPr>
          <p:cNvSpPr/>
          <p:nvPr/>
        </p:nvSpPr>
        <p:spPr>
          <a:xfrm>
            <a:off x="689822" y="2026699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6775B2-0092-4BA1-B747-DB375813454A}"/>
              </a:ext>
            </a:extLst>
          </p:cNvPr>
          <p:cNvSpPr/>
          <p:nvPr/>
        </p:nvSpPr>
        <p:spPr>
          <a:xfrm>
            <a:off x="2554136" y="2026705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8D45-07E2-4D1A-BB3D-D494D6F139CF}"/>
              </a:ext>
            </a:extLst>
          </p:cNvPr>
          <p:cNvSpPr txBox="1"/>
          <p:nvPr/>
        </p:nvSpPr>
        <p:spPr>
          <a:xfrm>
            <a:off x="10014381" y="2806574"/>
            <a:ext cx="137567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Final number of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1BA20-B313-401B-B136-8F1A9FC4FA0B}"/>
              </a:ext>
            </a:extLst>
          </p:cNvPr>
          <p:cNvSpPr txBox="1"/>
          <p:nvPr/>
        </p:nvSpPr>
        <p:spPr>
          <a:xfrm>
            <a:off x="3201671" y="1961151"/>
            <a:ext cx="116108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Time lags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0D0B582-3C71-47B5-8881-844F7787185B}"/>
              </a:ext>
            </a:extLst>
          </p:cNvPr>
          <p:cNvSpPr/>
          <p:nvPr/>
        </p:nvSpPr>
        <p:spPr>
          <a:xfrm>
            <a:off x="4375552" y="2028178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/>
              <p:nvPr/>
            </p:nvSpPr>
            <p:spPr>
              <a:xfrm>
                <a:off x="4896520" y="4161333"/>
                <a:ext cx="3079082" cy="646331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 Ignore if 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&lt;15 %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20" y="4161333"/>
                <a:ext cx="3079082" cy="646331"/>
              </a:xfrm>
              <a:prstGeom prst="rect">
                <a:avLst/>
              </a:prstGeom>
              <a:blipFill>
                <a:blip r:embed="rId4"/>
                <a:stretch>
                  <a:fillRect l="-1179" t="-3636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F0785-FF3E-43EA-B8BB-ED0D52550EE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36061" y="3506445"/>
            <a:ext cx="0" cy="6548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F5681F-C987-482B-8FF4-294BCEA029FA}"/>
                  </a:ext>
                </a:extLst>
              </p:cNvPr>
              <p:cNvSpPr txBox="1"/>
              <p:nvPr/>
            </p:nvSpPr>
            <p:spPr>
              <a:xfrm>
                <a:off x="838200" y="3293616"/>
                <a:ext cx="289929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After varying the threshold value manually, we have determined that the lowest MSE is obtained when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=15 %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F5681F-C987-482B-8FF4-294BCEA0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93616"/>
                <a:ext cx="2899296" cy="1477328"/>
              </a:xfrm>
              <a:prstGeom prst="rect">
                <a:avLst/>
              </a:prstGeom>
              <a:blipFill>
                <a:blip r:embed="rId5"/>
                <a:stretch>
                  <a:fillRect l="-1895" t="-2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5A452D8-046A-466E-8F88-F486C8D673A3}"/>
              </a:ext>
            </a:extLst>
          </p:cNvPr>
          <p:cNvSpPr txBox="1"/>
          <p:nvPr/>
        </p:nvSpPr>
        <p:spPr>
          <a:xfrm>
            <a:off x="838200" y="5406180"/>
            <a:ext cx="28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Pipeline 11</a:t>
            </a:r>
          </a:p>
        </p:txBody>
      </p:sp>
    </p:spTree>
    <p:extLst>
      <p:ext uri="{BB962C8B-B14F-4D97-AF65-F5344CB8AC3E}">
        <p14:creationId xmlns:p14="http://schemas.microsoft.com/office/powerpoint/2010/main" val="647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The parameters that are close to zero indicate non-relevant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6AC48-30F7-4CE1-AA91-DE5E0F9E272A}"/>
              </a:ext>
            </a:extLst>
          </p:cNvPr>
          <p:cNvSpPr txBox="1"/>
          <p:nvPr/>
        </p:nvSpPr>
        <p:spPr>
          <a:xfrm>
            <a:off x="7346872" y="1350537"/>
            <a:ext cx="43441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Tags identified as non-relevant:</a:t>
            </a:r>
          </a:p>
          <a:p>
            <a:endParaRPr lang="en-GB" dirty="0"/>
          </a:p>
          <a:p>
            <a:r>
              <a:rPr lang="en-GB" dirty="0"/>
              <a:t>10091 Furnace Load</a:t>
            </a:r>
          </a:p>
          <a:p>
            <a:r>
              <a:rPr lang="en-GB" dirty="0"/>
              <a:t>15119 Furnace Pressure (PV)</a:t>
            </a:r>
          </a:p>
          <a:p>
            <a:r>
              <a:rPr lang="en-GB" dirty="0"/>
              <a:t>9393 Glass Level Control (OP)</a:t>
            </a:r>
          </a:p>
          <a:p>
            <a:r>
              <a:rPr lang="en-GB" dirty="0"/>
              <a:t>321 Glass Level Control (PV)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9395 Main Gas Pressure (OP)</a:t>
            </a:r>
          </a:p>
          <a:p>
            <a:r>
              <a:rPr lang="en-GB" dirty="0"/>
              <a:t>6463 Main Gas Pressure (PV)</a:t>
            </a:r>
          </a:p>
          <a:p>
            <a:r>
              <a:rPr lang="en-GB" dirty="0"/>
              <a:t>7546 Open Crown Temperature - Port 1 (PV)</a:t>
            </a:r>
          </a:p>
          <a:p>
            <a:r>
              <a:rPr lang="en-GB" dirty="0"/>
              <a:t>7673 Open Crown Temperature - Port 5 (PV)</a:t>
            </a:r>
          </a:p>
          <a:p>
            <a:endParaRPr lang="en-GB" dirty="0"/>
          </a:p>
          <a:p>
            <a:r>
              <a:rPr lang="en-GB" dirty="0"/>
              <a:t>N of eliminated tags:  9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228E135-E459-4A7F-8764-15F8F6F5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0534" r="9710" b="8093"/>
          <a:stretch/>
        </p:blipFill>
        <p:spPr>
          <a:xfrm>
            <a:off x="501006" y="1350537"/>
            <a:ext cx="6414699" cy="43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inputs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 correlated tags based on the file “</a:t>
                </a:r>
                <a:r>
                  <a:rPr lang="en-GB" sz="1800" dirty="0">
                    <a:latin typeface="+mn-lt"/>
                  </a:rPr>
                  <a:t>Correlation Groups December 2020” (This time including, </a:t>
                </a:r>
                <a:r>
                  <a:rPr lang="en-US" dirty="0"/>
                  <a:t>Port 6 Glass Flow (SP)</a:t>
                </a:r>
                <a:r>
                  <a:rPr lang="en-GB" sz="1800" dirty="0">
                    <a:latin typeface="+mn-lt"/>
                  </a:rPr>
                  <a:t>) and, after applying the pre-processing tasks: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Retained tags from the 21 correlated tag groups.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Retained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=42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𝑢𝑛𝑐𝑜𝑟𝑟𝑒𝑙𝑎𝑡𝑒𝑑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+15(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𝑟𝑒𝑡𝑎𝑖𝑛𝑒𝑑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After adjusting the time lags, 30 tags were eliminated,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After identifying non-relevant tags using the Linear Regression parameters,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4247317"/>
              </a:xfrm>
              <a:prstGeom prst="rect">
                <a:avLst/>
              </a:prstGeom>
              <a:blipFill>
                <a:blip r:embed="rId3"/>
                <a:stretch>
                  <a:fillRect l="-566" t="-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inputs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 correlated tags based on the file “</a:t>
                </a:r>
                <a:r>
                  <a:rPr lang="en-GB" sz="1800" dirty="0">
                    <a:latin typeface="+mn-lt"/>
                  </a:rPr>
                  <a:t>Correlation Groups December 2020” (This time including, </a:t>
                </a:r>
                <a:r>
                  <a:rPr lang="en-US" dirty="0"/>
                  <a:t>Port 6 Glass Flow (SP)</a:t>
                </a:r>
                <a:r>
                  <a:rPr lang="en-GB" sz="1800" dirty="0">
                    <a:latin typeface="+mn-lt"/>
                  </a:rPr>
                  <a:t>) and, after applying the pre-processing tasks: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Retained tags from the 21 correlated tag groups.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Retained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=42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𝑢𝑛𝑐𝑜𝑟𝑟𝑒𝑙𝑎𝑡𝑒𝑑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+15(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𝑟𝑒𝑡𝑎𝑖𝑛𝑒𝑑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After adjusting the time lags, 30 tags were eliminated,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After identifying non-relevant tags using the Linear Regression parameters,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r>
                  <a:rPr lang="en-GB" dirty="0">
                    <a:solidFill>
                      <a:srgbClr val="C00000"/>
                    </a:solidFill>
                  </a:rPr>
                  <a:t>We use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inputs with the revised outputs (without removing left over spikes) in the period </a:t>
                </a:r>
                <a:r>
                  <a:rPr lang="en-US" dirty="0">
                    <a:solidFill>
                      <a:srgbClr val="C00000"/>
                    </a:solidFill>
                  </a:rPr>
                  <a:t>from '07/03/20’ to '19/03/20’ as our training dataset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5355312"/>
              </a:xfrm>
              <a:prstGeom prst="rect">
                <a:avLst/>
              </a:prstGeom>
              <a:blipFill>
                <a:blip r:embed="rId3"/>
                <a:stretch>
                  <a:fillRect l="-566" t="-569" r="-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9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MSE plot comparisons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790A41C8-5850-4AE4-A9C2-9B1766AD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51398"/>
              </p:ext>
            </p:extLst>
          </p:nvPr>
        </p:nvGraphicFramePr>
        <p:xfrm>
          <a:off x="8500538" y="786688"/>
          <a:ext cx="2963324" cy="528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2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481662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Pipeline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Av. RMSE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4.59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4.70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748789"/>
                  </a:ext>
                </a:extLst>
              </a:tr>
              <a:tr h="546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 revised target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0.193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3642463"/>
                  </a:ext>
                </a:extLst>
              </a:tr>
              <a:tr h="546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(AR) revised target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0.193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317449"/>
                  </a:ext>
                </a:extLst>
              </a:tr>
            </a:tbl>
          </a:graphicData>
        </a:graphic>
      </p:graphicFrame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E74943-3903-4FC6-9175-1CE22BCB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11519" r="9563" b="7395"/>
          <a:stretch/>
        </p:blipFill>
        <p:spPr>
          <a:xfrm>
            <a:off x="399499" y="922867"/>
            <a:ext cx="7759991" cy="49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MSE plot comparisons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790A41C8-5850-4AE4-A9C2-9B1766AD9963}"/>
              </a:ext>
            </a:extLst>
          </p:cNvPr>
          <p:cNvGraphicFramePr>
            <a:graphicFrameLocks noGrp="1"/>
          </p:cNvGraphicFramePr>
          <p:nvPr/>
        </p:nvGraphicFramePr>
        <p:xfrm>
          <a:off x="8500538" y="786688"/>
          <a:ext cx="2963324" cy="528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2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481662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Pipeline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Av. RMSE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4.59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4.70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  <a:tr h="347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748789"/>
                  </a:ext>
                </a:extLst>
              </a:tr>
              <a:tr h="546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 revised target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0.193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3642463"/>
                  </a:ext>
                </a:extLst>
              </a:tr>
              <a:tr h="546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(AR) revised target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0.193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317449"/>
                  </a:ext>
                </a:extLst>
              </a:tr>
            </a:tbl>
          </a:graphicData>
        </a:graphic>
      </p:graphicFrame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E74943-3903-4FC6-9175-1CE22BCB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11519" r="9563" b="7395"/>
          <a:stretch/>
        </p:blipFill>
        <p:spPr>
          <a:xfrm>
            <a:off x="399499" y="922867"/>
            <a:ext cx="7759991" cy="4199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5CE99-3F45-4296-89AE-8448C5195F24}"/>
              </a:ext>
            </a:extLst>
          </p:cNvPr>
          <p:cNvSpPr txBox="1"/>
          <p:nvPr/>
        </p:nvSpPr>
        <p:spPr>
          <a:xfrm>
            <a:off x="728139" y="5362113"/>
            <a:ext cx="70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No significant difference between using the correlated inputs (10 revised target) and the uncorrelated inputs (11 revised target). (Using the MSE as an indicator)</a:t>
            </a:r>
          </a:p>
        </p:txBody>
      </p:sp>
    </p:spTree>
    <p:extLst>
      <p:ext uri="{BB962C8B-B14F-4D97-AF65-F5344CB8AC3E}">
        <p14:creationId xmlns:p14="http://schemas.microsoft.com/office/powerpoint/2010/main" val="415018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04821" cy="513763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>
                <a:solidFill>
                  <a:srgbClr val="A07111"/>
                </a:solidFill>
                <a:latin typeface="+mn-lt"/>
              </a:rPr>
              <a:t>Relevant inputs from pipeline 10 (revised target)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7698E-74BD-4930-9D3B-B33DA5771D24}"/>
              </a:ext>
            </a:extLst>
          </p:cNvPr>
          <p:cNvSpPr txBox="1"/>
          <p:nvPr/>
        </p:nvSpPr>
        <p:spPr>
          <a:xfrm>
            <a:off x="314418" y="1166842"/>
            <a:ext cx="59088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'10425 Calculated Cullet Ratio’,</a:t>
            </a:r>
          </a:p>
          <a:p>
            <a:r>
              <a:rPr lang="en-GB" sz="1600" dirty="0">
                <a:solidFill>
                  <a:srgbClr val="C00000"/>
                </a:solidFill>
              </a:rPr>
              <a:t>'2909 Closed Bottom Temperature - Downstream Refiner (PV)</a:t>
            </a:r>
            <a:r>
              <a:rPr lang="en-GB" sz="1600" dirty="0"/>
              <a:t>',</a:t>
            </a:r>
          </a:p>
          <a:p>
            <a:r>
              <a:rPr lang="en-GB" sz="1600" dirty="0"/>
              <a:t>'2908 Closed Bottom Temperature - Mid Refiner (PV)’,        </a:t>
            </a:r>
          </a:p>
          <a:p>
            <a:r>
              <a:rPr lang="en-GB" sz="1600" dirty="0"/>
              <a:t>'2916 Closed Bottom Temperature - Port 4 (PV)',</a:t>
            </a:r>
          </a:p>
          <a:p>
            <a:r>
              <a:rPr lang="en-GB" sz="1600" dirty="0">
                <a:solidFill>
                  <a:srgbClr val="C00000"/>
                </a:solidFill>
              </a:rPr>
              <a:t>'2918 Closed Bottom Temperature - Port 6 (PV)'</a:t>
            </a:r>
            <a:r>
              <a:rPr lang="en-GB" sz="1600" dirty="0"/>
              <a:t>,</a:t>
            </a:r>
          </a:p>
          <a:p>
            <a:r>
              <a:rPr lang="en-GB" sz="1600" dirty="0"/>
              <a:t>'1672 Closed Bottom Temperature - Port 8 (PV)',</a:t>
            </a:r>
          </a:p>
          <a:p>
            <a:r>
              <a:rPr lang="en-GB" sz="1600" dirty="0"/>
              <a:t>'2907 Closed Bottom Temperature - Upstream Refiner (PV)',</a:t>
            </a:r>
          </a:p>
          <a:p>
            <a:r>
              <a:rPr lang="en-GB" sz="1600" dirty="0"/>
              <a:t>'2911 Filling Pocket Closed Bottom Temperature LHS (PV)',</a:t>
            </a:r>
          </a:p>
          <a:p>
            <a:r>
              <a:rPr lang="en-GB" sz="1600" dirty="0"/>
              <a:t>'2912 Filling Pocket Closed Bottom Temperature RHS (PV)',</a:t>
            </a:r>
          </a:p>
          <a:p>
            <a:r>
              <a:rPr lang="en-GB" sz="1600" dirty="0"/>
              <a:t>'11201 Furnace &amp; Services Pack Sub S8 L.H. Section - HV13',</a:t>
            </a:r>
          </a:p>
          <a:p>
            <a:r>
              <a:rPr lang="en-GB" sz="1600" dirty="0"/>
              <a:t>'10091 Furnace Load', '7525 Open Crown Temperature - Port 7 (PV)',</a:t>
            </a:r>
          </a:p>
          <a:p>
            <a:r>
              <a:rPr lang="en-GB" sz="1600" dirty="0"/>
              <a:t>'11148 Open Crown Temperature - Port 8 (PV)',</a:t>
            </a:r>
          </a:p>
          <a:p>
            <a:r>
              <a:rPr lang="en-GB" sz="1600" dirty="0"/>
              <a:t>'10271 Open Crown Temperature - Upstream Refiner (PV)',</a:t>
            </a:r>
          </a:p>
          <a:p>
            <a:r>
              <a:rPr lang="en-GB" sz="1600" dirty="0"/>
              <a:t>'9402 Port 1 Gas Flow (SP)', '9398 Port 3 Gas Flow (SP)',</a:t>
            </a:r>
          </a:p>
          <a:p>
            <a:r>
              <a:rPr lang="en-GB" sz="1600" dirty="0"/>
              <a:t>'11120 Port 4 - 5 Combustion Air Flow RHS (OP)',</a:t>
            </a:r>
          </a:p>
          <a:p>
            <a:r>
              <a:rPr lang="en-GB" sz="1600" dirty="0"/>
              <a:t>'7667 Port 7 Gas Flow (PV)', '9502 Port 7 Gas Flow (SP)',</a:t>
            </a:r>
          </a:p>
          <a:p>
            <a:r>
              <a:rPr lang="en-GB" sz="1600" dirty="0"/>
              <a:t>'11136 Port 8 Gas Flow (PV)', '11137 Port 8 Gas Flow (SP)',</a:t>
            </a:r>
          </a:p>
          <a:p>
            <a:r>
              <a:rPr lang="en-GB" sz="1600" dirty="0"/>
              <a:t>'11217 Services Building MCC9 Cat 'B' Supply - MV60'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CA8E2-4419-4DE5-9AAE-C37DCABCD155}"/>
              </a:ext>
            </a:extLst>
          </p:cNvPr>
          <p:cNvSpPr txBox="1"/>
          <p:nvPr/>
        </p:nvSpPr>
        <p:spPr>
          <a:xfrm>
            <a:off x="6418556" y="1170709"/>
            <a:ext cx="56018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7746 Open Crown Temperature - Port 2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7673 Open Crown Temperature - Port 5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7525 Open Crown Temperature - Port 7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10271 Open Crown Temperature - Upstream Refiner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7945 Open Crown Temperature - Downstream Working End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2913 Closed Bottom Temperature - Port 1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2918 Closed Bottom Temperature - Port 6 (PV)</a:t>
            </a:r>
            <a:endParaRPr lang="en-GB" sz="1600" b="0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2909 Closed Bottom Temperature - Downstream Refiner (PV)</a:t>
            </a:r>
            <a:endParaRPr lang="en-GB" sz="1600" b="0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2921 Closed Bottom Temperature - Upstream Working End (PV)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9400 Port 2 Gas Flow (SP)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9502 Port 7 Gas Flow (SP)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11137 Port 8 Gas Flow (SP)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1650 Combustion Air Temperature Measurement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11301 UK5 Total Load (Power)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11213 Essential Services Board Cat 'B' Supply - MV53</a:t>
            </a:r>
            <a:endParaRPr lang="en-GB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97A91A-F059-4095-9494-4B539B12EF74}"/>
              </a:ext>
            </a:extLst>
          </p:cNvPr>
          <p:cNvSpPr txBox="1">
            <a:spLocks/>
          </p:cNvSpPr>
          <p:nvPr/>
        </p:nvSpPr>
        <p:spPr>
          <a:xfrm>
            <a:off x="6096000" y="365126"/>
            <a:ext cx="3804821" cy="513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rgbClr val="A07111"/>
                </a:solidFill>
                <a:latin typeface="+mn-lt"/>
              </a:rPr>
              <a:t>Tags retained by the team in the correlation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5F8F9-687B-45BC-8C85-A75598BF8742}"/>
              </a:ext>
            </a:extLst>
          </p:cNvPr>
          <p:cNvSpPr txBox="1"/>
          <p:nvPr/>
        </p:nvSpPr>
        <p:spPr>
          <a:xfrm>
            <a:off x="5213596" y="5769833"/>
            <a:ext cx="176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Common tags</a:t>
            </a:r>
            <a:endParaRPr lang="en-GB" sz="1800" b="0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296463"/>
            <a:ext cx="10617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Implement percentage threshold for eliminating non-relevant tags using the Linear Regression (autoregressive)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Run the Linear Regression (autoregressive) model after eliminating correlated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Expand to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Video with the faults density on top of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Comprehensive list of pre-processing parameters that could be tuned</a:t>
            </a:r>
          </a:p>
        </p:txBody>
      </p:sp>
    </p:spTree>
    <p:extLst>
      <p:ext uri="{BB962C8B-B14F-4D97-AF65-F5344CB8AC3E}">
        <p14:creationId xmlns:p14="http://schemas.microsoft.com/office/powerpoint/2010/main" val="362166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04821" cy="513763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>
                <a:solidFill>
                  <a:srgbClr val="A07111"/>
                </a:solidFill>
                <a:latin typeface="+mn-lt"/>
              </a:rPr>
              <a:t>Relevant inputs from pipeline 10 (revised target)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7698E-74BD-4930-9D3B-B33DA5771D24}"/>
              </a:ext>
            </a:extLst>
          </p:cNvPr>
          <p:cNvSpPr txBox="1"/>
          <p:nvPr/>
        </p:nvSpPr>
        <p:spPr>
          <a:xfrm>
            <a:off x="314418" y="1166842"/>
            <a:ext cx="59088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'10425 Calculated Cullet Ratio’</a:t>
            </a:r>
            <a:r>
              <a:rPr lang="en-GB" sz="1600" dirty="0"/>
              <a:t>,</a:t>
            </a:r>
          </a:p>
          <a:p>
            <a:r>
              <a:rPr lang="en-GB" sz="1600" dirty="0"/>
              <a:t>'2909 Closed Bottom Temperature - Downstream Refiner (PV)',</a:t>
            </a:r>
          </a:p>
          <a:p>
            <a:r>
              <a:rPr lang="en-GB" sz="1600" dirty="0"/>
              <a:t>'2908 Closed Bottom Temperature - Mid Refiner (PV)’,        </a:t>
            </a:r>
          </a:p>
          <a:p>
            <a:r>
              <a:rPr lang="en-GB" sz="1600" dirty="0"/>
              <a:t>'2916 Closed Bottom Temperature - Port 4 (PV)',</a:t>
            </a:r>
          </a:p>
          <a:p>
            <a:r>
              <a:rPr lang="en-GB" sz="1600" dirty="0">
                <a:solidFill>
                  <a:srgbClr val="C00000"/>
                </a:solidFill>
              </a:rPr>
              <a:t>'2918 Closed Bottom Temperature - Port 6 (PV)'</a:t>
            </a:r>
            <a:r>
              <a:rPr lang="en-GB" sz="1600" dirty="0"/>
              <a:t>,</a:t>
            </a:r>
          </a:p>
          <a:p>
            <a:r>
              <a:rPr lang="en-GB" sz="1600" dirty="0"/>
              <a:t>'1672 Closed Bottom Temperature - Port 8 (PV)',</a:t>
            </a:r>
          </a:p>
          <a:p>
            <a:r>
              <a:rPr lang="en-GB" sz="1600" dirty="0"/>
              <a:t>'2907 Closed Bottom Temperature - Upstream Refiner (PV)',</a:t>
            </a:r>
          </a:p>
          <a:p>
            <a:r>
              <a:rPr lang="en-GB" sz="1600" dirty="0"/>
              <a:t>'2911 Filling Pocket Closed Bottom Temperature LHS (PV)',</a:t>
            </a:r>
          </a:p>
          <a:p>
            <a:r>
              <a:rPr lang="en-GB" sz="1600" dirty="0"/>
              <a:t>'2912 Filling Pocket Closed Bottom Temperature RHS (PV)',</a:t>
            </a:r>
          </a:p>
          <a:p>
            <a:r>
              <a:rPr lang="en-GB" sz="1600" dirty="0"/>
              <a:t>'11201 Furnace &amp; Services Pack Sub S8 L.H. Section - HV13',</a:t>
            </a:r>
          </a:p>
          <a:p>
            <a:r>
              <a:rPr lang="en-GB" sz="1600" dirty="0"/>
              <a:t>'10091 Furnace Load', '7525 Open Crown Temperature - Port 7 (PV)',</a:t>
            </a:r>
          </a:p>
          <a:p>
            <a:r>
              <a:rPr lang="en-GB" sz="1600" dirty="0"/>
              <a:t>'11148 Open Crown Temperature - Port 8 (PV)',</a:t>
            </a:r>
          </a:p>
          <a:p>
            <a:r>
              <a:rPr lang="en-GB" sz="1600" dirty="0"/>
              <a:t>'10271 Open Crown Temperature - Upstream Refiner (PV)',</a:t>
            </a:r>
          </a:p>
          <a:p>
            <a:r>
              <a:rPr lang="en-GB" sz="1600" dirty="0"/>
              <a:t>'9402 Port 1 Gas Flow (SP)', '9398 Port 3 Gas Flow (SP)',</a:t>
            </a:r>
          </a:p>
          <a:p>
            <a:r>
              <a:rPr lang="en-GB" sz="1600" dirty="0"/>
              <a:t>'11120 Port 4 - 5 Combustion Air Flow RHS (OP)',</a:t>
            </a:r>
          </a:p>
          <a:p>
            <a:r>
              <a:rPr lang="en-GB" sz="1600" dirty="0"/>
              <a:t>'7667 Port 7 Gas Flow (PV)', '9502 Port 7 Gas Flow (SP)',</a:t>
            </a:r>
          </a:p>
          <a:p>
            <a:r>
              <a:rPr lang="en-GB" sz="1600" dirty="0"/>
              <a:t>'11136 Port 8 Gas Flow (PV)', '11137 Port 8 Gas Flow (SP)',</a:t>
            </a:r>
          </a:p>
          <a:p>
            <a:r>
              <a:rPr lang="en-GB" sz="1600" dirty="0"/>
              <a:t>'11217 Services Building MCC9 Cat 'B' Supply - MV60'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CA8E2-4419-4DE5-9AAE-C37DCABCD155}"/>
              </a:ext>
            </a:extLst>
          </p:cNvPr>
          <p:cNvSpPr txBox="1"/>
          <p:nvPr/>
        </p:nvSpPr>
        <p:spPr>
          <a:xfrm>
            <a:off x="6480699" y="1166842"/>
            <a:ext cx="56018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'10425 Calculated Cullet Ratio</a:t>
            </a:r>
            <a:r>
              <a:rPr lang="en-GB" sz="1600" dirty="0"/>
              <a:t>',</a:t>
            </a:r>
          </a:p>
          <a:p>
            <a:r>
              <a:rPr lang="en-GB" sz="1600" dirty="0"/>
              <a:t>'2913 Closed Bottom Temperature - Port 1 (PV)',</a:t>
            </a:r>
          </a:p>
          <a:p>
            <a:r>
              <a:rPr lang="en-GB" sz="1600" dirty="0">
                <a:solidFill>
                  <a:srgbClr val="C00000"/>
                </a:solidFill>
              </a:rPr>
              <a:t>'2918 Closed Bottom Temperature - Port 6 (PV)'</a:t>
            </a:r>
            <a:r>
              <a:rPr lang="en-GB" sz="1600" dirty="0"/>
              <a:t>,</a:t>
            </a:r>
          </a:p>
          <a:p>
            <a:r>
              <a:rPr lang="en-GB" sz="1600" dirty="0"/>
              <a:t>'2921 Closed Bottom Temperature - Upstream Working End (PV)',</a:t>
            </a:r>
          </a:p>
          <a:p>
            <a:r>
              <a:rPr lang="en-GB" sz="1600" dirty="0"/>
              <a:t>'30208 Feeder Speed Measurement Left',</a:t>
            </a:r>
          </a:p>
          <a:p>
            <a:r>
              <a:rPr lang="en-GB" sz="1600" dirty="0"/>
              <a:t>'11174 Furnace Bottom Temperature 18m D/S of B8',</a:t>
            </a:r>
          </a:p>
          <a:p>
            <a:r>
              <a:rPr lang="en-GB" sz="1600" dirty="0"/>
              <a:t>'7546 Open Crown Temperature - Port 1 (PV)',</a:t>
            </a:r>
          </a:p>
          <a:p>
            <a:r>
              <a:rPr lang="en-GB" sz="1600" dirty="0"/>
              <a:t>'7746 Open Crown Temperature - Port 2 (PV)',</a:t>
            </a:r>
          </a:p>
          <a:p>
            <a:r>
              <a:rPr lang="en-GB" sz="1600" dirty="0"/>
              <a:t>'7673 Open Crown Temperature - Port 5 (PV)',</a:t>
            </a:r>
          </a:p>
          <a:p>
            <a:r>
              <a:rPr lang="en-GB" sz="1600" dirty="0"/>
              <a:t>'7483 Open Crown Temperature - Port 6 (PV)',</a:t>
            </a:r>
          </a:p>
          <a:p>
            <a:r>
              <a:rPr lang="en-GB" sz="1600" dirty="0"/>
              <a:t>'7443 Outside Ambient Temperature Measurement',</a:t>
            </a:r>
          </a:p>
          <a:p>
            <a:r>
              <a:rPr lang="en-GB" sz="1600" dirty="0"/>
              <a:t>'11105 Port 1 Combustion Air Flow LHS (OP)',</a:t>
            </a:r>
          </a:p>
          <a:p>
            <a:r>
              <a:rPr lang="en-GB" sz="1600" dirty="0"/>
              <a:t>'11108 Port 1 Combustion Air Flow RHS (OP)',</a:t>
            </a:r>
          </a:p>
          <a:p>
            <a:r>
              <a:rPr lang="en-GB" sz="1600" dirty="0"/>
              <a:t>'11111 Port 2 - 3 Combustion Air Flow LHS (OP)',</a:t>
            </a:r>
          </a:p>
          <a:p>
            <a:r>
              <a:rPr lang="en-GB" sz="1600" dirty="0"/>
              <a:t>'11114 Port 2 - 3 Combustion Air Flow RHS (OP)',</a:t>
            </a:r>
          </a:p>
          <a:p>
            <a:r>
              <a:rPr lang="en-GB" sz="1600" dirty="0"/>
              <a:t>'9400 Port 2 Gas Flow (SP)',</a:t>
            </a:r>
          </a:p>
          <a:p>
            <a:r>
              <a:rPr lang="en-GB" sz="1600" dirty="0"/>
              <a:t>'11146 Regenerator Base Temperature Port 8 LHS',</a:t>
            </a:r>
          </a:p>
          <a:p>
            <a:r>
              <a:rPr lang="en-GB" sz="1600" dirty="0"/>
              <a:t>'15070 Regenerator Crown Temperature Port 6 RHS'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97A91A-F059-4095-9494-4B539B12EF74}"/>
              </a:ext>
            </a:extLst>
          </p:cNvPr>
          <p:cNvSpPr txBox="1">
            <a:spLocks/>
          </p:cNvSpPr>
          <p:nvPr/>
        </p:nvSpPr>
        <p:spPr>
          <a:xfrm>
            <a:off x="6096000" y="365126"/>
            <a:ext cx="3804821" cy="513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rgbClr val="A07111"/>
                </a:solidFill>
                <a:latin typeface="+mn-lt"/>
              </a:rPr>
              <a:t>Relevant inputs from pipeline 11 (revised target)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C996F-4944-450E-9CAE-F17F82BD85B3}"/>
              </a:ext>
            </a:extLst>
          </p:cNvPr>
          <p:cNvSpPr txBox="1"/>
          <p:nvPr/>
        </p:nvSpPr>
        <p:spPr>
          <a:xfrm>
            <a:off x="5213596" y="5769833"/>
            <a:ext cx="176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Common tags</a:t>
            </a:r>
            <a:endParaRPr lang="en-GB" sz="1800" b="0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1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Implement percentage threshold for eliminating non-relevant tags using the Linear Regression (autoregressive)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Run the Linear Regression (autoregressive) model after eliminating correlated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Video with the faults density on top of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Expand to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Comprehensive list of pre-processing parameters that could be tuned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9041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18F5-1686-427C-916D-1D435A3720FD}"/>
              </a:ext>
            </a:extLst>
          </p:cNvPr>
          <p:cNvSpPr txBox="1"/>
          <p:nvPr/>
        </p:nvSpPr>
        <p:spPr>
          <a:xfrm>
            <a:off x="4003040" y="2273300"/>
            <a:ext cx="1178560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Isolate to be between 21/09/19 and 25/10/29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51F961-B6F3-428D-9242-6F62AACB0B2C}"/>
              </a:ext>
            </a:extLst>
          </p:cNvPr>
          <p:cNvSpPr/>
          <p:nvPr/>
        </p:nvSpPr>
        <p:spPr>
          <a:xfrm>
            <a:off x="3403600" y="259588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58596-E93D-457E-8E49-DE1FB6E0A409}"/>
              </a:ext>
            </a:extLst>
          </p:cNvPr>
          <p:cNvSpPr txBox="1"/>
          <p:nvPr/>
        </p:nvSpPr>
        <p:spPr>
          <a:xfrm>
            <a:off x="495300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F9617-D0F2-408E-A871-A33B2459A25D}"/>
              </a:ext>
            </a:extLst>
          </p:cNvPr>
          <p:cNvSpPr/>
          <p:nvPr/>
        </p:nvSpPr>
        <p:spPr>
          <a:xfrm>
            <a:off x="5811520" y="365760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C01E-93E5-4932-8205-F350B4D25BF4}"/>
              </a:ext>
            </a:extLst>
          </p:cNvPr>
          <p:cNvSpPr txBox="1"/>
          <p:nvPr/>
        </p:nvSpPr>
        <p:spPr>
          <a:xfrm>
            <a:off x="643128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Spike locations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1EC0BDB-4645-4D7C-B2D8-450FF16501E2}"/>
              </a:ext>
            </a:extLst>
          </p:cNvPr>
          <p:cNvSpPr/>
          <p:nvPr/>
        </p:nvSpPr>
        <p:spPr>
          <a:xfrm rot="5400000">
            <a:off x="4188460" y="3195320"/>
            <a:ext cx="807720" cy="660400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A6356-DB96-49F9-AF9F-8FC84CF0CA0E}"/>
              </a:ext>
            </a:extLst>
          </p:cNvPr>
          <p:cNvSpPr txBox="1"/>
          <p:nvPr/>
        </p:nvSpPr>
        <p:spPr>
          <a:xfrm>
            <a:off x="6261100" y="2522080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Remove spikes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7653A9-034A-430F-97C5-5A8CEC154A87}"/>
              </a:ext>
            </a:extLst>
          </p:cNvPr>
          <p:cNvSpPr/>
          <p:nvPr/>
        </p:nvSpPr>
        <p:spPr>
          <a:xfrm rot="10800000">
            <a:off x="6751320" y="2799078"/>
            <a:ext cx="218440" cy="7264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91CF57-CC60-4AB5-813D-9EE9637C6C67}"/>
              </a:ext>
            </a:extLst>
          </p:cNvPr>
          <p:cNvSpPr/>
          <p:nvPr/>
        </p:nvSpPr>
        <p:spPr>
          <a:xfrm>
            <a:off x="5186680" y="2595879"/>
            <a:ext cx="107442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2F535-7779-4959-B610-8B4D3CC4113D}"/>
              </a:ext>
            </a:extLst>
          </p:cNvPr>
          <p:cNvSpPr txBox="1"/>
          <p:nvPr/>
        </p:nvSpPr>
        <p:spPr>
          <a:xfrm>
            <a:off x="8041640" y="2522078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A0FC70-61E7-4A6E-8F5C-F5E4DA34154C}"/>
              </a:ext>
            </a:extLst>
          </p:cNvPr>
          <p:cNvSpPr/>
          <p:nvPr/>
        </p:nvSpPr>
        <p:spPr>
          <a:xfrm>
            <a:off x="7442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E37C3-8595-48D6-833F-C57CF43F138E}"/>
              </a:ext>
            </a:extLst>
          </p:cNvPr>
          <p:cNvSpPr txBox="1"/>
          <p:nvPr/>
        </p:nvSpPr>
        <p:spPr>
          <a:xfrm>
            <a:off x="354330" y="2531346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20201202 ISRA-5D 20190801 to 20200322.xlsx</a:t>
            </a:r>
          </a:p>
          <a:p>
            <a:endParaRPr lang="en-GB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56C496-7EB7-47F4-8601-AFD29C49A2E9}"/>
              </a:ext>
            </a:extLst>
          </p:cNvPr>
          <p:cNvSpPr/>
          <p:nvPr/>
        </p:nvSpPr>
        <p:spPr>
          <a:xfrm>
            <a:off x="9220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62280-8872-45C6-AE12-9BA1BA111640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Furnace Fault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BDB0F-9135-4056-8F11-702909E89AF2}"/>
              </a:ext>
            </a:extLst>
          </p:cNvPr>
          <p:cNvSpPr txBox="1"/>
          <p:nvPr/>
        </p:nvSpPr>
        <p:spPr>
          <a:xfrm>
            <a:off x="4744720" y="4323506"/>
            <a:ext cx="12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3BE929-6E14-4809-9537-D020005FD914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V="1">
            <a:off x="5372100" y="3990032"/>
            <a:ext cx="0" cy="333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17D809-768D-40E4-9418-95D78614194D}"/>
              </a:ext>
            </a:extLst>
          </p:cNvPr>
          <p:cNvSpPr txBox="1"/>
          <p:nvPr/>
        </p:nvSpPr>
        <p:spPr>
          <a:xfrm>
            <a:off x="6281420" y="4318237"/>
            <a:ext cx="125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Outlier definition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8433B-78A8-4EDD-BB8A-D774F35EC257}"/>
              </a:ext>
            </a:extLst>
          </p:cNvPr>
          <p:cNvCxnSpPr/>
          <p:nvPr/>
        </p:nvCxnSpPr>
        <p:spPr>
          <a:xfrm flipV="1">
            <a:off x="6847840" y="3990032"/>
            <a:ext cx="0" cy="333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C4B349-0546-499B-9727-82DA63412482}"/>
              </a:ext>
            </a:extLst>
          </p:cNvPr>
          <p:cNvSpPr txBox="1"/>
          <p:nvPr/>
        </p:nvSpPr>
        <p:spPr>
          <a:xfrm>
            <a:off x="8003540" y="1671746"/>
            <a:ext cx="12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 parameters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188A2D-C1A7-4759-8D86-29AC76C4A56F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8630920" y="2133411"/>
            <a:ext cx="0" cy="388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5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18F5-1686-427C-916D-1D435A3720FD}"/>
              </a:ext>
            </a:extLst>
          </p:cNvPr>
          <p:cNvSpPr txBox="1"/>
          <p:nvPr/>
        </p:nvSpPr>
        <p:spPr>
          <a:xfrm>
            <a:off x="4003040" y="2273300"/>
            <a:ext cx="1178560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Isolate to be between </a:t>
            </a:r>
            <a:r>
              <a:rPr lang="en-GB" sz="1200" dirty="0">
                <a:solidFill>
                  <a:srgbClr val="FF0000"/>
                </a:solidFill>
              </a:rPr>
              <a:t>21/09/19</a:t>
            </a:r>
            <a:r>
              <a:rPr lang="en-GB" sz="1200" dirty="0"/>
              <a:t> and </a:t>
            </a:r>
            <a:r>
              <a:rPr lang="en-GB" sz="1200" dirty="0">
                <a:solidFill>
                  <a:srgbClr val="FF0000"/>
                </a:solidFill>
              </a:rPr>
              <a:t>25/10/19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51F961-B6F3-428D-9242-6F62AACB0B2C}"/>
              </a:ext>
            </a:extLst>
          </p:cNvPr>
          <p:cNvSpPr/>
          <p:nvPr/>
        </p:nvSpPr>
        <p:spPr>
          <a:xfrm>
            <a:off x="3403600" y="259588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58596-E93D-457E-8E49-DE1FB6E0A409}"/>
              </a:ext>
            </a:extLst>
          </p:cNvPr>
          <p:cNvSpPr txBox="1"/>
          <p:nvPr/>
        </p:nvSpPr>
        <p:spPr>
          <a:xfrm>
            <a:off x="495300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F9617-D0F2-408E-A871-A33B2459A25D}"/>
              </a:ext>
            </a:extLst>
          </p:cNvPr>
          <p:cNvSpPr/>
          <p:nvPr/>
        </p:nvSpPr>
        <p:spPr>
          <a:xfrm>
            <a:off x="5811520" y="365760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C01E-93E5-4932-8205-F350B4D25BF4}"/>
              </a:ext>
            </a:extLst>
          </p:cNvPr>
          <p:cNvSpPr txBox="1"/>
          <p:nvPr/>
        </p:nvSpPr>
        <p:spPr>
          <a:xfrm>
            <a:off x="643128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Spike locations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1EC0BDB-4645-4D7C-B2D8-450FF16501E2}"/>
              </a:ext>
            </a:extLst>
          </p:cNvPr>
          <p:cNvSpPr/>
          <p:nvPr/>
        </p:nvSpPr>
        <p:spPr>
          <a:xfrm rot="5400000">
            <a:off x="4188460" y="3195320"/>
            <a:ext cx="807720" cy="660400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A6356-DB96-49F9-AF9F-8FC84CF0CA0E}"/>
              </a:ext>
            </a:extLst>
          </p:cNvPr>
          <p:cNvSpPr txBox="1"/>
          <p:nvPr/>
        </p:nvSpPr>
        <p:spPr>
          <a:xfrm>
            <a:off x="6261100" y="2522080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Remove spikes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7653A9-034A-430F-97C5-5A8CEC154A87}"/>
              </a:ext>
            </a:extLst>
          </p:cNvPr>
          <p:cNvSpPr/>
          <p:nvPr/>
        </p:nvSpPr>
        <p:spPr>
          <a:xfrm rot="10800000">
            <a:off x="6751320" y="2799078"/>
            <a:ext cx="218440" cy="7264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91CF57-CC60-4AB5-813D-9EE9637C6C67}"/>
              </a:ext>
            </a:extLst>
          </p:cNvPr>
          <p:cNvSpPr/>
          <p:nvPr/>
        </p:nvSpPr>
        <p:spPr>
          <a:xfrm>
            <a:off x="5186680" y="2595879"/>
            <a:ext cx="107442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2F535-7779-4959-B610-8B4D3CC4113D}"/>
              </a:ext>
            </a:extLst>
          </p:cNvPr>
          <p:cNvSpPr txBox="1"/>
          <p:nvPr/>
        </p:nvSpPr>
        <p:spPr>
          <a:xfrm>
            <a:off x="8041640" y="2522078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A0FC70-61E7-4A6E-8F5C-F5E4DA34154C}"/>
              </a:ext>
            </a:extLst>
          </p:cNvPr>
          <p:cNvSpPr/>
          <p:nvPr/>
        </p:nvSpPr>
        <p:spPr>
          <a:xfrm>
            <a:off x="7442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E37C3-8595-48D6-833F-C57CF43F138E}"/>
              </a:ext>
            </a:extLst>
          </p:cNvPr>
          <p:cNvSpPr txBox="1"/>
          <p:nvPr/>
        </p:nvSpPr>
        <p:spPr>
          <a:xfrm>
            <a:off x="354330" y="2531346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20201202 ISRA-5D 20190801 to 20200322.xlsx</a:t>
            </a:r>
          </a:p>
          <a:p>
            <a:endParaRPr lang="en-GB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56C496-7EB7-47F4-8601-AFD29C49A2E9}"/>
              </a:ext>
            </a:extLst>
          </p:cNvPr>
          <p:cNvSpPr/>
          <p:nvPr/>
        </p:nvSpPr>
        <p:spPr>
          <a:xfrm>
            <a:off x="9220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EE9C25-22AE-4F94-BDA1-3FF814C2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37" y="140120"/>
            <a:ext cx="2692003" cy="1952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8F2D5E-97E7-47B7-B27E-DC72F728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10" y="4065577"/>
            <a:ext cx="2774210" cy="2199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02435B-3FCE-40E8-B356-89F631724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30" y="4095822"/>
            <a:ext cx="2607584" cy="21693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C4CD5F-EBBC-4FDC-9790-2CE2F99BD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705" y="136525"/>
            <a:ext cx="2779895" cy="22778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Furnace Fault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84B428-32AC-4CA4-93CA-F6A6362F36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037315" y="3794125"/>
            <a:ext cx="0" cy="27145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639CC8-050E-4EEA-B31A-73166BB8EA8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749275" y="2697479"/>
            <a:ext cx="1009447" cy="13983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CD8EAC-227B-4D1E-826E-503CBB9E3E70}"/>
              </a:ext>
            </a:extLst>
          </p:cNvPr>
          <p:cNvCxnSpPr>
            <a:endCxn id="24" idx="2"/>
          </p:cNvCxnSpPr>
          <p:nvPr/>
        </p:nvCxnSpPr>
        <p:spPr>
          <a:xfrm flipV="1">
            <a:off x="5514538" y="2092820"/>
            <a:ext cx="1" cy="60465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C082-3666-49DF-AF30-30C50213B97F}"/>
              </a:ext>
            </a:extLst>
          </p:cNvPr>
          <p:cNvCxnSpPr>
            <a:cxnSpLocks/>
          </p:cNvCxnSpPr>
          <p:nvPr/>
        </p:nvCxnSpPr>
        <p:spPr>
          <a:xfrm flipV="1">
            <a:off x="9620186" y="2356172"/>
            <a:ext cx="264160" cy="2856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9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0542055-066E-4E52-B62C-102807D5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32" y="28763"/>
            <a:ext cx="2865022" cy="21134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DFA37F-AFB4-443B-8A58-6739E2B8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75" y="145539"/>
            <a:ext cx="2724100" cy="22496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18F5-1686-427C-916D-1D435A3720FD}"/>
              </a:ext>
            </a:extLst>
          </p:cNvPr>
          <p:cNvSpPr txBox="1"/>
          <p:nvPr/>
        </p:nvSpPr>
        <p:spPr>
          <a:xfrm>
            <a:off x="4003040" y="2273300"/>
            <a:ext cx="1178560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Isolate to be between </a:t>
            </a:r>
            <a:r>
              <a:rPr lang="en-GB" sz="1200" dirty="0">
                <a:solidFill>
                  <a:srgbClr val="FF0000"/>
                </a:solidFill>
              </a:rPr>
              <a:t>07/03/20</a:t>
            </a:r>
            <a:r>
              <a:rPr lang="en-GB" sz="1200" dirty="0"/>
              <a:t> and </a:t>
            </a:r>
            <a:r>
              <a:rPr lang="en-GB" sz="1200" dirty="0">
                <a:solidFill>
                  <a:srgbClr val="FF0000"/>
                </a:solidFill>
              </a:rPr>
              <a:t>19/03/20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51F961-B6F3-428D-9242-6F62AACB0B2C}"/>
              </a:ext>
            </a:extLst>
          </p:cNvPr>
          <p:cNvSpPr/>
          <p:nvPr/>
        </p:nvSpPr>
        <p:spPr>
          <a:xfrm>
            <a:off x="3403600" y="259588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58596-E93D-457E-8E49-DE1FB6E0A409}"/>
              </a:ext>
            </a:extLst>
          </p:cNvPr>
          <p:cNvSpPr txBox="1"/>
          <p:nvPr/>
        </p:nvSpPr>
        <p:spPr>
          <a:xfrm>
            <a:off x="495300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F9617-D0F2-408E-A871-A33B2459A25D}"/>
              </a:ext>
            </a:extLst>
          </p:cNvPr>
          <p:cNvSpPr/>
          <p:nvPr/>
        </p:nvSpPr>
        <p:spPr>
          <a:xfrm>
            <a:off x="5811520" y="365760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C01E-93E5-4932-8205-F350B4D25BF4}"/>
              </a:ext>
            </a:extLst>
          </p:cNvPr>
          <p:cNvSpPr txBox="1"/>
          <p:nvPr/>
        </p:nvSpPr>
        <p:spPr>
          <a:xfrm>
            <a:off x="643128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Spike locations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1EC0BDB-4645-4D7C-B2D8-450FF16501E2}"/>
              </a:ext>
            </a:extLst>
          </p:cNvPr>
          <p:cNvSpPr/>
          <p:nvPr/>
        </p:nvSpPr>
        <p:spPr>
          <a:xfrm rot="5400000">
            <a:off x="4188460" y="3195320"/>
            <a:ext cx="807720" cy="660400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A6356-DB96-49F9-AF9F-8FC84CF0CA0E}"/>
              </a:ext>
            </a:extLst>
          </p:cNvPr>
          <p:cNvSpPr txBox="1"/>
          <p:nvPr/>
        </p:nvSpPr>
        <p:spPr>
          <a:xfrm>
            <a:off x="6261100" y="2522080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Remove spikes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7653A9-034A-430F-97C5-5A8CEC154A87}"/>
              </a:ext>
            </a:extLst>
          </p:cNvPr>
          <p:cNvSpPr/>
          <p:nvPr/>
        </p:nvSpPr>
        <p:spPr>
          <a:xfrm rot="10800000">
            <a:off x="6751320" y="2799078"/>
            <a:ext cx="218440" cy="7264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91CF57-CC60-4AB5-813D-9EE9637C6C67}"/>
              </a:ext>
            </a:extLst>
          </p:cNvPr>
          <p:cNvSpPr/>
          <p:nvPr/>
        </p:nvSpPr>
        <p:spPr>
          <a:xfrm>
            <a:off x="5186680" y="2595879"/>
            <a:ext cx="107442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2F535-7779-4959-B610-8B4D3CC4113D}"/>
              </a:ext>
            </a:extLst>
          </p:cNvPr>
          <p:cNvSpPr txBox="1"/>
          <p:nvPr/>
        </p:nvSpPr>
        <p:spPr>
          <a:xfrm>
            <a:off x="8041640" y="2522078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A0FC70-61E7-4A6E-8F5C-F5E4DA34154C}"/>
              </a:ext>
            </a:extLst>
          </p:cNvPr>
          <p:cNvSpPr/>
          <p:nvPr/>
        </p:nvSpPr>
        <p:spPr>
          <a:xfrm>
            <a:off x="7442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E37C3-8595-48D6-833F-C57CF43F138E}"/>
              </a:ext>
            </a:extLst>
          </p:cNvPr>
          <p:cNvSpPr txBox="1"/>
          <p:nvPr/>
        </p:nvSpPr>
        <p:spPr>
          <a:xfrm>
            <a:off x="354330" y="2531346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20201202 ISRA-5D 20190801 to 20200322.xlsx</a:t>
            </a:r>
          </a:p>
          <a:p>
            <a:endParaRPr lang="en-GB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56C496-7EB7-47F4-8601-AFD29C49A2E9}"/>
              </a:ext>
            </a:extLst>
          </p:cNvPr>
          <p:cNvSpPr/>
          <p:nvPr/>
        </p:nvSpPr>
        <p:spPr>
          <a:xfrm>
            <a:off x="9220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Furnace Fault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84B428-32AC-4CA4-93CA-F6A6362F3621}"/>
              </a:ext>
            </a:extLst>
          </p:cNvPr>
          <p:cNvCxnSpPr>
            <a:cxnSpLocks/>
          </p:cNvCxnSpPr>
          <p:nvPr/>
        </p:nvCxnSpPr>
        <p:spPr>
          <a:xfrm>
            <a:off x="6037315" y="3794125"/>
            <a:ext cx="0" cy="27145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639CC8-050E-4EEA-B31A-73166BB8EA89}"/>
              </a:ext>
            </a:extLst>
          </p:cNvPr>
          <p:cNvCxnSpPr>
            <a:cxnSpLocks/>
          </p:cNvCxnSpPr>
          <p:nvPr/>
        </p:nvCxnSpPr>
        <p:spPr>
          <a:xfrm>
            <a:off x="7749275" y="2697479"/>
            <a:ext cx="1009447" cy="13983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CD8EAC-227B-4D1E-826E-503CBB9E3E70}"/>
              </a:ext>
            </a:extLst>
          </p:cNvPr>
          <p:cNvCxnSpPr>
            <a:cxnSpLocks/>
          </p:cNvCxnSpPr>
          <p:nvPr/>
        </p:nvCxnSpPr>
        <p:spPr>
          <a:xfrm flipV="1">
            <a:off x="5514538" y="2092820"/>
            <a:ext cx="1" cy="60465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C082-3666-49DF-AF30-30C50213B97F}"/>
              </a:ext>
            </a:extLst>
          </p:cNvPr>
          <p:cNvCxnSpPr>
            <a:cxnSpLocks/>
          </p:cNvCxnSpPr>
          <p:nvPr/>
        </p:nvCxnSpPr>
        <p:spPr>
          <a:xfrm flipV="1">
            <a:off x="9620186" y="2356172"/>
            <a:ext cx="264160" cy="2856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F1713B-5976-46E6-B854-EC116D0B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301" y="4121150"/>
            <a:ext cx="2711513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737B1-A9EB-45FF-9946-64461966C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997" y="4095822"/>
            <a:ext cx="2724099" cy="22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9DFA37F-AFB4-443B-8A58-6739E2B8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18" y="1151376"/>
            <a:ext cx="5083282" cy="4197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Available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B15924-C5DF-4B36-9667-13B0C831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5" y="1151376"/>
            <a:ext cx="4960532" cy="40646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98C336-EC2D-42DB-8090-CEC2BB3AE1A4}"/>
              </a:ext>
            </a:extLst>
          </p:cNvPr>
          <p:cNvSpPr txBox="1"/>
          <p:nvPr/>
        </p:nvSpPr>
        <p:spPr>
          <a:xfrm>
            <a:off x="1412240" y="5164574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1CA71-4A4A-403A-A7B8-D54C0017F13E}"/>
              </a:ext>
            </a:extLst>
          </p:cNvPr>
          <p:cNvSpPr txBox="1"/>
          <p:nvPr/>
        </p:nvSpPr>
        <p:spPr>
          <a:xfrm>
            <a:off x="7176399" y="5168229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145502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9DFA37F-AFB4-443B-8A58-6739E2B8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18" y="1151376"/>
            <a:ext cx="5083282" cy="4197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B15924-C5DF-4B36-9667-13B0C831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5" y="1151376"/>
            <a:ext cx="4960532" cy="40646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98C336-EC2D-42DB-8090-CEC2BB3AE1A4}"/>
              </a:ext>
            </a:extLst>
          </p:cNvPr>
          <p:cNvSpPr txBox="1"/>
          <p:nvPr/>
        </p:nvSpPr>
        <p:spPr>
          <a:xfrm>
            <a:off x="1412240" y="5164574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1CA71-4A4A-403A-A7B8-D54C0017F13E}"/>
              </a:ext>
            </a:extLst>
          </p:cNvPr>
          <p:cNvSpPr txBox="1"/>
          <p:nvPr/>
        </p:nvSpPr>
        <p:spPr>
          <a:xfrm>
            <a:off x="7176399" y="5168229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050A8-5851-48B7-B137-DB3077C00EFA}"/>
              </a:ext>
            </a:extLst>
          </p:cNvPr>
          <p:cNvSpPr/>
          <p:nvPr/>
        </p:nvSpPr>
        <p:spPr>
          <a:xfrm>
            <a:off x="6372772" y="1026160"/>
            <a:ext cx="5157030" cy="461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5CC03-219F-4E74-B545-CC1D2FC90DFC}"/>
              </a:ext>
            </a:extLst>
          </p:cNvPr>
          <p:cNvSpPr txBox="1"/>
          <p:nvPr/>
        </p:nvSpPr>
        <p:spPr>
          <a:xfrm>
            <a:off x="4841240" y="5676949"/>
            <a:ext cx="567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Experiment 1: algorithm directly applied to dataset 2 (initial estimated realised from first 200 points)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2340B-A240-4681-BD8D-BA3312499F33}"/>
              </a:ext>
            </a:extLst>
          </p:cNvPr>
          <p:cNvSpPr txBox="1"/>
          <p:nvPr/>
        </p:nvSpPr>
        <p:spPr>
          <a:xfrm>
            <a:off x="2065919" y="328932"/>
            <a:ext cx="102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that, for now, removing low-importance inputs hasn’t been considered in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223364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669822" y="165608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A6FB-179F-42FA-9524-EC0C9BFA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82" y="838200"/>
            <a:ext cx="3466035" cy="249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A4C26-DC41-40B8-BC72-80CE689D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93" y="804065"/>
            <a:ext cx="3411728" cy="25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3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9DFA37F-AFB4-443B-8A58-6739E2B8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18" y="1151376"/>
            <a:ext cx="5083282" cy="4197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B15924-C5DF-4B36-9667-13B0C831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5" y="1151376"/>
            <a:ext cx="4960532" cy="40646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98C336-EC2D-42DB-8090-CEC2BB3AE1A4}"/>
              </a:ext>
            </a:extLst>
          </p:cNvPr>
          <p:cNvSpPr txBox="1"/>
          <p:nvPr/>
        </p:nvSpPr>
        <p:spPr>
          <a:xfrm>
            <a:off x="1412240" y="5164574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1CA71-4A4A-403A-A7B8-D54C0017F13E}"/>
              </a:ext>
            </a:extLst>
          </p:cNvPr>
          <p:cNvSpPr txBox="1"/>
          <p:nvPr/>
        </p:nvSpPr>
        <p:spPr>
          <a:xfrm>
            <a:off x="7176399" y="5168229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050A8-5851-48B7-B137-DB3077C00EFA}"/>
              </a:ext>
            </a:extLst>
          </p:cNvPr>
          <p:cNvSpPr/>
          <p:nvPr/>
        </p:nvSpPr>
        <p:spPr>
          <a:xfrm>
            <a:off x="6372772" y="1026160"/>
            <a:ext cx="5157030" cy="461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5CC03-219F-4E74-B545-CC1D2FC90DFC}"/>
              </a:ext>
            </a:extLst>
          </p:cNvPr>
          <p:cNvSpPr txBox="1"/>
          <p:nvPr/>
        </p:nvSpPr>
        <p:spPr>
          <a:xfrm>
            <a:off x="1326206" y="5702780"/>
            <a:ext cx="99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Experiment 2: train of dataset 1 and test on dataset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4176D-D9A4-4A16-A339-1E70D4545DBE}"/>
              </a:ext>
            </a:extLst>
          </p:cNvPr>
          <p:cNvSpPr/>
          <p:nvPr/>
        </p:nvSpPr>
        <p:spPr>
          <a:xfrm>
            <a:off x="622212" y="1031240"/>
            <a:ext cx="5157030" cy="46177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C467EA-0401-46A0-9D05-701AA966417F}"/>
              </a:ext>
            </a:extLst>
          </p:cNvPr>
          <p:cNvSpPr/>
          <p:nvPr/>
        </p:nvSpPr>
        <p:spPr>
          <a:xfrm>
            <a:off x="5648960" y="3500120"/>
            <a:ext cx="833120" cy="32512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41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669822" y="165608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A6FB-179F-42FA-9524-EC0C9BFA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82" y="838200"/>
            <a:ext cx="3466035" cy="249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A4C26-DC41-40B8-BC72-80CE689D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93" y="804065"/>
            <a:ext cx="3411728" cy="2532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1B346-2E2D-4B2F-9366-7FB40437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150" y="3383280"/>
            <a:ext cx="3532639" cy="2498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553-5530-481C-9309-FF17E90BE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593" y="3336969"/>
            <a:ext cx="3506843" cy="2600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00D210-EEA3-41D2-AABD-7864D34F527C}"/>
              </a:ext>
            </a:extLst>
          </p:cNvPr>
          <p:cNvSpPr txBox="1"/>
          <p:nvPr/>
        </p:nvSpPr>
        <p:spPr>
          <a:xfrm>
            <a:off x="669822" y="4263332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87469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Implement percentage threshold for eliminating non-relevant tags using the Linear Regression (autoregressive)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Run the Linear Regression (autoregressive) model after eliminating correlated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Video with the faults density on top of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Expand to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Comprehensive list of pre-processing parameters that could be tuned</a:t>
            </a:r>
          </a:p>
          <a:p>
            <a:endParaRPr lang="en-GB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6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669822" y="165608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A6FB-179F-42FA-9524-EC0C9BFA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82" y="838200"/>
            <a:ext cx="3466035" cy="249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A4C26-DC41-40B8-BC72-80CE689D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93" y="804065"/>
            <a:ext cx="3411728" cy="2532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1B346-2E2D-4B2F-9366-7FB40437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150" y="3383280"/>
            <a:ext cx="3532639" cy="2498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553-5530-481C-9309-FF17E90BE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593" y="3336969"/>
            <a:ext cx="3506843" cy="2600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00D210-EEA3-41D2-AABD-7864D34F527C}"/>
              </a:ext>
            </a:extLst>
          </p:cNvPr>
          <p:cNvSpPr txBox="1"/>
          <p:nvPr/>
        </p:nvSpPr>
        <p:spPr>
          <a:xfrm>
            <a:off x="669822" y="4263332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4A9A3-15EC-4DC4-99C7-EA37BFFCF069}"/>
              </a:ext>
            </a:extLst>
          </p:cNvPr>
          <p:cNvSpPr/>
          <p:nvPr/>
        </p:nvSpPr>
        <p:spPr>
          <a:xfrm>
            <a:off x="2248150" y="3336969"/>
            <a:ext cx="3564275" cy="2647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0C903-7797-482F-A297-04FD36CEA5B1}"/>
              </a:ext>
            </a:extLst>
          </p:cNvPr>
          <p:cNvSpPr txBox="1"/>
          <p:nvPr/>
        </p:nvSpPr>
        <p:spPr>
          <a:xfrm>
            <a:off x="9453604" y="2738120"/>
            <a:ext cx="256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Encouraging to see less parameter variation; implies that the first dataset has provided parameter estimates that still hold on the second dataset.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9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0D210-EEA3-41D2-AABD-7864D34F527C}"/>
              </a:ext>
            </a:extLst>
          </p:cNvPr>
          <p:cNvSpPr txBox="1"/>
          <p:nvPr/>
        </p:nvSpPr>
        <p:spPr>
          <a:xfrm>
            <a:off x="537742" y="22203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Experiment 2 Video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5DFE3-F8A2-412B-BCB6-9D309D04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52" y="1224280"/>
            <a:ext cx="5037348" cy="37055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24CE06-3F68-43F5-99D9-74F860F67B03}"/>
              </a:ext>
            </a:extLst>
          </p:cNvPr>
          <p:cNvCxnSpPr/>
          <p:nvPr/>
        </p:nvCxnSpPr>
        <p:spPr>
          <a:xfrm flipV="1">
            <a:off x="3586480" y="4475480"/>
            <a:ext cx="350520" cy="853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3BCE71-0CC1-431D-BCE9-5F03C240F9F7}"/>
              </a:ext>
            </a:extLst>
          </p:cNvPr>
          <p:cNvSpPr txBox="1"/>
          <p:nvPr/>
        </p:nvSpPr>
        <p:spPr>
          <a:xfrm>
            <a:off x="3266440" y="5288637"/>
            <a:ext cx="28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101D86-B4F1-4EBE-BC9F-93093335EBA6}"/>
              </a:ext>
            </a:extLst>
          </p:cNvPr>
          <p:cNvCxnSpPr/>
          <p:nvPr/>
        </p:nvCxnSpPr>
        <p:spPr>
          <a:xfrm>
            <a:off x="1894840" y="1976120"/>
            <a:ext cx="1803400" cy="1100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D031A9-6EB3-4D2A-953F-09B5F16A8B0C}"/>
              </a:ext>
            </a:extLst>
          </p:cNvPr>
          <p:cNvSpPr txBox="1"/>
          <p:nvPr/>
        </p:nvSpPr>
        <p:spPr>
          <a:xfrm>
            <a:off x="360680" y="1498372"/>
            <a:ext cx="285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Pre-processed furnace fault data</a:t>
            </a:r>
          </a:p>
        </p:txBody>
      </p:sp>
    </p:spTree>
    <p:extLst>
      <p:ext uri="{BB962C8B-B14F-4D97-AF65-F5344CB8AC3E}">
        <p14:creationId xmlns:p14="http://schemas.microsoft.com/office/powerpoint/2010/main" val="213435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0828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Recursive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/>
              <p:nvPr/>
            </p:nvSpPr>
            <p:spPr>
              <a:xfrm>
                <a:off x="4312920" y="1955800"/>
                <a:ext cx="243528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20" y="1955800"/>
                <a:ext cx="2435282" cy="384657"/>
              </a:xfrm>
              <a:prstGeom prst="rect">
                <a:avLst/>
              </a:prstGeom>
              <a:blipFill>
                <a:blip r:embed="rId2"/>
                <a:stretch>
                  <a:fillRect l="-2506" t="-12698" r="-401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/>
              <p:nvPr/>
            </p:nvSpPr>
            <p:spPr>
              <a:xfrm>
                <a:off x="4287752" y="2575560"/>
                <a:ext cx="302909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52" y="2575560"/>
                <a:ext cx="3029098" cy="384657"/>
              </a:xfrm>
              <a:prstGeom prst="rect">
                <a:avLst/>
              </a:prstGeom>
              <a:blipFill>
                <a:blip r:embed="rId3"/>
                <a:stretch>
                  <a:fillRect l="-2012" t="-12698" r="-3219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/>
              <p:nvPr/>
            </p:nvSpPr>
            <p:spPr>
              <a:xfrm>
                <a:off x="4312919" y="3195320"/>
                <a:ext cx="302909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19" y="3195320"/>
                <a:ext cx="3029098" cy="384657"/>
              </a:xfrm>
              <a:prstGeom prst="rect">
                <a:avLst/>
              </a:prstGeom>
              <a:blipFill>
                <a:blip r:embed="rId4"/>
                <a:stretch>
                  <a:fillRect l="-1811" t="-11111" r="-3219" b="-34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CFB4E0-25CA-4EA3-8921-5BE160DF0B55}"/>
                  </a:ext>
                </a:extLst>
              </p:cNvPr>
              <p:cNvSpPr txBox="1"/>
              <p:nvPr/>
            </p:nvSpPr>
            <p:spPr>
              <a:xfrm>
                <a:off x="5292194" y="3815080"/>
                <a:ext cx="165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CFB4E0-25CA-4EA3-8921-5BE160DF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194" y="3815080"/>
                <a:ext cx="165110" cy="369332"/>
              </a:xfrm>
              <a:prstGeom prst="rect">
                <a:avLst/>
              </a:prstGeom>
              <a:blipFill>
                <a:blip r:embed="rId5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91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0828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Recursive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/>
              <p:nvPr/>
            </p:nvSpPr>
            <p:spPr>
              <a:xfrm>
                <a:off x="4312920" y="1955800"/>
                <a:ext cx="243528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20" y="1955800"/>
                <a:ext cx="2435282" cy="384657"/>
              </a:xfrm>
              <a:prstGeom prst="rect">
                <a:avLst/>
              </a:prstGeom>
              <a:blipFill>
                <a:blip r:embed="rId2"/>
                <a:stretch>
                  <a:fillRect l="-2506" t="-12698" r="-401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/>
              <p:nvPr/>
            </p:nvSpPr>
            <p:spPr>
              <a:xfrm>
                <a:off x="4287752" y="2575560"/>
                <a:ext cx="302909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52" y="2575560"/>
                <a:ext cx="3029098" cy="384657"/>
              </a:xfrm>
              <a:prstGeom prst="rect">
                <a:avLst/>
              </a:prstGeom>
              <a:blipFill>
                <a:blip r:embed="rId3"/>
                <a:stretch>
                  <a:fillRect l="-2012" t="-12698" r="-3219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/>
              <p:nvPr/>
            </p:nvSpPr>
            <p:spPr>
              <a:xfrm>
                <a:off x="4312919" y="3195320"/>
                <a:ext cx="302909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19" y="3195320"/>
                <a:ext cx="3029098" cy="384657"/>
              </a:xfrm>
              <a:prstGeom prst="rect">
                <a:avLst/>
              </a:prstGeom>
              <a:blipFill>
                <a:blip r:embed="rId4"/>
                <a:stretch>
                  <a:fillRect l="-1811" t="-11111" r="-3219" b="-34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CFB4E0-25CA-4EA3-8921-5BE160DF0B55}"/>
                  </a:ext>
                </a:extLst>
              </p:cNvPr>
              <p:cNvSpPr txBox="1"/>
              <p:nvPr/>
            </p:nvSpPr>
            <p:spPr>
              <a:xfrm>
                <a:off x="5292194" y="3815080"/>
                <a:ext cx="165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CFB4E0-25CA-4EA3-8921-5BE160DF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194" y="3815080"/>
                <a:ext cx="165110" cy="369332"/>
              </a:xfrm>
              <a:prstGeom prst="rect">
                <a:avLst/>
              </a:prstGeom>
              <a:blipFill>
                <a:blip r:embed="rId5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150550-80EC-4CED-8958-85B201069BDF}"/>
                  </a:ext>
                </a:extLst>
              </p:cNvPr>
              <p:cNvSpPr txBox="1"/>
              <p:nvPr/>
            </p:nvSpPr>
            <p:spPr>
              <a:xfrm>
                <a:off x="7787640" y="1477568"/>
                <a:ext cx="2763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 processed for making predictions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150550-80EC-4CED-8958-85B20106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640" y="1477568"/>
                <a:ext cx="2763520" cy="646331"/>
              </a:xfrm>
              <a:prstGeom prst="rect">
                <a:avLst/>
              </a:prstGeom>
              <a:blipFill>
                <a:blip r:embed="rId6"/>
                <a:stretch>
                  <a:fillRect l="-1987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8AA27-D9C8-4708-8D92-ABE729505444}"/>
              </a:ext>
            </a:extLst>
          </p:cNvPr>
          <p:cNvCxnSpPr/>
          <p:nvPr/>
        </p:nvCxnSpPr>
        <p:spPr>
          <a:xfrm flipH="1">
            <a:off x="6578600" y="1711960"/>
            <a:ext cx="1112520" cy="279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90E53F-5E80-42CA-A577-242A802BDB56}"/>
                  </a:ext>
                </a:extLst>
              </p:cNvPr>
              <p:cNvSpPr txBox="1"/>
              <p:nvPr/>
            </p:nvSpPr>
            <p:spPr>
              <a:xfrm>
                <a:off x="553720" y="4617720"/>
                <a:ext cx="107746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quick experiment before we move on… How does the first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 look at the moment?</a:t>
                </a:r>
              </a:p>
              <a:p>
                <a:endParaRPr lang="en-GB" dirty="0"/>
              </a:p>
              <a:p>
                <a:r>
                  <a:rPr lang="en-GB" dirty="0"/>
                  <a:t>The following uses a Gaussian Process that is trained on the first dataset (and is early days!)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90E53F-5E80-42CA-A577-242A802B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4617720"/>
                <a:ext cx="10774680" cy="923330"/>
              </a:xfrm>
              <a:prstGeom prst="rect">
                <a:avLst/>
              </a:prstGeom>
              <a:blipFill>
                <a:blip r:embed="rId7"/>
                <a:stretch>
                  <a:fillRect l="-509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51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475D7-ABE9-452B-BD6F-40A8E8DB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441E-E48E-4801-9021-9CB33F5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E09BD-91F9-4303-B9F7-D718700D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70" y="1163319"/>
            <a:ext cx="5716329" cy="383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8C580-96BD-4485-A82A-B4917A4E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7" y="1229360"/>
            <a:ext cx="5339149" cy="3672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6DF0F9-13D8-4B40-91FA-7DAB17686842}"/>
              </a:ext>
            </a:extLst>
          </p:cNvPr>
          <p:cNvSpPr txBox="1"/>
          <p:nvPr/>
        </p:nvSpPr>
        <p:spPr>
          <a:xfrm>
            <a:off x="814171" y="860028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EED2-C407-4DD8-B5F8-1D61E80ACB91}"/>
              </a:ext>
            </a:extLst>
          </p:cNvPr>
          <p:cNvSpPr txBox="1"/>
          <p:nvPr/>
        </p:nvSpPr>
        <p:spPr>
          <a:xfrm>
            <a:off x="6493376" y="860028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2B4D4-68AD-447A-9B2B-BC7B279CABA0}"/>
              </a:ext>
            </a:extLst>
          </p:cNvPr>
          <p:cNvSpPr txBox="1"/>
          <p:nvPr/>
        </p:nvSpPr>
        <p:spPr>
          <a:xfrm>
            <a:off x="416560" y="5146040"/>
            <a:ext cx="1133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the tuning we can still perform (filter parameters, time lags …); there’s potential here. </a:t>
            </a:r>
          </a:p>
        </p:txBody>
      </p:sp>
    </p:spTree>
    <p:extLst>
      <p:ext uri="{BB962C8B-B14F-4D97-AF65-F5344CB8AC3E}">
        <p14:creationId xmlns:p14="http://schemas.microsoft.com/office/powerpoint/2010/main" val="1458730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Implement percentage threshold for eliminating non-relevant tags using the Linear Regression (autoregressive)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Run the Linear Regression (autoregressive) model after eliminating correlated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Video with the faults density on top of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Expand to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Comprehensive list of pre-processing parameters that could be tuned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13465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6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11511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Pipeline 11 using revised outputs (without removing left over spikes)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153"/>
          <a:stretch/>
        </p:blipFill>
        <p:spPr>
          <a:xfrm>
            <a:off x="3337420" y="822314"/>
            <a:ext cx="2755564" cy="123507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5936545" y="1178047"/>
            <a:ext cx="590788" cy="14690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463CE-6B8C-4883-B470-4578F23E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2705564"/>
            <a:ext cx="9906033" cy="34190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6298103-1D4F-4D25-82E3-705A5F37C913}"/>
              </a:ext>
            </a:extLst>
          </p:cNvPr>
          <p:cNvSpPr/>
          <p:nvPr/>
        </p:nvSpPr>
        <p:spPr>
          <a:xfrm>
            <a:off x="448293" y="3045254"/>
            <a:ext cx="388523" cy="177340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F8B88-39C9-4FAE-BB58-A88848323834}"/>
              </a:ext>
            </a:extLst>
          </p:cNvPr>
          <p:cNvGrpSpPr/>
          <p:nvPr/>
        </p:nvGrpSpPr>
        <p:grpSpPr>
          <a:xfrm>
            <a:off x="1477820" y="782443"/>
            <a:ext cx="2711065" cy="1597925"/>
            <a:chOff x="847960" y="532699"/>
            <a:chExt cx="5330489" cy="3273836"/>
          </a:xfrm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99A9E49-BAB2-4A4B-AC32-57F0511B6BA1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E4EAC8E-6063-45FE-8359-530FF6D571F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02F4236-B375-45D4-B781-01296F6894B2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6F24F23B-F90C-4BD6-9AD5-FB06F4138C7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8E8E668B-7DA7-42D5-9B45-344F96FF8816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3C5D46-076E-41D4-8D6D-50B73F954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00"/>
            <a:stretch/>
          </p:blipFill>
          <p:spPr>
            <a:xfrm>
              <a:off x="847960" y="532699"/>
              <a:ext cx="4331819" cy="3273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53C8F-2779-4B6B-B529-93BC03D7DDBE}"/>
              </a:ext>
            </a:extLst>
          </p:cNvPr>
          <p:cNvSpPr txBox="1"/>
          <p:nvPr/>
        </p:nvSpPr>
        <p:spPr>
          <a:xfrm>
            <a:off x="5950078" y="954312"/>
            <a:ext cx="388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9B87-7E23-4BF6-814F-252DA635E7CD}"/>
              </a:ext>
            </a:extLst>
          </p:cNvPr>
          <p:cNvSpPr txBox="1"/>
          <p:nvPr/>
        </p:nvSpPr>
        <p:spPr>
          <a:xfrm>
            <a:off x="2630223" y="1082180"/>
            <a:ext cx="66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&amp;</a:t>
            </a:r>
            <a:br>
              <a:rPr lang="en-GB" sz="1100" dirty="0"/>
            </a:br>
            <a:r>
              <a:rPr lang="en-GB" sz="1100" dirty="0"/>
              <a:t>Enable?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29F00-3D7D-4892-9265-1B3F4F07E7D9}"/>
              </a:ext>
            </a:extLst>
          </p:cNvPr>
          <p:cNvSpPr txBox="1"/>
          <p:nvPr/>
        </p:nvSpPr>
        <p:spPr>
          <a:xfrm>
            <a:off x="6545089" y="1105236"/>
            <a:ext cx="1249506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Read time lags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1615C1C6-9A31-4675-A79C-C71ECE0FF18C}"/>
              </a:ext>
            </a:extLst>
          </p:cNvPr>
          <p:cNvSpPr/>
          <p:nvPr/>
        </p:nvSpPr>
        <p:spPr>
          <a:xfrm>
            <a:off x="6069275" y="1402474"/>
            <a:ext cx="1090136" cy="544863"/>
          </a:xfrm>
          <a:prstGeom prst="bentUpArrow">
            <a:avLst>
              <a:gd name="adj1" fmla="val 19406"/>
              <a:gd name="adj2" fmla="val 25000"/>
              <a:gd name="adj3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F1714-4C06-47D2-9C01-27C1DB138ED7}"/>
              </a:ext>
            </a:extLst>
          </p:cNvPr>
          <p:cNvSpPr/>
          <p:nvPr/>
        </p:nvSpPr>
        <p:spPr>
          <a:xfrm>
            <a:off x="556811" y="4526729"/>
            <a:ext cx="10786533" cy="168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11: Ignoring inputs if their corresponding parameters are below ‘threshold’ %</a:t>
            </a:r>
            <a:endParaRPr lang="en-GB" sz="26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755E-379E-4C5D-99F8-BA687961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88" y="1829480"/>
            <a:ext cx="6650166" cy="1676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493D7-9E08-4D8E-9E2C-FDCA2F317E9D}"/>
              </a:ext>
            </a:extLst>
          </p:cNvPr>
          <p:cNvSpPr txBox="1"/>
          <p:nvPr/>
        </p:nvSpPr>
        <p:spPr>
          <a:xfrm>
            <a:off x="1338612" y="1988349"/>
            <a:ext cx="119902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Standardise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71E9D6-A5FA-4C31-BAD5-0C16A3852288}"/>
              </a:ext>
            </a:extLst>
          </p:cNvPr>
          <p:cNvSpPr/>
          <p:nvPr/>
        </p:nvSpPr>
        <p:spPr>
          <a:xfrm>
            <a:off x="689822" y="2026699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6775B2-0092-4BA1-B747-DB375813454A}"/>
              </a:ext>
            </a:extLst>
          </p:cNvPr>
          <p:cNvSpPr/>
          <p:nvPr/>
        </p:nvSpPr>
        <p:spPr>
          <a:xfrm>
            <a:off x="2554136" y="2026705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8D45-07E2-4D1A-BB3D-D494D6F139CF}"/>
              </a:ext>
            </a:extLst>
          </p:cNvPr>
          <p:cNvSpPr txBox="1"/>
          <p:nvPr/>
        </p:nvSpPr>
        <p:spPr>
          <a:xfrm>
            <a:off x="10014381" y="2806574"/>
            <a:ext cx="137567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Final number of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1BA20-B313-401B-B136-8F1A9FC4FA0B}"/>
              </a:ext>
            </a:extLst>
          </p:cNvPr>
          <p:cNvSpPr txBox="1"/>
          <p:nvPr/>
        </p:nvSpPr>
        <p:spPr>
          <a:xfrm>
            <a:off x="3201671" y="1961151"/>
            <a:ext cx="116108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Time lags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0D0B582-3C71-47B5-8881-844F7787185B}"/>
              </a:ext>
            </a:extLst>
          </p:cNvPr>
          <p:cNvSpPr/>
          <p:nvPr/>
        </p:nvSpPr>
        <p:spPr>
          <a:xfrm>
            <a:off x="4375552" y="2028178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/>
              <p:nvPr/>
            </p:nvSpPr>
            <p:spPr>
              <a:xfrm>
                <a:off x="4896520" y="4161333"/>
                <a:ext cx="3079082" cy="646331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 Ignore if 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20" y="4161333"/>
                <a:ext cx="3079082" cy="646331"/>
              </a:xfrm>
              <a:prstGeom prst="rect">
                <a:avLst/>
              </a:prstGeom>
              <a:blipFill>
                <a:blip r:embed="rId4"/>
                <a:stretch>
                  <a:fillRect l="-1179" t="-3636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F0785-FF3E-43EA-B8BB-ED0D52550EE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36061" y="3506445"/>
            <a:ext cx="0" cy="6548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9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EC7BD-88FA-440A-8864-332B7968DC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55774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2800" b="1" dirty="0">
                    <a:solidFill>
                      <a:srgbClr val="A07111"/>
                    </a:solidFill>
                    <a:latin typeface="+mn-lt"/>
                  </a:rPr>
                  <a:t>Tuning the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2800" b="1" dirty="0">
                    <a:solidFill>
                      <a:srgbClr val="A07111"/>
                    </a:solidFill>
                    <a:latin typeface="+mn-lt"/>
                  </a:rPr>
                  <a:t> threshold for eliminating non-relevant tags (ML pipeline)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EC7BD-88FA-440A-8864-332B7968D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557741"/>
              </a:xfrm>
              <a:blipFill>
                <a:blip r:embed="rId3"/>
                <a:stretch>
                  <a:fillRect l="-1043" t="-10989" r="-986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8B562-163C-4274-8EE0-DC6D505831C4}"/>
                  </a:ext>
                </a:extLst>
              </p:cNvPr>
              <p:cNvSpPr txBox="1"/>
              <p:nvPr/>
            </p:nvSpPr>
            <p:spPr>
              <a:xfrm>
                <a:off x="1079500" y="1735667"/>
                <a:ext cx="4229101" cy="2901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We can determine a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 dirty="0"/>
                  <a:t> threshold using the following: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Take the mean of all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 dirty="0"/>
                  <a:t>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≡100%</m:t>
                    </m:r>
                  </m:oMath>
                </a14:m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Eliminate the inputs whose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are always below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10 %, 5 %, 3 %,1 % </m:t>
                    </m:r>
                  </m:oMath>
                </a14:m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Choose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sz="2000" dirty="0"/>
                  <a:t> limit that provides the lowest MSE.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8B562-163C-4274-8EE0-DC6D5058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735667"/>
                <a:ext cx="4229101" cy="2901948"/>
              </a:xfrm>
              <a:prstGeom prst="rect">
                <a:avLst/>
              </a:prstGeom>
              <a:blipFill>
                <a:blip r:embed="rId5"/>
                <a:stretch>
                  <a:fillRect l="-1441" t="-1261" r="-288" b="-2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BDFDC20-D608-449E-934A-50901B8A09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0534" r="9710" b="8093"/>
          <a:stretch/>
        </p:blipFill>
        <p:spPr>
          <a:xfrm>
            <a:off x="5403251" y="1468813"/>
            <a:ext cx="6279764" cy="43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Implement percentage threshold for eliminating non-relevant tags using the Linear Regression (autoregressive)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Run the Linear Regression (autoregressive) model after eliminating correlated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Video with the faults density on top of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Expand to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Comprehensive list of pre-processing parameters that could be tuned</a:t>
            </a:r>
          </a:p>
          <a:p>
            <a:endParaRPr lang="en-GB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0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11: Based on the file “Correlation Groups December 2020”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inputs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 correlated tags based on the file “</a:t>
                </a:r>
                <a:r>
                  <a:rPr lang="en-GB" sz="1800" dirty="0">
                    <a:latin typeface="+mn-lt"/>
                  </a:rPr>
                  <a:t>Correlation Groups December 2020” (This time including, </a:t>
                </a:r>
                <a:r>
                  <a:rPr lang="en-US" dirty="0"/>
                  <a:t>Port 6 Glass Flow (SP)</a:t>
                </a:r>
                <a:r>
                  <a:rPr lang="en-GB" sz="1800" dirty="0">
                    <a:latin typeface="+mn-lt"/>
                  </a:rPr>
                  <a:t>) and, after applying the pre-processing tasks: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Retained tags from the 21 correlated tag groups.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Retained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=42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𝑢𝑛𝑐𝑜𝑟𝑟𝑒𝑙𝑎𝑡𝑒𝑑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+15(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𝑟𝑒𝑡𝑎𝑖𝑛𝑒𝑑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3416320"/>
              </a:xfrm>
              <a:prstGeom prst="rect">
                <a:avLst/>
              </a:prstGeom>
              <a:blipFill>
                <a:blip r:embed="rId3"/>
                <a:stretch>
                  <a:fillRect l="-566" t="-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4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inputs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 correlated tags based on the file “</a:t>
                </a:r>
                <a:r>
                  <a:rPr lang="en-GB" sz="1800" dirty="0">
                    <a:latin typeface="+mn-lt"/>
                  </a:rPr>
                  <a:t>Correlation Groups December 2020” (This time including, </a:t>
                </a:r>
                <a:r>
                  <a:rPr lang="en-US" dirty="0"/>
                  <a:t>Port 6 Glass Flow (SP)</a:t>
                </a:r>
                <a:r>
                  <a:rPr lang="en-GB" sz="1800" dirty="0">
                    <a:latin typeface="+mn-lt"/>
                  </a:rPr>
                  <a:t>) and, after applying the pre-processing tasks: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Retained tags from the 21 correlated tag groups.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Retained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=42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𝑢𝑛𝑐𝑜𝑟𝑟𝑒𝑙𝑎𝑡𝑒𝑑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+15(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𝑟𝑒𝑡𝑎𝑖𝑛𝑒𝑑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After adjusting the time lags, 30 tags were eliminated,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3970318"/>
              </a:xfrm>
              <a:prstGeom prst="rect">
                <a:avLst/>
              </a:prstGeom>
              <a:blipFill>
                <a:blip r:embed="rId3"/>
                <a:stretch>
                  <a:fillRect l="-56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19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2733</Words>
  <Application>Microsoft Office PowerPoint</Application>
  <PresentationFormat>Widescreen</PresentationFormat>
  <Paragraphs>444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16/12/2020</vt:lpstr>
      <vt:lpstr>PowerPoint Presentation</vt:lpstr>
      <vt:lpstr>PowerPoint Presentation</vt:lpstr>
      <vt:lpstr>PowerPoint Presentation</vt:lpstr>
      <vt:lpstr>Pipeline 11: Ignoring inputs if their corresponding parameters are below ‘threshold’ %</vt:lpstr>
      <vt:lpstr>Tuning the θ threshold for eliminating non-relevant tags (ML pipeline)</vt:lpstr>
      <vt:lpstr>PowerPoint Presentation</vt:lpstr>
      <vt:lpstr>Pipeline 11: Based on the file “Correlation Groups December 2020”</vt:lpstr>
      <vt:lpstr>Pipeline 11</vt:lpstr>
      <vt:lpstr>Pipeline 11: Ignore tags whose time lags are &lt; 15 hours</vt:lpstr>
      <vt:lpstr>Pipeline 11</vt:lpstr>
      <vt:lpstr>Pipeline 11</vt:lpstr>
      <vt:lpstr>Ignoring inputs if their corresponding parameters are below ‘threshold’ %</vt:lpstr>
      <vt:lpstr>The parameters that are close to zero indicate non-relevant tags</vt:lpstr>
      <vt:lpstr>Pipeline 11</vt:lpstr>
      <vt:lpstr>Pipeline 11</vt:lpstr>
      <vt:lpstr>MSE plot comparisons</vt:lpstr>
      <vt:lpstr>MSE plot comparisons</vt:lpstr>
      <vt:lpstr>Relevant inputs from pipeline 10 (revised target)</vt:lpstr>
      <vt:lpstr>Relevant inputs from pipeline 10 (revised target)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200</cp:revision>
  <dcterms:created xsi:type="dcterms:W3CDTF">2020-12-01T17:36:12Z</dcterms:created>
  <dcterms:modified xsi:type="dcterms:W3CDTF">2020-12-16T12:04:08Z</dcterms:modified>
</cp:coreProperties>
</file>