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34"/>
  </p:notesMasterIdLst>
  <p:handoutMasterIdLst>
    <p:handoutMasterId r:id="rId35"/>
  </p:handoutMasterIdLst>
  <p:sldIdLst>
    <p:sldId id="256" r:id="rId3"/>
    <p:sldId id="460" r:id="rId4"/>
    <p:sldId id="461" r:id="rId5"/>
    <p:sldId id="333" r:id="rId6"/>
    <p:sldId id="463" r:id="rId7"/>
    <p:sldId id="462" r:id="rId8"/>
    <p:sldId id="464" r:id="rId9"/>
    <p:sldId id="465" r:id="rId10"/>
    <p:sldId id="594" r:id="rId11"/>
    <p:sldId id="595" r:id="rId12"/>
    <p:sldId id="596" r:id="rId13"/>
    <p:sldId id="597" r:id="rId14"/>
    <p:sldId id="598" r:id="rId15"/>
    <p:sldId id="449" r:id="rId16"/>
    <p:sldId id="400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57" r:id="rId25"/>
    <p:sldId id="452" r:id="rId26"/>
    <p:sldId id="453" r:id="rId27"/>
    <p:sldId id="454" r:id="rId28"/>
    <p:sldId id="455" r:id="rId29"/>
    <p:sldId id="599" r:id="rId30"/>
    <p:sldId id="456" r:id="rId31"/>
    <p:sldId id="601" r:id="rId32"/>
    <p:sldId id="6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FF00F9"/>
    <a:srgbClr val="1F2B7D"/>
    <a:srgbClr val="002060"/>
    <a:srgbClr val="1919FF"/>
    <a:srgbClr val="B1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13/01/2021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5B5BC4-FACF-4C78-9C0F-2FFE7664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Goals and Metrics</a:t>
            </a:r>
          </a:p>
        </p:txBody>
      </p:sp>
    </p:spTree>
    <p:extLst>
      <p:ext uri="{BB962C8B-B14F-4D97-AF65-F5344CB8AC3E}">
        <p14:creationId xmlns:p14="http://schemas.microsoft.com/office/powerpoint/2010/main" val="330709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CA5BD-4B32-4DA4-AF67-FCCDD5F49F19}"/>
              </a:ext>
            </a:extLst>
          </p:cNvPr>
          <p:cNvSpPr txBox="1"/>
          <p:nvPr/>
        </p:nvSpPr>
        <p:spPr>
          <a:xfrm>
            <a:off x="1137920" y="878840"/>
            <a:ext cx="9250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Shorter term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Recursive model structure (described later) where we don’t have to ignore tag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New metric should involve validating the model across multiple datasets (i.e., cross-validation).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availability will be important (I know Mark has already sent some over).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compare interpretable model to that of a more flexible ‘black box’ model, as a metric of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Will include more adjustments to the pipeline, but probably focusing more on parameters (filters, spike definition …)</a:t>
            </a:r>
          </a:p>
        </p:txBody>
      </p:sp>
    </p:spTree>
    <p:extLst>
      <p:ext uri="{BB962C8B-B14F-4D97-AF65-F5344CB8AC3E}">
        <p14:creationId xmlns:p14="http://schemas.microsoft.com/office/powerpoint/2010/main" val="109852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CA5BD-4B32-4DA4-AF67-FCCDD5F49F19}"/>
              </a:ext>
            </a:extLst>
          </p:cNvPr>
          <p:cNvSpPr txBox="1"/>
          <p:nvPr/>
        </p:nvSpPr>
        <p:spPr>
          <a:xfrm>
            <a:off x="1137920" y="878840"/>
            <a:ext cx="92506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Longer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interpretable model that, from tag data, can predict fault density x hours into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Ultimate goal is to use this model to reduce fault density.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Exactly how will the model be used?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How easy is it to manipulate ‘tag signals’ from the control room?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The model maps from tag data to fault density; it doesn’t model the correlations between different ‘tag signals’ (increasing temperature at one point in the furnace may increase temperatures elsewhere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Is “can we replicate the previous AI work” the right question to 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435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5B5BC4-FACF-4C78-9C0F-2FFE7664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Recursive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91212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7DF-9C53-451E-A95F-04DFA192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Model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05CCD-CFF0-4327-A1CE-42E01DBD98EE}"/>
                  </a:ext>
                </a:extLst>
              </p:cNvPr>
              <p:cNvSpPr txBox="1"/>
              <p:nvPr/>
            </p:nvSpPr>
            <p:spPr>
              <a:xfrm>
                <a:off x="4339235" y="2251261"/>
                <a:ext cx="2123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05CCD-CFF0-4327-A1CE-42E01DBD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5" y="2251261"/>
                <a:ext cx="2123658" cy="369332"/>
              </a:xfrm>
              <a:prstGeom prst="rect">
                <a:avLst/>
              </a:prstGeom>
              <a:blipFill>
                <a:blip r:embed="rId2"/>
                <a:stretch>
                  <a:fillRect l="-3161" t="-16393" r="-4598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3D8541-1520-437F-AB7E-ED7DC425AD02}"/>
                  </a:ext>
                </a:extLst>
              </p:cNvPr>
              <p:cNvSpPr txBox="1"/>
              <p:nvPr/>
            </p:nvSpPr>
            <p:spPr>
              <a:xfrm>
                <a:off x="4339234" y="2871021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3D8541-1520-437F-AB7E-ED7DC425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4" y="2871021"/>
                <a:ext cx="2424125" cy="369332"/>
              </a:xfrm>
              <a:prstGeom prst="rect">
                <a:avLst/>
              </a:prstGeom>
              <a:blipFill>
                <a:blip r:embed="rId3"/>
                <a:stretch>
                  <a:fillRect l="-2519" t="-18033" r="-4030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140A6-1D1A-4BBB-9F68-8F21392A2FE3}"/>
                  </a:ext>
                </a:extLst>
              </p:cNvPr>
              <p:cNvSpPr txBox="1"/>
              <p:nvPr/>
            </p:nvSpPr>
            <p:spPr>
              <a:xfrm>
                <a:off x="4339234" y="3490781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140A6-1D1A-4BBB-9F68-8F21392A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4" y="3490781"/>
                <a:ext cx="2424125" cy="369332"/>
              </a:xfrm>
              <a:prstGeom prst="rect">
                <a:avLst/>
              </a:prstGeom>
              <a:blipFill>
                <a:blip r:embed="rId4"/>
                <a:stretch>
                  <a:fillRect l="-2519" t="-18333" r="-403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6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/>
          <p:nvPr/>
        </p:nvCxnSpPr>
        <p:spPr>
          <a:xfrm>
            <a:off x="304314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9315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7900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5787606" y="33009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982311" y="533293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06DDE-A614-41E0-B06C-7E362F15E803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06DDE-A614-41E0-B06C-7E362F15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38439D-F8DD-4EAC-B098-34E914F1157E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D7359D-430B-43DB-9D26-13144652C109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</p:spTree>
    <p:extLst>
      <p:ext uri="{BB962C8B-B14F-4D97-AF65-F5344CB8AC3E}">
        <p14:creationId xmlns:p14="http://schemas.microsoft.com/office/powerpoint/2010/main" val="112744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/>
          <p:nvPr/>
        </p:nvCxnSpPr>
        <p:spPr>
          <a:xfrm>
            <a:off x="346478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62904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85605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227942" y="366496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403951" y="509266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904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63069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7593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134565-933A-4D42-9E66-1C3ABB2F4CA9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134565-933A-4D42-9E66-1C3ABB2F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585FE5-71CD-4CC0-825D-0D9379E108E3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CA424F-CE17-4BDE-8264-2F336CAA9C44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</p:spTree>
    <p:extLst>
      <p:ext uri="{BB962C8B-B14F-4D97-AF65-F5344CB8AC3E}">
        <p14:creationId xmlns:p14="http://schemas.microsoft.com/office/powerpoint/2010/main" val="195932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/>
          <p:nvPr/>
        </p:nvCxnSpPr>
        <p:spPr>
          <a:xfrm>
            <a:off x="3464786" y="4903263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62904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97748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84090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221356" y="364757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403951" y="509266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904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63069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7593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57FB7698-190B-4908-BF59-A25ACF28270D}"/>
              </a:ext>
            </a:extLst>
          </p:cNvPr>
          <p:cNvSpPr/>
          <p:nvPr/>
        </p:nvSpPr>
        <p:spPr bwMode="auto">
          <a:xfrm>
            <a:off x="6861531" y="14646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5DB349-FE6A-46AA-B1F9-577A0F21ECB0}"/>
              </a:ext>
            </a:extLst>
          </p:cNvPr>
          <p:cNvSpPr/>
          <p:nvPr/>
        </p:nvSpPr>
        <p:spPr>
          <a:xfrm>
            <a:off x="3168455" y="4880549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E832F4-3832-4B80-B524-4BC784293C56}"/>
              </a:ext>
            </a:extLst>
          </p:cNvPr>
          <p:cNvSpPr/>
          <p:nvPr/>
        </p:nvSpPr>
        <p:spPr>
          <a:xfrm>
            <a:off x="6009240" y="3428268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8AEAFB-8A29-4205-88B3-96460F2A4FDF}"/>
              </a:ext>
            </a:extLst>
          </p:cNvPr>
          <p:cNvSpPr/>
          <p:nvPr/>
        </p:nvSpPr>
        <p:spPr>
          <a:xfrm>
            <a:off x="6189794" y="1430592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6320DA-E106-4A38-B91B-DBE5247C219A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BD8622-4C18-4766-BA4C-17B1AE1D3F20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B0B94B-29D8-49F1-BAF0-4CBE1D7798C0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B0B94B-29D8-49F1-BAF0-4CBE1D779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CCC903-BBB5-47C8-B874-D317DC538C51}"/>
              </a:ext>
            </a:extLst>
          </p:cNvPr>
          <p:cNvCxnSpPr>
            <a:cxnSpLocks/>
            <a:stCxn id="3" idx="0"/>
            <a:endCxn id="39" idx="4"/>
          </p:cNvCxnSpPr>
          <p:nvPr/>
        </p:nvCxnSpPr>
        <p:spPr>
          <a:xfrm flipV="1">
            <a:off x="3441405" y="1586322"/>
            <a:ext cx="3480961" cy="3294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DF5D99-3B9F-42F9-AFC6-946842EE5429}"/>
              </a:ext>
            </a:extLst>
          </p:cNvPr>
          <p:cNvCxnSpPr>
            <a:cxnSpLocks/>
          </p:cNvCxnSpPr>
          <p:nvPr/>
        </p:nvCxnSpPr>
        <p:spPr>
          <a:xfrm flipV="1">
            <a:off x="6221356" y="1664484"/>
            <a:ext cx="701010" cy="1667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38634-41A8-4FAE-A329-34A431F90C1F}"/>
              </a:ext>
            </a:extLst>
          </p:cNvPr>
          <p:cNvCxnSpPr>
            <a:stCxn id="31" idx="7"/>
            <a:endCxn id="39" idx="2"/>
          </p:cNvCxnSpPr>
          <p:nvPr/>
        </p:nvCxnSpPr>
        <p:spPr>
          <a:xfrm flipV="1">
            <a:off x="6538663" y="1525488"/>
            <a:ext cx="322868" cy="156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>
            <a:cxnSpLocks/>
          </p:cNvCxnSpPr>
          <p:nvPr/>
        </p:nvCxnSpPr>
        <p:spPr>
          <a:xfrm>
            <a:off x="3895091" y="4903263"/>
            <a:ext cx="0" cy="1478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66968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8299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29681" y="60436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968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67133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06239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57FB7698-190B-4908-BF59-A25ACF28270D}"/>
              </a:ext>
            </a:extLst>
          </p:cNvPr>
          <p:cNvSpPr/>
          <p:nvPr/>
        </p:nvSpPr>
        <p:spPr bwMode="auto">
          <a:xfrm>
            <a:off x="6861531" y="14646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B1524-0E91-4B45-B56A-EFF6D1159BEB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F741A0-4C68-4927-9899-418DE39F309C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F741A0-4C68-4927-9899-418DE39F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FE4DC5-536C-4287-B381-C9BA4101089F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8386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54371B5-489D-4942-B07E-AA6DE66D927F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</p:spTree>
    <p:extLst>
      <p:ext uri="{BB962C8B-B14F-4D97-AF65-F5344CB8AC3E}">
        <p14:creationId xmlns:p14="http://schemas.microsoft.com/office/powerpoint/2010/main" val="194167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>
            <a:cxnSpLocks/>
          </p:cNvCxnSpPr>
          <p:nvPr/>
        </p:nvCxnSpPr>
        <p:spPr>
          <a:xfrm>
            <a:off x="3895091" y="4903263"/>
            <a:ext cx="0" cy="1478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669680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8299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29681" y="60436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9680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6713383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06239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76123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57FB7698-190B-4908-BF59-A25ACF28270D}"/>
              </a:ext>
            </a:extLst>
          </p:cNvPr>
          <p:cNvSpPr/>
          <p:nvPr/>
        </p:nvSpPr>
        <p:spPr bwMode="auto">
          <a:xfrm>
            <a:off x="6861531" y="14646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B1524-0E91-4B45-B56A-EFF6D1159BEB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FA03A22-C913-46BD-BA1F-EB40ECDA4BEC}"/>
              </a:ext>
            </a:extLst>
          </p:cNvPr>
          <p:cNvSpPr/>
          <p:nvPr/>
        </p:nvSpPr>
        <p:spPr>
          <a:xfrm>
            <a:off x="3633289" y="5805502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4542571-45D3-45FE-ACFD-0A488EB40ADC}"/>
              </a:ext>
            </a:extLst>
          </p:cNvPr>
          <p:cNvSpPr/>
          <p:nvPr/>
        </p:nvSpPr>
        <p:spPr>
          <a:xfrm>
            <a:off x="6637461" y="1242296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B80D03-FCE7-498B-ABCC-1E26DE7C2D77}"/>
              </a:ext>
            </a:extLst>
          </p:cNvPr>
          <p:cNvSpPr/>
          <p:nvPr/>
        </p:nvSpPr>
        <p:spPr bwMode="auto">
          <a:xfrm>
            <a:off x="7297415" y="133667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D0B28F-BEA9-42EA-8917-6ACB10A04800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D0B28F-BEA9-42EA-8917-6ACB10A0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C9BF47-B404-4DA0-88C4-49FBB7C43464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8386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17BFAD-8948-45B6-BC1F-39B6B9680736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122F4F-A0E1-47EF-9FB3-67B88F629B71}"/>
              </a:ext>
            </a:extLst>
          </p:cNvPr>
          <p:cNvCxnSpPr>
            <a:stCxn id="39" idx="7"/>
            <a:endCxn id="62" idx="2"/>
          </p:cNvCxnSpPr>
          <p:nvPr/>
        </p:nvCxnSpPr>
        <p:spPr>
          <a:xfrm flipV="1">
            <a:off x="6965382" y="1397510"/>
            <a:ext cx="332033" cy="84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C8742-19AF-40F1-8771-6A961FD622EB}"/>
              </a:ext>
            </a:extLst>
          </p:cNvPr>
          <p:cNvCxnSpPr>
            <a:endCxn id="62" idx="3"/>
          </p:cNvCxnSpPr>
          <p:nvPr/>
        </p:nvCxnSpPr>
        <p:spPr>
          <a:xfrm flipV="1">
            <a:off x="4028440" y="1440526"/>
            <a:ext cx="3286793" cy="4538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CA5BD-4B32-4DA4-AF67-FCCDD5F49F19}"/>
              </a:ext>
            </a:extLst>
          </p:cNvPr>
          <p:cNvSpPr txBox="1"/>
          <p:nvPr/>
        </p:nvSpPr>
        <p:spPr>
          <a:xfrm>
            <a:off x="1767840" y="1813560"/>
            <a:ext cx="925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Progress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Goals and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Recursive model structure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5B5BC4-FACF-4C78-9C0F-2FFE7664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3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>
            <a:cxnSpLocks/>
          </p:cNvCxnSpPr>
          <p:nvPr/>
        </p:nvCxnSpPr>
        <p:spPr>
          <a:xfrm>
            <a:off x="4307457" y="4903263"/>
            <a:ext cx="0" cy="1478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7121128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8299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228815" y="587144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21128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7137709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18605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5173600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57FB7698-190B-4908-BF59-A25ACF28270D}"/>
              </a:ext>
            </a:extLst>
          </p:cNvPr>
          <p:cNvSpPr/>
          <p:nvPr/>
        </p:nvSpPr>
        <p:spPr bwMode="auto">
          <a:xfrm>
            <a:off x="6861531" y="14646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B1524-0E91-4B45-B56A-EFF6D1159BEB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3B80D03-FCE7-498B-ABCC-1E26DE7C2D77}"/>
              </a:ext>
            </a:extLst>
          </p:cNvPr>
          <p:cNvSpPr/>
          <p:nvPr/>
        </p:nvSpPr>
        <p:spPr bwMode="auto">
          <a:xfrm>
            <a:off x="7297415" y="133667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8D97C-7B52-4FAE-92FD-AA1A8C2B171A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8D97C-7B52-4FAE-92FD-AA1A8C2B1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86EBF2-305D-4509-815D-2B04FEDD8EE7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1310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8BEEE45-91DB-48B9-A7FC-19CE57537D32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</p:spTree>
    <p:extLst>
      <p:ext uri="{BB962C8B-B14F-4D97-AF65-F5344CB8AC3E}">
        <p14:creationId xmlns:p14="http://schemas.microsoft.com/office/powerpoint/2010/main" val="768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>
            <a:cxnSpLocks/>
          </p:cNvCxnSpPr>
          <p:nvPr/>
        </p:nvCxnSpPr>
        <p:spPr>
          <a:xfrm>
            <a:off x="4307457" y="4903263"/>
            <a:ext cx="0" cy="1478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7121128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9" y="1206167"/>
            <a:ext cx="3704858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3682999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90" y="5104182"/>
            <a:ext cx="3688678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228815" y="587144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4812" y="166448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21128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7137709" y="28537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18605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5173600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57FB7698-190B-4908-BF59-A25ACF28270D}"/>
              </a:ext>
            </a:extLst>
          </p:cNvPr>
          <p:cNvSpPr/>
          <p:nvPr/>
        </p:nvSpPr>
        <p:spPr bwMode="auto">
          <a:xfrm>
            <a:off x="6861531" y="146465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B1524-0E91-4B45-B56A-EFF6D1159BEB}"/>
              </a:ext>
            </a:extLst>
          </p:cNvPr>
          <p:cNvCxnSpPr/>
          <p:nvPr/>
        </p:nvCxnSpPr>
        <p:spPr>
          <a:xfrm>
            <a:off x="2014071" y="2933800"/>
            <a:ext cx="418353" cy="338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3B80D03-FCE7-498B-ABCC-1E26DE7C2D77}"/>
              </a:ext>
            </a:extLst>
          </p:cNvPr>
          <p:cNvSpPr/>
          <p:nvPr/>
        </p:nvSpPr>
        <p:spPr bwMode="auto">
          <a:xfrm>
            <a:off x="7297415" y="133667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012677-A40B-4455-8723-E62A4340895C}"/>
              </a:ext>
            </a:extLst>
          </p:cNvPr>
          <p:cNvSpPr/>
          <p:nvPr/>
        </p:nvSpPr>
        <p:spPr>
          <a:xfrm>
            <a:off x="4016699" y="5651833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F1B04C-E42C-486D-8BF1-B0718A2C286E}"/>
              </a:ext>
            </a:extLst>
          </p:cNvPr>
          <p:cNvSpPr/>
          <p:nvPr/>
        </p:nvSpPr>
        <p:spPr>
          <a:xfrm>
            <a:off x="7117725" y="1100191"/>
            <a:ext cx="545899" cy="5458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7F3605-AAF7-4D7F-BC55-CEBB7321464D}"/>
              </a:ext>
            </a:extLst>
          </p:cNvPr>
          <p:cNvSpPr/>
          <p:nvPr/>
        </p:nvSpPr>
        <p:spPr bwMode="auto">
          <a:xfrm>
            <a:off x="7737314" y="132070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35A98D-EE56-43B7-9098-DDBCCE984A8B}"/>
                  </a:ext>
                </a:extLst>
              </p:cNvPr>
              <p:cNvSpPr txBox="1"/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To realise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35A98D-EE56-43B7-9098-DDBCCE98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221129"/>
                <a:ext cx="3358770" cy="461665"/>
              </a:xfrm>
              <a:prstGeom prst="rect">
                <a:avLst/>
              </a:prstGeom>
              <a:blipFill>
                <a:blip r:embed="rId6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FD15BC-37D5-4BB2-BBF1-F0ED832683D7}"/>
              </a:ext>
            </a:extLst>
          </p:cNvPr>
          <p:cNvCxnSpPr>
            <a:cxnSpLocks/>
          </p:cNvCxnSpPr>
          <p:nvPr/>
        </p:nvCxnSpPr>
        <p:spPr bwMode="auto">
          <a:xfrm>
            <a:off x="6490567" y="1273116"/>
            <a:ext cx="1310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35E75D-E827-4E35-8ED9-FDF31ECAD977}"/>
              </a:ext>
            </a:extLst>
          </p:cNvPr>
          <p:cNvSpPr txBox="1"/>
          <p:nvPr/>
        </p:nvSpPr>
        <p:spPr>
          <a:xfrm>
            <a:off x="5316777" y="1065090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628BA0-5D15-4643-BC5C-50E1E382B96C}"/>
              </a:ext>
            </a:extLst>
          </p:cNvPr>
          <p:cNvCxnSpPr>
            <a:stCxn id="62" idx="6"/>
            <a:endCxn id="56" idx="2"/>
          </p:cNvCxnSpPr>
          <p:nvPr/>
        </p:nvCxnSpPr>
        <p:spPr>
          <a:xfrm flipV="1">
            <a:off x="7419084" y="1381536"/>
            <a:ext cx="318230" cy="15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87EB0F-B888-4BC9-A4DE-9DCC7900260A}"/>
              </a:ext>
            </a:extLst>
          </p:cNvPr>
          <p:cNvCxnSpPr>
            <a:endCxn id="56" idx="3"/>
          </p:cNvCxnSpPr>
          <p:nvPr/>
        </p:nvCxnSpPr>
        <p:spPr>
          <a:xfrm flipV="1">
            <a:off x="4350484" y="1424552"/>
            <a:ext cx="3404648" cy="4446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2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054292" y="1371037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305429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3054293" y="5253540"/>
            <a:ext cx="4749344" cy="366125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99249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7352" y="19325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579166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51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F71281-91B4-4B6E-8987-2667617FA48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054292" y="1371037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305429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3054293" y="5253540"/>
            <a:ext cx="4749344" cy="366125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99249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437352" y="19325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579166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92F20-F184-4B5A-A248-B5B02BF27D7F}"/>
              </a:ext>
            </a:extLst>
          </p:cNvPr>
          <p:cNvSpPr txBox="1"/>
          <p:nvPr/>
        </p:nvSpPr>
        <p:spPr>
          <a:xfrm>
            <a:off x="8704071" y="411480"/>
            <a:ext cx="2334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we must remove all tags whose time lags are less than </a:t>
            </a:r>
            <a:r>
              <a:rPr lang="en-GB" dirty="0" err="1"/>
              <a:t>Future_pred</a:t>
            </a:r>
            <a:r>
              <a:rPr lang="en-GB" dirty="0"/>
              <a:t> (none in the initial case)</a:t>
            </a:r>
          </a:p>
        </p:txBody>
      </p:sp>
    </p:spTree>
    <p:extLst>
      <p:ext uri="{BB962C8B-B14F-4D97-AF65-F5344CB8AC3E}">
        <p14:creationId xmlns:p14="http://schemas.microsoft.com/office/powerpoint/2010/main" val="399604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F046201-EE93-48D7-B239-901AB9F2E202}"/>
              </a:ext>
            </a:extLst>
          </p:cNvPr>
          <p:cNvSpPr/>
          <p:nvPr/>
        </p:nvSpPr>
        <p:spPr>
          <a:xfrm>
            <a:off x="283040" y="1591242"/>
            <a:ext cx="3214257" cy="589848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69001 h 599723"/>
              <a:gd name="connsiteX1" fmla="*/ 1944978 w 5003642"/>
              <a:gd name="connsiteY1" fmla="*/ 9907 h 599723"/>
              <a:gd name="connsiteX2" fmla="*/ 2038941 w 5003642"/>
              <a:gd name="connsiteY2" fmla="*/ 564336 h 599723"/>
              <a:gd name="connsiteX3" fmla="*/ 2731841 w 5003642"/>
              <a:gd name="connsiteY3" fmla="*/ 234924 h 599723"/>
              <a:gd name="connsiteX4" fmla="*/ 3816627 w 5003642"/>
              <a:gd name="connsiteY4" fmla="*/ 598413 h 599723"/>
              <a:gd name="connsiteX5" fmla="*/ 5003642 w 5003642"/>
              <a:gd name="connsiteY5" fmla="*/ 75898 h 599723"/>
              <a:gd name="connsiteX0" fmla="*/ 0 w 3380969"/>
              <a:gd name="connsiteY0" fmla="*/ 582587 h 589848"/>
              <a:gd name="connsiteX1" fmla="*/ 322305 w 3380969"/>
              <a:gd name="connsiteY1" fmla="*/ 32 h 589848"/>
              <a:gd name="connsiteX2" fmla="*/ 416268 w 3380969"/>
              <a:gd name="connsiteY2" fmla="*/ 554461 h 589848"/>
              <a:gd name="connsiteX3" fmla="*/ 1109168 w 3380969"/>
              <a:gd name="connsiteY3" fmla="*/ 225049 h 589848"/>
              <a:gd name="connsiteX4" fmla="*/ 2193954 w 3380969"/>
              <a:gd name="connsiteY4" fmla="*/ 588538 h 589848"/>
              <a:gd name="connsiteX5" fmla="*/ 3380969 w 3380969"/>
              <a:gd name="connsiteY5" fmla="*/ 66023 h 58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0969" h="589848">
                <a:moveTo>
                  <a:pt x="0" y="582587"/>
                </a:moveTo>
                <a:cubicBezTo>
                  <a:pt x="233333" y="415988"/>
                  <a:pt x="252927" y="4720"/>
                  <a:pt x="322305" y="32"/>
                </a:cubicBezTo>
                <a:cubicBezTo>
                  <a:pt x="391683" y="-4656"/>
                  <a:pt x="285124" y="516958"/>
                  <a:pt x="416268" y="554461"/>
                </a:cubicBezTo>
                <a:cubicBezTo>
                  <a:pt x="547412" y="591964"/>
                  <a:pt x="812887" y="219370"/>
                  <a:pt x="1109168" y="225049"/>
                </a:cubicBezTo>
                <a:cubicBezTo>
                  <a:pt x="1405449" y="230729"/>
                  <a:pt x="1815320" y="615042"/>
                  <a:pt x="2193954" y="588538"/>
                </a:cubicBezTo>
                <a:cubicBezTo>
                  <a:pt x="2572588" y="562034"/>
                  <a:pt x="2976778" y="314028"/>
                  <a:pt x="3380969" y="660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DFC37-334B-4E33-8259-ACAB2059D77C}"/>
              </a:ext>
            </a:extLst>
          </p:cNvPr>
          <p:cNvCxnSpPr/>
          <p:nvPr/>
        </p:nvCxnSpPr>
        <p:spPr>
          <a:xfrm>
            <a:off x="5848441" y="3062216"/>
            <a:ext cx="0" cy="10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0125C-4BCE-4CEC-8EBE-57CA10AC60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442" y="3224976"/>
            <a:ext cx="642125" cy="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7E8671-AA9E-478A-B901-2E0723221BEA}"/>
              </a:ext>
            </a:extLst>
          </p:cNvPr>
          <p:cNvSpPr txBox="1"/>
          <p:nvPr/>
        </p:nvSpPr>
        <p:spPr>
          <a:xfrm>
            <a:off x="5865024" y="288642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497297" y="1369615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305429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3054293" y="5253540"/>
            <a:ext cx="4749344" cy="366125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880357" y="19325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579166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0F082-E8DE-4F09-981C-F4DEA281195E}"/>
              </a:ext>
            </a:extLst>
          </p:cNvPr>
          <p:cNvSpPr/>
          <p:nvPr/>
        </p:nvSpPr>
        <p:spPr>
          <a:xfrm>
            <a:off x="242282" y="1532588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244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5681F1C-92D9-426B-9A50-2B3AAE446494}"/>
              </a:ext>
            </a:extLst>
          </p:cNvPr>
          <p:cNvSpPr/>
          <p:nvPr/>
        </p:nvSpPr>
        <p:spPr>
          <a:xfrm>
            <a:off x="7837926" y="1032703"/>
            <a:ext cx="93691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7454C1-BC9C-478E-9CED-771C2BFD219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99249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A0885F-D716-4F6A-86B9-6429114B6776}"/>
              </a:ext>
            </a:extLst>
          </p:cNvPr>
          <p:cNvCxnSpPr>
            <a:cxnSpLocks/>
          </p:cNvCxnSpPr>
          <p:nvPr/>
        </p:nvCxnSpPr>
        <p:spPr bwMode="auto">
          <a:xfrm>
            <a:off x="4986952" y="1181867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6E1A5B-20AF-4626-8315-1B14CCFB0427}"/>
              </a:ext>
            </a:extLst>
          </p:cNvPr>
          <p:cNvSpPr txBox="1"/>
          <p:nvPr/>
        </p:nvSpPr>
        <p:spPr>
          <a:xfrm>
            <a:off x="3813162" y="973841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1646C4-49DD-48C4-A32D-9B1897D0CAD6}"/>
              </a:ext>
            </a:extLst>
          </p:cNvPr>
          <p:cNvSpPr txBox="1"/>
          <p:nvPr/>
        </p:nvSpPr>
        <p:spPr>
          <a:xfrm>
            <a:off x="8704071" y="411480"/>
            <a:ext cx="233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we shift our data by the appropriate amounts (using </a:t>
            </a:r>
            <a:r>
              <a:rPr lang="en-GB" dirty="0" err="1"/>
              <a:t>np.roll</a:t>
            </a:r>
            <a:r>
              <a:rPr lang="en-GB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2364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5B2AB0-BA85-4FC1-BFCC-80B15987A16A}"/>
              </a:ext>
            </a:extLst>
          </p:cNvPr>
          <p:cNvSpPr/>
          <p:nvPr/>
        </p:nvSpPr>
        <p:spPr>
          <a:xfrm>
            <a:off x="242282" y="3329747"/>
            <a:ext cx="3902183" cy="610940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5020680"/>
              <a:gd name="connsiteY0" fmla="*/ 307105 h 667659"/>
              <a:gd name="connsiteX1" fmla="*/ 1143566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4115277"/>
              <a:gd name="connsiteY0" fmla="*/ 353669 h 663423"/>
              <a:gd name="connsiteX1" fmla="*/ 238163 w 4115277"/>
              <a:gd name="connsiteY1" fmla="*/ 7535 h 663423"/>
              <a:gd name="connsiteX2" fmla="*/ 366805 w 4115277"/>
              <a:gd name="connsiteY2" fmla="*/ 660678 h 663423"/>
              <a:gd name="connsiteX3" fmla="*/ 1071064 w 4115277"/>
              <a:gd name="connsiteY3" fmla="*/ 251754 h 663423"/>
              <a:gd name="connsiteX4" fmla="*/ 1940028 w 4115277"/>
              <a:gd name="connsiteY4" fmla="*/ 513011 h 663423"/>
              <a:gd name="connsiteX5" fmla="*/ 2922582 w 4115277"/>
              <a:gd name="connsiteY5" fmla="*/ 75689 h 663423"/>
              <a:gd name="connsiteX6" fmla="*/ 3411019 w 4115277"/>
              <a:gd name="connsiteY6" fmla="*/ 422139 h 663423"/>
              <a:gd name="connsiteX7" fmla="*/ 4115277 w 4115277"/>
              <a:gd name="connsiteY7" fmla="*/ 81369 h 663423"/>
              <a:gd name="connsiteX0" fmla="*/ 0 w 4115277"/>
              <a:gd name="connsiteY0" fmla="*/ 351702 h 610940"/>
              <a:gd name="connsiteX1" fmla="*/ 238163 w 4115277"/>
              <a:gd name="connsiteY1" fmla="*/ 5568 h 610940"/>
              <a:gd name="connsiteX2" fmla="*/ 715036 w 4115277"/>
              <a:gd name="connsiteY2" fmla="*/ 607911 h 610940"/>
              <a:gd name="connsiteX3" fmla="*/ 1071064 w 4115277"/>
              <a:gd name="connsiteY3" fmla="*/ 249787 h 610940"/>
              <a:gd name="connsiteX4" fmla="*/ 1940028 w 4115277"/>
              <a:gd name="connsiteY4" fmla="*/ 511044 h 610940"/>
              <a:gd name="connsiteX5" fmla="*/ 2922582 w 4115277"/>
              <a:gd name="connsiteY5" fmla="*/ 73722 h 610940"/>
              <a:gd name="connsiteX6" fmla="*/ 3411019 w 4115277"/>
              <a:gd name="connsiteY6" fmla="*/ 420172 h 610940"/>
              <a:gd name="connsiteX7" fmla="*/ 4115277 w 4115277"/>
              <a:gd name="connsiteY7" fmla="*/ 79402 h 61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277" h="610940">
                <a:moveTo>
                  <a:pt x="0" y="351702"/>
                </a:moveTo>
                <a:cubicBezTo>
                  <a:pt x="246112" y="174217"/>
                  <a:pt x="118990" y="-37133"/>
                  <a:pt x="238163" y="5568"/>
                </a:cubicBezTo>
                <a:cubicBezTo>
                  <a:pt x="357336" y="48269"/>
                  <a:pt x="576219" y="567208"/>
                  <a:pt x="715036" y="607911"/>
                </a:cubicBezTo>
                <a:cubicBezTo>
                  <a:pt x="853853" y="648614"/>
                  <a:pt x="866899" y="265932"/>
                  <a:pt x="1071064" y="249787"/>
                </a:cubicBezTo>
                <a:cubicBezTo>
                  <a:pt x="1275229" y="233643"/>
                  <a:pt x="1631442" y="540388"/>
                  <a:pt x="1940028" y="511044"/>
                </a:cubicBezTo>
                <a:cubicBezTo>
                  <a:pt x="2248614" y="481700"/>
                  <a:pt x="2677417" y="88867"/>
                  <a:pt x="2922582" y="73722"/>
                </a:cubicBezTo>
                <a:cubicBezTo>
                  <a:pt x="3167747" y="58577"/>
                  <a:pt x="3212237" y="419225"/>
                  <a:pt x="3411019" y="420172"/>
                </a:cubicBezTo>
                <a:cubicBezTo>
                  <a:pt x="3609801" y="421119"/>
                  <a:pt x="3862539" y="250260"/>
                  <a:pt x="4115277" y="7940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F046201-EE93-48D7-B239-901AB9F2E202}"/>
              </a:ext>
            </a:extLst>
          </p:cNvPr>
          <p:cNvSpPr/>
          <p:nvPr/>
        </p:nvSpPr>
        <p:spPr>
          <a:xfrm>
            <a:off x="283040" y="1591242"/>
            <a:ext cx="3214257" cy="589848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69001 h 599723"/>
              <a:gd name="connsiteX1" fmla="*/ 1944978 w 5003642"/>
              <a:gd name="connsiteY1" fmla="*/ 9907 h 599723"/>
              <a:gd name="connsiteX2" fmla="*/ 2038941 w 5003642"/>
              <a:gd name="connsiteY2" fmla="*/ 564336 h 599723"/>
              <a:gd name="connsiteX3" fmla="*/ 2731841 w 5003642"/>
              <a:gd name="connsiteY3" fmla="*/ 234924 h 599723"/>
              <a:gd name="connsiteX4" fmla="*/ 3816627 w 5003642"/>
              <a:gd name="connsiteY4" fmla="*/ 598413 h 599723"/>
              <a:gd name="connsiteX5" fmla="*/ 5003642 w 5003642"/>
              <a:gd name="connsiteY5" fmla="*/ 75898 h 599723"/>
              <a:gd name="connsiteX0" fmla="*/ 0 w 3380969"/>
              <a:gd name="connsiteY0" fmla="*/ 582587 h 589848"/>
              <a:gd name="connsiteX1" fmla="*/ 322305 w 3380969"/>
              <a:gd name="connsiteY1" fmla="*/ 32 h 589848"/>
              <a:gd name="connsiteX2" fmla="*/ 416268 w 3380969"/>
              <a:gd name="connsiteY2" fmla="*/ 554461 h 589848"/>
              <a:gd name="connsiteX3" fmla="*/ 1109168 w 3380969"/>
              <a:gd name="connsiteY3" fmla="*/ 225049 h 589848"/>
              <a:gd name="connsiteX4" fmla="*/ 2193954 w 3380969"/>
              <a:gd name="connsiteY4" fmla="*/ 588538 h 589848"/>
              <a:gd name="connsiteX5" fmla="*/ 3380969 w 3380969"/>
              <a:gd name="connsiteY5" fmla="*/ 66023 h 58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0969" h="589848">
                <a:moveTo>
                  <a:pt x="0" y="582587"/>
                </a:moveTo>
                <a:cubicBezTo>
                  <a:pt x="233333" y="415988"/>
                  <a:pt x="252927" y="4720"/>
                  <a:pt x="322305" y="32"/>
                </a:cubicBezTo>
                <a:cubicBezTo>
                  <a:pt x="391683" y="-4656"/>
                  <a:pt x="285124" y="516958"/>
                  <a:pt x="416268" y="554461"/>
                </a:cubicBezTo>
                <a:cubicBezTo>
                  <a:pt x="547412" y="591964"/>
                  <a:pt x="812887" y="219370"/>
                  <a:pt x="1109168" y="225049"/>
                </a:cubicBezTo>
                <a:cubicBezTo>
                  <a:pt x="1405449" y="230729"/>
                  <a:pt x="1815320" y="615042"/>
                  <a:pt x="2193954" y="588538"/>
                </a:cubicBezTo>
                <a:cubicBezTo>
                  <a:pt x="2572588" y="562034"/>
                  <a:pt x="2976778" y="314028"/>
                  <a:pt x="3380969" y="660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8522C-C819-4EDF-8EFC-593108482FE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4294" y="5048664"/>
            <a:ext cx="3436273" cy="2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B5FC55-F172-42F4-BE75-00C153D66BA9}"/>
              </a:ext>
            </a:extLst>
          </p:cNvPr>
          <p:cNvSpPr txBox="1"/>
          <p:nvPr/>
        </p:nvSpPr>
        <p:spPr>
          <a:xfrm>
            <a:off x="4339594" y="474254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497297" y="1369615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414141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3054293" y="5253540"/>
            <a:ext cx="4749344" cy="366125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880357" y="19325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878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0F082-E8DE-4F09-981C-F4DEA281195E}"/>
              </a:ext>
            </a:extLst>
          </p:cNvPr>
          <p:cNvSpPr/>
          <p:nvPr/>
        </p:nvSpPr>
        <p:spPr>
          <a:xfrm>
            <a:off x="242282" y="1532588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244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5681F1C-92D9-426B-9A50-2B3AAE446494}"/>
              </a:ext>
            </a:extLst>
          </p:cNvPr>
          <p:cNvSpPr/>
          <p:nvPr/>
        </p:nvSpPr>
        <p:spPr>
          <a:xfrm>
            <a:off x="7837926" y="1032703"/>
            <a:ext cx="93691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7454C1-BC9C-478E-9CED-771C2BFD219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99249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436A65-58DD-4E20-9D0B-A8059FF93E8F}"/>
              </a:ext>
            </a:extLst>
          </p:cNvPr>
          <p:cNvSpPr/>
          <p:nvPr/>
        </p:nvSpPr>
        <p:spPr>
          <a:xfrm>
            <a:off x="242282" y="3255515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C3F3B0-83D3-4B0F-97C4-409B31199F54}"/>
              </a:ext>
            </a:extLst>
          </p:cNvPr>
          <p:cNvSpPr/>
          <p:nvPr/>
        </p:nvSpPr>
        <p:spPr>
          <a:xfrm>
            <a:off x="7837926" y="2947291"/>
            <a:ext cx="1308322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1BB845-032D-4764-98DA-DB6A91978875}"/>
              </a:ext>
            </a:extLst>
          </p:cNvPr>
          <p:cNvCxnSpPr>
            <a:cxnSpLocks/>
          </p:cNvCxnSpPr>
          <p:nvPr/>
        </p:nvCxnSpPr>
        <p:spPr bwMode="auto">
          <a:xfrm>
            <a:off x="4986952" y="1181867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FE7417-E307-4B79-A39E-2216B2857D8B}"/>
              </a:ext>
            </a:extLst>
          </p:cNvPr>
          <p:cNvSpPr txBox="1"/>
          <p:nvPr/>
        </p:nvSpPr>
        <p:spPr>
          <a:xfrm>
            <a:off x="3813162" y="973841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EF08B2-9737-4946-9089-69186A3BC2CD}"/>
              </a:ext>
            </a:extLst>
          </p:cNvPr>
          <p:cNvCxnSpPr>
            <a:cxnSpLocks/>
          </p:cNvCxnSpPr>
          <p:nvPr/>
        </p:nvCxnSpPr>
        <p:spPr bwMode="auto">
          <a:xfrm>
            <a:off x="5147346" y="2973977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04F912-EFEF-46DD-A7B8-E1AD0E950034}"/>
              </a:ext>
            </a:extLst>
          </p:cNvPr>
          <p:cNvSpPr txBox="1"/>
          <p:nvPr/>
        </p:nvSpPr>
        <p:spPr>
          <a:xfrm>
            <a:off x="3347846" y="2804700"/>
            <a:ext cx="184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pred.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F98709-AD67-415B-A666-E227D5D506B7}"/>
              </a:ext>
            </a:extLst>
          </p:cNvPr>
          <p:cNvSpPr txBox="1"/>
          <p:nvPr/>
        </p:nvSpPr>
        <p:spPr>
          <a:xfrm>
            <a:off x="8704071" y="411480"/>
            <a:ext cx="233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we shift our data by the appropriate amounts (using </a:t>
            </a:r>
            <a:r>
              <a:rPr lang="en-GB" dirty="0" err="1"/>
              <a:t>np.roll</a:t>
            </a:r>
            <a:r>
              <a:rPr lang="en-GB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5130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16D5B6B-1B13-49D8-864B-95CE50521322}"/>
              </a:ext>
            </a:extLst>
          </p:cNvPr>
          <p:cNvSpPr/>
          <p:nvPr/>
        </p:nvSpPr>
        <p:spPr>
          <a:xfrm>
            <a:off x="2154677" y="5248461"/>
            <a:ext cx="4760416" cy="366124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C24AB7-6843-4DCC-880A-F704BF9CF83D}"/>
              </a:ext>
            </a:extLst>
          </p:cNvPr>
          <p:cNvSpPr/>
          <p:nvPr/>
        </p:nvSpPr>
        <p:spPr>
          <a:xfrm>
            <a:off x="247362" y="4870955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5B2AB0-BA85-4FC1-BFCC-80B15987A16A}"/>
              </a:ext>
            </a:extLst>
          </p:cNvPr>
          <p:cNvSpPr/>
          <p:nvPr/>
        </p:nvSpPr>
        <p:spPr>
          <a:xfrm>
            <a:off x="242282" y="3329747"/>
            <a:ext cx="3902183" cy="610940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5020680"/>
              <a:gd name="connsiteY0" fmla="*/ 307105 h 667659"/>
              <a:gd name="connsiteX1" fmla="*/ 1143566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4115277"/>
              <a:gd name="connsiteY0" fmla="*/ 353669 h 663423"/>
              <a:gd name="connsiteX1" fmla="*/ 238163 w 4115277"/>
              <a:gd name="connsiteY1" fmla="*/ 7535 h 663423"/>
              <a:gd name="connsiteX2" fmla="*/ 366805 w 4115277"/>
              <a:gd name="connsiteY2" fmla="*/ 660678 h 663423"/>
              <a:gd name="connsiteX3" fmla="*/ 1071064 w 4115277"/>
              <a:gd name="connsiteY3" fmla="*/ 251754 h 663423"/>
              <a:gd name="connsiteX4" fmla="*/ 1940028 w 4115277"/>
              <a:gd name="connsiteY4" fmla="*/ 513011 h 663423"/>
              <a:gd name="connsiteX5" fmla="*/ 2922582 w 4115277"/>
              <a:gd name="connsiteY5" fmla="*/ 75689 h 663423"/>
              <a:gd name="connsiteX6" fmla="*/ 3411019 w 4115277"/>
              <a:gd name="connsiteY6" fmla="*/ 422139 h 663423"/>
              <a:gd name="connsiteX7" fmla="*/ 4115277 w 4115277"/>
              <a:gd name="connsiteY7" fmla="*/ 81369 h 663423"/>
              <a:gd name="connsiteX0" fmla="*/ 0 w 4115277"/>
              <a:gd name="connsiteY0" fmla="*/ 351702 h 610940"/>
              <a:gd name="connsiteX1" fmla="*/ 238163 w 4115277"/>
              <a:gd name="connsiteY1" fmla="*/ 5568 h 610940"/>
              <a:gd name="connsiteX2" fmla="*/ 715036 w 4115277"/>
              <a:gd name="connsiteY2" fmla="*/ 607911 h 610940"/>
              <a:gd name="connsiteX3" fmla="*/ 1071064 w 4115277"/>
              <a:gd name="connsiteY3" fmla="*/ 249787 h 610940"/>
              <a:gd name="connsiteX4" fmla="*/ 1940028 w 4115277"/>
              <a:gd name="connsiteY4" fmla="*/ 511044 h 610940"/>
              <a:gd name="connsiteX5" fmla="*/ 2922582 w 4115277"/>
              <a:gd name="connsiteY5" fmla="*/ 73722 h 610940"/>
              <a:gd name="connsiteX6" fmla="*/ 3411019 w 4115277"/>
              <a:gd name="connsiteY6" fmla="*/ 420172 h 610940"/>
              <a:gd name="connsiteX7" fmla="*/ 4115277 w 4115277"/>
              <a:gd name="connsiteY7" fmla="*/ 79402 h 61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277" h="610940">
                <a:moveTo>
                  <a:pt x="0" y="351702"/>
                </a:moveTo>
                <a:cubicBezTo>
                  <a:pt x="246112" y="174217"/>
                  <a:pt x="118990" y="-37133"/>
                  <a:pt x="238163" y="5568"/>
                </a:cubicBezTo>
                <a:cubicBezTo>
                  <a:pt x="357336" y="48269"/>
                  <a:pt x="576219" y="567208"/>
                  <a:pt x="715036" y="607911"/>
                </a:cubicBezTo>
                <a:cubicBezTo>
                  <a:pt x="853853" y="648614"/>
                  <a:pt x="866899" y="265932"/>
                  <a:pt x="1071064" y="249787"/>
                </a:cubicBezTo>
                <a:cubicBezTo>
                  <a:pt x="1275229" y="233643"/>
                  <a:pt x="1631442" y="540388"/>
                  <a:pt x="1940028" y="511044"/>
                </a:cubicBezTo>
                <a:cubicBezTo>
                  <a:pt x="2248614" y="481700"/>
                  <a:pt x="2677417" y="88867"/>
                  <a:pt x="2922582" y="73722"/>
                </a:cubicBezTo>
                <a:cubicBezTo>
                  <a:pt x="3167747" y="58577"/>
                  <a:pt x="3212237" y="419225"/>
                  <a:pt x="3411019" y="420172"/>
                </a:cubicBezTo>
                <a:cubicBezTo>
                  <a:pt x="3609801" y="421119"/>
                  <a:pt x="3862539" y="250260"/>
                  <a:pt x="4115277" y="7940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F046201-EE93-48D7-B239-901AB9F2E202}"/>
              </a:ext>
            </a:extLst>
          </p:cNvPr>
          <p:cNvSpPr/>
          <p:nvPr/>
        </p:nvSpPr>
        <p:spPr>
          <a:xfrm>
            <a:off x="283040" y="1591242"/>
            <a:ext cx="3214257" cy="589848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69001 h 599723"/>
              <a:gd name="connsiteX1" fmla="*/ 1944978 w 5003642"/>
              <a:gd name="connsiteY1" fmla="*/ 9907 h 599723"/>
              <a:gd name="connsiteX2" fmla="*/ 2038941 w 5003642"/>
              <a:gd name="connsiteY2" fmla="*/ 564336 h 599723"/>
              <a:gd name="connsiteX3" fmla="*/ 2731841 w 5003642"/>
              <a:gd name="connsiteY3" fmla="*/ 234924 h 599723"/>
              <a:gd name="connsiteX4" fmla="*/ 3816627 w 5003642"/>
              <a:gd name="connsiteY4" fmla="*/ 598413 h 599723"/>
              <a:gd name="connsiteX5" fmla="*/ 5003642 w 5003642"/>
              <a:gd name="connsiteY5" fmla="*/ 75898 h 599723"/>
              <a:gd name="connsiteX0" fmla="*/ 0 w 3380969"/>
              <a:gd name="connsiteY0" fmla="*/ 582587 h 589848"/>
              <a:gd name="connsiteX1" fmla="*/ 322305 w 3380969"/>
              <a:gd name="connsiteY1" fmla="*/ 32 h 589848"/>
              <a:gd name="connsiteX2" fmla="*/ 416268 w 3380969"/>
              <a:gd name="connsiteY2" fmla="*/ 554461 h 589848"/>
              <a:gd name="connsiteX3" fmla="*/ 1109168 w 3380969"/>
              <a:gd name="connsiteY3" fmla="*/ 225049 h 589848"/>
              <a:gd name="connsiteX4" fmla="*/ 2193954 w 3380969"/>
              <a:gd name="connsiteY4" fmla="*/ 588538 h 589848"/>
              <a:gd name="connsiteX5" fmla="*/ 3380969 w 3380969"/>
              <a:gd name="connsiteY5" fmla="*/ 66023 h 58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0969" h="589848">
                <a:moveTo>
                  <a:pt x="0" y="582587"/>
                </a:moveTo>
                <a:cubicBezTo>
                  <a:pt x="233333" y="415988"/>
                  <a:pt x="252927" y="4720"/>
                  <a:pt x="322305" y="32"/>
                </a:cubicBezTo>
                <a:cubicBezTo>
                  <a:pt x="391683" y="-4656"/>
                  <a:pt x="285124" y="516958"/>
                  <a:pt x="416268" y="554461"/>
                </a:cubicBezTo>
                <a:cubicBezTo>
                  <a:pt x="547412" y="591964"/>
                  <a:pt x="812887" y="219370"/>
                  <a:pt x="1109168" y="225049"/>
                </a:cubicBezTo>
                <a:cubicBezTo>
                  <a:pt x="1405449" y="230729"/>
                  <a:pt x="1815320" y="615042"/>
                  <a:pt x="2193954" y="588538"/>
                </a:cubicBezTo>
                <a:cubicBezTo>
                  <a:pt x="2572588" y="562034"/>
                  <a:pt x="2976778" y="314028"/>
                  <a:pt x="3380969" y="660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497297" y="1369615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414141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6909557" y="5253541"/>
            <a:ext cx="4760416" cy="366124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880357" y="193250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878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0F082-E8DE-4F09-981C-F4DEA281195E}"/>
              </a:ext>
            </a:extLst>
          </p:cNvPr>
          <p:cNvSpPr/>
          <p:nvPr/>
        </p:nvSpPr>
        <p:spPr>
          <a:xfrm>
            <a:off x="242282" y="1532588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244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5681F1C-92D9-426B-9A50-2B3AAE446494}"/>
              </a:ext>
            </a:extLst>
          </p:cNvPr>
          <p:cNvSpPr/>
          <p:nvPr/>
        </p:nvSpPr>
        <p:spPr>
          <a:xfrm>
            <a:off x="7837926" y="1032703"/>
            <a:ext cx="93691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7454C1-BC9C-478E-9CED-771C2BFD219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3805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436A65-58DD-4E20-9D0B-A8059FF93E8F}"/>
              </a:ext>
            </a:extLst>
          </p:cNvPr>
          <p:cNvSpPr/>
          <p:nvPr/>
        </p:nvSpPr>
        <p:spPr>
          <a:xfrm>
            <a:off x="242282" y="3255515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C3F3B0-83D3-4B0F-97C4-409B31199F54}"/>
              </a:ext>
            </a:extLst>
          </p:cNvPr>
          <p:cNvSpPr/>
          <p:nvPr/>
        </p:nvSpPr>
        <p:spPr>
          <a:xfrm>
            <a:off x="7837926" y="2947291"/>
            <a:ext cx="1308322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1BB845-032D-4764-98DA-DB6A91978875}"/>
              </a:ext>
            </a:extLst>
          </p:cNvPr>
          <p:cNvCxnSpPr>
            <a:cxnSpLocks/>
          </p:cNvCxnSpPr>
          <p:nvPr/>
        </p:nvCxnSpPr>
        <p:spPr bwMode="auto">
          <a:xfrm>
            <a:off x="4986952" y="1181867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FE7417-E307-4B79-A39E-2216B2857D8B}"/>
              </a:ext>
            </a:extLst>
          </p:cNvPr>
          <p:cNvSpPr txBox="1"/>
          <p:nvPr/>
        </p:nvSpPr>
        <p:spPr>
          <a:xfrm>
            <a:off x="3813162" y="973841"/>
            <a:ext cx="1219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pred.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EF08B2-9737-4946-9089-69186A3BC2CD}"/>
              </a:ext>
            </a:extLst>
          </p:cNvPr>
          <p:cNvCxnSpPr>
            <a:cxnSpLocks/>
          </p:cNvCxnSpPr>
          <p:nvPr/>
        </p:nvCxnSpPr>
        <p:spPr bwMode="auto">
          <a:xfrm>
            <a:off x="5147346" y="2973977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04F912-EFEF-46DD-A7B8-E1AD0E950034}"/>
              </a:ext>
            </a:extLst>
          </p:cNvPr>
          <p:cNvSpPr txBox="1"/>
          <p:nvPr/>
        </p:nvSpPr>
        <p:spPr>
          <a:xfrm>
            <a:off x="3347846" y="2804700"/>
            <a:ext cx="184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pred.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C0B492-CA33-422A-BC31-47150615F0A9}"/>
              </a:ext>
            </a:extLst>
          </p:cNvPr>
          <p:cNvCxnSpPr>
            <a:cxnSpLocks/>
          </p:cNvCxnSpPr>
          <p:nvPr/>
        </p:nvCxnSpPr>
        <p:spPr bwMode="auto">
          <a:xfrm>
            <a:off x="5259157" y="4990045"/>
            <a:ext cx="4317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17E341-E148-4AC1-9ED7-AA5CC1803769}"/>
              </a:ext>
            </a:extLst>
          </p:cNvPr>
          <p:cNvSpPr txBox="1"/>
          <p:nvPr/>
        </p:nvSpPr>
        <p:spPr>
          <a:xfrm>
            <a:off x="3459657" y="4820768"/>
            <a:ext cx="184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 + Future pred.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C32DDE-CC18-47F1-8725-244A44728319}"/>
              </a:ext>
            </a:extLst>
          </p:cNvPr>
          <p:cNvSpPr/>
          <p:nvPr/>
        </p:nvSpPr>
        <p:spPr>
          <a:xfrm>
            <a:off x="7837925" y="4947895"/>
            <a:ext cx="392650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89D422-139A-4854-9854-628121A7C821}"/>
              </a:ext>
            </a:extLst>
          </p:cNvPr>
          <p:cNvSpPr txBox="1"/>
          <p:nvPr/>
        </p:nvSpPr>
        <p:spPr>
          <a:xfrm>
            <a:off x="8704071" y="411480"/>
            <a:ext cx="233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we shift our data by the appropriate amounts (using </a:t>
            </a:r>
            <a:r>
              <a:rPr lang="en-GB" dirty="0" err="1"/>
              <a:t>np.roll</a:t>
            </a:r>
            <a:r>
              <a:rPr lang="en-GB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9042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16D5B6B-1B13-49D8-864B-95CE50521322}"/>
              </a:ext>
            </a:extLst>
          </p:cNvPr>
          <p:cNvSpPr/>
          <p:nvPr/>
        </p:nvSpPr>
        <p:spPr>
          <a:xfrm>
            <a:off x="2154677" y="5248461"/>
            <a:ext cx="4760416" cy="366124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C24AB7-6843-4DCC-880A-F704BF9CF83D}"/>
              </a:ext>
            </a:extLst>
          </p:cNvPr>
          <p:cNvSpPr/>
          <p:nvPr/>
        </p:nvSpPr>
        <p:spPr>
          <a:xfrm>
            <a:off x="247362" y="4870955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5B2AB0-BA85-4FC1-BFCC-80B15987A16A}"/>
              </a:ext>
            </a:extLst>
          </p:cNvPr>
          <p:cNvSpPr/>
          <p:nvPr/>
        </p:nvSpPr>
        <p:spPr>
          <a:xfrm>
            <a:off x="242282" y="3329747"/>
            <a:ext cx="3902183" cy="610940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5020680"/>
              <a:gd name="connsiteY0" fmla="*/ 307105 h 667659"/>
              <a:gd name="connsiteX1" fmla="*/ 1143566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4115277"/>
              <a:gd name="connsiteY0" fmla="*/ 353669 h 663423"/>
              <a:gd name="connsiteX1" fmla="*/ 238163 w 4115277"/>
              <a:gd name="connsiteY1" fmla="*/ 7535 h 663423"/>
              <a:gd name="connsiteX2" fmla="*/ 366805 w 4115277"/>
              <a:gd name="connsiteY2" fmla="*/ 660678 h 663423"/>
              <a:gd name="connsiteX3" fmla="*/ 1071064 w 4115277"/>
              <a:gd name="connsiteY3" fmla="*/ 251754 h 663423"/>
              <a:gd name="connsiteX4" fmla="*/ 1940028 w 4115277"/>
              <a:gd name="connsiteY4" fmla="*/ 513011 h 663423"/>
              <a:gd name="connsiteX5" fmla="*/ 2922582 w 4115277"/>
              <a:gd name="connsiteY5" fmla="*/ 75689 h 663423"/>
              <a:gd name="connsiteX6" fmla="*/ 3411019 w 4115277"/>
              <a:gd name="connsiteY6" fmla="*/ 422139 h 663423"/>
              <a:gd name="connsiteX7" fmla="*/ 4115277 w 4115277"/>
              <a:gd name="connsiteY7" fmla="*/ 81369 h 663423"/>
              <a:gd name="connsiteX0" fmla="*/ 0 w 4115277"/>
              <a:gd name="connsiteY0" fmla="*/ 351702 h 610940"/>
              <a:gd name="connsiteX1" fmla="*/ 238163 w 4115277"/>
              <a:gd name="connsiteY1" fmla="*/ 5568 h 610940"/>
              <a:gd name="connsiteX2" fmla="*/ 715036 w 4115277"/>
              <a:gd name="connsiteY2" fmla="*/ 607911 h 610940"/>
              <a:gd name="connsiteX3" fmla="*/ 1071064 w 4115277"/>
              <a:gd name="connsiteY3" fmla="*/ 249787 h 610940"/>
              <a:gd name="connsiteX4" fmla="*/ 1940028 w 4115277"/>
              <a:gd name="connsiteY4" fmla="*/ 511044 h 610940"/>
              <a:gd name="connsiteX5" fmla="*/ 2922582 w 4115277"/>
              <a:gd name="connsiteY5" fmla="*/ 73722 h 610940"/>
              <a:gd name="connsiteX6" fmla="*/ 3411019 w 4115277"/>
              <a:gd name="connsiteY6" fmla="*/ 420172 h 610940"/>
              <a:gd name="connsiteX7" fmla="*/ 4115277 w 4115277"/>
              <a:gd name="connsiteY7" fmla="*/ 79402 h 61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277" h="610940">
                <a:moveTo>
                  <a:pt x="0" y="351702"/>
                </a:moveTo>
                <a:cubicBezTo>
                  <a:pt x="246112" y="174217"/>
                  <a:pt x="118990" y="-37133"/>
                  <a:pt x="238163" y="5568"/>
                </a:cubicBezTo>
                <a:cubicBezTo>
                  <a:pt x="357336" y="48269"/>
                  <a:pt x="576219" y="567208"/>
                  <a:pt x="715036" y="607911"/>
                </a:cubicBezTo>
                <a:cubicBezTo>
                  <a:pt x="853853" y="648614"/>
                  <a:pt x="866899" y="265932"/>
                  <a:pt x="1071064" y="249787"/>
                </a:cubicBezTo>
                <a:cubicBezTo>
                  <a:pt x="1275229" y="233643"/>
                  <a:pt x="1631442" y="540388"/>
                  <a:pt x="1940028" y="511044"/>
                </a:cubicBezTo>
                <a:cubicBezTo>
                  <a:pt x="2248614" y="481700"/>
                  <a:pt x="2677417" y="88867"/>
                  <a:pt x="2922582" y="73722"/>
                </a:cubicBezTo>
                <a:cubicBezTo>
                  <a:pt x="3167747" y="58577"/>
                  <a:pt x="3212237" y="419225"/>
                  <a:pt x="3411019" y="420172"/>
                </a:cubicBezTo>
                <a:cubicBezTo>
                  <a:pt x="3609801" y="421119"/>
                  <a:pt x="3862539" y="250260"/>
                  <a:pt x="4115277" y="7940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F046201-EE93-48D7-B239-901AB9F2E202}"/>
              </a:ext>
            </a:extLst>
          </p:cNvPr>
          <p:cNvSpPr/>
          <p:nvPr/>
        </p:nvSpPr>
        <p:spPr>
          <a:xfrm>
            <a:off x="283040" y="1591242"/>
            <a:ext cx="3214257" cy="589848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69001 h 599723"/>
              <a:gd name="connsiteX1" fmla="*/ 1944978 w 5003642"/>
              <a:gd name="connsiteY1" fmla="*/ 9907 h 599723"/>
              <a:gd name="connsiteX2" fmla="*/ 2038941 w 5003642"/>
              <a:gd name="connsiteY2" fmla="*/ 564336 h 599723"/>
              <a:gd name="connsiteX3" fmla="*/ 2731841 w 5003642"/>
              <a:gd name="connsiteY3" fmla="*/ 234924 h 599723"/>
              <a:gd name="connsiteX4" fmla="*/ 3816627 w 5003642"/>
              <a:gd name="connsiteY4" fmla="*/ 598413 h 599723"/>
              <a:gd name="connsiteX5" fmla="*/ 5003642 w 5003642"/>
              <a:gd name="connsiteY5" fmla="*/ 75898 h 599723"/>
              <a:gd name="connsiteX0" fmla="*/ 0 w 3380969"/>
              <a:gd name="connsiteY0" fmla="*/ 582587 h 589848"/>
              <a:gd name="connsiteX1" fmla="*/ 322305 w 3380969"/>
              <a:gd name="connsiteY1" fmla="*/ 32 h 589848"/>
              <a:gd name="connsiteX2" fmla="*/ 416268 w 3380969"/>
              <a:gd name="connsiteY2" fmla="*/ 554461 h 589848"/>
              <a:gd name="connsiteX3" fmla="*/ 1109168 w 3380969"/>
              <a:gd name="connsiteY3" fmla="*/ 225049 h 589848"/>
              <a:gd name="connsiteX4" fmla="*/ 2193954 w 3380969"/>
              <a:gd name="connsiteY4" fmla="*/ 588538 h 589848"/>
              <a:gd name="connsiteX5" fmla="*/ 3380969 w 3380969"/>
              <a:gd name="connsiteY5" fmla="*/ 66023 h 58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0969" h="589848">
                <a:moveTo>
                  <a:pt x="0" y="582587"/>
                </a:moveTo>
                <a:cubicBezTo>
                  <a:pt x="233333" y="415988"/>
                  <a:pt x="252927" y="4720"/>
                  <a:pt x="322305" y="32"/>
                </a:cubicBezTo>
                <a:cubicBezTo>
                  <a:pt x="391683" y="-4656"/>
                  <a:pt x="285124" y="516958"/>
                  <a:pt x="416268" y="554461"/>
                </a:cubicBezTo>
                <a:cubicBezTo>
                  <a:pt x="547412" y="591964"/>
                  <a:pt x="812887" y="219370"/>
                  <a:pt x="1109168" y="225049"/>
                </a:cubicBezTo>
                <a:cubicBezTo>
                  <a:pt x="1405449" y="230729"/>
                  <a:pt x="1815320" y="615042"/>
                  <a:pt x="2193954" y="588538"/>
                </a:cubicBezTo>
                <a:cubicBezTo>
                  <a:pt x="2572588" y="562034"/>
                  <a:pt x="2976778" y="314028"/>
                  <a:pt x="3380969" y="660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7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497297" y="1369615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414141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6909557" y="5253541"/>
            <a:ext cx="4760416" cy="366124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0F082-E8DE-4F09-981C-F4DEA281195E}"/>
              </a:ext>
            </a:extLst>
          </p:cNvPr>
          <p:cNvSpPr/>
          <p:nvPr/>
        </p:nvSpPr>
        <p:spPr>
          <a:xfrm>
            <a:off x="242281" y="1310707"/>
            <a:ext cx="6653525" cy="11751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244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5681F1C-92D9-426B-9A50-2B3AAE446494}"/>
              </a:ext>
            </a:extLst>
          </p:cNvPr>
          <p:cNvSpPr/>
          <p:nvPr/>
        </p:nvSpPr>
        <p:spPr>
          <a:xfrm>
            <a:off x="7837926" y="1032703"/>
            <a:ext cx="93691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436A65-58DD-4E20-9D0B-A8059FF93E8F}"/>
              </a:ext>
            </a:extLst>
          </p:cNvPr>
          <p:cNvSpPr/>
          <p:nvPr/>
        </p:nvSpPr>
        <p:spPr>
          <a:xfrm>
            <a:off x="242280" y="3304451"/>
            <a:ext cx="6653521" cy="904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1C3F3B0-83D3-4B0F-97C4-409B31199F54}"/>
              </a:ext>
            </a:extLst>
          </p:cNvPr>
          <p:cNvSpPr/>
          <p:nvPr/>
        </p:nvSpPr>
        <p:spPr>
          <a:xfrm>
            <a:off x="7837926" y="2947291"/>
            <a:ext cx="1308322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7C32DDE-CC18-47F1-8725-244A44728319}"/>
              </a:ext>
            </a:extLst>
          </p:cNvPr>
          <p:cNvSpPr/>
          <p:nvPr/>
        </p:nvSpPr>
        <p:spPr>
          <a:xfrm>
            <a:off x="7837925" y="4947895"/>
            <a:ext cx="392650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9" y="98058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878907" y="193224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878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9288C6-6FC4-48E2-A8DB-528660D45D7B}"/>
              </a:ext>
            </a:extLst>
          </p:cNvPr>
          <p:cNvSpPr/>
          <p:nvPr/>
        </p:nvSpPr>
        <p:spPr>
          <a:xfrm>
            <a:off x="245371" y="5091652"/>
            <a:ext cx="6653521" cy="904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3805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81524" y="932530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7454C1-BC9C-478E-9CED-771C2BFD219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9A267A-CC60-47E8-963D-7CF14E7C5F95}"/>
              </a:ext>
            </a:extLst>
          </p:cNvPr>
          <p:cNvSpPr txBox="1"/>
          <p:nvPr/>
        </p:nvSpPr>
        <p:spPr>
          <a:xfrm>
            <a:off x="8704071" y="411480"/>
            <a:ext cx="233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Finally we delete the first </a:t>
            </a:r>
            <a:r>
              <a:rPr lang="en-GB" dirty="0" err="1"/>
              <a:t>max_lag</a:t>
            </a:r>
            <a:r>
              <a:rPr lang="en-GB" dirty="0"/>
              <a:t> + </a:t>
            </a:r>
            <a:r>
              <a:rPr lang="en-GB" dirty="0" err="1"/>
              <a:t>Future_pred</a:t>
            </a:r>
            <a:r>
              <a:rPr lang="en-GB" dirty="0"/>
              <a:t> points.</a:t>
            </a:r>
          </a:p>
        </p:txBody>
      </p:sp>
    </p:spTree>
    <p:extLst>
      <p:ext uri="{BB962C8B-B14F-4D97-AF65-F5344CB8AC3E}">
        <p14:creationId xmlns:p14="http://schemas.microsoft.com/office/powerpoint/2010/main" val="272917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16D5B6B-1B13-49D8-864B-95CE50521322}"/>
              </a:ext>
            </a:extLst>
          </p:cNvPr>
          <p:cNvSpPr/>
          <p:nvPr/>
        </p:nvSpPr>
        <p:spPr>
          <a:xfrm>
            <a:off x="2154677" y="5248461"/>
            <a:ext cx="4760416" cy="366124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C24AB7-6843-4DCC-880A-F704BF9CF83D}"/>
              </a:ext>
            </a:extLst>
          </p:cNvPr>
          <p:cNvSpPr/>
          <p:nvPr/>
        </p:nvSpPr>
        <p:spPr>
          <a:xfrm>
            <a:off x="247362" y="4870955"/>
            <a:ext cx="2785670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5B2AB0-BA85-4FC1-BFCC-80B15987A16A}"/>
              </a:ext>
            </a:extLst>
          </p:cNvPr>
          <p:cNvSpPr/>
          <p:nvPr/>
        </p:nvSpPr>
        <p:spPr>
          <a:xfrm>
            <a:off x="242282" y="3329747"/>
            <a:ext cx="3902183" cy="610940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5020680"/>
              <a:gd name="connsiteY0" fmla="*/ 307105 h 667659"/>
              <a:gd name="connsiteX1" fmla="*/ 1143566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  <a:gd name="connsiteX0" fmla="*/ 0 w 4115277"/>
              <a:gd name="connsiteY0" fmla="*/ 353669 h 663423"/>
              <a:gd name="connsiteX1" fmla="*/ 238163 w 4115277"/>
              <a:gd name="connsiteY1" fmla="*/ 7535 h 663423"/>
              <a:gd name="connsiteX2" fmla="*/ 366805 w 4115277"/>
              <a:gd name="connsiteY2" fmla="*/ 660678 h 663423"/>
              <a:gd name="connsiteX3" fmla="*/ 1071064 w 4115277"/>
              <a:gd name="connsiteY3" fmla="*/ 251754 h 663423"/>
              <a:gd name="connsiteX4" fmla="*/ 1940028 w 4115277"/>
              <a:gd name="connsiteY4" fmla="*/ 513011 h 663423"/>
              <a:gd name="connsiteX5" fmla="*/ 2922582 w 4115277"/>
              <a:gd name="connsiteY5" fmla="*/ 75689 h 663423"/>
              <a:gd name="connsiteX6" fmla="*/ 3411019 w 4115277"/>
              <a:gd name="connsiteY6" fmla="*/ 422139 h 663423"/>
              <a:gd name="connsiteX7" fmla="*/ 4115277 w 4115277"/>
              <a:gd name="connsiteY7" fmla="*/ 81369 h 663423"/>
              <a:gd name="connsiteX0" fmla="*/ 0 w 4115277"/>
              <a:gd name="connsiteY0" fmla="*/ 351702 h 610940"/>
              <a:gd name="connsiteX1" fmla="*/ 238163 w 4115277"/>
              <a:gd name="connsiteY1" fmla="*/ 5568 h 610940"/>
              <a:gd name="connsiteX2" fmla="*/ 715036 w 4115277"/>
              <a:gd name="connsiteY2" fmla="*/ 607911 h 610940"/>
              <a:gd name="connsiteX3" fmla="*/ 1071064 w 4115277"/>
              <a:gd name="connsiteY3" fmla="*/ 249787 h 610940"/>
              <a:gd name="connsiteX4" fmla="*/ 1940028 w 4115277"/>
              <a:gd name="connsiteY4" fmla="*/ 511044 h 610940"/>
              <a:gd name="connsiteX5" fmla="*/ 2922582 w 4115277"/>
              <a:gd name="connsiteY5" fmla="*/ 73722 h 610940"/>
              <a:gd name="connsiteX6" fmla="*/ 3411019 w 4115277"/>
              <a:gd name="connsiteY6" fmla="*/ 420172 h 610940"/>
              <a:gd name="connsiteX7" fmla="*/ 4115277 w 4115277"/>
              <a:gd name="connsiteY7" fmla="*/ 79402 h 61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277" h="610940">
                <a:moveTo>
                  <a:pt x="0" y="351702"/>
                </a:moveTo>
                <a:cubicBezTo>
                  <a:pt x="246112" y="174217"/>
                  <a:pt x="118990" y="-37133"/>
                  <a:pt x="238163" y="5568"/>
                </a:cubicBezTo>
                <a:cubicBezTo>
                  <a:pt x="357336" y="48269"/>
                  <a:pt x="576219" y="567208"/>
                  <a:pt x="715036" y="607911"/>
                </a:cubicBezTo>
                <a:cubicBezTo>
                  <a:pt x="853853" y="648614"/>
                  <a:pt x="866899" y="265932"/>
                  <a:pt x="1071064" y="249787"/>
                </a:cubicBezTo>
                <a:cubicBezTo>
                  <a:pt x="1275229" y="233643"/>
                  <a:pt x="1631442" y="540388"/>
                  <a:pt x="1940028" y="511044"/>
                </a:cubicBezTo>
                <a:cubicBezTo>
                  <a:pt x="2248614" y="481700"/>
                  <a:pt x="2677417" y="88867"/>
                  <a:pt x="2922582" y="73722"/>
                </a:cubicBezTo>
                <a:cubicBezTo>
                  <a:pt x="3167747" y="58577"/>
                  <a:pt x="3212237" y="419225"/>
                  <a:pt x="3411019" y="420172"/>
                </a:cubicBezTo>
                <a:cubicBezTo>
                  <a:pt x="3609801" y="421119"/>
                  <a:pt x="3862539" y="250260"/>
                  <a:pt x="4115277" y="7940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F046201-EE93-48D7-B239-901AB9F2E202}"/>
              </a:ext>
            </a:extLst>
          </p:cNvPr>
          <p:cNvSpPr/>
          <p:nvPr/>
        </p:nvSpPr>
        <p:spPr>
          <a:xfrm>
            <a:off x="283040" y="1591242"/>
            <a:ext cx="3214257" cy="589848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7 w 5003642"/>
              <a:gd name="connsiteY4" fmla="*/ 622157 h 623467"/>
              <a:gd name="connsiteX5" fmla="*/ 5003642 w 5003642"/>
              <a:gd name="connsiteY5" fmla="*/ 99642 h 623467"/>
              <a:gd name="connsiteX0" fmla="*/ 0 w 5003642"/>
              <a:gd name="connsiteY0" fmla="*/ 269001 h 599723"/>
              <a:gd name="connsiteX1" fmla="*/ 1944978 w 5003642"/>
              <a:gd name="connsiteY1" fmla="*/ 9907 h 599723"/>
              <a:gd name="connsiteX2" fmla="*/ 2038941 w 5003642"/>
              <a:gd name="connsiteY2" fmla="*/ 564336 h 599723"/>
              <a:gd name="connsiteX3" fmla="*/ 2731841 w 5003642"/>
              <a:gd name="connsiteY3" fmla="*/ 234924 h 599723"/>
              <a:gd name="connsiteX4" fmla="*/ 3816627 w 5003642"/>
              <a:gd name="connsiteY4" fmla="*/ 598413 h 599723"/>
              <a:gd name="connsiteX5" fmla="*/ 5003642 w 5003642"/>
              <a:gd name="connsiteY5" fmla="*/ 75898 h 599723"/>
              <a:gd name="connsiteX0" fmla="*/ 0 w 3380969"/>
              <a:gd name="connsiteY0" fmla="*/ 582587 h 589848"/>
              <a:gd name="connsiteX1" fmla="*/ 322305 w 3380969"/>
              <a:gd name="connsiteY1" fmla="*/ 32 h 589848"/>
              <a:gd name="connsiteX2" fmla="*/ 416268 w 3380969"/>
              <a:gd name="connsiteY2" fmla="*/ 554461 h 589848"/>
              <a:gd name="connsiteX3" fmla="*/ 1109168 w 3380969"/>
              <a:gd name="connsiteY3" fmla="*/ 225049 h 589848"/>
              <a:gd name="connsiteX4" fmla="*/ 2193954 w 3380969"/>
              <a:gd name="connsiteY4" fmla="*/ 588538 h 589848"/>
              <a:gd name="connsiteX5" fmla="*/ 3380969 w 3380969"/>
              <a:gd name="connsiteY5" fmla="*/ 66023 h 58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0969" h="589848">
                <a:moveTo>
                  <a:pt x="0" y="582587"/>
                </a:moveTo>
                <a:cubicBezTo>
                  <a:pt x="233333" y="415988"/>
                  <a:pt x="252927" y="4720"/>
                  <a:pt x="322305" y="32"/>
                </a:cubicBezTo>
                <a:cubicBezTo>
                  <a:pt x="391683" y="-4656"/>
                  <a:pt x="285124" y="516958"/>
                  <a:pt x="416268" y="554461"/>
                </a:cubicBezTo>
                <a:cubicBezTo>
                  <a:pt x="547412" y="591964"/>
                  <a:pt x="812887" y="219370"/>
                  <a:pt x="1109168" y="225049"/>
                </a:cubicBezTo>
                <a:cubicBezTo>
                  <a:pt x="1405449" y="230729"/>
                  <a:pt x="1815320" y="615042"/>
                  <a:pt x="2193954" y="588538"/>
                </a:cubicBezTo>
                <a:cubicBezTo>
                  <a:pt x="2572588" y="562034"/>
                  <a:pt x="2976778" y="314028"/>
                  <a:pt x="3380969" y="660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7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474A4D-93BC-4A8E-999E-7D1A3CBE1AEF}"/>
              </a:ext>
            </a:extLst>
          </p:cNvPr>
          <p:cNvCxnSpPr/>
          <p:nvPr/>
        </p:nvCxnSpPr>
        <p:spPr bwMode="auto">
          <a:xfrm>
            <a:off x="735924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B0661-68A4-4FC1-A7A5-B71985C45C45}"/>
              </a:ext>
            </a:extLst>
          </p:cNvPr>
          <p:cNvCxnSpPr/>
          <p:nvPr/>
        </p:nvCxnSpPr>
        <p:spPr bwMode="auto">
          <a:xfrm>
            <a:off x="7801206" y="926851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/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35B71-3F66-4166-A8B4-8C2CEF47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6568" y="63087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t="-28000" r="-444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/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DA4A14-8844-436C-9FA9-31DAD61B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55592" y="454386"/>
                <a:ext cx="553870" cy="276999"/>
              </a:xfrm>
              <a:prstGeom prst="rect">
                <a:avLst/>
              </a:prstGeom>
              <a:blipFill>
                <a:blip r:embed="rId3"/>
                <a:stretch>
                  <a:fillRect t="-9890" r="-6667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/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012E48-695F-43FC-86F5-64F530BA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77547" y="453210"/>
                <a:ext cx="553870" cy="276999"/>
              </a:xfrm>
              <a:prstGeom prst="rect">
                <a:avLst/>
              </a:prstGeom>
              <a:blipFill>
                <a:blip r:embed="rId4"/>
                <a:stretch>
                  <a:fillRect t="-10000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/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23DADE-BE79-496B-B8A7-37B903AD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271" y="453210"/>
                <a:ext cx="553870" cy="276999"/>
              </a:xfrm>
              <a:prstGeom prst="rect">
                <a:avLst/>
              </a:prstGeom>
              <a:blipFill>
                <a:blip r:embed="rId5"/>
                <a:stretch>
                  <a:fillRect t="-10000" r="-88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6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371D46-9023-4E39-9103-145EB11CE5F2}"/>
              </a:ext>
            </a:extLst>
          </p:cNvPr>
          <p:cNvSpPr/>
          <p:nvPr/>
        </p:nvSpPr>
        <p:spPr>
          <a:xfrm>
            <a:off x="3497297" y="1369615"/>
            <a:ext cx="4756918" cy="623467"/>
          </a:xfrm>
          <a:custGeom>
            <a:avLst/>
            <a:gdLst>
              <a:gd name="connsiteX0" fmla="*/ 0 w 5003642"/>
              <a:gd name="connsiteY0" fmla="*/ 292745 h 623467"/>
              <a:gd name="connsiteX1" fmla="*/ 806489 w 5003642"/>
              <a:gd name="connsiteY1" fmla="*/ 8770 h 623467"/>
              <a:gd name="connsiteX2" fmla="*/ 2038941 w 5003642"/>
              <a:gd name="connsiteY2" fmla="*/ 588080 h 623467"/>
              <a:gd name="connsiteX3" fmla="*/ 2731841 w 5003642"/>
              <a:gd name="connsiteY3" fmla="*/ 258668 h 623467"/>
              <a:gd name="connsiteX4" fmla="*/ 3816626 w 5003642"/>
              <a:gd name="connsiteY4" fmla="*/ 622157 h 623467"/>
              <a:gd name="connsiteX5" fmla="*/ 5003642 w 5003642"/>
              <a:gd name="connsiteY5" fmla="*/ 99642 h 62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642" h="623467">
                <a:moveTo>
                  <a:pt x="0" y="292745"/>
                </a:moveTo>
                <a:cubicBezTo>
                  <a:pt x="233333" y="126146"/>
                  <a:pt x="466666" y="-40452"/>
                  <a:pt x="806489" y="8770"/>
                </a:cubicBezTo>
                <a:cubicBezTo>
                  <a:pt x="1146312" y="57992"/>
                  <a:pt x="1718049" y="546430"/>
                  <a:pt x="2038941" y="588080"/>
                </a:cubicBezTo>
                <a:cubicBezTo>
                  <a:pt x="2359833" y="629730"/>
                  <a:pt x="2435560" y="252989"/>
                  <a:pt x="2731841" y="258668"/>
                </a:cubicBezTo>
                <a:cubicBezTo>
                  <a:pt x="3028122" y="264347"/>
                  <a:pt x="3437992" y="648661"/>
                  <a:pt x="3816626" y="622157"/>
                </a:cubicBezTo>
                <a:cubicBezTo>
                  <a:pt x="4195260" y="595653"/>
                  <a:pt x="4599451" y="347647"/>
                  <a:pt x="5003642" y="996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187CA-3EBE-4EE8-9242-096F73C479EA}"/>
              </a:ext>
            </a:extLst>
          </p:cNvPr>
          <p:cNvSpPr/>
          <p:nvPr/>
        </p:nvSpPr>
        <p:spPr>
          <a:xfrm>
            <a:off x="4141412" y="3322097"/>
            <a:ext cx="4760703" cy="667659"/>
          </a:xfrm>
          <a:custGeom>
            <a:avLst/>
            <a:gdLst>
              <a:gd name="connsiteX0" fmla="*/ 0 w 5020680"/>
              <a:gd name="connsiteY0" fmla="*/ 307105 h 667659"/>
              <a:gd name="connsiteX1" fmla="*/ 704258 w 5020680"/>
              <a:gd name="connsiteY1" fmla="*/ 11771 h 667659"/>
              <a:gd name="connsiteX2" fmla="*/ 1272208 w 5020680"/>
              <a:gd name="connsiteY2" fmla="*/ 664914 h 667659"/>
              <a:gd name="connsiteX3" fmla="*/ 1976467 w 5020680"/>
              <a:gd name="connsiteY3" fmla="*/ 255990 h 667659"/>
              <a:gd name="connsiteX4" fmla="*/ 2845431 w 5020680"/>
              <a:gd name="connsiteY4" fmla="*/ 517247 h 667659"/>
              <a:gd name="connsiteX5" fmla="*/ 3827985 w 5020680"/>
              <a:gd name="connsiteY5" fmla="*/ 79925 h 667659"/>
              <a:gd name="connsiteX6" fmla="*/ 4316422 w 5020680"/>
              <a:gd name="connsiteY6" fmla="*/ 426375 h 667659"/>
              <a:gd name="connsiteX7" fmla="*/ 5020680 w 5020680"/>
              <a:gd name="connsiteY7" fmla="*/ 85605 h 66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0680" h="667659">
                <a:moveTo>
                  <a:pt x="0" y="307105"/>
                </a:moveTo>
                <a:cubicBezTo>
                  <a:pt x="246112" y="129620"/>
                  <a:pt x="492224" y="-47864"/>
                  <a:pt x="704258" y="11771"/>
                </a:cubicBezTo>
                <a:cubicBezTo>
                  <a:pt x="916292" y="71406"/>
                  <a:pt x="1060173" y="624211"/>
                  <a:pt x="1272208" y="664914"/>
                </a:cubicBezTo>
                <a:cubicBezTo>
                  <a:pt x="1484243" y="705617"/>
                  <a:pt x="1714263" y="280601"/>
                  <a:pt x="1976467" y="255990"/>
                </a:cubicBezTo>
                <a:cubicBezTo>
                  <a:pt x="2238671" y="231379"/>
                  <a:pt x="2536845" y="546591"/>
                  <a:pt x="2845431" y="517247"/>
                </a:cubicBezTo>
                <a:cubicBezTo>
                  <a:pt x="3154017" y="487903"/>
                  <a:pt x="3582820" y="95070"/>
                  <a:pt x="3827985" y="79925"/>
                </a:cubicBezTo>
                <a:cubicBezTo>
                  <a:pt x="4073150" y="64780"/>
                  <a:pt x="4117640" y="425428"/>
                  <a:pt x="4316422" y="426375"/>
                </a:cubicBezTo>
                <a:cubicBezTo>
                  <a:pt x="4515204" y="427322"/>
                  <a:pt x="4767942" y="256463"/>
                  <a:pt x="5020680" y="856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E8116A-6018-4C32-8712-D7E7FA7360B0}"/>
              </a:ext>
            </a:extLst>
          </p:cNvPr>
          <p:cNvSpPr/>
          <p:nvPr/>
        </p:nvSpPr>
        <p:spPr>
          <a:xfrm>
            <a:off x="6909557" y="5253541"/>
            <a:ext cx="4760416" cy="366124"/>
          </a:xfrm>
          <a:custGeom>
            <a:avLst/>
            <a:gdLst>
              <a:gd name="connsiteX0" fmla="*/ 0 w 5003642"/>
              <a:gd name="connsiteY0" fmla="*/ 0 h 366125"/>
              <a:gd name="connsiteX1" fmla="*/ 2073019 w 5003642"/>
              <a:gd name="connsiteY1" fmla="*/ 363489 h 366125"/>
              <a:gd name="connsiteX2" fmla="*/ 4259627 w 5003642"/>
              <a:gd name="connsiteY2" fmla="*/ 170385 h 366125"/>
              <a:gd name="connsiteX3" fmla="*/ 5003642 w 5003642"/>
              <a:gd name="connsiteY3" fmla="*/ 295335 h 36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642" h="366125">
                <a:moveTo>
                  <a:pt x="0" y="0"/>
                </a:moveTo>
                <a:cubicBezTo>
                  <a:pt x="681540" y="167546"/>
                  <a:pt x="1363081" y="335092"/>
                  <a:pt x="2073019" y="363489"/>
                </a:cubicBezTo>
                <a:cubicBezTo>
                  <a:pt x="2782957" y="391887"/>
                  <a:pt x="3771190" y="181744"/>
                  <a:pt x="4259627" y="170385"/>
                </a:cubicBezTo>
                <a:cubicBezTo>
                  <a:pt x="4748064" y="159026"/>
                  <a:pt x="4875853" y="227180"/>
                  <a:pt x="5003642" y="29533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0F082-E8DE-4F09-981C-F4DEA281195E}"/>
              </a:ext>
            </a:extLst>
          </p:cNvPr>
          <p:cNvSpPr/>
          <p:nvPr/>
        </p:nvSpPr>
        <p:spPr>
          <a:xfrm>
            <a:off x="242281" y="1310707"/>
            <a:ext cx="6653525" cy="11751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244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5681F1C-92D9-426B-9A50-2B3AAE446494}"/>
              </a:ext>
            </a:extLst>
          </p:cNvPr>
          <p:cNvSpPr/>
          <p:nvPr/>
        </p:nvSpPr>
        <p:spPr>
          <a:xfrm>
            <a:off x="7837926" y="1032703"/>
            <a:ext cx="93691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436A65-58DD-4E20-9D0B-A8059FF93E8F}"/>
              </a:ext>
            </a:extLst>
          </p:cNvPr>
          <p:cNvSpPr/>
          <p:nvPr/>
        </p:nvSpPr>
        <p:spPr>
          <a:xfrm>
            <a:off x="242280" y="3304451"/>
            <a:ext cx="6653521" cy="904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1C3F3B0-83D3-4B0F-97C4-409B31199F54}"/>
              </a:ext>
            </a:extLst>
          </p:cNvPr>
          <p:cNvSpPr/>
          <p:nvPr/>
        </p:nvSpPr>
        <p:spPr>
          <a:xfrm>
            <a:off x="7837926" y="2947291"/>
            <a:ext cx="1308322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7C32DDE-CC18-47F1-8725-244A44728319}"/>
              </a:ext>
            </a:extLst>
          </p:cNvPr>
          <p:cNvSpPr/>
          <p:nvPr/>
        </p:nvSpPr>
        <p:spPr>
          <a:xfrm>
            <a:off x="7837925" y="4947895"/>
            <a:ext cx="3926505" cy="953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9" y="98058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076D1-2609-442F-9FD1-D22FA627F34F}"/>
              </a:ext>
            </a:extLst>
          </p:cNvPr>
          <p:cNvSpPr/>
          <p:nvPr/>
        </p:nvSpPr>
        <p:spPr bwMode="auto">
          <a:xfrm>
            <a:off x="6878907" y="193224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8780" y="373212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9288C6-6FC4-48E2-A8DB-528660D45D7B}"/>
              </a:ext>
            </a:extLst>
          </p:cNvPr>
          <p:cNvSpPr/>
          <p:nvPr/>
        </p:nvSpPr>
        <p:spPr>
          <a:xfrm>
            <a:off x="245371" y="5091652"/>
            <a:ext cx="6653521" cy="904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38058" y="52163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81524" y="932530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7454C1-BC9C-478E-9CED-771C2BFD2197}"/>
              </a:ext>
            </a:extLst>
          </p:cNvPr>
          <p:cNvCxnSpPr>
            <a:cxnSpLocks/>
          </p:cNvCxnSpPr>
          <p:nvPr/>
        </p:nvCxnSpPr>
        <p:spPr>
          <a:xfrm>
            <a:off x="3054292" y="1108345"/>
            <a:ext cx="0" cy="4764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9A267A-CC60-47E8-963D-7CF14E7C5F95}"/>
              </a:ext>
            </a:extLst>
          </p:cNvPr>
          <p:cNvSpPr txBox="1"/>
          <p:nvPr/>
        </p:nvSpPr>
        <p:spPr>
          <a:xfrm>
            <a:off x="8704071" y="411480"/>
            <a:ext cx="233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with aligned set of input training data.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756DB6-BF67-4E17-844F-3902DFBE115B}"/>
              </a:ext>
            </a:extLst>
          </p:cNvPr>
          <p:cNvSpPr/>
          <p:nvPr/>
        </p:nvSpPr>
        <p:spPr bwMode="auto">
          <a:xfrm>
            <a:off x="7288608" y="18899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26E978-A683-4C23-A624-19322A68C75B}"/>
              </a:ext>
            </a:extLst>
          </p:cNvPr>
          <p:cNvSpPr/>
          <p:nvPr/>
        </p:nvSpPr>
        <p:spPr bwMode="auto">
          <a:xfrm>
            <a:off x="7725130" y="169832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A044168-C572-4C52-9781-0E939DC393ED}"/>
              </a:ext>
            </a:extLst>
          </p:cNvPr>
          <p:cNvSpPr/>
          <p:nvPr/>
        </p:nvSpPr>
        <p:spPr bwMode="auto">
          <a:xfrm>
            <a:off x="7303396" y="35233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371B019-BA2F-40EB-AD9A-0E0B266BDE81}"/>
              </a:ext>
            </a:extLst>
          </p:cNvPr>
          <p:cNvSpPr/>
          <p:nvPr/>
        </p:nvSpPr>
        <p:spPr bwMode="auto">
          <a:xfrm>
            <a:off x="7749414" y="336306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8757E7-E34A-4342-B023-8758A7F2A643}"/>
              </a:ext>
            </a:extLst>
          </p:cNvPr>
          <p:cNvSpPr/>
          <p:nvPr/>
        </p:nvSpPr>
        <p:spPr bwMode="auto">
          <a:xfrm>
            <a:off x="7296217" y="530985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B454D5-276A-4577-B047-C25B992EA06F}"/>
              </a:ext>
            </a:extLst>
          </p:cNvPr>
          <p:cNvSpPr/>
          <p:nvPr/>
        </p:nvSpPr>
        <p:spPr bwMode="auto">
          <a:xfrm>
            <a:off x="7731979" y="54179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39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2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ECEEAA-CFD5-484F-BB15-13A4B48C9DB3}"/>
              </a:ext>
            </a:extLst>
          </p:cNvPr>
          <p:cNvSpPr txBox="1"/>
          <p:nvPr/>
        </p:nvSpPr>
        <p:spPr>
          <a:xfrm>
            <a:off x="1341120" y="1087120"/>
            <a:ext cx="933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 think we already have everything in place, in the ‘</a:t>
            </a:r>
            <a:r>
              <a:rPr lang="en-GB" sz="2000" dirty="0" err="1"/>
              <a:t>align_arrays</a:t>
            </a:r>
            <a:r>
              <a:rPr lang="en-GB" sz="2000" dirty="0"/>
              <a:t>’ method, to create model 1.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77C5A-58CC-4A5B-86EF-B3141C92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65" y="1935163"/>
            <a:ext cx="6010275" cy="18240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7B7ABB5-5D03-4801-B86F-73038D8956B5}"/>
              </a:ext>
            </a:extLst>
          </p:cNvPr>
          <p:cNvSpPr txBox="1"/>
          <p:nvPr/>
        </p:nvSpPr>
        <p:spPr>
          <a:xfrm>
            <a:off x="7747000" y="2197848"/>
            <a:ext cx="420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 where we process the tag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A94D-96EB-494B-ADEF-4F12D726E2EA}"/>
              </a:ext>
            </a:extLst>
          </p:cNvPr>
          <p:cNvCxnSpPr>
            <a:endCxn id="9" idx="3"/>
          </p:cNvCxnSpPr>
          <p:nvPr/>
        </p:nvCxnSpPr>
        <p:spPr>
          <a:xfrm flipH="1">
            <a:off x="7406640" y="2597958"/>
            <a:ext cx="680720" cy="249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AB8770-1CF9-439A-A686-68D467EB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65" y="3937000"/>
            <a:ext cx="6096000" cy="11627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4E26C75-5227-49E1-9248-EFD1BD65521A}"/>
              </a:ext>
            </a:extLst>
          </p:cNvPr>
          <p:cNvSpPr txBox="1"/>
          <p:nvPr/>
        </p:nvSpPr>
        <p:spPr>
          <a:xfrm>
            <a:off x="7990840" y="4090087"/>
            <a:ext cx="420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And this is where we include previous furnace faults as an input.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7F0864-88F1-4C75-AB98-54918290C993}"/>
              </a:ext>
            </a:extLst>
          </p:cNvPr>
          <p:cNvCxnSpPr>
            <a:cxnSpLocks/>
          </p:cNvCxnSpPr>
          <p:nvPr/>
        </p:nvCxnSpPr>
        <p:spPr>
          <a:xfrm flipH="1" flipV="1">
            <a:off x="7492365" y="4518356"/>
            <a:ext cx="498475" cy="38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E3D5FC-B20A-46AE-BACA-B7A7439B88F9}"/>
                  </a:ext>
                </a:extLst>
              </p:cNvPr>
              <p:cNvSpPr txBox="1"/>
              <p:nvPr/>
            </p:nvSpPr>
            <p:spPr>
              <a:xfrm>
                <a:off x="137160" y="5161967"/>
                <a:ext cx="113385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Will the structure of this code will have to be altered for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000" dirty="0"/>
                  <a:t> and so on…? Even when </a:t>
                </a:r>
                <a:r>
                  <a:rPr lang="en-GB" sz="2000" dirty="0" err="1"/>
                  <a:t>Future_pred</a:t>
                </a:r>
                <a:r>
                  <a:rPr lang="en-GB" sz="2000" dirty="0"/>
                  <a:t>. is greater than 1 I think they can still be trained on the previously </a:t>
                </a:r>
                <a:r>
                  <a:rPr lang="en-GB" sz="2000" b="1" dirty="0"/>
                  <a:t>observed</a:t>
                </a:r>
                <a:r>
                  <a:rPr lang="en-GB" sz="2000" dirty="0"/>
                  <a:t> fault density? If we do change the structure of the code we need to make sure it’s </a:t>
                </a:r>
                <a:r>
                  <a:rPr lang="en-GB" sz="2000" b="1" dirty="0"/>
                  <a:t>back-compatible</a:t>
                </a:r>
                <a:r>
                  <a:rPr lang="en-GB" sz="2000" dirty="0"/>
                  <a:t> (so the other model still works).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E3D5FC-B20A-46AE-BACA-B7A7439B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5161967"/>
                <a:ext cx="11338560" cy="1015663"/>
              </a:xfrm>
              <a:prstGeom prst="rect">
                <a:avLst/>
              </a:prstGeom>
              <a:blipFill>
                <a:blip r:embed="rId5"/>
                <a:stretch>
                  <a:fillRect l="-591" t="-3614" r="-860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62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2CE-5991-4F43-B7CB-6EBFD77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B436-A0D2-4EC8-B5D6-D496F1F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5B5BC4-FACF-4C78-9C0F-2FFE7664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1770509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/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Preparing training data </a:t>
                </a:r>
                <a:r>
                  <a:rPr lang="en-GB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BFC3D1-1127-4F0F-8C57-5AE720C8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" y="96332"/>
                <a:ext cx="6071986" cy="461665"/>
              </a:xfrm>
              <a:prstGeom prst="rect">
                <a:avLst/>
              </a:prstGeom>
              <a:blipFill>
                <a:blip r:embed="rId2"/>
                <a:stretch>
                  <a:fillRect l="-15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ECEEAA-CFD5-484F-BB15-13A4B48C9DB3}"/>
              </a:ext>
            </a:extLst>
          </p:cNvPr>
          <p:cNvSpPr txBox="1"/>
          <p:nvPr/>
        </p:nvSpPr>
        <p:spPr>
          <a:xfrm>
            <a:off x="1341120" y="1087120"/>
            <a:ext cx="933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 think we already have everything in place, in the ‘</a:t>
            </a:r>
            <a:r>
              <a:rPr lang="en-GB" sz="2000" dirty="0" err="1"/>
              <a:t>align_arrays</a:t>
            </a:r>
            <a:r>
              <a:rPr lang="en-GB" sz="2000" dirty="0"/>
              <a:t>’ method, to create model 1.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77C5A-58CC-4A5B-86EF-B3141C92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65" y="1935163"/>
            <a:ext cx="6010275" cy="18240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7B7ABB5-5D03-4801-B86F-73038D8956B5}"/>
              </a:ext>
            </a:extLst>
          </p:cNvPr>
          <p:cNvSpPr txBox="1"/>
          <p:nvPr/>
        </p:nvSpPr>
        <p:spPr>
          <a:xfrm>
            <a:off x="7747000" y="2197848"/>
            <a:ext cx="420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 where we process the tag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A94D-96EB-494B-ADEF-4F12D726E2EA}"/>
              </a:ext>
            </a:extLst>
          </p:cNvPr>
          <p:cNvCxnSpPr>
            <a:endCxn id="9" idx="3"/>
          </p:cNvCxnSpPr>
          <p:nvPr/>
        </p:nvCxnSpPr>
        <p:spPr>
          <a:xfrm flipH="1">
            <a:off x="7406640" y="2597958"/>
            <a:ext cx="680720" cy="249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AB8770-1CF9-439A-A686-68D467EB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65" y="3937000"/>
            <a:ext cx="6096000" cy="11627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4E26C75-5227-49E1-9248-EFD1BD65521A}"/>
              </a:ext>
            </a:extLst>
          </p:cNvPr>
          <p:cNvSpPr txBox="1"/>
          <p:nvPr/>
        </p:nvSpPr>
        <p:spPr>
          <a:xfrm>
            <a:off x="7990840" y="4090087"/>
            <a:ext cx="420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And this is where we include previous furnace faults as an input.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7F0864-88F1-4C75-AB98-54918290C993}"/>
              </a:ext>
            </a:extLst>
          </p:cNvPr>
          <p:cNvCxnSpPr>
            <a:cxnSpLocks/>
          </p:cNvCxnSpPr>
          <p:nvPr/>
        </p:nvCxnSpPr>
        <p:spPr>
          <a:xfrm flipH="1" flipV="1">
            <a:off x="7492365" y="4518356"/>
            <a:ext cx="498475" cy="38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E3D5FC-B20A-46AE-BACA-B7A7439B88F9}"/>
                  </a:ext>
                </a:extLst>
              </p:cNvPr>
              <p:cNvSpPr txBox="1"/>
              <p:nvPr/>
            </p:nvSpPr>
            <p:spPr>
              <a:xfrm>
                <a:off x="137160" y="5161967"/>
                <a:ext cx="11338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Perhaps focus effort on optimising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first, use this to optimise estimated time lags, filter parameters etc ?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E3D5FC-B20A-46AE-BACA-B7A7439B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5161967"/>
                <a:ext cx="11338560" cy="400110"/>
              </a:xfrm>
              <a:prstGeom prst="rect">
                <a:avLst/>
              </a:prstGeom>
              <a:blipFill>
                <a:blip r:embed="rId5"/>
                <a:stretch>
                  <a:fillRect l="-591"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16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8258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6772306" y="1732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>
            <a:cxnSpLocks/>
          </p:cNvCxnSpPr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2898055"/>
            <a:ext cx="71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136089" y="254416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09848" y="162534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Model Structure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628004" y="596511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C311D-7FB3-4699-9B4B-68E0FC88A35D}"/>
              </a:ext>
            </a:extLst>
          </p:cNvPr>
          <p:cNvSpPr txBox="1"/>
          <p:nvPr/>
        </p:nvSpPr>
        <p:spPr>
          <a:xfrm>
            <a:off x="6533343" y="602409"/>
            <a:ext cx="547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A79244-BDC7-45AF-8851-95EDAE7E2067}"/>
              </a:ext>
            </a:extLst>
          </p:cNvPr>
          <p:cNvCxnSpPr>
            <a:cxnSpLocks/>
          </p:cNvCxnSpPr>
          <p:nvPr/>
        </p:nvCxnSpPr>
        <p:spPr bwMode="auto">
          <a:xfrm>
            <a:off x="4688839" y="953344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7F9A4-E7DA-430F-8856-AE0AE8D0D5D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8839" y="5018363"/>
            <a:ext cx="2118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239ACE-B4E4-49FE-995E-66D6B8D78AD0}"/>
              </a:ext>
            </a:extLst>
          </p:cNvPr>
          <p:cNvSpPr txBox="1"/>
          <p:nvPr/>
        </p:nvSpPr>
        <p:spPr>
          <a:xfrm>
            <a:off x="5201947" y="4620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</p:spTree>
    <p:extLst>
      <p:ext uri="{BB962C8B-B14F-4D97-AF65-F5344CB8AC3E}">
        <p14:creationId xmlns:p14="http://schemas.microsoft.com/office/powerpoint/2010/main" val="22756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8258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6772306" y="1732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>
            <a:cxnSpLocks/>
          </p:cNvCxnSpPr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2898055"/>
            <a:ext cx="71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136089" y="254416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09848" y="162534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Model Structure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628004" y="596511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C311D-7FB3-4699-9B4B-68E0FC88A35D}"/>
              </a:ext>
            </a:extLst>
          </p:cNvPr>
          <p:cNvSpPr txBox="1"/>
          <p:nvPr/>
        </p:nvSpPr>
        <p:spPr>
          <a:xfrm>
            <a:off x="6533343" y="602409"/>
            <a:ext cx="547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A79244-BDC7-45AF-8851-95EDAE7E2067}"/>
              </a:ext>
            </a:extLst>
          </p:cNvPr>
          <p:cNvCxnSpPr>
            <a:cxnSpLocks/>
          </p:cNvCxnSpPr>
          <p:nvPr/>
        </p:nvCxnSpPr>
        <p:spPr bwMode="auto">
          <a:xfrm>
            <a:off x="4688839" y="953344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7F9A4-E7DA-430F-8856-AE0AE8D0D5D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8839" y="5018363"/>
            <a:ext cx="2118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239ACE-B4E4-49FE-995E-66D6B8D78AD0}"/>
              </a:ext>
            </a:extLst>
          </p:cNvPr>
          <p:cNvSpPr txBox="1"/>
          <p:nvPr/>
        </p:nvSpPr>
        <p:spPr>
          <a:xfrm>
            <a:off x="5201947" y="4620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E95149-A99B-46A8-B167-E5024F720CA5}"/>
              </a:ext>
            </a:extLst>
          </p:cNvPr>
          <p:cNvSpPr/>
          <p:nvPr/>
        </p:nvSpPr>
        <p:spPr bwMode="auto">
          <a:xfrm>
            <a:off x="5052960" y="57341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C624AD-0E4A-4CE9-B66D-01BF136D139B}"/>
              </a:ext>
            </a:extLst>
          </p:cNvPr>
          <p:cNvSpPr/>
          <p:nvPr/>
        </p:nvSpPr>
        <p:spPr bwMode="auto">
          <a:xfrm>
            <a:off x="6509276" y="335604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E9B58A-5327-46B3-AD77-FF10D1FAE0B7}"/>
              </a:ext>
            </a:extLst>
          </p:cNvPr>
          <p:cNvSpPr/>
          <p:nvPr/>
        </p:nvSpPr>
        <p:spPr bwMode="auto">
          <a:xfrm>
            <a:off x="7327599" y="16651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3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8258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6772306" y="1732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>
            <a:cxnSpLocks/>
          </p:cNvCxnSpPr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2898055"/>
            <a:ext cx="71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136089" y="254416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09848" y="162534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Model Structure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628004" y="596511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C311D-7FB3-4699-9B4B-68E0FC88A35D}"/>
              </a:ext>
            </a:extLst>
          </p:cNvPr>
          <p:cNvSpPr txBox="1"/>
          <p:nvPr/>
        </p:nvSpPr>
        <p:spPr>
          <a:xfrm>
            <a:off x="6533343" y="602409"/>
            <a:ext cx="547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A79244-BDC7-45AF-8851-95EDAE7E2067}"/>
              </a:ext>
            </a:extLst>
          </p:cNvPr>
          <p:cNvCxnSpPr>
            <a:cxnSpLocks/>
          </p:cNvCxnSpPr>
          <p:nvPr/>
        </p:nvCxnSpPr>
        <p:spPr bwMode="auto">
          <a:xfrm>
            <a:off x="4688839" y="953344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7F9A4-E7DA-430F-8856-AE0AE8D0D5D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8839" y="5018363"/>
            <a:ext cx="2118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239ACE-B4E4-49FE-995E-66D6B8D78AD0}"/>
              </a:ext>
            </a:extLst>
          </p:cNvPr>
          <p:cNvSpPr txBox="1"/>
          <p:nvPr/>
        </p:nvSpPr>
        <p:spPr>
          <a:xfrm>
            <a:off x="5201947" y="4620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E95149-A99B-46A8-B167-E5024F720CA5}"/>
              </a:ext>
            </a:extLst>
          </p:cNvPr>
          <p:cNvSpPr/>
          <p:nvPr/>
        </p:nvSpPr>
        <p:spPr bwMode="auto">
          <a:xfrm>
            <a:off x="5052960" y="57341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C624AD-0E4A-4CE9-B66D-01BF136D139B}"/>
              </a:ext>
            </a:extLst>
          </p:cNvPr>
          <p:cNvSpPr/>
          <p:nvPr/>
        </p:nvSpPr>
        <p:spPr bwMode="auto">
          <a:xfrm>
            <a:off x="6509276" y="335604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E9B58A-5327-46B3-AD77-FF10D1FAE0B7}"/>
              </a:ext>
            </a:extLst>
          </p:cNvPr>
          <p:cNvSpPr/>
          <p:nvPr/>
        </p:nvSpPr>
        <p:spPr bwMode="auto">
          <a:xfrm>
            <a:off x="7327599" y="16651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3E7901-8A1C-4B66-94D8-A65F0DFA8372}"/>
              </a:ext>
            </a:extLst>
          </p:cNvPr>
          <p:cNvSpPr/>
          <p:nvPr/>
        </p:nvSpPr>
        <p:spPr bwMode="auto">
          <a:xfrm>
            <a:off x="5452609" y="547874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C8A109-F658-4CF5-8EC8-32E2AE062ADB}"/>
              </a:ext>
            </a:extLst>
          </p:cNvPr>
          <p:cNvSpPr/>
          <p:nvPr/>
        </p:nvSpPr>
        <p:spPr bwMode="auto">
          <a:xfrm>
            <a:off x="7062513" y="324022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A1ABED-9B5C-4503-9BF9-D7DCFF5DB878}"/>
              </a:ext>
            </a:extLst>
          </p:cNvPr>
          <p:cNvSpPr/>
          <p:nvPr/>
        </p:nvSpPr>
        <p:spPr bwMode="auto">
          <a:xfrm>
            <a:off x="7867688" y="176623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70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8258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6772306" y="1732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>
            <a:cxnSpLocks/>
          </p:cNvCxnSpPr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2898055"/>
            <a:ext cx="71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136089" y="254416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09848" y="162534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Model Structure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628004" y="596511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C311D-7FB3-4699-9B4B-68E0FC88A35D}"/>
              </a:ext>
            </a:extLst>
          </p:cNvPr>
          <p:cNvSpPr txBox="1"/>
          <p:nvPr/>
        </p:nvSpPr>
        <p:spPr>
          <a:xfrm>
            <a:off x="6533343" y="602409"/>
            <a:ext cx="547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A79244-BDC7-45AF-8851-95EDAE7E2067}"/>
              </a:ext>
            </a:extLst>
          </p:cNvPr>
          <p:cNvCxnSpPr>
            <a:cxnSpLocks/>
          </p:cNvCxnSpPr>
          <p:nvPr/>
        </p:nvCxnSpPr>
        <p:spPr bwMode="auto">
          <a:xfrm>
            <a:off x="4688839" y="953344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7F9A4-E7DA-430F-8856-AE0AE8D0D5D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8839" y="5018363"/>
            <a:ext cx="2118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239ACE-B4E4-49FE-995E-66D6B8D78AD0}"/>
              </a:ext>
            </a:extLst>
          </p:cNvPr>
          <p:cNvSpPr txBox="1"/>
          <p:nvPr/>
        </p:nvSpPr>
        <p:spPr>
          <a:xfrm>
            <a:off x="5201947" y="4620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E95149-A99B-46A8-B167-E5024F720CA5}"/>
              </a:ext>
            </a:extLst>
          </p:cNvPr>
          <p:cNvSpPr/>
          <p:nvPr/>
        </p:nvSpPr>
        <p:spPr bwMode="auto">
          <a:xfrm>
            <a:off x="5052960" y="57341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C624AD-0E4A-4CE9-B66D-01BF136D139B}"/>
              </a:ext>
            </a:extLst>
          </p:cNvPr>
          <p:cNvSpPr/>
          <p:nvPr/>
        </p:nvSpPr>
        <p:spPr bwMode="auto">
          <a:xfrm>
            <a:off x="6509276" y="335604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E9B58A-5327-46B3-AD77-FF10D1FAE0B7}"/>
              </a:ext>
            </a:extLst>
          </p:cNvPr>
          <p:cNvSpPr/>
          <p:nvPr/>
        </p:nvSpPr>
        <p:spPr bwMode="auto">
          <a:xfrm>
            <a:off x="7327599" y="16651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3E7901-8A1C-4B66-94D8-A65F0DFA8372}"/>
              </a:ext>
            </a:extLst>
          </p:cNvPr>
          <p:cNvSpPr/>
          <p:nvPr/>
        </p:nvSpPr>
        <p:spPr bwMode="auto">
          <a:xfrm>
            <a:off x="5452609" y="547874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C8A109-F658-4CF5-8EC8-32E2AE062ADB}"/>
              </a:ext>
            </a:extLst>
          </p:cNvPr>
          <p:cNvSpPr/>
          <p:nvPr/>
        </p:nvSpPr>
        <p:spPr bwMode="auto">
          <a:xfrm>
            <a:off x="7062513" y="324022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A1ABED-9B5C-4503-9BF9-D7DCFF5DB878}"/>
              </a:ext>
            </a:extLst>
          </p:cNvPr>
          <p:cNvSpPr/>
          <p:nvPr/>
        </p:nvSpPr>
        <p:spPr bwMode="auto">
          <a:xfrm>
            <a:off x="7867688" y="176623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1AC80-D134-4D0D-8DB5-BC58FA66F4DF}"/>
              </a:ext>
            </a:extLst>
          </p:cNvPr>
          <p:cNvCxnSpPr/>
          <p:nvPr/>
        </p:nvCxnSpPr>
        <p:spPr>
          <a:xfrm>
            <a:off x="1931870" y="2882723"/>
            <a:ext cx="552250" cy="4733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9905BA-B118-43B6-BB1D-1C0EF5FE281D}"/>
              </a:ext>
            </a:extLst>
          </p:cNvPr>
          <p:cNvSpPr txBox="1"/>
          <p:nvPr/>
        </p:nvSpPr>
        <p:spPr>
          <a:xfrm>
            <a:off x="7696200" y="223520"/>
            <a:ext cx="390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we can’t include tags whose lag is less than ‘</a:t>
            </a:r>
            <a:r>
              <a:rPr lang="en-GB" dirty="0" err="1"/>
              <a:t>future_pred</a:t>
            </a:r>
            <a:r>
              <a:rPr lang="en-GB" dirty="0"/>
              <a:t>’ (the amount of time we want to predict into the future).</a:t>
            </a:r>
          </a:p>
        </p:txBody>
      </p:sp>
    </p:spTree>
    <p:extLst>
      <p:ext uri="{BB962C8B-B14F-4D97-AF65-F5344CB8AC3E}">
        <p14:creationId xmlns:p14="http://schemas.microsoft.com/office/powerpoint/2010/main" val="10318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8258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6772306" y="1732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>
            <a:cxnSpLocks/>
          </p:cNvCxnSpPr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2898055"/>
            <a:ext cx="71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136089" y="254416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09848" y="162534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Model Structure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4628004" y="596511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C311D-7FB3-4699-9B4B-68E0FC88A35D}"/>
              </a:ext>
            </a:extLst>
          </p:cNvPr>
          <p:cNvSpPr txBox="1"/>
          <p:nvPr/>
        </p:nvSpPr>
        <p:spPr>
          <a:xfrm>
            <a:off x="6533343" y="602409"/>
            <a:ext cx="547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A79244-BDC7-45AF-8851-95EDAE7E2067}"/>
              </a:ext>
            </a:extLst>
          </p:cNvPr>
          <p:cNvCxnSpPr>
            <a:cxnSpLocks/>
          </p:cNvCxnSpPr>
          <p:nvPr/>
        </p:nvCxnSpPr>
        <p:spPr bwMode="auto">
          <a:xfrm>
            <a:off x="4688839" y="953344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7F9A4-E7DA-430F-8856-AE0AE8D0D5D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8839" y="5018363"/>
            <a:ext cx="2118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239ACE-B4E4-49FE-995E-66D6B8D78AD0}"/>
              </a:ext>
            </a:extLst>
          </p:cNvPr>
          <p:cNvSpPr txBox="1"/>
          <p:nvPr/>
        </p:nvSpPr>
        <p:spPr>
          <a:xfrm>
            <a:off x="5201947" y="4620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E95149-A99B-46A8-B167-E5024F720CA5}"/>
              </a:ext>
            </a:extLst>
          </p:cNvPr>
          <p:cNvSpPr/>
          <p:nvPr/>
        </p:nvSpPr>
        <p:spPr bwMode="auto">
          <a:xfrm>
            <a:off x="5052960" y="57341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C624AD-0E4A-4CE9-B66D-01BF136D139B}"/>
              </a:ext>
            </a:extLst>
          </p:cNvPr>
          <p:cNvSpPr/>
          <p:nvPr/>
        </p:nvSpPr>
        <p:spPr bwMode="auto">
          <a:xfrm>
            <a:off x="6509276" y="335604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E9B58A-5327-46B3-AD77-FF10D1FAE0B7}"/>
              </a:ext>
            </a:extLst>
          </p:cNvPr>
          <p:cNvSpPr/>
          <p:nvPr/>
        </p:nvSpPr>
        <p:spPr bwMode="auto">
          <a:xfrm>
            <a:off x="7327599" y="16651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3E7901-8A1C-4B66-94D8-A65F0DFA8372}"/>
              </a:ext>
            </a:extLst>
          </p:cNvPr>
          <p:cNvSpPr/>
          <p:nvPr/>
        </p:nvSpPr>
        <p:spPr bwMode="auto">
          <a:xfrm>
            <a:off x="5452609" y="547874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C8A109-F658-4CF5-8EC8-32E2AE062ADB}"/>
              </a:ext>
            </a:extLst>
          </p:cNvPr>
          <p:cNvSpPr/>
          <p:nvPr/>
        </p:nvSpPr>
        <p:spPr bwMode="auto">
          <a:xfrm>
            <a:off x="7062513" y="324022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A1ABED-9B5C-4503-9BF9-D7DCFF5DB878}"/>
              </a:ext>
            </a:extLst>
          </p:cNvPr>
          <p:cNvSpPr/>
          <p:nvPr/>
        </p:nvSpPr>
        <p:spPr bwMode="auto">
          <a:xfrm>
            <a:off x="7867688" y="176623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1AC80-D134-4D0D-8DB5-BC58FA66F4DF}"/>
              </a:ext>
            </a:extLst>
          </p:cNvPr>
          <p:cNvCxnSpPr/>
          <p:nvPr/>
        </p:nvCxnSpPr>
        <p:spPr>
          <a:xfrm>
            <a:off x="1931870" y="2882723"/>
            <a:ext cx="552250" cy="4733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9905BA-B118-43B6-BB1D-1C0EF5FE281D}"/>
              </a:ext>
            </a:extLst>
          </p:cNvPr>
          <p:cNvSpPr txBox="1"/>
          <p:nvPr/>
        </p:nvSpPr>
        <p:spPr>
          <a:xfrm>
            <a:off x="7696200" y="223520"/>
            <a:ext cx="390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model structure can very easily be extended to 72 hours but we would end up ignoring a lot of tag data.</a:t>
            </a:r>
          </a:p>
        </p:txBody>
      </p:sp>
    </p:spTree>
    <p:extLst>
      <p:ext uri="{BB962C8B-B14F-4D97-AF65-F5344CB8AC3E}">
        <p14:creationId xmlns:p14="http://schemas.microsoft.com/office/powerpoint/2010/main" val="420490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" y="206722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9" y="538774"/>
            <a:ext cx="11181033" cy="158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F22D1-2348-4BF4-991A-212FB39A9288}"/>
              </a:ext>
            </a:extLst>
          </p:cNvPr>
          <p:cNvSpPr txBox="1"/>
          <p:nvPr/>
        </p:nvSpPr>
        <p:spPr>
          <a:xfrm>
            <a:off x="209848" y="162534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Current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23690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Widescreen</PresentationFormat>
  <Paragraphs>344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1_Office Theme</vt:lpstr>
      <vt:lpstr>NSG Pilkington – University of Liverpool Machine Learning Project:  13/01/2021</vt:lpstr>
      <vt:lpstr>Contents</vt:lpstr>
      <vt:lpstr>Progress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and Metrics</vt:lpstr>
      <vt:lpstr>PowerPoint Presentation</vt:lpstr>
      <vt:lpstr>PowerPoint Presentation</vt:lpstr>
      <vt:lpstr>Recursive Model Structure</vt:lpstr>
      <vt:lpstr>Recursive Model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Peter Green</cp:lastModifiedBy>
  <cp:revision>229</cp:revision>
  <dcterms:created xsi:type="dcterms:W3CDTF">2020-12-01T17:36:12Z</dcterms:created>
  <dcterms:modified xsi:type="dcterms:W3CDTF">2021-01-11T09:45:07Z</dcterms:modified>
</cp:coreProperties>
</file>