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3" r:id="rId3"/>
    <p:sldId id="344" r:id="rId4"/>
    <p:sldId id="261" r:id="rId5"/>
    <p:sldId id="341" r:id="rId6"/>
    <p:sldId id="342" r:id="rId7"/>
    <p:sldId id="338" r:id="rId8"/>
    <p:sldId id="339" r:id="rId9"/>
    <p:sldId id="337" r:id="rId10"/>
    <p:sldId id="340" r:id="rId11"/>
    <p:sldId id="345" r:id="rId12"/>
    <p:sldId id="346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B7D"/>
    <a:srgbClr val="A07111"/>
    <a:srgbClr val="B18A38"/>
    <a:srgbClr val="1919FF"/>
    <a:srgbClr val="002060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7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9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7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65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2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Furnace faults analysis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BEEA3-22AD-4E35-81B6-6F381F660EDE}"/>
              </a:ext>
            </a:extLst>
          </p:cNvPr>
          <p:cNvSpPr txBox="1"/>
          <p:nvPr/>
        </p:nvSpPr>
        <p:spPr>
          <a:xfrm>
            <a:off x="94270" y="6417084"/>
            <a:ext cx="215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/08/2020</a:t>
            </a: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181-4C71-413D-A2EB-DAFC4F5B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altLang="en-US" sz="3400" b="1" kern="1200" dirty="0" err="1">
                <a:solidFill>
                  <a:srgbClr val="A07111"/>
                </a:solidFill>
                <a:latin typeface="+mj-lt"/>
                <a:ea typeface="+mj-ea"/>
                <a:cs typeface="+mj-cs"/>
              </a:rPr>
              <a:t>Regularised</a:t>
            </a:r>
            <a:r>
              <a:rPr lang="en-US" altLang="en-US" sz="3400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 Least Squares Parameters (time-lag analysis)</a:t>
            </a:r>
            <a:endParaRPr lang="en-GB" sz="34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7FB1B6B-7216-40A9-92BD-BE7E906FB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5717" r="2809" b="8861"/>
          <a:stretch/>
        </p:blipFill>
        <p:spPr>
          <a:xfrm>
            <a:off x="1035921" y="1178350"/>
            <a:ext cx="10120158" cy="50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3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181-4C71-413D-A2EB-DAFC4F5B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549275"/>
          </a:xfrm>
        </p:spPr>
        <p:txBody>
          <a:bodyPr>
            <a:noAutofit/>
          </a:bodyPr>
          <a:lstStyle/>
          <a:p>
            <a:r>
              <a:rPr lang="en-US" altLang="en-US" sz="3400" b="1" kern="1200" dirty="0" err="1">
                <a:solidFill>
                  <a:srgbClr val="A07111"/>
                </a:solidFill>
                <a:latin typeface="+mj-lt"/>
                <a:ea typeface="+mj-ea"/>
                <a:cs typeface="+mj-cs"/>
              </a:rPr>
              <a:t>Regularised</a:t>
            </a:r>
            <a:r>
              <a:rPr lang="en-US" altLang="en-US" sz="3400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 Least Squares Parameters</a:t>
            </a:r>
            <a:endParaRPr lang="en-GB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191CC-9C34-4281-83BE-C03C0018E8EE}"/>
              </a:ext>
            </a:extLst>
          </p:cNvPr>
          <p:cNvSpPr txBox="1"/>
          <p:nvPr/>
        </p:nvSpPr>
        <p:spPr>
          <a:xfrm>
            <a:off x="9473938" y="2912882"/>
            <a:ext cx="1206631" cy="62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8725C4B-AE60-4787-A27B-0A75408B9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 t="5564" r="2578" b="9014"/>
          <a:stretch/>
        </p:blipFill>
        <p:spPr>
          <a:xfrm>
            <a:off x="1511431" y="1048018"/>
            <a:ext cx="9842369" cy="47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0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Conclusions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C7E483-11AA-4FF2-82A4-846F3D79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566"/>
            <a:ext cx="10515600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If the Regularised Least Squares parameters does not converge when increasing the training data, then we might be facing a regression problem with dynamic inputs.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Online Least Squares can update its parameters and thus capturing the dynamic behaviour of the inputs.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30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that passed the “Data Processing</a:t>
            </a:r>
            <a:r>
              <a:rPr lang="en-US" altLang="en-US" sz="32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tasks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EBB25-A80E-481E-AB36-873AC9804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9" t="31203" r="30180" b="36907"/>
          <a:stretch/>
        </p:blipFill>
        <p:spPr>
          <a:xfrm>
            <a:off x="405352" y="2007909"/>
            <a:ext cx="11141709" cy="29882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B0D677-7C32-4158-8157-21143D0A11A7}"/>
              </a:ext>
            </a:extLst>
          </p:cNvPr>
          <p:cNvSpPr/>
          <p:nvPr/>
        </p:nvSpPr>
        <p:spPr>
          <a:xfrm>
            <a:off x="6655324" y="1649689"/>
            <a:ext cx="2441542" cy="92382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9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that passed the “Data Processing” task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EBB25-A80E-481E-AB36-873AC9804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9" t="31203" r="30180" b="58033"/>
          <a:stretch/>
        </p:blipFill>
        <p:spPr>
          <a:xfrm>
            <a:off x="405352" y="1715678"/>
            <a:ext cx="11141709" cy="10086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B0D677-7C32-4158-8157-21143D0A11A7}"/>
              </a:ext>
            </a:extLst>
          </p:cNvPr>
          <p:cNvSpPr/>
          <p:nvPr/>
        </p:nvSpPr>
        <p:spPr>
          <a:xfrm>
            <a:off x="6655324" y="1357457"/>
            <a:ext cx="2441542" cy="92382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B28E0-BAEF-4FD4-B026-20A4943A5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" t="52659" r="29376" b="31547"/>
          <a:stretch/>
        </p:blipFill>
        <p:spPr>
          <a:xfrm>
            <a:off x="405353" y="3568045"/>
            <a:ext cx="11141708" cy="167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21209-3542-4332-ADB3-630C6771B421}"/>
              </a:ext>
            </a:extLst>
          </p:cNvPr>
          <p:cNvSpPr txBox="1"/>
          <p:nvPr/>
        </p:nvSpPr>
        <p:spPr>
          <a:xfrm>
            <a:off x="5656082" y="2799760"/>
            <a:ext cx="4399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.</a:t>
            </a:r>
          </a:p>
          <a:p>
            <a:r>
              <a:rPr lang="en-GB" sz="1500" dirty="0"/>
              <a:t>.</a:t>
            </a:r>
          </a:p>
          <a:p>
            <a:r>
              <a:rPr lang="en-GB" sz="1500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005E18-C900-447F-81B2-04BAFE275787}"/>
              </a:ext>
            </a:extLst>
          </p:cNvPr>
          <p:cNvSpPr/>
          <p:nvPr/>
        </p:nvSpPr>
        <p:spPr>
          <a:xfrm>
            <a:off x="6666319" y="3781719"/>
            <a:ext cx="2441542" cy="92382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B7736-F953-45BA-BDF1-E391E9DF2768}"/>
              </a:ext>
            </a:extLst>
          </p:cNvPr>
          <p:cNvSpPr txBox="1"/>
          <p:nvPr/>
        </p:nvSpPr>
        <p:spPr>
          <a:xfrm>
            <a:off x="3416467" y="5500543"/>
            <a:ext cx="52602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Are these part of the furnace process?</a:t>
            </a:r>
          </a:p>
        </p:txBody>
      </p:sp>
    </p:spTree>
    <p:extLst>
      <p:ext uri="{BB962C8B-B14F-4D97-AF65-F5344CB8AC3E}">
        <p14:creationId xmlns:p14="http://schemas.microsoft.com/office/powerpoint/2010/main" val="30184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Furnace Faults Analysis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9AB01FE-FE7B-4C58-915C-BDE5BAA1E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7710" r="9613" b="4874"/>
          <a:stretch/>
        </p:blipFill>
        <p:spPr>
          <a:xfrm>
            <a:off x="1151641" y="970060"/>
            <a:ext cx="9888718" cy="50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Furnace Faults Analysis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9AB01FE-FE7B-4C58-915C-BDE5BAA1E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7710" r="9613" b="4874"/>
          <a:stretch/>
        </p:blipFill>
        <p:spPr>
          <a:xfrm>
            <a:off x="1151641" y="970060"/>
            <a:ext cx="9888718" cy="500563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178F59-C371-4A97-BDE3-812654F97448}"/>
              </a:ext>
            </a:extLst>
          </p:cNvPr>
          <p:cNvSpPr/>
          <p:nvPr/>
        </p:nvSpPr>
        <p:spPr>
          <a:xfrm>
            <a:off x="1913641" y="1319753"/>
            <a:ext cx="952108" cy="970960"/>
          </a:xfrm>
          <a:prstGeom prst="ellipse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0411-7509-408B-86AC-810081117080}"/>
              </a:ext>
            </a:extLst>
          </p:cNvPr>
          <p:cNvSpPr txBox="1"/>
          <p:nvPr/>
        </p:nvSpPr>
        <p:spPr>
          <a:xfrm>
            <a:off x="2865749" y="1605178"/>
            <a:ext cx="301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Seems like outliers</a:t>
            </a:r>
          </a:p>
        </p:txBody>
      </p:sp>
    </p:spTree>
    <p:extLst>
      <p:ext uri="{BB962C8B-B14F-4D97-AF65-F5344CB8AC3E}">
        <p14:creationId xmlns:p14="http://schemas.microsoft.com/office/powerpoint/2010/main" val="32875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of the identified spikes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5805C-6DF5-4A18-9C4B-BD8957C3A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76" r="27552" b="9966"/>
          <a:stretch/>
        </p:blipFill>
        <p:spPr>
          <a:xfrm>
            <a:off x="1259840" y="1819373"/>
            <a:ext cx="10093960" cy="38084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EB378B-C017-421C-BEC1-100F407ED492}"/>
              </a:ext>
            </a:extLst>
          </p:cNvPr>
          <p:cNvSpPr/>
          <p:nvPr/>
        </p:nvSpPr>
        <p:spPr>
          <a:xfrm>
            <a:off x="5674934" y="1941923"/>
            <a:ext cx="867265" cy="829561"/>
          </a:xfrm>
          <a:prstGeom prst="ellipse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18517-CE8F-4086-B3AB-B273458D6A34}"/>
              </a:ext>
            </a:extLst>
          </p:cNvPr>
          <p:cNvSpPr txBox="1"/>
          <p:nvPr/>
        </p:nvSpPr>
        <p:spPr>
          <a:xfrm>
            <a:off x="5236918" y="1034265"/>
            <a:ext cx="1718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Furnace Faults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BACE329-40B5-4444-BB4D-DB9753443A08}"/>
              </a:ext>
            </a:extLst>
          </p:cNvPr>
          <p:cNvSpPr/>
          <p:nvPr/>
        </p:nvSpPr>
        <p:spPr>
          <a:xfrm>
            <a:off x="5948313" y="1345937"/>
            <a:ext cx="150831" cy="454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9C8C3C-CAC5-4075-BDE4-4D103D2B3CE5}"/>
              </a:ext>
            </a:extLst>
          </p:cNvPr>
          <p:cNvSpPr/>
          <p:nvPr/>
        </p:nvSpPr>
        <p:spPr>
          <a:xfrm>
            <a:off x="5667078" y="4799817"/>
            <a:ext cx="867265" cy="829561"/>
          </a:xfrm>
          <a:prstGeom prst="ellipse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6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D987BF-F324-4273-939A-48AFC4C3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b="1" kern="1200" dirty="0" err="1">
                <a:solidFill>
                  <a:srgbClr val="A07111"/>
                </a:solidFill>
                <a:latin typeface="+mj-lt"/>
                <a:ea typeface="+mj-ea"/>
                <a:cs typeface="+mj-cs"/>
              </a:rPr>
              <a:t>Normalised</a:t>
            </a:r>
            <a:r>
              <a:rPr lang="en-US" altLang="en-US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 Root Mean Square 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D692153-D76C-4C73-A975-57737B9E0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566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b="1" kern="1200" dirty="0">
                    <a:solidFill>
                      <a:srgbClr val="1F2B7D"/>
                    </a:solidFill>
                    <a:latin typeface="+mj-lt"/>
                    <a:ea typeface="+mj-ea"/>
                    <a:cs typeface="+mj-cs"/>
                  </a:rPr>
                  <a:t>Root Mean Square Error</a:t>
                </a:r>
                <a:endParaRPr lang="en-GB" b="1" dirty="0">
                  <a:solidFill>
                    <a:srgbClr val="1F2B7D"/>
                  </a:solidFill>
                </a:endParaRPr>
              </a:p>
              <a:p>
                <a:r>
                  <a:rPr lang="en-GB" dirty="0"/>
                  <a:t>Measures the quality of the model’s fit.</a:t>
                </a:r>
              </a:p>
              <a:p>
                <a:r>
                  <a:rPr lang="en-US" dirty="0"/>
                  <a:t>The RMSE measure is in the same scale as the observations 𝒚, i.e. it has the same units.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	Observation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dirty="0"/>
                  <a:t>	Model’s prediction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D692153-D76C-4C73-A975-57737B9E0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566"/>
                <a:ext cx="10515600" cy="4486275"/>
              </a:xfrm>
              <a:blipFill>
                <a:blip r:embed="rId3"/>
                <a:stretch>
                  <a:fillRect l="-1217" t="-2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7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b="1" kern="1200" dirty="0" err="1">
                <a:solidFill>
                  <a:srgbClr val="A07111"/>
                </a:solidFill>
                <a:latin typeface="+mj-lt"/>
                <a:ea typeface="+mj-ea"/>
                <a:cs typeface="+mj-cs"/>
              </a:rPr>
              <a:t>Normalised</a:t>
            </a:r>
            <a:r>
              <a:rPr lang="en-US" altLang="en-US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 Root Mean Square 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5C7E483-11AA-4FF2-82A4-846F3D793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566"/>
                <a:ext cx="105156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hows the extent of variability in relation to the data’s mean.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	The mean of the data.</a:t>
                </a:r>
              </a:p>
              <a:p>
                <a:endParaRPr lang="en-GB" dirty="0"/>
              </a:p>
              <a:p>
                <a:r>
                  <a:rPr lang="en-GB" dirty="0"/>
                  <a:t>It can be written in percentage.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100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5C7E483-11AA-4FF2-82A4-846F3D793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566"/>
                <a:ext cx="10515600" cy="4486275"/>
              </a:xfrm>
              <a:blipFill>
                <a:blip r:embed="rId3"/>
                <a:stretch>
                  <a:fillRect l="-1043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181-4C71-413D-A2EB-DAFC4F5B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altLang="en-US" sz="3800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Least Squares Parameters (time-lag analysis)</a:t>
            </a:r>
            <a:endParaRPr lang="en-GB" sz="38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3A091A3-BBAD-4CA9-BF66-695FCBE15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7710" r="9459" b="4720"/>
          <a:stretch/>
        </p:blipFill>
        <p:spPr>
          <a:xfrm>
            <a:off x="1575846" y="1102936"/>
            <a:ext cx="9040307" cy="47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7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333</Words>
  <Application>Microsoft Office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Furnace faults analysis</vt:lpstr>
      <vt:lpstr>Sensors that passed the “Data Processing” tasks</vt:lpstr>
      <vt:lpstr>Sensors that passed the “Data Processing” task</vt:lpstr>
      <vt:lpstr>Furnace Faults Analysis</vt:lpstr>
      <vt:lpstr>Furnace Faults Analysis</vt:lpstr>
      <vt:lpstr>Location of the identified spikes</vt:lpstr>
      <vt:lpstr>Normalised Root Mean Square Error</vt:lpstr>
      <vt:lpstr>Normalised Root Mean Square Error</vt:lpstr>
      <vt:lpstr>Least Squares Parameters (time-lag analysis)</vt:lpstr>
      <vt:lpstr>Regularised Least Squares Parameters (time-lag analysis)</vt:lpstr>
      <vt:lpstr>Regularised Least Squares Parameters</vt:lpstr>
      <vt:lpstr>Conclusions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 in non-Gaussian likelihood regression and data association problems</dc:title>
  <dc:creator>Diego Echeverria</dc:creator>
  <cp:lastModifiedBy>Diego Echeverria</cp:lastModifiedBy>
  <cp:revision>187</cp:revision>
  <dcterms:created xsi:type="dcterms:W3CDTF">2020-06-12T12:11:18Z</dcterms:created>
  <dcterms:modified xsi:type="dcterms:W3CDTF">2020-08-17T16:59:22Z</dcterms:modified>
</cp:coreProperties>
</file>