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33"/>
  </p:notesMasterIdLst>
  <p:handoutMasterIdLst>
    <p:handoutMasterId r:id="rId34"/>
  </p:handoutMasterIdLst>
  <p:sldIdLst>
    <p:sldId id="256" r:id="rId3"/>
    <p:sldId id="449" r:id="rId4"/>
    <p:sldId id="610" r:id="rId5"/>
    <p:sldId id="601" r:id="rId6"/>
    <p:sldId id="603" r:id="rId7"/>
    <p:sldId id="611" r:id="rId8"/>
    <p:sldId id="604" r:id="rId9"/>
    <p:sldId id="612" r:id="rId10"/>
    <p:sldId id="605" r:id="rId11"/>
    <p:sldId id="613" r:id="rId12"/>
    <p:sldId id="606" r:id="rId13"/>
    <p:sldId id="614" r:id="rId14"/>
    <p:sldId id="607" r:id="rId15"/>
    <p:sldId id="615" r:id="rId16"/>
    <p:sldId id="609" r:id="rId17"/>
    <p:sldId id="618" r:id="rId18"/>
    <p:sldId id="617" r:id="rId19"/>
    <p:sldId id="619" r:id="rId20"/>
    <p:sldId id="620" r:id="rId21"/>
    <p:sldId id="621" r:id="rId22"/>
    <p:sldId id="624" r:id="rId23"/>
    <p:sldId id="625" r:id="rId24"/>
    <p:sldId id="626" r:id="rId25"/>
    <p:sldId id="627" r:id="rId26"/>
    <p:sldId id="597" r:id="rId27"/>
    <p:sldId id="598" r:id="rId28"/>
    <p:sldId id="596" r:id="rId29"/>
    <p:sldId id="595" r:id="rId30"/>
    <p:sldId id="554" r:id="rId31"/>
    <p:sldId id="6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9B20F-8921-4AA8-86BB-4DFA64E70FB6}">
          <p14:sldIdLst>
            <p14:sldId id="256"/>
            <p14:sldId id="449"/>
            <p14:sldId id="610"/>
            <p14:sldId id="601"/>
            <p14:sldId id="603"/>
            <p14:sldId id="611"/>
            <p14:sldId id="604"/>
            <p14:sldId id="612"/>
            <p14:sldId id="605"/>
            <p14:sldId id="613"/>
            <p14:sldId id="606"/>
            <p14:sldId id="614"/>
            <p14:sldId id="607"/>
            <p14:sldId id="615"/>
            <p14:sldId id="609"/>
            <p14:sldId id="618"/>
            <p14:sldId id="617"/>
            <p14:sldId id="619"/>
            <p14:sldId id="620"/>
            <p14:sldId id="621"/>
            <p14:sldId id="624"/>
            <p14:sldId id="625"/>
            <p14:sldId id="626"/>
            <p14:sldId id="627"/>
            <p14:sldId id="597"/>
            <p14:sldId id="598"/>
            <p14:sldId id="596"/>
            <p14:sldId id="595"/>
            <p14:sldId id="554"/>
            <p14:sldId id="6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7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111"/>
    <a:srgbClr val="FF00F9"/>
    <a:srgbClr val="1F2B7D"/>
    <a:srgbClr val="002060"/>
    <a:srgbClr val="1919FF"/>
    <a:srgbClr val="B18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0DFA0-81CF-B642-B0A1-F7681E2A2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32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7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3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20/01/2021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2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364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20/01/2021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96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8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02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0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8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20/01/2021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20/01/2021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20/01/2021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3C1DD-73E2-4E8E-B4D4-89672998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32257-62A6-4749-B846-83844B51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B9442-CCBC-4058-AFB5-2C94D8D3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1" y="594360"/>
            <a:ext cx="5876489" cy="469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7FF8B-ACB3-4CD2-9D6E-549FB2289A8A}"/>
              </a:ext>
            </a:extLst>
          </p:cNvPr>
          <p:cNvSpPr txBox="1"/>
          <p:nvPr/>
        </p:nvSpPr>
        <p:spPr>
          <a:xfrm>
            <a:off x="5524870" y="5877017"/>
            <a:ext cx="1142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61972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3C1DD-73E2-4E8E-B4D4-89672998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32257-62A6-4749-B846-83844B51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B9442-CCBC-4058-AFB5-2C94D8D3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1" y="594360"/>
            <a:ext cx="5876489" cy="469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51ED6B-1425-4D48-9D90-57F30ACE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973" y="254000"/>
            <a:ext cx="3709137" cy="2864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002EFA-2AF7-46E7-B47B-E092E2273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973" y="3235960"/>
            <a:ext cx="3708147" cy="2864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56453E-7E24-4878-A0A4-5A0B1DE4A1B6}"/>
              </a:ext>
            </a:extLst>
          </p:cNvPr>
          <p:cNvSpPr/>
          <p:nvPr/>
        </p:nvSpPr>
        <p:spPr>
          <a:xfrm>
            <a:off x="1788160" y="4323080"/>
            <a:ext cx="655320" cy="487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AAC1BB-774B-4B3F-BB54-3C645BA8664A}"/>
              </a:ext>
            </a:extLst>
          </p:cNvPr>
          <p:cNvSpPr/>
          <p:nvPr/>
        </p:nvSpPr>
        <p:spPr>
          <a:xfrm>
            <a:off x="4089400" y="4470400"/>
            <a:ext cx="574040" cy="340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8492A-5D7A-44ED-A029-3A92DE1ECA06}"/>
              </a:ext>
            </a:extLst>
          </p:cNvPr>
          <p:cNvSpPr txBox="1"/>
          <p:nvPr/>
        </p:nvSpPr>
        <p:spPr>
          <a:xfrm>
            <a:off x="5524870" y="5877017"/>
            <a:ext cx="1142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10433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3C1DD-73E2-4E8E-B4D4-89672998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32257-62A6-4749-B846-83844B51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51ED6B-1425-4D48-9D90-57F30ACE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973" y="254000"/>
            <a:ext cx="3709137" cy="2864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002EFA-2AF7-46E7-B47B-E092E227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973" y="3235960"/>
            <a:ext cx="3708147" cy="2864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BE0249-9B20-4382-9E41-A57C709D3E1B}"/>
              </a:ext>
            </a:extLst>
          </p:cNvPr>
          <p:cNvSpPr txBox="1"/>
          <p:nvPr/>
        </p:nvSpPr>
        <p:spPr>
          <a:xfrm>
            <a:off x="1122680" y="949960"/>
            <a:ext cx="552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lag from the linear regression model here, which is encouraging.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540C4-933C-45AC-8F92-951E1F637DB7}"/>
              </a:ext>
            </a:extLst>
          </p:cNvPr>
          <p:cNvSpPr txBox="1"/>
          <p:nvPr/>
        </p:nvSpPr>
        <p:spPr>
          <a:xfrm>
            <a:off x="1275080" y="4038198"/>
            <a:ext cx="55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we can see the lag here.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4B2B97-B06A-4413-950E-D51DA5698398}"/>
              </a:ext>
            </a:extLst>
          </p:cNvPr>
          <p:cNvCxnSpPr/>
          <p:nvPr/>
        </p:nvCxnSpPr>
        <p:spPr>
          <a:xfrm>
            <a:off x="6243320" y="1229360"/>
            <a:ext cx="2006600" cy="543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8A6DE9-20F5-4A09-8D7B-0799D14C38FE}"/>
              </a:ext>
            </a:extLst>
          </p:cNvPr>
          <p:cNvCxnSpPr/>
          <p:nvPr/>
        </p:nvCxnSpPr>
        <p:spPr>
          <a:xfrm>
            <a:off x="4180840" y="4222864"/>
            <a:ext cx="4475480" cy="445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620B54-A17C-4062-9870-649D5A7A7D51}"/>
              </a:ext>
            </a:extLst>
          </p:cNvPr>
          <p:cNvSpPr txBox="1"/>
          <p:nvPr/>
        </p:nvSpPr>
        <p:spPr>
          <a:xfrm>
            <a:off x="5524870" y="5877017"/>
            <a:ext cx="1142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07203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0594E-A47F-4A0A-AA68-198395CE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4AB03-D2B0-4496-BCE3-AFB7CA8C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C646FEAD-3F79-46FB-8662-331E97BF5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67450"/>
              </p:ext>
            </p:extLst>
          </p:nvPr>
        </p:nvGraphicFramePr>
        <p:xfrm>
          <a:off x="6705600" y="1099820"/>
          <a:ext cx="51104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93">
                  <a:extLst>
                    <a:ext uri="{9D8B030D-6E8A-4147-A177-3AD203B41FA5}">
                      <a16:colId xmlns:a16="http://schemas.microsoft.com/office/drawing/2014/main" val="1644916224"/>
                    </a:ext>
                  </a:extLst>
                </a:gridCol>
                <a:gridCol w="1703493">
                  <a:extLst>
                    <a:ext uri="{9D8B030D-6E8A-4147-A177-3AD203B41FA5}">
                      <a16:colId xmlns:a16="http://schemas.microsoft.com/office/drawing/2014/main" val="1594002769"/>
                    </a:ext>
                  </a:extLst>
                </a:gridCol>
                <a:gridCol w="1703493">
                  <a:extLst>
                    <a:ext uri="{9D8B030D-6E8A-4147-A177-3AD203B41FA5}">
                      <a16:colId xmlns:a16="http://schemas.microsoft.com/office/drawing/2014/main" val="1466587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1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Training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70.0e-5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2.8e-5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6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9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Training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7.9e-21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1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0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9794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D5B76C0-1D5D-4090-A560-EDAFDB7F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4" y="1021080"/>
            <a:ext cx="5986911" cy="420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1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0594E-A47F-4A0A-AA68-198395CE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4AB03-D2B0-4496-BCE3-AFB7CA8C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C646FEAD-3F79-46FB-8662-331E97BF5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82256"/>
              </p:ext>
            </p:extLst>
          </p:nvPr>
        </p:nvGraphicFramePr>
        <p:xfrm>
          <a:off x="6705600" y="1099820"/>
          <a:ext cx="51104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93">
                  <a:extLst>
                    <a:ext uri="{9D8B030D-6E8A-4147-A177-3AD203B41FA5}">
                      <a16:colId xmlns:a16="http://schemas.microsoft.com/office/drawing/2014/main" val="1644916224"/>
                    </a:ext>
                  </a:extLst>
                </a:gridCol>
                <a:gridCol w="1703493">
                  <a:extLst>
                    <a:ext uri="{9D8B030D-6E8A-4147-A177-3AD203B41FA5}">
                      <a16:colId xmlns:a16="http://schemas.microsoft.com/office/drawing/2014/main" val="1594002769"/>
                    </a:ext>
                  </a:extLst>
                </a:gridCol>
                <a:gridCol w="1703493">
                  <a:extLst>
                    <a:ext uri="{9D8B030D-6E8A-4147-A177-3AD203B41FA5}">
                      <a16:colId xmlns:a16="http://schemas.microsoft.com/office/drawing/2014/main" val="1466587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1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Training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70.0e-5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2.8e-5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6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0.0130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9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Training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7.9e-21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1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0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9794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D5B76C0-1D5D-4090-A560-EDAFDB7F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4" y="1021080"/>
            <a:ext cx="5986911" cy="420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3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7DE61-62EC-4A9E-B746-3D6996FE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08E29-C703-4A02-B6DB-1867CB24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68A8C-9C30-4F7D-AA28-061F0585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8" y="426720"/>
            <a:ext cx="5980634" cy="3876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B7F06-6226-42FE-A9D8-99726F0EA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47" y="426720"/>
            <a:ext cx="4158933" cy="1862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B10387-7CED-493F-8BDF-9FC9C5A48A27}"/>
              </a:ext>
            </a:extLst>
          </p:cNvPr>
          <p:cNvSpPr txBox="1"/>
          <p:nvPr/>
        </p:nvSpPr>
        <p:spPr>
          <a:xfrm>
            <a:off x="6405880" y="2621280"/>
            <a:ext cx="5267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Previously we have plotted model performance against iteration of data pipeline.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we will be making changes to the pipeline &amp; model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our own ‘version history’ for the code; should align to this from now on? </a:t>
            </a:r>
          </a:p>
        </p:txBody>
      </p:sp>
    </p:spTree>
    <p:extLst>
      <p:ext uri="{BB962C8B-B14F-4D97-AF65-F5344CB8AC3E}">
        <p14:creationId xmlns:p14="http://schemas.microsoft.com/office/powerpoint/2010/main" val="17813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37DF-9C53-451E-A95F-04DFA192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987"/>
          </a:xfrm>
        </p:spPr>
        <p:txBody>
          <a:bodyPr>
            <a:normAutofit fontScale="90000"/>
          </a:bodyPr>
          <a:lstStyle/>
          <a:p>
            <a:r>
              <a:rPr lang="en-GB" dirty="0"/>
              <a:t>Key Inputs (Linear Regression): case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E1C564-F8F0-4F80-938E-6510F236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799" y="1353335"/>
            <a:ext cx="6536402" cy="46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37DF-9C53-451E-A95F-04DFA192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987"/>
          </a:xfrm>
        </p:spPr>
        <p:txBody>
          <a:bodyPr>
            <a:normAutofit fontScale="90000"/>
          </a:bodyPr>
          <a:lstStyle/>
          <a:p>
            <a:r>
              <a:rPr lang="en-GB" dirty="0"/>
              <a:t>Key Inputs (Linear Regression): case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E1C564-F8F0-4F80-938E-6510F236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799" y="1353335"/>
            <a:ext cx="6536402" cy="46767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0A9CE6-A940-4BCF-A653-4147777584EA}"/>
              </a:ext>
            </a:extLst>
          </p:cNvPr>
          <p:cNvSpPr/>
          <p:nvPr/>
        </p:nvSpPr>
        <p:spPr>
          <a:xfrm>
            <a:off x="8859914" y="1535837"/>
            <a:ext cx="248575" cy="4494289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9ADD6-9799-4592-B855-20717D72BE0D}"/>
              </a:ext>
            </a:extLst>
          </p:cNvPr>
          <p:cNvSpPr txBox="1"/>
          <p:nvPr/>
        </p:nvSpPr>
        <p:spPr>
          <a:xfrm>
            <a:off x="9499107" y="1535837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Autoregressive input</a:t>
            </a:r>
          </a:p>
        </p:txBody>
      </p:sp>
    </p:spTree>
    <p:extLst>
      <p:ext uri="{BB962C8B-B14F-4D97-AF65-F5344CB8AC3E}">
        <p14:creationId xmlns:p14="http://schemas.microsoft.com/office/powerpoint/2010/main" val="200636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37DF-9C53-451E-A95F-04DFA192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987"/>
          </a:xfrm>
        </p:spPr>
        <p:txBody>
          <a:bodyPr>
            <a:normAutofit fontScale="90000"/>
          </a:bodyPr>
          <a:lstStyle/>
          <a:p>
            <a:r>
              <a:rPr lang="en-GB" dirty="0"/>
              <a:t>Key Inputs (Linear Regression): case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E1C564-F8F0-4F80-938E-6510F236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799" y="1353335"/>
            <a:ext cx="6536402" cy="46767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0A9CE6-A940-4BCF-A653-4147777584EA}"/>
              </a:ext>
            </a:extLst>
          </p:cNvPr>
          <p:cNvSpPr/>
          <p:nvPr/>
        </p:nvSpPr>
        <p:spPr>
          <a:xfrm>
            <a:off x="3675356" y="5326602"/>
            <a:ext cx="5246702" cy="703524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9ADD6-9799-4592-B855-20717D72BE0D}"/>
              </a:ext>
            </a:extLst>
          </p:cNvPr>
          <p:cNvSpPr txBox="1"/>
          <p:nvPr/>
        </p:nvSpPr>
        <p:spPr>
          <a:xfrm>
            <a:off x="9137560" y="5845460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213073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37DF-9C53-451E-A95F-04DFA192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987"/>
          </a:xfrm>
        </p:spPr>
        <p:txBody>
          <a:bodyPr>
            <a:normAutofit fontScale="90000"/>
          </a:bodyPr>
          <a:lstStyle/>
          <a:p>
            <a:r>
              <a:rPr lang="en-GB" dirty="0"/>
              <a:t>Key Inputs (Linear Regression): case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9ADD6-9799-4592-B855-20717D72BE0D}"/>
              </a:ext>
            </a:extLst>
          </p:cNvPr>
          <p:cNvSpPr txBox="1"/>
          <p:nvPr/>
        </p:nvSpPr>
        <p:spPr>
          <a:xfrm>
            <a:off x="7173157" y="1383407"/>
            <a:ext cx="4811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Inputs:</a:t>
            </a: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2913 Closed Bottom Temperature - Port 1 (PV)</a:t>
            </a:r>
          </a:p>
          <a:p>
            <a:r>
              <a:rPr lang="en-US" b="1" dirty="0">
                <a:solidFill>
                  <a:srgbClr val="C00000"/>
                </a:solidFill>
              </a:rPr>
              <a:t>2914 Closed Bottom Temperature - Port 2 (PV)</a:t>
            </a:r>
          </a:p>
          <a:p>
            <a:r>
              <a:rPr lang="en-US" b="1" dirty="0">
                <a:solidFill>
                  <a:srgbClr val="C00000"/>
                </a:solidFill>
              </a:rPr>
              <a:t>11152 D/S Working End Cooling Air Flow Control Right (OP)</a:t>
            </a:r>
          </a:p>
          <a:p>
            <a:r>
              <a:rPr lang="en-US" b="1" dirty="0">
                <a:solidFill>
                  <a:srgbClr val="C00000"/>
                </a:solidFill>
              </a:rPr>
              <a:t>1728 D/S Working End Cooling Air Flow Control Right (PV)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10278 Canal Temp. Control (OP)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9393 Glass Level Control (OP)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100003 Port 6 - 7 Combustion Air Flow (combined)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6585 Port 6 Gas Flow (PV)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100018 Regenerator Crown Temperature Port 8 (combined)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3C9A3A2-71A9-4DE9-9570-A0B0DDD50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2" r="8171" b="4570"/>
          <a:stretch/>
        </p:blipFill>
        <p:spPr>
          <a:xfrm>
            <a:off x="532890" y="1348026"/>
            <a:ext cx="6515980" cy="46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7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37DF-9C53-451E-A95F-04DFA192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Model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705CCD-CFF0-4327-A1CE-42E01DBD98EE}"/>
                  </a:ext>
                </a:extLst>
              </p:cNvPr>
              <p:cNvSpPr txBox="1"/>
              <p:nvPr/>
            </p:nvSpPr>
            <p:spPr>
              <a:xfrm>
                <a:off x="8621675" y="2413821"/>
                <a:ext cx="21236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705CCD-CFF0-4327-A1CE-42E01DBD9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675" y="2413821"/>
                <a:ext cx="2123658" cy="369332"/>
              </a:xfrm>
              <a:prstGeom prst="rect">
                <a:avLst/>
              </a:prstGeom>
              <a:blipFill>
                <a:blip r:embed="rId2"/>
                <a:stretch>
                  <a:fillRect l="-3152" t="-18033" r="-4585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3D8541-1520-437F-AB7E-ED7DC425AD02}"/>
                  </a:ext>
                </a:extLst>
              </p:cNvPr>
              <p:cNvSpPr txBox="1"/>
              <p:nvPr/>
            </p:nvSpPr>
            <p:spPr>
              <a:xfrm>
                <a:off x="8621674" y="3033581"/>
                <a:ext cx="2424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3D8541-1520-437F-AB7E-ED7DC425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674" y="3033581"/>
                <a:ext cx="2424125" cy="369332"/>
              </a:xfrm>
              <a:prstGeom prst="rect">
                <a:avLst/>
              </a:prstGeom>
              <a:blipFill>
                <a:blip r:embed="rId3"/>
                <a:stretch>
                  <a:fillRect l="-2513" t="-18333" r="-4020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3140A6-1D1A-4BBB-9F68-8F21392A2FE3}"/>
                  </a:ext>
                </a:extLst>
              </p:cNvPr>
              <p:cNvSpPr txBox="1"/>
              <p:nvPr/>
            </p:nvSpPr>
            <p:spPr>
              <a:xfrm>
                <a:off x="8621674" y="3653341"/>
                <a:ext cx="2424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3140A6-1D1A-4BBB-9F68-8F21392A2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674" y="3653341"/>
                <a:ext cx="2424125" cy="369332"/>
              </a:xfrm>
              <a:prstGeom prst="rect">
                <a:avLst/>
              </a:prstGeom>
              <a:blipFill>
                <a:blip r:embed="rId4"/>
                <a:stretch>
                  <a:fillRect l="-2513" t="-16393" r="-4020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BEAF7B-F94F-4552-9023-555C6832F495}"/>
              </a:ext>
            </a:extLst>
          </p:cNvPr>
          <p:cNvSpPr/>
          <p:nvPr/>
        </p:nvSpPr>
        <p:spPr>
          <a:xfrm>
            <a:off x="8529320" y="2326640"/>
            <a:ext cx="2341880" cy="553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B4C13-FF97-472D-97CC-0A9370AD8B19}"/>
              </a:ext>
            </a:extLst>
          </p:cNvPr>
          <p:cNvSpPr txBox="1"/>
          <p:nvPr/>
        </p:nvSpPr>
        <p:spPr>
          <a:xfrm>
            <a:off x="482600" y="2064752"/>
            <a:ext cx="7447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Two sets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Cross-validation; reverse the role of training and test data before calculating the average performance on test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Our second data set looks less ‘eventful’ than the first.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From now on we will compare out interpretable models with a Gaussian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Haven’t incorporated additional data from Mark at this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We start by using the first set of data for training, and the second set of data for testing. </a:t>
            </a:r>
          </a:p>
        </p:txBody>
      </p:sp>
    </p:spTree>
    <p:extLst>
      <p:ext uri="{BB962C8B-B14F-4D97-AF65-F5344CB8AC3E}">
        <p14:creationId xmlns:p14="http://schemas.microsoft.com/office/powerpoint/2010/main" val="224346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E336F09-0579-4AC3-B826-A5C515263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t="9509" r="8060" b="4413"/>
          <a:stretch/>
        </p:blipFill>
        <p:spPr>
          <a:xfrm>
            <a:off x="2157266" y="1118587"/>
            <a:ext cx="7324078" cy="4911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737DF-9C53-451E-A95F-04DFA192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987"/>
          </a:xfrm>
        </p:spPr>
        <p:txBody>
          <a:bodyPr>
            <a:normAutofit fontScale="90000"/>
          </a:bodyPr>
          <a:lstStyle/>
          <a:p>
            <a:r>
              <a:rPr lang="en-GB" dirty="0"/>
              <a:t>Key Inputs (Linear Regression): case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A9CE6-A940-4BCF-A653-4147777584EA}"/>
              </a:ext>
            </a:extLst>
          </p:cNvPr>
          <p:cNvSpPr/>
          <p:nvPr/>
        </p:nvSpPr>
        <p:spPr>
          <a:xfrm>
            <a:off x="8859914" y="1340527"/>
            <a:ext cx="248575" cy="4494289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9ADD6-9799-4592-B855-20717D72BE0D}"/>
              </a:ext>
            </a:extLst>
          </p:cNvPr>
          <p:cNvSpPr txBox="1"/>
          <p:nvPr/>
        </p:nvSpPr>
        <p:spPr>
          <a:xfrm>
            <a:off x="9499107" y="1535837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Autoregressive input</a:t>
            </a:r>
          </a:p>
        </p:txBody>
      </p:sp>
    </p:spTree>
    <p:extLst>
      <p:ext uri="{BB962C8B-B14F-4D97-AF65-F5344CB8AC3E}">
        <p14:creationId xmlns:p14="http://schemas.microsoft.com/office/powerpoint/2010/main" val="152055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E336F09-0579-4AC3-B826-A5C515263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t="9509" r="8060" b="4413"/>
          <a:stretch/>
        </p:blipFill>
        <p:spPr>
          <a:xfrm>
            <a:off x="2157266" y="1118587"/>
            <a:ext cx="7324078" cy="4911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737DF-9C53-451E-A95F-04DFA192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987"/>
          </a:xfrm>
        </p:spPr>
        <p:txBody>
          <a:bodyPr>
            <a:normAutofit fontScale="90000"/>
          </a:bodyPr>
          <a:lstStyle/>
          <a:p>
            <a:r>
              <a:rPr lang="en-GB" dirty="0"/>
              <a:t>Key Inputs (Linear Regression): case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A9CE6-A940-4BCF-A653-4147777584EA}"/>
              </a:ext>
            </a:extLst>
          </p:cNvPr>
          <p:cNvSpPr/>
          <p:nvPr/>
        </p:nvSpPr>
        <p:spPr>
          <a:xfrm>
            <a:off x="2947387" y="4944861"/>
            <a:ext cx="5939162" cy="1085265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9ADD6-9799-4592-B855-20717D72BE0D}"/>
              </a:ext>
            </a:extLst>
          </p:cNvPr>
          <p:cNvSpPr txBox="1"/>
          <p:nvPr/>
        </p:nvSpPr>
        <p:spPr>
          <a:xfrm>
            <a:off x="9090734" y="5845460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891025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37DF-9C53-451E-A95F-04DFA192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987"/>
          </a:xfrm>
        </p:spPr>
        <p:txBody>
          <a:bodyPr>
            <a:normAutofit fontScale="90000"/>
          </a:bodyPr>
          <a:lstStyle/>
          <a:p>
            <a:r>
              <a:rPr lang="en-GB" dirty="0"/>
              <a:t>Key Inputs (Linear Regression): case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9ADD6-9799-4592-B855-20717D72BE0D}"/>
              </a:ext>
            </a:extLst>
          </p:cNvPr>
          <p:cNvSpPr txBox="1"/>
          <p:nvPr/>
        </p:nvSpPr>
        <p:spPr>
          <a:xfrm>
            <a:off x="7173157" y="1383407"/>
            <a:ext cx="4811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Inputs:</a:t>
            </a: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2913 Closed Bottom Temperature - Port 1 (PV)</a:t>
            </a:r>
          </a:p>
          <a:p>
            <a:r>
              <a:rPr lang="en-US" b="1" dirty="0">
                <a:solidFill>
                  <a:srgbClr val="C00000"/>
                </a:solidFill>
              </a:rPr>
              <a:t>2914 Closed Bottom Temperature - Port 2 (PV)</a:t>
            </a:r>
          </a:p>
          <a:p>
            <a:r>
              <a:rPr lang="en-US" b="1" dirty="0">
                <a:solidFill>
                  <a:srgbClr val="C00000"/>
                </a:solidFill>
              </a:rPr>
              <a:t>11152 D/S Working End Cooling Air Flow Control Right (OP)</a:t>
            </a:r>
          </a:p>
          <a:p>
            <a:r>
              <a:rPr lang="en-US" b="1" dirty="0">
                <a:solidFill>
                  <a:srgbClr val="C00000"/>
                </a:solidFill>
              </a:rPr>
              <a:t>1728 D/S Working End Cooling Air Flow Control Right (PV)</a:t>
            </a:r>
          </a:p>
          <a:p>
            <a:r>
              <a:rPr lang="en-US" b="1" dirty="0">
                <a:solidFill>
                  <a:srgbClr val="C00000"/>
                </a:solidFill>
              </a:rPr>
              <a:t>15070 Regenerator Crown Temperature Port 6 RHS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1727 D/S Working End Cooling Air Flow Control Left (PV)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2923 Filling Pocket Closed Bottom Temperature Centre (PV)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5288 Front Wall Cooling Air Flow (PV)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902314E-C8A9-46D4-B0F5-00CC5AEB2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0253" r="9267" b="7613"/>
          <a:stretch/>
        </p:blipFill>
        <p:spPr>
          <a:xfrm>
            <a:off x="372862" y="1078960"/>
            <a:ext cx="6427433" cy="470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83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37DF-9C53-451E-A95F-04DFA192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987"/>
          </a:xfrm>
        </p:spPr>
        <p:txBody>
          <a:bodyPr>
            <a:normAutofit fontScale="90000"/>
          </a:bodyPr>
          <a:lstStyle/>
          <a:p>
            <a:r>
              <a:rPr lang="en-GB" dirty="0"/>
              <a:t>Key Inputs (Linear Regression): case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9ADD6-9799-4592-B855-20717D72BE0D}"/>
              </a:ext>
            </a:extLst>
          </p:cNvPr>
          <p:cNvSpPr txBox="1"/>
          <p:nvPr/>
        </p:nvSpPr>
        <p:spPr>
          <a:xfrm>
            <a:off x="7173157" y="1383407"/>
            <a:ext cx="4811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Inputs:</a:t>
            </a: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2913 Closed Bottom Temperature - Port 1 (PV)</a:t>
            </a:r>
          </a:p>
          <a:p>
            <a:r>
              <a:rPr lang="en-US" b="1" dirty="0">
                <a:solidFill>
                  <a:srgbClr val="C00000"/>
                </a:solidFill>
              </a:rPr>
              <a:t>2914 Closed Bottom Temperature - Port 2 (PV)</a:t>
            </a:r>
          </a:p>
          <a:p>
            <a:r>
              <a:rPr lang="en-US" b="1" dirty="0">
                <a:solidFill>
                  <a:srgbClr val="C00000"/>
                </a:solidFill>
              </a:rPr>
              <a:t>11152 D/S Working End Cooling Air Flow Control Right (OP)</a:t>
            </a:r>
          </a:p>
          <a:p>
            <a:r>
              <a:rPr lang="en-US" b="1" dirty="0">
                <a:solidFill>
                  <a:srgbClr val="C00000"/>
                </a:solidFill>
              </a:rPr>
              <a:t>1728 D/S Working End Cooling Air Flow Control Right (PV)</a:t>
            </a:r>
          </a:p>
          <a:p>
            <a:r>
              <a:rPr lang="en-US" b="1" dirty="0">
                <a:solidFill>
                  <a:srgbClr val="C00000"/>
                </a:solidFill>
              </a:rPr>
              <a:t>15070 Regenerator Crown Temperature Port 6 RHS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1727 D/S Working End Cooling Air Flow Control Left (PV)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2923 Filling Pocket Closed Bottom Temperature Centre (PV)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5288 Front Wall Cooling Air Flow (PV)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902314E-C8A9-46D4-B0F5-00CC5AEB2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0253" r="9267" b="7613"/>
          <a:stretch/>
        </p:blipFill>
        <p:spPr>
          <a:xfrm>
            <a:off x="372862" y="1078960"/>
            <a:ext cx="6427433" cy="4700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FAA3B4-6DE4-4173-AA4B-5A6F69FF90FE}"/>
              </a:ext>
            </a:extLst>
          </p:cNvPr>
          <p:cNvSpPr/>
          <p:nvPr/>
        </p:nvSpPr>
        <p:spPr>
          <a:xfrm>
            <a:off x="7065887" y="1740023"/>
            <a:ext cx="4874581" cy="1899822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2DEE1-F39D-4595-AE38-8F098DB6493A}"/>
              </a:ext>
            </a:extLst>
          </p:cNvPr>
          <p:cNvSpPr txBox="1"/>
          <p:nvPr/>
        </p:nvSpPr>
        <p:spPr>
          <a:xfrm>
            <a:off x="10760474" y="1377049"/>
            <a:ext cx="128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common</a:t>
            </a:r>
          </a:p>
        </p:txBody>
      </p:sp>
    </p:spTree>
    <p:extLst>
      <p:ext uri="{BB962C8B-B14F-4D97-AF65-F5344CB8AC3E}">
        <p14:creationId xmlns:p14="http://schemas.microsoft.com/office/powerpoint/2010/main" val="208088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5A7C-D67A-4063-BE73-CFCCE7B0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A07111"/>
                </a:solidFill>
              </a:rPr>
              <a:t>Pre-processing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4CD8-0719-48EE-A693-1C776B05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emove remaining points from the spikes</a:t>
            </a:r>
            <a:r>
              <a:rPr lang="en-GB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6A1CC-5EA4-42EF-BB0C-16A03D11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C787A-2926-414D-8953-5C705B4C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3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37FC-2B86-4A71-8A61-AA56D49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D485-E8DA-4615-817C-9E9EDC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86945F-0153-4BD6-A829-FFBF2A86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" y="1909740"/>
            <a:ext cx="11869941" cy="249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09511-8982-4627-94FE-7BF8D16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613485"/>
            <a:ext cx="10821338" cy="221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9F949-75C6-4A20-BAAB-3B181E7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" y="66334"/>
            <a:ext cx="11181033" cy="15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4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37FC-2B86-4A71-8A61-AA56D49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D485-E8DA-4615-817C-9E9EDC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86945F-0153-4BD6-A829-FFBF2A86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" y="1909740"/>
            <a:ext cx="11869941" cy="249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09511-8982-4627-94FE-7BF8D16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613485"/>
            <a:ext cx="10821338" cy="221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9F949-75C6-4A20-BAAB-3B181E7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" y="66334"/>
            <a:ext cx="11181033" cy="15834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B348A2-2353-4A93-9078-5F4D23DD6FB5}"/>
              </a:ext>
            </a:extLst>
          </p:cNvPr>
          <p:cNvSpPr/>
          <p:nvPr/>
        </p:nvSpPr>
        <p:spPr>
          <a:xfrm>
            <a:off x="2006353" y="2015231"/>
            <a:ext cx="1038688" cy="54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817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Eliminating left over points from the spikes removal process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/>
              <p:nvPr/>
            </p:nvSpPr>
            <p:spPr>
              <a:xfrm>
                <a:off x="701040" y="1305341"/>
                <a:ext cx="10617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Eliminate points that are beyond one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200" dirty="0"/>
                  <a:t> from the spikes location.: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Take 3 points after and 3 points before the spikes.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If they are &gt; than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200" dirty="0"/>
                  <a:t>, eliminate them.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If they are &lt; than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200" dirty="0"/>
                  <a:t>, assume they are part of the signal.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1305341"/>
                <a:ext cx="10617200" cy="2062103"/>
              </a:xfrm>
              <a:prstGeom prst="rect">
                <a:avLst/>
              </a:prstGeom>
              <a:blipFill>
                <a:blip r:embed="rId2"/>
                <a:stretch>
                  <a:fillRect l="-631" b="-5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531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BFC4C-DD5E-42E2-A41A-252F82FA7959}"/>
              </a:ext>
            </a:extLst>
          </p:cNvPr>
          <p:cNvSpPr txBox="1"/>
          <p:nvPr/>
        </p:nvSpPr>
        <p:spPr>
          <a:xfrm>
            <a:off x="5077805" y="436864"/>
            <a:ext cx="20363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Comparison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98C336-EC2D-42DB-8090-CEC2BB3AE1A4}"/>
              </a:ext>
            </a:extLst>
          </p:cNvPr>
          <p:cNvSpPr txBox="1"/>
          <p:nvPr/>
        </p:nvSpPr>
        <p:spPr>
          <a:xfrm>
            <a:off x="1412240" y="5359884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Red line: Spikes removed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1CA71-4A4A-403A-A7B8-D54C0017F13E}"/>
              </a:ext>
            </a:extLst>
          </p:cNvPr>
          <p:cNvSpPr txBox="1"/>
          <p:nvPr/>
        </p:nvSpPr>
        <p:spPr>
          <a:xfrm>
            <a:off x="7393282" y="5491893"/>
            <a:ext cx="327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Red line: Spikes and left over points removed.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3BF1958-802D-49FD-BF6E-FFE73BF3B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6136" r="9417" b="7533"/>
          <a:stretch/>
        </p:blipFill>
        <p:spPr>
          <a:xfrm>
            <a:off x="6215363" y="1242874"/>
            <a:ext cx="5787032" cy="4058137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BCA48BCF-E061-4809-B329-34245F2E5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1" t="6136" r="9345" b="7394"/>
          <a:stretch/>
        </p:blipFill>
        <p:spPr>
          <a:xfrm>
            <a:off x="116618" y="1242874"/>
            <a:ext cx="5787032" cy="40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9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98C336-EC2D-42DB-8090-CEC2BB3AE1A4}"/>
              </a:ext>
            </a:extLst>
          </p:cNvPr>
          <p:cNvSpPr txBox="1"/>
          <p:nvPr/>
        </p:nvSpPr>
        <p:spPr>
          <a:xfrm>
            <a:off x="1412240" y="5359884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Red line: Spikes removed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61CA71-4A4A-403A-A7B8-D54C0017F13E}"/>
                  </a:ext>
                </a:extLst>
              </p:cNvPr>
              <p:cNvSpPr txBox="1"/>
              <p:nvPr/>
            </p:nvSpPr>
            <p:spPr>
              <a:xfrm>
                <a:off x="7393282" y="5491893"/>
                <a:ext cx="32715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Red line: Spikes and left over points within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from the spikes removed.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61CA71-4A4A-403A-A7B8-D54C0017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282" y="5491893"/>
                <a:ext cx="3271520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3BF1958-802D-49FD-BF6E-FFE73BF3B9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6136" r="9417" b="7533"/>
          <a:stretch/>
        </p:blipFill>
        <p:spPr>
          <a:xfrm>
            <a:off x="6215363" y="1242874"/>
            <a:ext cx="5787032" cy="4058137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BCA48BCF-E061-4809-B329-34245F2E55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1" t="6136" r="9345" b="7394"/>
          <a:stretch/>
        </p:blipFill>
        <p:spPr>
          <a:xfrm>
            <a:off x="116618" y="1242874"/>
            <a:ext cx="5787032" cy="405813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8D2C366-075C-4BCD-99D5-B50ECE1240D1}"/>
              </a:ext>
            </a:extLst>
          </p:cNvPr>
          <p:cNvSpPr/>
          <p:nvPr/>
        </p:nvSpPr>
        <p:spPr>
          <a:xfrm>
            <a:off x="665825" y="1615736"/>
            <a:ext cx="213064" cy="32847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54E92-5479-4EDC-B3F8-28FC702A53F0}"/>
              </a:ext>
            </a:extLst>
          </p:cNvPr>
          <p:cNvSpPr/>
          <p:nvPr/>
        </p:nvSpPr>
        <p:spPr>
          <a:xfrm>
            <a:off x="2149876" y="1697114"/>
            <a:ext cx="213064" cy="32847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353A96-6B0C-4BA2-9089-919B8FD07181}"/>
              </a:ext>
            </a:extLst>
          </p:cNvPr>
          <p:cNvSpPr/>
          <p:nvPr/>
        </p:nvSpPr>
        <p:spPr>
          <a:xfrm>
            <a:off x="2567126" y="2664781"/>
            <a:ext cx="213064" cy="32847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E05325-5557-4761-ADC7-C41F080A4A2C}"/>
              </a:ext>
            </a:extLst>
          </p:cNvPr>
          <p:cNvSpPr/>
          <p:nvPr/>
        </p:nvSpPr>
        <p:spPr>
          <a:xfrm>
            <a:off x="3558564" y="2080334"/>
            <a:ext cx="213064" cy="32847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70371E-C815-4A9C-814C-DF4018B730D5}"/>
              </a:ext>
            </a:extLst>
          </p:cNvPr>
          <p:cNvSpPr/>
          <p:nvPr/>
        </p:nvSpPr>
        <p:spPr>
          <a:xfrm>
            <a:off x="4187056" y="2943468"/>
            <a:ext cx="213064" cy="32847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5077805" y="436864"/>
            <a:ext cx="20363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45502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D6D6D1-B0A6-493A-8AC5-F2FD8B6B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6" y="487680"/>
            <a:ext cx="6136733" cy="479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41860A-DA89-4E42-A3EF-7B7351D20319}"/>
              </a:ext>
            </a:extLst>
          </p:cNvPr>
          <p:cNvSpPr txBox="1"/>
          <p:nvPr/>
        </p:nvSpPr>
        <p:spPr>
          <a:xfrm>
            <a:off x="5524870" y="5877017"/>
            <a:ext cx="1142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1335045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44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D6D6D1-B0A6-493A-8AC5-F2FD8B6B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6" y="487680"/>
            <a:ext cx="6136733" cy="4795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81F82-92CC-486B-9FEB-9AB9CD41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51" y="797560"/>
            <a:ext cx="4379765" cy="32054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8C2FD9-4A8A-423E-B784-C9EF9C7E0B1B}"/>
              </a:ext>
            </a:extLst>
          </p:cNvPr>
          <p:cNvSpPr/>
          <p:nvPr/>
        </p:nvSpPr>
        <p:spPr>
          <a:xfrm>
            <a:off x="2032000" y="4226560"/>
            <a:ext cx="822960" cy="49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4EC13-10E9-411E-9B42-823872629BCC}"/>
              </a:ext>
            </a:extLst>
          </p:cNvPr>
          <p:cNvSpPr txBox="1"/>
          <p:nvPr/>
        </p:nvSpPr>
        <p:spPr>
          <a:xfrm>
            <a:off x="6745144" y="461772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Both models look good (they should 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Encouraging to see that the linear regression model is so close to the Gaussian Process.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9D517-8EE9-4DB3-AA65-8216AA9E4E36}"/>
              </a:ext>
            </a:extLst>
          </p:cNvPr>
          <p:cNvSpPr txBox="1"/>
          <p:nvPr/>
        </p:nvSpPr>
        <p:spPr>
          <a:xfrm>
            <a:off x="5524870" y="5877017"/>
            <a:ext cx="1142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286216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CAAF8-C16E-4FAE-99EC-D17CF020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C24CB-AA7C-4384-8BD1-9BC4EE4E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12A2FA-793E-408F-BEFD-50BCF12A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35" y="751840"/>
            <a:ext cx="5916487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F4B87-E821-4B51-A8DC-9503BD57522B}"/>
              </a:ext>
            </a:extLst>
          </p:cNvPr>
          <p:cNvSpPr txBox="1"/>
          <p:nvPr/>
        </p:nvSpPr>
        <p:spPr>
          <a:xfrm>
            <a:off x="5524870" y="5877017"/>
            <a:ext cx="1142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367610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CAAF8-C16E-4FAE-99EC-D17CF020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C24CB-AA7C-4384-8BD1-9BC4EE4E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12A2FA-793E-408F-BEFD-50BCF12A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35" y="751840"/>
            <a:ext cx="5916487" cy="472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3C5C0D-EAE5-45F6-8D57-23CF9343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02" y="1021080"/>
            <a:ext cx="4753198" cy="34899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48F14F-2E42-440E-97F5-ED5ACC023D3D}"/>
              </a:ext>
            </a:extLst>
          </p:cNvPr>
          <p:cNvSpPr/>
          <p:nvPr/>
        </p:nvSpPr>
        <p:spPr>
          <a:xfrm>
            <a:off x="2905760" y="4353560"/>
            <a:ext cx="701040" cy="629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ECB82-CC2D-42B9-B9CD-7C47F988C250}"/>
              </a:ext>
            </a:extLst>
          </p:cNvPr>
          <p:cNvSpPr txBox="1"/>
          <p:nvPr/>
        </p:nvSpPr>
        <p:spPr>
          <a:xfrm>
            <a:off x="6527800" y="4438967"/>
            <a:ext cx="5019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Both fairly close; encouraging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a huge obvious difference between Linear Regression and GP; also encouraging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want to avoid ‘lagged predictions’ in the Linear Regression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Predictions still noisy; bespoke filtering to be analysed in future work.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A96F8-E013-4479-99CC-F2FC6FFA2C4C}"/>
              </a:ext>
            </a:extLst>
          </p:cNvPr>
          <p:cNvSpPr txBox="1"/>
          <p:nvPr/>
        </p:nvSpPr>
        <p:spPr>
          <a:xfrm>
            <a:off x="5524870" y="5877017"/>
            <a:ext cx="1142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153187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501F1-AF84-43F2-8CF1-8DCEEDE5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1E479-6BC0-4FA9-A133-ADBB8F8E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CA5F3DD-6611-4299-BC10-7DD926B2F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06315"/>
              </p:ext>
            </p:extLst>
          </p:nvPr>
        </p:nvGraphicFramePr>
        <p:xfrm>
          <a:off x="6705600" y="1099820"/>
          <a:ext cx="51104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93">
                  <a:extLst>
                    <a:ext uri="{9D8B030D-6E8A-4147-A177-3AD203B41FA5}">
                      <a16:colId xmlns:a16="http://schemas.microsoft.com/office/drawing/2014/main" val="1644916224"/>
                    </a:ext>
                  </a:extLst>
                </a:gridCol>
                <a:gridCol w="1703493">
                  <a:extLst>
                    <a:ext uri="{9D8B030D-6E8A-4147-A177-3AD203B41FA5}">
                      <a16:colId xmlns:a16="http://schemas.microsoft.com/office/drawing/2014/main" val="1594002769"/>
                    </a:ext>
                  </a:extLst>
                </a:gridCol>
                <a:gridCol w="1703493">
                  <a:extLst>
                    <a:ext uri="{9D8B030D-6E8A-4147-A177-3AD203B41FA5}">
                      <a16:colId xmlns:a16="http://schemas.microsoft.com/office/drawing/2014/main" val="1466587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1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Training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70.0e-5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2.8e-5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6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9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Training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1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0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979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25A6E5-C71F-465A-97D4-9B7522EBF64D}"/>
              </a:ext>
            </a:extLst>
          </p:cNvPr>
          <p:cNvSpPr txBox="1"/>
          <p:nvPr/>
        </p:nvSpPr>
        <p:spPr>
          <a:xfrm>
            <a:off x="741680" y="5176520"/>
            <a:ext cx="1046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Interesting that the GP wins on training data but loses on test data; a classic example of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Next we reverse the roles of the training and test data…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EA13B-E464-4645-B20D-88EA4957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1" y="563880"/>
            <a:ext cx="5654258" cy="40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2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14A8C-71CD-417C-971B-74DEABE2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D3D72-4376-4B4E-8BF8-843B0704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694F2C-D084-49D1-8A4E-E2C89A8EF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4" y="452120"/>
            <a:ext cx="5990314" cy="482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34F9F-45BB-4F86-B000-5324251025C1}"/>
              </a:ext>
            </a:extLst>
          </p:cNvPr>
          <p:cNvSpPr txBox="1"/>
          <p:nvPr/>
        </p:nvSpPr>
        <p:spPr>
          <a:xfrm>
            <a:off x="5524870" y="5877017"/>
            <a:ext cx="1142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415014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14A8C-71CD-417C-971B-74DEABE2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D3D72-4376-4B4E-8BF8-843B0704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0C7F9B-A474-4C06-8AA8-DEEA9F2D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791" y="690880"/>
            <a:ext cx="4151089" cy="3151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694F2C-D084-49D1-8A4E-E2C89A8EF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4" y="452120"/>
            <a:ext cx="5990314" cy="4826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666CB0-25FA-4CBC-844B-682863900E55}"/>
              </a:ext>
            </a:extLst>
          </p:cNvPr>
          <p:cNvSpPr/>
          <p:nvPr/>
        </p:nvSpPr>
        <p:spPr>
          <a:xfrm>
            <a:off x="2743200" y="4429760"/>
            <a:ext cx="72136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9339F-51C0-4C4F-8197-EE493DC37EFA}"/>
              </a:ext>
            </a:extLst>
          </p:cNvPr>
          <p:cNvSpPr txBox="1"/>
          <p:nvPr/>
        </p:nvSpPr>
        <p:spPr>
          <a:xfrm>
            <a:off x="6461760" y="4130040"/>
            <a:ext cx="4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Very good fit from both models (as we would expect)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4F185-029C-4965-AD73-6EB759DA31CA}"/>
              </a:ext>
            </a:extLst>
          </p:cNvPr>
          <p:cNvSpPr txBox="1"/>
          <p:nvPr/>
        </p:nvSpPr>
        <p:spPr>
          <a:xfrm>
            <a:off x="5524870" y="5877017"/>
            <a:ext cx="1142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87303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1095</Words>
  <Application>Microsoft Office PowerPoint</Application>
  <PresentationFormat>Widescreen</PresentationFormat>
  <Paragraphs>209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Roboto</vt:lpstr>
      <vt:lpstr>Office Theme</vt:lpstr>
      <vt:lpstr>1_Office Theme</vt:lpstr>
      <vt:lpstr>NSG Pilkington – University of Liverpool Machine Learning Project:  20/01/2021</vt:lpstr>
      <vt:lpstr>Recursive Model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Inputs (Linear Regression): case 1</vt:lpstr>
      <vt:lpstr>Key Inputs (Linear Regression): case 1</vt:lpstr>
      <vt:lpstr>Key Inputs (Linear Regression): case 1</vt:lpstr>
      <vt:lpstr>Key Inputs (Linear Regression): case 1</vt:lpstr>
      <vt:lpstr>Key Inputs (Linear Regression): case 2</vt:lpstr>
      <vt:lpstr>Key Inputs (Linear Regression): case 2</vt:lpstr>
      <vt:lpstr>Key Inputs (Linear Regression): case 2</vt:lpstr>
      <vt:lpstr>Key Inputs (Linear Regression): case 2</vt:lpstr>
      <vt:lpstr>Pre-processing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Diego Echeverria</cp:lastModifiedBy>
  <cp:revision>316</cp:revision>
  <dcterms:created xsi:type="dcterms:W3CDTF">2020-12-01T17:36:12Z</dcterms:created>
  <dcterms:modified xsi:type="dcterms:W3CDTF">2021-01-20T10:18:58Z</dcterms:modified>
</cp:coreProperties>
</file>