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44"/>
  </p:notesMasterIdLst>
  <p:handoutMasterIdLst>
    <p:handoutMasterId r:id="rId45"/>
  </p:handoutMasterIdLst>
  <p:sldIdLst>
    <p:sldId id="256" r:id="rId3"/>
    <p:sldId id="650" r:id="rId4"/>
    <p:sldId id="651" r:id="rId5"/>
    <p:sldId id="627" r:id="rId6"/>
    <p:sldId id="597" r:id="rId7"/>
    <p:sldId id="598" r:id="rId8"/>
    <p:sldId id="635" r:id="rId9"/>
    <p:sldId id="628" r:id="rId10"/>
    <p:sldId id="629" r:id="rId11"/>
    <p:sldId id="632" r:id="rId12"/>
    <p:sldId id="633" r:id="rId13"/>
    <p:sldId id="634" r:id="rId14"/>
    <p:sldId id="636" r:id="rId15"/>
    <p:sldId id="637" r:id="rId16"/>
    <p:sldId id="630" r:id="rId17"/>
    <p:sldId id="638" r:id="rId18"/>
    <p:sldId id="639" r:id="rId19"/>
    <p:sldId id="640" r:id="rId20"/>
    <p:sldId id="641" r:id="rId21"/>
    <p:sldId id="652" r:id="rId22"/>
    <p:sldId id="596" r:id="rId23"/>
    <p:sldId id="642" r:id="rId24"/>
    <p:sldId id="643" r:id="rId25"/>
    <p:sldId id="554" r:id="rId26"/>
    <p:sldId id="644" r:id="rId27"/>
    <p:sldId id="645" r:id="rId28"/>
    <p:sldId id="653" r:id="rId29"/>
    <p:sldId id="647" r:id="rId30"/>
    <p:sldId id="603" r:id="rId31"/>
    <p:sldId id="605" r:id="rId32"/>
    <p:sldId id="648" r:id="rId33"/>
    <p:sldId id="606" r:id="rId34"/>
    <p:sldId id="607" r:id="rId35"/>
    <p:sldId id="654" r:id="rId36"/>
    <p:sldId id="608" r:id="rId37"/>
    <p:sldId id="609" r:id="rId38"/>
    <p:sldId id="649" r:id="rId39"/>
    <p:sldId id="610" r:id="rId40"/>
    <p:sldId id="611" r:id="rId41"/>
    <p:sldId id="646" r:id="rId42"/>
    <p:sldId id="6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19B20F-8921-4AA8-86BB-4DFA64E70FB6}">
          <p14:sldIdLst>
            <p14:sldId id="256"/>
            <p14:sldId id="650"/>
            <p14:sldId id="651"/>
            <p14:sldId id="627"/>
            <p14:sldId id="597"/>
            <p14:sldId id="598"/>
            <p14:sldId id="635"/>
            <p14:sldId id="628"/>
            <p14:sldId id="629"/>
            <p14:sldId id="632"/>
            <p14:sldId id="633"/>
            <p14:sldId id="634"/>
            <p14:sldId id="636"/>
            <p14:sldId id="637"/>
            <p14:sldId id="630"/>
            <p14:sldId id="638"/>
            <p14:sldId id="639"/>
            <p14:sldId id="640"/>
            <p14:sldId id="641"/>
            <p14:sldId id="652"/>
            <p14:sldId id="596"/>
            <p14:sldId id="642"/>
            <p14:sldId id="643"/>
            <p14:sldId id="554"/>
            <p14:sldId id="644"/>
            <p14:sldId id="645"/>
            <p14:sldId id="653"/>
            <p14:sldId id="647"/>
            <p14:sldId id="603"/>
            <p14:sldId id="605"/>
            <p14:sldId id="648"/>
            <p14:sldId id="606"/>
            <p14:sldId id="607"/>
            <p14:sldId id="654"/>
            <p14:sldId id="608"/>
            <p14:sldId id="609"/>
            <p14:sldId id="649"/>
            <p14:sldId id="610"/>
            <p14:sldId id="611"/>
            <p14:sldId id="646"/>
            <p14:sldId id="6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Green" initials="PG" lastIdx="7" clrIdx="0">
    <p:extLst>
      <p:ext uri="{19B8F6BF-5375-455C-9EA6-DF929625EA0E}">
        <p15:presenceInfo xmlns:p15="http://schemas.microsoft.com/office/powerpoint/2012/main" userId="84a8dbd73bad1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8A38"/>
    <a:srgbClr val="A07111"/>
    <a:srgbClr val="FF00F9"/>
    <a:srgbClr val="1F2B7D"/>
    <a:srgbClr val="002060"/>
    <a:srgbClr val="19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250" autoAdjust="0"/>
  </p:normalViewPr>
  <p:slideViewPr>
    <p:cSldViewPr snapToGrid="0">
      <p:cViewPr varScale="1">
        <p:scale>
          <a:sx n="72" d="100"/>
          <a:sy n="72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FB33F-63CF-4B72-90C0-4D55C6729EDA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FF81-C815-4067-A30E-55F30CAE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4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B5CD-065B-4433-9B81-D7D3B9DAA944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4DAE-89E5-438C-B298-CCD8B2A43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370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922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639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186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647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F0DFA0-81CF-B642-B0A1-F7681E2A2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402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86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686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86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015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39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419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800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40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79E-5E3D-41C9-800E-1600934D3B5B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1B3B-3EDB-4B4A-9D63-4A2C7A8655AF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63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4D89-8600-457A-9312-31C3A1B3DD5A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5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79E-5E3D-41C9-800E-1600934D3B5B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532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1E4-01CD-49CA-8324-094CB1377618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81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629-7D34-4DC8-99D4-496A35DFE7C5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073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A05C-E864-4ED8-A427-D4DBD062D829}" type="datetime1">
              <a:rPr lang="en-GB" smtClean="0"/>
              <a:t>27/01/2021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93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AFC9-F0D9-4051-B392-8DEA9552777B}" type="datetime1">
              <a:rPr lang="en-GB" smtClean="0"/>
              <a:t>27/01/2021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024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F83D-D83C-455E-B673-6170CB98419F}" type="datetime1">
              <a:rPr lang="en-GB" smtClean="0"/>
              <a:t>27/01/2021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364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CCE-1056-417C-8FD6-0ED3F56513F3}" type="datetime1">
              <a:rPr lang="en-GB" smtClean="0"/>
              <a:t>27/01/2021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196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807-9081-4E6C-B7B9-74B842A2B81C}" type="datetime1">
              <a:rPr lang="en-GB" smtClean="0"/>
              <a:t>27/01/2021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81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1E4-01CD-49CA-8324-094CB1377618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51A5-8A65-4398-8912-ADB622DE7C3C}" type="datetime1">
              <a:rPr lang="en-GB" smtClean="0"/>
              <a:t>27/01/2021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702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1B3B-3EDB-4B4A-9D63-4A2C7A8655AF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706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4D89-8600-457A-9312-31C3A1B3DD5A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28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629-7D34-4DC8-99D4-496A35DFE7C5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A05C-E864-4ED8-A427-D4DBD062D829}" type="datetime1">
              <a:rPr lang="en-GB" smtClean="0"/>
              <a:t>27/01/2021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AFC9-F0D9-4051-B392-8DEA9552777B}" type="datetime1">
              <a:rPr lang="en-GB" smtClean="0"/>
              <a:t>27/01/2021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F83D-D83C-455E-B673-6170CB98419F}" type="datetime1">
              <a:rPr lang="en-GB" smtClean="0"/>
              <a:t>27/01/2021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CCE-1056-417C-8FD6-0ED3F56513F3}" type="datetime1">
              <a:rPr lang="en-GB" smtClean="0"/>
              <a:t>27/01/2021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807-9081-4E6C-B7B9-74B842A2B81C}" type="datetime1">
              <a:rPr lang="en-GB" smtClean="0"/>
              <a:t>27/01/2021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51A5-8A65-4398-8912-ADB622DE7C3C}" type="datetime1">
              <a:rPr lang="en-GB" smtClean="0"/>
              <a:t>27/01/2021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DC6C-0DFD-4701-BFA3-7047FF61282B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DC6C-0DFD-4701-BFA3-7047FF61282B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86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08" y="534970"/>
            <a:ext cx="6333584" cy="2894030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NSG Pilkington – University of Liverpool Machine Learning Project: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27/01/2021</a:t>
            </a:r>
            <a:endParaRPr lang="en-GB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260" y="3974265"/>
            <a:ext cx="3051142" cy="2331685"/>
          </a:xfrm>
        </p:spPr>
        <p:txBody>
          <a:bodyPr>
            <a:noAutofit/>
          </a:bodyPr>
          <a:lstStyle/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Peter Green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Echeverria</a:t>
            </a:r>
          </a:p>
          <a:p>
            <a:pPr algn="just"/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Institute,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77" y="1056950"/>
            <a:ext cx="89267" cy="160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2" y="4737970"/>
            <a:ext cx="4503161" cy="18383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fld id="{08128F8F-2851-4536-A9C7-72A8F35850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3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5A7C-D67A-4063-BE73-CFCCE7B0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solidFill>
                  <a:srgbClr val="B18A38"/>
                </a:solidFill>
                <a:latin typeface="Roboto"/>
              </a:rPr>
              <a:t>Testing the removal of the potential remaining data from the spikes</a:t>
            </a:r>
            <a:endParaRPr lang="en-GB" sz="3400" b="1" dirty="0">
              <a:solidFill>
                <a:srgbClr val="B18A3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E4CD8-0719-48EE-A693-1C776B055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When using the data corresponding to the period from ‘21/09/19’ to ‘25/10/19’.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"/>
              </a:rPr>
              <a:t>When using the data corresponding to the period from ‘07/03/2020’ to ‘19/03/2020’.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6A1CC-5EA4-42EF-BB0C-16A03D11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C787A-2926-414D-8953-5C705B4C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73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9AF75C54-66AA-4E5A-8AE3-47F24F0A2A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6" t="6066" r="9272" b="5716"/>
          <a:stretch/>
        </p:blipFill>
        <p:spPr>
          <a:xfrm>
            <a:off x="1124504" y="1070925"/>
            <a:ext cx="9942991" cy="51845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clean regions: ISRA 5D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11</a:t>
            </a:fld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6E3FD3-6B3E-43FC-92BA-BCA369D4CCDA}"/>
              </a:ext>
            </a:extLst>
          </p:cNvPr>
          <p:cNvGrpSpPr/>
          <p:nvPr/>
        </p:nvGrpSpPr>
        <p:grpSpPr>
          <a:xfrm>
            <a:off x="1705060" y="1619096"/>
            <a:ext cx="1944051" cy="923512"/>
            <a:chOff x="9982200" y="1802788"/>
            <a:chExt cx="2656372" cy="10156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328258-5CB0-45FF-B4D2-0B0BCCD5EFA1}"/>
                </a:ext>
              </a:extLst>
            </p:cNvPr>
            <p:cNvSpPr/>
            <p:nvPr/>
          </p:nvSpPr>
          <p:spPr>
            <a:xfrm>
              <a:off x="10156988" y="1974719"/>
              <a:ext cx="282804" cy="302467"/>
            </a:xfrm>
            <a:prstGeom prst="rect">
              <a:avLst/>
            </a:prstGeom>
            <a:gradFill>
              <a:gsLst>
                <a:gs pos="100000">
                  <a:srgbClr val="92D050"/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8F222D-E66C-466E-9ACD-10F56597A224}"/>
                </a:ext>
              </a:extLst>
            </p:cNvPr>
            <p:cNvSpPr/>
            <p:nvPr/>
          </p:nvSpPr>
          <p:spPr>
            <a:xfrm>
              <a:off x="9982200" y="2601798"/>
              <a:ext cx="632381" cy="942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B87FB0-A268-416C-8D43-213760B6991E}"/>
                </a:ext>
              </a:extLst>
            </p:cNvPr>
            <p:cNvSpPr txBox="1"/>
            <p:nvPr/>
          </p:nvSpPr>
          <p:spPr>
            <a:xfrm>
              <a:off x="10657785" y="1802788"/>
              <a:ext cx="1980787" cy="40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Clean regions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AC4E85-FF7F-45FF-A138-9250F5DABEAC}"/>
                </a:ext>
              </a:extLst>
            </p:cNvPr>
            <p:cNvSpPr txBox="1"/>
            <p:nvPr/>
          </p:nvSpPr>
          <p:spPr>
            <a:xfrm>
              <a:off x="10644430" y="244911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ISRA 5D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B30536-6733-42A7-BE56-7824BC563D0B}"/>
              </a:ext>
            </a:extLst>
          </p:cNvPr>
          <p:cNvCxnSpPr>
            <a:cxnSpLocks/>
          </p:cNvCxnSpPr>
          <p:nvPr/>
        </p:nvCxnSpPr>
        <p:spPr>
          <a:xfrm flipV="1">
            <a:off x="3835153" y="5712431"/>
            <a:ext cx="469719" cy="812656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37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 fontScale="90000"/>
          </a:bodyPr>
          <a:lstStyle/>
          <a:p>
            <a:r>
              <a:rPr lang="en-US" altLang="en-US" sz="27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1: High-pass filter, spike definition and remaining values definition</a:t>
            </a:r>
            <a:endParaRPr lang="en-GB" sz="27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12</a:t>
            </a:fld>
            <a:endParaRPr lang="en-GB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9B858F1F-55E7-4FE6-8E77-47D0B75A27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8" t="11628" r="9710" b="6136"/>
          <a:stretch/>
        </p:blipFill>
        <p:spPr>
          <a:xfrm>
            <a:off x="1162974" y="1253359"/>
            <a:ext cx="9845337" cy="496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0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 fontScale="90000"/>
          </a:bodyPr>
          <a:lstStyle/>
          <a:p>
            <a:r>
              <a:rPr lang="en-US" altLang="en-US" sz="27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1: High-pass filter, spike definition and remaining values definition</a:t>
            </a:r>
            <a:endParaRPr lang="en-GB" sz="27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13</a:t>
            </a:fld>
            <a:endParaRPr lang="en-GB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9B858F1F-55E7-4FE6-8E77-47D0B75A27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8" t="11628" r="9710" b="6136"/>
          <a:stretch/>
        </p:blipFill>
        <p:spPr>
          <a:xfrm>
            <a:off x="1162974" y="1253359"/>
            <a:ext cx="9845337" cy="496101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7A3BCC-2E1C-4BC0-8CBD-26EE927DE939}"/>
              </a:ext>
            </a:extLst>
          </p:cNvPr>
          <p:cNvSpPr/>
          <p:nvPr/>
        </p:nvSpPr>
        <p:spPr>
          <a:xfrm>
            <a:off x="4623758" y="4002657"/>
            <a:ext cx="724619" cy="2147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A9297-424A-4E53-8B49-F218A3FCA860}"/>
              </a:ext>
            </a:extLst>
          </p:cNvPr>
          <p:cNvSpPr txBox="1"/>
          <p:nvPr/>
        </p:nvSpPr>
        <p:spPr>
          <a:xfrm>
            <a:off x="4435651" y="3429000"/>
            <a:ext cx="110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Zoom in</a:t>
            </a:r>
          </a:p>
        </p:txBody>
      </p:sp>
    </p:spTree>
    <p:extLst>
      <p:ext uri="{BB962C8B-B14F-4D97-AF65-F5344CB8AC3E}">
        <p14:creationId xmlns:p14="http://schemas.microsoft.com/office/powerpoint/2010/main" val="4138067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 fontScale="90000"/>
          </a:bodyPr>
          <a:lstStyle/>
          <a:p>
            <a:r>
              <a:rPr lang="en-US" altLang="en-US" sz="27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1: High-pass filter, spike definition and remaining values definition</a:t>
            </a:r>
            <a:endParaRPr lang="en-GB" sz="27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14</a:t>
            </a:fld>
            <a:endParaRPr lang="en-GB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0F6CD26-42C7-4F3B-8A21-EC6FAA5F91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3" t="11848" r="9519" b="6239"/>
          <a:stretch/>
        </p:blipFill>
        <p:spPr>
          <a:xfrm>
            <a:off x="1196829" y="1359016"/>
            <a:ext cx="9798341" cy="475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98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5A7C-D67A-4063-BE73-CFCCE7B0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solidFill>
                  <a:srgbClr val="B18A38"/>
                </a:solidFill>
                <a:latin typeface="Roboto"/>
              </a:rPr>
              <a:t>Removal of the potential remaining data from the spikes</a:t>
            </a:r>
            <a:endParaRPr lang="en-GB" sz="3400" b="1" dirty="0">
              <a:solidFill>
                <a:srgbClr val="B18A3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E4CD8-0719-48EE-A693-1C776B055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"/>
              </a:rPr>
              <a:t>When using the data corresponding to the period from ‘21/09/19’ to ‘25/10/19’.</a:t>
            </a:r>
          </a:p>
          <a:p>
            <a:r>
              <a:rPr lang="en-US" dirty="0">
                <a:solidFill>
                  <a:srgbClr val="000000"/>
                </a:solidFill>
                <a:latin typeface="Roboto"/>
              </a:rPr>
              <a:t>When using the data corresponding to the period from ‘07/03/2020’ to ‘19/03/2020’.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6A1CC-5EA4-42EF-BB0C-16A03D11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C787A-2926-414D-8953-5C705B4C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229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9AF75C54-66AA-4E5A-8AE3-47F24F0A2A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6" t="6066" r="9272" b="5716"/>
          <a:stretch/>
        </p:blipFill>
        <p:spPr>
          <a:xfrm>
            <a:off x="1124504" y="1070925"/>
            <a:ext cx="9942991" cy="51845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clean regions: ISRA 5D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16</a:t>
            </a:fld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6E3FD3-6B3E-43FC-92BA-BCA369D4CCDA}"/>
              </a:ext>
            </a:extLst>
          </p:cNvPr>
          <p:cNvGrpSpPr/>
          <p:nvPr/>
        </p:nvGrpSpPr>
        <p:grpSpPr>
          <a:xfrm>
            <a:off x="1705060" y="1619096"/>
            <a:ext cx="1944051" cy="923512"/>
            <a:chOff x="9982200" y="1802788"/>
            <a:chExt cx="2656372" cy="10156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328258-5CB0-45FF-B4D2-0B0BCCD5EFA1}"/>
                </a:ext>
              </a:extLst>
            </p:cNvPr>
            <p:cNvSpPr/>
            <p:nvPr/>
          </p:nvSpPr>
          <p:spPr>
            <a:xfrm>
              <a:off x="10156988" y="1974719"/>
              <a:ext cx="282804" cy="302467"/>
            </a:xfrm>
            <a:prstGeom prst="rect">
              <a:avLst/>
            </a:prstGeom>
            <a:gradFill>
              <a:gsLst>
                <a:gs pos="100000">
                  <a:srgbClr val="92D050"/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8F222D-E66C-466E-9ACD-10F56597A224}"/>
                </a:ext>
              </a:extLst>
            </p:cNvPr>
            <p:cNvSpPr/>
            <p:nvPr/>
          </p:nvSpPr>
          <p:spPr>
            <a:xfrm>
              <a:off x="9982200" y="2601798"/>
              <a:ext cx="632381" cy="942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B87FB0-A268-416C-8D43-213760B6991E}"/>
                </a:ext>
              </a:extLst>
            </p:cNvPr>
            <p:cNvSpPr txBox="1"/>
            <p:nvPr/>
          </p:nvSpPr>
          <p:spPr>
            <a:xfrm>
              <a:off x="10657785" y="1802788"/>
              <a:ext cx="1980787" cy="40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Clean regions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AC4E85-FF7F-45FF-A138-9250F5DABEAC}"/>
                </a:ext>
              </a:extLst>
            </p:cNvPr>
            <p:cNvSpPr txBox="1"/>
            <p:nvPr/>
          </p:nvSpPr>
          <p:spPr>
            <a:xfrm>
              <a:off x="10644430" y="244911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ISRA 5D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B30536-6733-42A7-BE56-7824BC563D0B}"/>
              </a:ext>
            </a:extLst>
          </p:cNvPr>
          <p:cNvCxnSpPr>
            <a:cxnSpLocks/>
          </p:cNvCxnSpPr>
          <p:nvPr/>
        </p:nvCxnSpPr>
        <p:spPr>
          <a:xfrm flipV="1">
            <a:off x="9019549" y="5787075"/>
            <a:ext cx="469719" cy="812656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513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 fontScale="90000"/>
          </a:bodyPr>
          <a:lstStyle/>
          <a:p>
            <a:r>
              <a:rPr lang="en-US" altLang="en-US" sz="27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2: High-pass filter, spike definition and remaining values definition</a:t>
            </a:r>
            <a:endParaRPr lang="en-GB" sz="27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17</a:t>
            </a:fld>
            <a:endParaRPr lang="en-GB"/>
          </a:p>
        </p:txBody>
      </p:sp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01A1E004-83F1-4E82-95E9-FF19D7B89E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11709" r="9550" b="6080"/>
          <a:stretch/>
        </p:blipFill>
        <p:spPr>
          <a:xfrm>
            <a:off x="838200" y="1389889"/>
            <a:ext cx="9884664" cy="47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11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A68A0796-9E0F-41A2-99A6-6CF770BC58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11709" r="9550" b="6080"/>
          <a:stretch/>
        </p:blipFill>
        <p:spPr>
          <a:xfrm>
            <a:off x="838200" y="1389889"/>
            <a:ext cx="9884664" cy="4718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 fontScale="90000"/>
          </a:bodyPr>
          <a:lstStyle/>
          <a:p>
            <a:r>
              <a:rPr lang="en-US" altLang="en-US" sz="27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2: High-pass filter, spike definition and remaining values definition</a:t>
            </a:r>
            <a:endParaRPr lang="en-GB" sz="27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18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7A3BCC-2E1C-4BC0-8CBD-26EE927DE939}"/>
              </a:ext>
            </a:extLst>
          </p:cNvPr>
          <p:cNvSpPr/>
          <p:nvPr/>
        </p:nvSpPr>
        <p:spPr>
          <a:xfrm>
            <a:off x="9223188" y="2880360"/>
            <a:ext cx="724619" cy="3163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A9297-424A-4E53-8B49-F218A3FCA860}"/>
              </a:ext>
            </a:extLst>
          </p:cNvPr>
          <p:cNvSpPr txBox="1"/>
          <p:nvPr/>
        </p:nvSpPr>
        <p:spPr>
          <a:xfrm>
            <a:off x="9035081" y="6044185"/>
            <a:ext cx="110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Zoom in</a:t>
            </a:r>
          </a:p>
        </p:txBody>
      </p:sp>
    </p:spTree>
    <p:extLst>
      <p:ext uri="{BB962C8B-B14F-4D97-AF65-F5344CB8AC3E}">
        <p14:creationId xmlns:p14="http://schemas.microsoft.com/office/powerpoint/2010/main" val="645436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 fontScale="90000"/>
          </a:bodyPr>
          <a:lstStyle/>
          <a:p>
            <a:r>
              <a:rPr lang="en-US" altLang="en-US" sz="27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2: High-pass filter, spike definition and remaining values definition</a:t>
            </a:r>
            <a:endParaRPr lang="en-GB" sz="27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19</a:t>
            </a:fld>
            <a:endParaRPr lang="en-GB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50A4B7C-9EEF-4659-B178-710A37A334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0" t="11779" r="9100" b="6311"/>
          <a:stretch/>
        </p:blipFill>
        <p:spPr>
          <a:xfrm>
            <a:off x="1221638" y="1362635"/>
            <a:ext cx="9860890" cy="484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8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List of activities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DEA9D-4498-418F-B751-6151868B45AA}"/>
              </a:ext>
            </a:extLst>
          </p:cNvPr>
          <p:cNvSpPr txBox="1"/>
          <p:nvPr/>
        </p:nvSpPr>
        <p:spPr>
          <a:xfrm>
            <a:off x="701040" y="1305341"/>
            <a:ext cx="1061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Implementation of the strategy to remove the remaining data from the spikes in the Remove Spikes pipeline section.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/>
              <a:t>Test the strategy in both available training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Introduce Bespoke filtering.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How the relevant inputs change along with the training dataset</a:t>
            </a:r>
            <a:r>
              <a:rPr lang="en-GB" sz="22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Eliminate the relevant inputs that are correlated and run the model again.</a:t>
            </a:r>
          </a:p>
        </p:txBody>
      </p:sp>
    </p:spTree>
    <p:extLst>
      <p:ext uri="{BB962C8B-B14F-4D97-AF65-F5344CB8AC3E}">
        <p14:creationId xmlns:p14="http://schemas.microsoft.com/office/powerpoint/2010/main" val="951794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20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List of activities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DEA9D-4498-418F-B751-6151868B45AA}"/>
              </a:ext>
            </a:extLst>
          </p:cNvPr>
          <p:cNvSpPr txBox="1"/>
          <p:nvPr/>
        </p:nvSpPr>
        <p:spPr>
          <a:xfrm>
            <a:off x="701040" y="1305341"/>
            <a:ext cx="1061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Implementation of the strategy to remove the remaining data from the spikes in the Remove Spikes pipeline section.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Test the strategy in both available training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Introduce Bespoke filtering.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How the relevant inputs change along with the training dataset</a:t>
            </a: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Eliminate the relevant inputs that are correlated and run the model again.</a:t>
            </a:r>
          </a:p>
        </p:txBody>
      </p:sp>
    </p:spTree>
    <p:extLst>
      <p:ext uri="{BB962C8B-B14F-4D97-AF65-F5344CB8AC3E}">
        <p14:creationId xmlns:p14="http://schemas.microsoft.com/office/powerpoint/2010/main" val="2064286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A36F3-1029-473D-9B30-CA21E20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E2B2E-202A-4EF6-A01F-463B53F2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21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9E783-0CAF-45CB-9370-C454762D6C32}"/>
              </a:ext>
            </a:extLst>
          </p:cNvPr>
          <p:cNvSpPr txBox="1"/>
          <p:nvPr/>
        </p:nvSpPr>
        <p:spPr>
          <a:xfrm>
            <a:off x="1377323" y="407999"/>
            <a:ext cx="88319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A07111"/>
                </a:solidFill>
              </a:rPr>
              <a:t>Bespoke filtering</a:t>
            </a:r>
            <a:endParaRPr lang="en-GB" sz="3200" b="1" dirty="0">
              <a:solidFill>
                <a:srgbClr val="A07111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D1C51-2FAC-49F7-BF52-C404C7943A41}"/>
              </a:ext>
            </a:extLst>
          </p:cNvPr>
          <p:cNvSpPr txBox="1"/>
          <p:nvPr/>
        </p:nvSpPr>
        <p:spPr>
          <a:xfrm>
            <a:off x="701040" y="1305341"/>
            <a:ext cx="10617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Once the most relevant inputs have been identified, we put emphasis on their conditioning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For instance, if a relevant input have been conditioned with a low-pass filter, then we revise the filter parameters.</a:t>
            </a:r>
          </a:p>
        </p:txBody>
      </p:sp>
    </p:spTree>
    <p:extLst>
      <p:ext uri="{BB962C8B-B14F-4D97-AF65-F5344CB8AC3E}">
        <p14:creationId xmlns:p14="http://schemas.microsoft.com/office/powerpoint/2010/main" val="3908531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537FC-2B86-4A71-8A61-AA56D49B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4D485-E8DA-4615-817C-9E9EDC6B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22</a:t>
            </a:fld>
            <a:endParaRPr lang="en-GB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D86945F-0153-4BD6-A829-FFBF2A860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" y="1909740"/>
            <a:ext cx="11869941" cy="2496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09511-8982-4627-94FE-7BF8D1664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9" y="4613485"/>
            <a:ext cx="10821338" cy="2217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99F949-75C6-4A20-BAAB-3B181E72E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18" y="66334"/>
            <a:ext cx="11181033" cy="158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46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537FC-2B86-4A71-8A61-AA56D49B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4D485-E8DA-4615-817C-9E9EDC6B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23</a:t>
            </a:fld>
            <a:endParaRPr lang="en-GB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D86945F-0153-4BD6-A829-FFBF2A860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" y="1909740"/>
            <a:ext cx="11869941" cy="2496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09511-8982-4627-94FE-7BF8D1664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9" y="4613485"/>
            <a:ext cx="10821338" cy="2217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99F949-75C6-4A20-BAAB-3B181E72E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18" y="66334"/>
            <a:ext cx="11181033" cy="15834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2CD1D3B-476D-4303-9918-402477678ADB}"/>
              </a:ext>
            </a:extLst>
          </p:cNvPr>
          <p:cNvSpPr/>
          <p:nvPr/>
        </p:nvSpPr>
        <p:spPr>
          <a:xfrm>
            <a:off x="9536953" y="2012753"/>
            <a:ext cx="1032435" cy="515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06F93F-A2CE-4C6A-8EA4-B190D3F0C684}"/>
              </a:ext>
            </a:extLst>
          </p:cNvPr>
          <p:cNvSpPr/>
          <p:nvPr/>
        </p:nvSpPr>
        <p:spPr>
          <a:xfrm>
            <a:off x="10603755" y="2927157"/>
            <a:ext cx="673846" cy="318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ED00D-0693-447B-B776-D40936CC8502}"/>
              </a:ext>
            </a:extLst>
          </p:cNvPr>
          <p:cNvSpPr txBox="1"/>
          <p:nvPr/>
        </p:nvSpPr>
        <p:spPr>
          <a:xfrm>
            <a:off x="10108230" y="3669688"/>
            <a:ext cx="1664896" cy="523220"/>
          </a:xfrm>
          <a:prstGeom prst="rect">
            <a:avLst/>
          </a:prstGeom>
          <a:solidFill>
            <a:schemeClr val="lt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Tune low-pass filter parameters</a:t>
            </a:r>
          </a:p>
        </p:txBody>
      </p:sp>
    </p:spTree>
    <p:extLst>
      <p:ext uri="{BB962C8B-B14F-4D97-AF65-F5344CB8AC3E}">
        <p14:creationId xmlns:p14="http://schemas.microsoft.com/office/powerpoint/2010/main" val="2375675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24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Adjusting low-pass filter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DDEA9D-4498-418F-B751-6151868B45AA}"/>
                  </a:ext>
                </a:extLst>
              </p:cNvPr>
              <p:cNvSpPr txBox="1"/>
              <p:nvPr/>
            </p:nvSpPr>
            <p:spPr>
              <a:xfrm>
                <a:off x="701040" y="1305341"/>
                <a:ext cx="10617200" cy="381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Low-pass filter: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𝐹𝑖𝑙𝑡𝑒𝑟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𝑊𝑛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200" dirty="0"/>
              </a:p>
              <a:p>
                <a:endParaRPr lang="en-GB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The only parameter that we are adjusting in the low-pass filter is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𝑊𝑛</m:t>
                    </m:r>
                  </m:oMath>
                </a14:m>
                <a:r>
                  <a:rPr lang="en-GB" sz="2200" dirty="0"/>
                  <a:t>,</a:t>
                </a:r>
              </a:p>
              <a:p>
                <a:endParaRPr lang="en-GB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𝑊𝑛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2200" dirty="0"/>
              </a:p>
              <a:p>
                <a:endParaRPr lang="en-GB" sz="2200" dirty="0"/>
              </a:p>
              <a:p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sz="2200" dirty="0"/>
                  <a:t> The cut-off frequency of the low-pass filter [Hz]</a:t>
                </a:r>
              </a:p>
              <a:p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sz="2200" dirty="0"/>
                  <a:t> Nyquist frequency [Hz]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𝑆𝑎𝑚𝑝𝑙𝑖𝑛𝑔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GB" sz="2200" dirty="0"/>
              </a:p>
              <a:p>
                <a:endParaRPr lang="en-GB" sz="2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DDEA9D-4498-418F-B751-6151868B4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" y="1305341"/>
                <a:ext cx="10617200" cy="3816429"/>
              </a:xfrm>
              <a:prstGeom prst="rect">
                <a:avLst/>
              </a:prstGeom>
              <a:blipFill>
                <a:blip r:embed="rId2"/>
                <a:stretch>
                  <a:fillRect l="-631" t="-1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020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25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Adjusting low-pass filter parameters</a:t>
            </a:r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CA043FB1-B996-4E44-9961-44ED59641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7070" r="9485" b="8565"/>
          <a:stretch/>
        </p:blipFill>
        <p:spPr>
          <a:xfrm>
            <a:off x="1187823" y="1210235"/>
            <a:ext cx="9816353" cy="468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72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26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Adjusting low-pass filter parameters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4497C5E-15CE-4E88-B694-63BCB5C2EE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9" t="7011" r="9412" b="8706"/>
          <a:stretch/>
        </p:blipFill>
        <p:spPr>
          <a:xfrm>
            <a:off x="1246094" y="1335740"/>
            <a:ext cx="9699812" cy="470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14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27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List of activities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DEA9D-4498-418F-B751-6151868B45AA}"/>
              </a:ext>
            </a:extLst>
          </p:cNvPr>
          <p:cNvSpPr txBox="1"/>
          <p:nvPr/>
        </p:nvSpPr>
        <p:spPr>
          <a:xfrm>
            <a:off x="701040" y="1305341"/>
            <a:ext cx="1061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Implementation of the strategy to remove the remaining data from the spikes in the Remove Spikes pipeline section.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Test the strategy in both available training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Introduce Bespoke filtering.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How the relevant inputs change along with the training dataset</a:t>
            </a:r>
            <a:r>
              <a:rPr lang="en-GB" sz="22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Eliminate the relevant inputs that are correlated and run the model again.</a:t>
            </a:r>
          </a:p>
        </p:txBody>
      </p:sp>
    </p:spTree>
    <p:extLst>
      <p:ext uri="{BB962C8B-B14F-4D97-AF65-F5344CB8AC3E}">
        <p14:creationId xmlns:p14="http://schemas.microsoft.com/office/powerpoint/2010/main" val="709396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9AF75C54-66AA-4E5A-8AE3-47F24F0A2A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6" t="6066" r="9272" b="5716"/>
          <a:stretch/>
        </p:blipFill>
        <p:spPr>
          <a:xfrm>
            <a:off x="1124504" y="1070925"/>
            <a:ext cx="9942991" cy="51845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1: Data from the first region is used for training 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28</a:t>
            </a:fld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6E3FD3-6B3E-43FC-92BA-BCA369D4CCDA}"/>
              </a:ext>
            </a:extLst>
          </p:cNvPr>
          <p:cNvGrpSpPr/>
          <p:nvPr/>
        </p:nvGrpSpPr>
        <p:grpSpPr>
          <a:xfrm>
            <a:off x="1705060" y="1619096"/>
            <a:ext cx="1944051" cy="923512"/>
            <a:chOff x="9982200" y="1802788"/>
            <a:chExt cx="2656372" cy="10156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328258-5CB0-45FF-B4D2-0B0BCCD5EFA1}"/>
                </a:ext>
              </a:extLst>
            </p:cNvPr>
            <p:cNvSpPr/>
            <p:nvPr/>
          </p:nvSpPr>
          <p:spPr>
            <a:xfrm>
              <a:off x="10156988" y="1974719"/>
              <a:ext cx="282804" cy="302467"/>
            </a:xfrm>
            <a:prstGeom prst="rect">
              <a:avLst/>
            </a:prstGeom>
            <a:gradFill>
              <a:gsLst>
                <a:gs pos="100000">
                  <a:srgbClr val="92D050"/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8F222D-E66C-466E-9ACD-10F56597A224}"/>
                </a:ext>
              </a:extLst>
            </p:cNvPr>
            <p:cNvSpPr/>
            <p:nvPr/>
          </p:nvSpPr>
          <p:spPr>
            <a:xfrm>
              <a:off x="9982200" y="2601798"/>
              <a:ext cx="632381" cy="942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B87FB0-A268-416C-8D43-213760B6991E}"/>
                </a:ext>
              </a:extLst>
            </p:cNvPr>
            <p:cNvSpPr txBox="1"/>
            <p:nvPr/>
          </p:nvSpPr>
          <p:spPr>
            <a:xfrm>
              <a:off x="10657785" y="1802788"/>
              <a:ext cx="1980787" cy="40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Clean regions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AC4E85-FF7F-45FF-A138-9250F5DABEAC}"/>
                </a:ext>
              </a:extLst>
            </p:cNvPr>
            <p:cNvSpPr txBox="1"/>
            <p:nvPr/>
          </p:nvSpPr>
          <p:spPr>
            <a:xfrm>
              <a:off x="10644430" y="244911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ISRA 5D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B30536-6733-42A7-BE56-7824BC563D0B}"/>
              </a:ext>
            </a:extLst>
          </p:cNvPr>
          <p:cNvCxnSpPr>
            <a:cxnSpLocks/>
          </p:cNvCxnSpPr>
          <p:nvPr/>
        </p:nvCxnSpPr>
        <p:spPr>
          <a:xfrm flipV="1">
            <a:off x="4038600" y="5712431"/>
            <a:ext cx="266272" cy="543053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BE0286-E5C0-49C0-A3FF-D0BF56D084B0}"/>
              </a:ext>
            </a:extLst>
          </p:cNvPr>
          <p:cNvSpPr txBox="1"/>
          <p:nvPr/>
        </p:nvSpPr>
        <p:spPr>
          <a:xfrm>
            <a:off x="3269817" y="6186680"/>
            <a:ext cx="141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Training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BCFF20-31ED-4FC3-BC73-5AC8B326754D}"/>
              </a:ext>
            </a:extLst>
          </p:cNvPr>
          <p:cNvSpPr txBox="1"/>
          <p:nvPr/>
        </p:nvSpPr>
        <p:spPr>
          <a:xfrm>
            <a:off x="9130574" y="6108257"/>
            <a:ext cx="141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Testing </a:t>
            </a:r>
          </a:p>
        </p:txBody>
      </p:sp>
    </p:spTree>
    <p:extLst>
      <p:ext uri="{BB962C8B-B14F-4D97-AF65-F5344CB8AC3E}">
        <p14:creationId xmlns:p14="http://schemas.microsoft.com/office/powerpoint/2010/main" val="3395398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1F0CB-490D-4E5D-8178-6C43F166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4556C-3535-4064-8E14-0DF2577F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29</a:t>
            </a:fld>
            <a:endParaRPr lang="en-GB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6BC8553-74D3-44F2-9F8B-89D6870C8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91" y="404706"/>
            <a:ext cx="9395809" cy="559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9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List of activities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DEA9D-4498-418F-B751-6151868B45AA}"/>
              </a:ext>
            </a:extLst>
          </p:cNvPr>
          <p:cNvSpPr txBox="1"/>
          <p:nvPr/>
        </p:nvSpPr>
        <p:spPr>
          <a:xfrm>
            <a:off x="701040" y="1305341"/>
            <a:ext cx="1061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Implementation of the strategy to remove the remaining data from the spikes in the Remove Spikes pipeline section.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/>
              <a:t>Test the strategy in both available training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Introduce Bespoke filtering.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How the relevant inputs change along with the training dataset</a:t>
            </a: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Eliminate the relevant inputs that are correlated and run the model again.</a:t>
            </a:r>
          </a:p>
        </p:txBody>
      </p:sp>
    </p:spTree>
    <p:extLst>
      <p:ext uri="{BB962C8B-B14F-4D97-AF65-F5344CB8AC3E}">
        <p14:creationId xmlns:p14="http://schemas.microsoft.com/office/powerpoint/2010/main" val="1684300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1F0CB-490D-4E5D-8178-6C43F166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4556C-3535-4064-8E14-0DF2577F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30</a:t>
            </a:fld>
            <a:endParaRPr lang="en-GB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73D432FE-73E0-422F-A3F7-443B97F0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25" y="257387"/>
            <a:ext cx="9443155" cy="566589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2495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9AF75C54-66AA-4E5A-8AE3-47F24F0A2A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6" t="6066" r="9272" b="5716"/>
          <a:stretch/>
        </p:blipFill>
        <p:spPr>
          <a:xfrm>
            <a:off x="1124504" y="1070925"/>
            <a:ext cx="9942991" cy="51845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2: Data from the second region is used for training 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31</a:t>
            </a:fld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6E3FD3-6B3E-43FC-92BA-BCA369D4CCDA}"/>
              </a:ext>
            </a:extLst>
          </p:cNvPr>
          <p:cNvGrpSpPr/>
          <p:nvPr/>
        </p:nvGrpSpPr>
        <p:grpSpPr>
          <a:xfrm>
            <a:off x="1705060" y="1619096"/>
            <a:ext cx="1944051" cy="923512"/>
            <a:chOff x="9982200" y="1802788"/>
            <a:chExt cx="2656372" cy="10156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328258-5CB0-45FF-B4D2-0B0BCCD5EFA1}"/>
                </a:ext>
              </a:extLst>
            </p:cNvPr>
            <p:cNvSpPr/>
            <p:nvPr/>
          </p:nvSpPr>
          <p:spPr>
            <a:xfrm>
              <a:off x="10156988" y="1974719"/>
              <a:ext cx="282804" cy="302467"/>
            </a:xfrm>
            <a:prstGeom prst="rect">
              <a:avLst/>
            </a:prstGeom>
            <a:gradFill>
              <a:gsLst>
                <a:gs pos="100000">
                  <a:srgbClr val="92D050"/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8F222D-E66C-466E-9ACD-10F56597A224}"/>
                </a:ext>
              </a:extLst>
            </p:cNvPr>
            <p:cNvSpPr/>
            <p:nvPr/>
          </p:nvSpPr>
          <p:spPr>
            <a:xfrm>
              <a:off x="9982200" y="2601798"/>
              <a:ext cx="632381" cy="942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B87FB0-A268-416C-8D43-213760B6991E}"/>
                </a:ext>
              </a:extLst>
            </p:cNvPr>
            <p:cNvSpPr txBox="1"/>
            <p:nvPr/>
          </p:nvSpPr>
          <p:spPr>
            <a:xfrm>
              <a:off x="10657785" y="1802788"/>
              <a:ext cx="1980787" cy="40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Clean regions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AC4E85-FF7F-45FF-A138-9250F5DABEAC}"/>
                </a:ext>
              </a:extLst>
            </p:cNvPr>
            <p:cNvSpPr txBox="1"/>
            <p:nvPr/>
          </p:nvSpPr>
          <p:spPr>
            <a:xfrm>
              <a:off x="10644430" y="244911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ISRA 5D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B30536-6733-42A7-BE56-7824BC563D0B}"/>
              </a:ext>
            </a:extLst>
          </p:cNvPr>
          <p:cNvCxnSpPr>
            <a:cxnSpLocks/>
          </p:cNvCxnSpPr>
          <p:nvPr/>
        </p:nvCxnSpPr>
        <p:spPr>
          <a:xfrm flipV="1">
            <a:off x="8997438" y="5762864"/>
            <a:ext cx="266272" cy="543053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BE0286-E5C0-49C0-A3FF-D0BF56D084B0}"/>
              </a:ext>
            </a:extLst>
          </p:cNvPr>
          <p:cNvSpPr txBox="1"/>
          <p:nvPr/>
        </p:nvSpPr>
        <p:spPr>
          <a:xfrm>
            <a:off x="4038600" y="6108257"/>
            <a:ext cx="141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Testing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BCFF20-31ED-4FC3-BC73-5AC8B326754D}"/>
              </a:ext>
            </a:extLst>
          </p:cNvPr>
          <p:cNvSpPr txBox="1"/>
          <p:nvPr/>
        </p:nvSpPr>
        <p:spPr>
          <a:xfrm>
            <a:off x="9130574" y="6108257"/>
            <a:ext cx="141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582479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0B1D4-E2D6-4F1E-9983-C132A3EE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66EE3-1055-4B18-8E88-A90839D2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586E68-E85C-414C-AC37-31A9C6D4E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785" y="136525"/>
            <a:ext cx="9466030" cy="598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05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C5DF3-F042-4B14-A8A3-7DFC9849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EB279-15D4-48AB-8034-FA0B2630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9E441-53AA-40D9-91EC-B35C3B304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66" y="320040"/>
            <a:ext cx="9253867" cy="569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71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34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List of activities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DEA9D-4498-418F-B751-6151868B45AA}"/>
              </a:ext>
            </a:extLst>
          </p:cNvPr>
          <p:cNvSpPr txBox="1"/>
          <p:nvPr/>
        </p:nvSpPr>
        <p:spPr>
          <a:xfrm>
            <a:off x="701040" y="1305341"/>
            <a:ext cx="1061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Implementation of the strategy to remove the remaining data from the spikes in the Remove Spikes pipeline section.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Test the strategy in both available training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Introduce Bespoke filtering.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How the relevant inputs change along with the training dataset</a:t>
            </a: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Eliminate the relevant inputs that are correlated and run the model again.</a:t>
            </a:r>
          </a:p>
        </p:txBody>
      </p:sp>
    </p:spTree>
    <p:extLst>
      <p:ext uri="{BB962C8B-B14F-4D97-AF65-F5344CB8AC3E}">
        <p14:creationId xmlns:p14="http://schemas.microsoft.com/office/powerpoint/2010/main" val="1173088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C5DF3-F042-4B14-A8A3-7DFC9849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EB279-15D4-48AB-8034-FA0B2630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35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208A83-2BA7-42C8-981C-41F7FD111444}"/>
              </a:ext>
            </a:extLst>
          </p:cNvPr>
          <p:cNvSpPr txBox="1"/>
          <p:nvPr/>
        </p:nvSpPr>
        <p:spPr>
          <a:xfrm>
            <a:off x="1508760" y="1561385"/>
            <a:ext cx="972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Experiment: we will remove (only)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Closed Bottom Temperature - Port 1 (PV)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D/S Working End Cooling Air Flow Control Right (OP)</a:t>
            </a:r>
          </a:p>
          <a:p>
            <a:endParaRPr lang="en-GB" sz="2400" dirty="0"/>
          </a:p>
          <a:p>
            <a:r>
              <a:rPr lang="en-GB" sz="2400" dirty="0"/>
              <a:t>and see what happens. </a:t>
            </a:r>
          </a:p>
          <a:p>
            <a:endParaRPr lang="en-GB" sz="2400" dirty="0"/>
          </a:p>
          <a:p>
            <a:r>
              <a:rPr lang="en-GB" sz="2400" dirty="0"/>
              <a:t>Wider question: should we go back to removing correlated inputs?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Does not appear to be causing numerical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Potentially harming interpretability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85F494-FBE8-4E7E-888A-07768E13B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correlated tags 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472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D77D4-3F5E-4E93-B4DD-E01AA9A2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2649F-B9F4-473B-9FE2-B7DAA14D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36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94AA4E-853E-4155-B660-0CE1936FD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09" y="1775534"/>
            <a:ext cx="9051271" cy="41181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890F132-37AF-4589-9048-ECD18D1A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relevant tags have been identified 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851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9AF75C54-66AA-4E5A-8AE3-47F24F0A2A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6" t="6066" r="9272" b="5716"/>
          <a:stretch/>
        </p:blipFill>
        <p:spPr>
          <a:xfrm>
            <a:off x="1124504" y="1070925"/>
            <a:ext cx="9942991" cy="51845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the new relevant tags change for case 1?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37</a:t>
            </a:fld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6E3FD3-6B3E-43FC-92BA-BCA369D4CCDA}"/>
              </a:ext>
            </a:extLst>
          </p:cNvPr>
          <p:cNvGrpSpPr/>
          <p:nvPr/>
        </p:nvGrpSpPr>
        <p:grpSpPr>
          <a:xfrm>
            <a:off x="1705060" y="1619096"/>
            <a:ext cx="1944051" cy="923512"/>
            <a:chOff x="9982200" y="1802788"/>
            <a:chExt cx="2656372" cy="10156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328258-5CB0-45FF-B4D2-0B0BCCD5EFA1}"/>
                </a:ext>
              </a:extLst>
            </p:cNvPr>
            <p:cNvSpPr/>
            <p:nvPr/>
          </p:nvSpPr>
          <p:spPr>
            <a:xfrm>
              <a:off x="10156988" y="1974719"/>
              <a:ext cx="282804" cy="302467"/>
            </a:xfrm>
            <a:prstGeom prst="rect">
              <a:avLst/>
            </a:prstGeom>
            <a:gradFill>
              <a:gsLst>
                <a:gs pos="100000">
                  <a:srgbClr val="92D050"/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8F222D-E66C-466E-9ACD-10F56597A224}"/>
                </a:ext>
              </a:extLst>
            </p:cNvPr>
            <p:cNvSpPr/>
            <p:nvPr/>
          </p:nvSpPr>
          <p:spPr>
            <a:xfrm>
              <a:off x="9982200" y="2601798"/>
              <a:ext cx="632381" cy="942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B87FB0-A268-416C-8D43-213760B6991E}"/>
                </a:ext>
              </a:extLst>
            </p:cNvPr>
            <p:cNvSpPr txBox="1"/>
            <p:nvPr/>
          </p:nvSpPr>
          <p:spPr>
            <a:xfrm>
              <a:off x="10657785" y="1802788"/>
              <a:ext cx="1980787" cy="40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Clean regions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AC4E85-FF7F-45FF-A138-9250F5DABEAC}"/>
                </a:ext>
              </a:extLst>
            </p:cNvPr>
            <p:cNvSpPr txBox="1"/>
            <p:nvPr/>
          </p:nvSpPr>
          <p:spPr>
            <a:xfrm>
              <a:off x="10644430" y="244911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ISRA 5D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B30536-6733-42A7-BE56-7824BC563D0B}"/>
              </a:ext>
            </a:extLst>
          </p:cNvPr>
          <p:cNvCxnSpPr>
            <a:cxnSpLocks/>
          </p:cNvCxnSpPr>
          <p:nvPr/>
        </p:nvCxnSpPr>
        <p:spPr>
          <a:xfrm flipV="1">
            <a:off x="4038600" y="5712431"/>
            <a:ext cx="266272" cy="543053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BE0286-E5C0-49C0-A3FF-D0BF56D084B0}"/>
              </a:ext>
            </a:extLst>
          </p:cNvPr>
          <p:cNvSpPr txBox="1"/>
          <p:nvPr/>
        </p:nvSpPr>
        <p:spPr>
          <a:xfrm>
            <a:off x="3269817" y="6186680"/>
            <a:ext cx="141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Training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BCFF20-31ED-4FC3-BC73-5AC8B326754D}"/>
              </a:ext>
            </a:extLst>
          </p:cNvPr>
          <p:cNvSpPr txBox="1"/>
          <p:nvPr/>
        </p:nvSpPr>
        <p:spPr>
          <a:xfrm>
            <a:off x="9130574" y="6108257"/>
            <a:ext cx="141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Testing </a:t>
            </a:r>
          </a:p>
        </p:txBody>
      </p:sp>
    </p:spTree>
    <p:extLst>
      <p:ext uri="{BB962C8B-B14F-4D97-AF65-F5344CB8AC3E}">
        <p14:creationId xmlns:p14="http://schemas.microsoft.com/office/powerpoint/2010/main" val="30883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D77D4-3F5E-4E93-B4DD-E01AA9A2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2649F-B9F4-473B-9FE2-B7DAA14D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38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D31351-C742-41DB-8C82-FBBF3B86A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00" y="136525"/>
            <a:ext cx="9918120" cy="60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60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BCD5E-50E5-49E2-992D-1EE1378D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B8606-5BBD-45D2-88CA-006C786A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39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AF005-0D26-4641-B5B4-489ACD2CF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433" y="284480"/>
            <a:ext cx="9455847" cy="577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5A7C-D67A-4063-BE73-CFCCE7B0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solidFill>
                  <a:srgbClr val="B18A38"/>
                </a:solidFill>
                <a:latin typeface="Roboto"/>
              </a:rPr>
              <a:t>Removal of the potential remaining data from the spikes</a:t>
            </a:r>
            <a:endParaRPr lang="en-GB" sz="3400" b="1" dirty="0">
              <a:solidFill>
                <a:srgbClr val="B18A3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E4CD8-0719-48EE-A693-1C776B055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When using the data corresponding to the period from ‘21/09/19’ to ‘25/10/19’.</a:t>
            </a:r>
          </a:p>
          <a:p>
            <a:r>
              <a:rPr lang="en-US" dirty="0">
                <a:solidFill>
                  <a:srgbClr val="000000"/>
                </a:solidFill>
                <a:latin typeface="Roboto"/>
              </a:rPr>
              <a:t>When using the data corresponding to the period from ‘07/03/2020’ to ‘19/03/2020’.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6A1CC-5EA4-42EF-BB0C-16A03D11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C787A-2926-414D-8953-5C705B4C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307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40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Next activities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DEA9D-4498-418F-B751-6151868B45AA}"/>
              </a:ext>
            </a:extLst>
          </p:cNvPr>
          <p:cNvSpPr txBox="1"/>
          <p:nvPr/>
        </p:nvSpPr>
        <p:spPr>
          <a:xfrm>
            <a:off x="701040" y="1305341"/>
            <a:ext cx="10617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The test of the Remove Spikes pre-processing box have shown that we have to account for more scenarios, and hence, further work needs to be done in this box (more programming time).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To use the uncorrelated inputs provided by the team to avoid identifying relevant tags that will cancel 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Bespoke filtering after identifying relevant inputs using the uncorrelated tags.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Change the time </a:t>
            </a:r>
            <a:r>
              <a:rPr lang="en-GB" sz="2200"/>
              <a:t>lags randomly.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050719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9248" y="2816932"/>
            <a:ext cx="8712968" cy="1224136"/>
          </a:xfrm>
        </p:spPr>
        <p:txBody>
          <a:bodyPr>
            <a:no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</a:rPr>
              <a:t>Thank you for your attention.</a:t>
            </a:r>
            <a:br>
              <a:rPr lang="en-GB" sz="3000" b="1" dirty="0">
                <a:solidFill>
                  <a:schemeClr val="bg1"/>
                </a:solidFill>
              </a:rPr>
            </a:br>
            <a:br>
              <a:rPr lang="en-GB" sz="3000" b="1" dirty="0">
                <a:solidFill>
                  <a:srgbClr val="B18A38"/>
                </a:solidFill>
              </a:rPr>
            </a:br>
            <a:r>
              <a:rPr lang="en-GB" sz="3000" b="1" dirty="0">
                <a:solidFill>
                  <a:srgbClr val="B18A38"/>
                </a:solidFill>
                <a:latin typeface="Arial" pitchFamily="34" charset="0"/>
                <a:cs typeface="Arial" pitchFamily="34" charset="0"/>
              </a:rPr>
              <a:t>ANY 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308227-E5E7-4186-BD4F-34C176D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PETER L. GREEN and DIEGO ECHEVERRIA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A82F2-471F-417C-A344-04021FFD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128F8F-2851-4536-A9C7-72A8F35850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44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537FC-2B86-4A71-8A61-AA56D49B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4D485-E8DA-4615-817C-9E9EDC6B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D86945F-0153-4BD6-A829-FFBF2A860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" y="1909740"/>
            <a:ext cx="11869941" cy="2496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09511-8982-4627-94FE-7BF8D1664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9" y="4613485"/>
            <a:ext cx="10821338" cy="2217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99F949-75C6-4A20-BAAB-3B181E72E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18" y="66334"/>
            <a:ext cx="11181033" cy="158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5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537FC-2B86-4A71-8A61-AA56D49B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4D485-E8DA-4615-817C-9E9EDC6B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D86945F-0153-4BD6-A829-FFBF2A860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" y="1909740"/>
            <a:ext cx="11869941" cy="2496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09511-8982-4627-94FE-7BF8D1664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9" y="4613485"/>
            <a:ext cx="10821338" cy="2217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99F949-75C6-4A20-BAAB-3B181E72E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18" y="66334"/>
            <a:ext cx="11181033" cy="15834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B348A2-2353-4A93-9078-5F4D23DD6FB5}"/>
              </a:ext>
            </a:extLst>
          </p:cNvPr>
          <p:cNvSpPr/>
          <p:nvPr/>
        </p:nvSpPr>
        <p:spPr>
          <a:xfrm>
            <a:off x="2006353" y="2015231"/>
            <a:ext cx="1038688" cy="541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DBEE54-6FF3-476F-BBFC-BE5E706EF962}"/>
              </a:ext>
            </a:extLst>
          </p:cNvPr>
          <p:cNvSpPr/>
          <p:nvPr/>
        </p:nvSpPr>
        <p:spPr>
          <a:xfrm>
            <a:off x="4477109" y="2863970"/>
            <a:ext cx="1104181" cy="56503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13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537FC-2B86-4A71-8A61-AA56D49B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4D485-E8DA-4615-817C-9E9EDC6B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D86945F-0153-4BD6-A829-FFBF2A860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" y="1909740"/>
            <a:ext cx="11869941" cy="2496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09511-8982-4627-94FE-7BF8D1664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9" y="4613485"/>
            <a:ext cx="10821338" cy="2217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99F949-75C6-4A20-BAAB-3B181E72E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18" y="66334"/>
            <a:ext cx="11181033" cy="15834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B348A2-2353-4A93-9078-5F4D23DD6FB5}"/>
              </a:ext>
            </a:extLst>
          </p:cNvPr>
          <p:cNvSpPr/>
          <p:nvPr/>
        </p:nvSpPr>
        <p:spPr>
          <a:xfrm>
            <a:off x="2006353" y="2015231"/>
            <a:ext cx="1038688" cy="541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DBEE54-6FF3-476F-BBFC-BE5E706EF962}"/>
              </a:ext>
            </a:extLst>
          </p:cNvPr>
          <p:cNvSpPr/>
          <p:nvPr/>
        </p:nvSpPr>
        <p:spPr>
          <a:xfrm>
            <a:off x="4477109" y="2863970"/>
            <a:ext cx="1104181" cy="56503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44FDC-424D-447C-B283-D79F0E460955}"/>
              </a:ext>
            </a:extLst>
          </p:cNvPr>
          <p:cNvSpPr txBox="1"/>
          <p:nvPr/>
        </p:nvSpPr>
        <p:spPr>
          <a:xfrm>
            <a:off x="4278703" y="4019915"/>
            <a:ext cx="16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Remaining values definition</a:t>
            </a:r>
          </a:p>
        </p:txBody>
      </p:sp>
    </p:spTree>
    <p:extLst>
      <p:ext uri="{BB962C8B-B14F-4D97-AF65-F5344CB8AC3E}">
        <p14:creationId xmlns:p14="http://schemas.microsoft.com/office/powerpoint/2010/main" val="420499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Exclusion Periods: ISRA 5D and MK4 data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 descr="A picture containing sitting&#10;&#10;Description automatically generated">
            <a:extLst>
              <a:ext uri="{FF2B5EF4-FFF2-40B4-BE49-F238E27FC236}">
                <a16:creationId xmlns:a16="http://schemas.microsoft.com/office/drawing/2014/main" id="{5D9246E6-A85A-40AA-AAB6-E01281B371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" t="11545" r="9458" b="5487"/>
          <a:stretch/>
        </p:blipFill>
        <p:spPr>
          <a:xfrm>
            <a:off x="1530893" y="1124346"/>
            <a:ext cx="9130213" cy="449403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46E3FD3-6B3E-43FC-92BA-BCA369D4CCDA}"/>
              </a:ext>
            </a:extLst>
          </p:cNvPr>
          <p:cNvGrpSpPr/>
          <p:nvPr/>
        </p:nvGrpSpPr>
        <p:grpSpPr>
          <a:xfrm>
            <a:off x="9153427" y="1472850"/>
            <a:ext cx="1262789" cy="1147802"/>
            <a:chOff x="9982200" y="1802788"/>
            <a:chExt cx="1725488" cy="12623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328258-5CB0-45FF-B4D2-0B0BCCD5EFA1}"/>
                </a:ext>
              </a:extLst>
            </p:cNvPr>
            <p:cNvSpPr/>
            <p:nvPr/>
          </p:nvSpPr>
          <p:spPr>
            <a:xfrm>
              <a:off x="10156988" y="1974719"/>
              <a:ext cx="282804" cy="30246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8F222D-E66C-466E-9ACD-10F56597A224}"/>
                </a:ext>
              </a:extLst>
            </p:cNvPr>
            <p:cNvSpPr/>
            <p:nvPr/>
          </p:nvSpPr>
          <p:spPr>
            <a:xfrm>
              <a:off x="9982200" y="2601798"/>
              <a:ext cx="632381" cy="942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3A4A44-047C-477D-A7EC-D3700925BFDD}"/>
                </a:ext>
              </a:extLst>
            </p:cNvPr>
            <p:cNvSpPr/>
            <p:nvPr/>
          </p:nvSpPr>
          <p:spPr>
            <a:xfrm>
              <a:off x="9983768" y="2848468"/>
              <a:ext cx="632381" cy="94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B87FB0-A268-416C-8D43-213760B6991E}"/>
                </a:ext>
              </a:extLst>
            </p:cNvPr>
            <p:cNvSpPr txBox="1"/>
            <p:nvPr/>
          </p:nvSpPr>
          <p:spPr>
            <a:xfrm>
              <a:off x="10657785" y="1802788"/>
              <a:ext cx="10499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Exclusion</a:t>
              </a:r>
              <a:br>
                <a:rPr lang="en-GB" dirty="0"/>
              </a:br>
              <a:r>
                <a:rPr lang="en-GB" dirty="0"/>
                <a:t>Periods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AC4E85-FF7F-45FF-A138-9250F5DABEAC}"/>
                </a:ext>
              </a:extLst>
            </p:cNvPr>
            <p:cNvSpPr txBox="1"/>
            <p:nvPr/>
          </p:nvSpPr>
          <p:spPr>
            <a:xfrm>
              <a:off x="10644430" y="244911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ISRA 5D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DE7457-3446-49D5-840F-BCF3DEF6E4D1}"/>
                </a:ext>
              </a:extLst>
            </p:cNvPr>
            <p:cNvSpPr txBox="1"/>
            <p:nvPr/>
          </p:nvSpPr>
          <p:spPr>
            <a:xfrm>
              <a:off x="10646003" y="2695789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MK4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43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9AF75C54-66AA-4E5A-8AE3-47F24F0A2A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6" t="6066" r="9272" b="5716"/>
          <a:stretch/>
        </p:blipFill>
        <p:spPr>
          <a:xfrm>
            <a:off x="1124504" y="1070925"/>
            <a:ext cx="9942991" cy="51845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clean regions: ISRA 5D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9</a:t>
            </a:fld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6E3FD3-6B3E-43FC-92BA-BCA369D4CCDA}"/>
              </a:ext>
            </a:extLst>
          </p:cNvPr>
          <p:cNvGrpSpPr/>
          <p:nvPr/>
        </p:nvGrpSpPr>
        <p:grpSpPr>
          <a:xfrm>
            <a:off x="1705060" y="1619096"/>
            <a:ext cx="1944051" cy="923512"/>
            <a:chOff x="9982200" y="1802788"/>
            <a:chExt cx="2656372" cy="10156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328258-5CB0-45FF-B4D2-0B0BCCD5EFA1}"/>
                </a:ext>
              </a:extLst>
            </p:cNvPr>
            <p:cNvSpPr/>
            <p:nvPr/>
          </p:nvSpPr>
          <p:spPr>
            <a:xfrm>
              <a:off x="10156988" y="1974719"/>
              <a:ext cx="282804" cy="302467"/>
            </a:xfrm>
            <a:prstGeom prst="rect">
              <a:avLst/>
            </a:prstGeom>
            <a:gradFill>
              <a:gsLst>
                <a:gs pos="100000">
                  <a:srgbClr val="92D050"/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8F222D-E66C-466E-9ACD-10F56597A224}"/>
                </a:ext>
              </a:extLst>
            </p:cNvPr>
            <p:cNvSpPr/>
            <p:nvPr/>
          </p:nvSpPr>
          <p:spPr>
            <a:xfrm>
              <a:off x="9982200" y="2601798"/>
              <a:ext cx="632381" cy="942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B87FB0-A268-416C-8D43-213760B6991E}"/>
                </a:ext>
              </a:extLst>
            </p:cNvPr>
            <p:cNvSpPr txBox="1"/>
            <p:nvPr/>
          </p:nvSpPr>
          <p:spPr>
            <a:xfrm>
              <a:off x="10657785" y="1802788"/>
              <a:ext cx="1980787" cy="40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Clean regions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AC4E85-FF7F-45FF-A138-9250F5DABEAC}"/>
                </a:ext>
              </a:extLst>
            </p:cNvPr>
            <p:cNvSpPr txBox="1"/>
            <p:nvPr/>
          </p:nvSpPr>
          <p:spPr>
            <a:xfrm>
              <a:off x="10644430" y="244911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ISRA 5D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541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1225</Words>
  <Application>Microsoft Office PowerPoint</Application>
  <PresentationFormat>Widescreen</PresentationFormat>
  <Paragraphs>213</Paragraphs>
  <Slides>41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Roboto</vt:lpstr>
      <vt:lpstr>Office Theme</vt:lpstr>
      <vt:lpstr>1_Office Theme</vt:lpstr>
      <vt:lpstr>NSG Pilkington – University of Liverpool Machine Learning Project:  27/01/2021</vt:lpstr>
      <vt:lpstr>PowerPoint Presentation</vt:lpstr>
      <vt:lpstr>PowerPoint Presentation</vt:lpstr>
      <vt:lpstr>Removal of the potential remaining data from the spikes</vt:lpstr>
      <vt:lpstr>PowerPoint Presentation</vt:lpstr>
      <vt:lpstr>PowerPoint Presentation</vt:lpstr>
      <vt:lpstr>PowerPoint Presentation</vt:lpstr>
      <vt:lpstr>Exclusion Periods: ISRA 5D and MK4 data</vt:lpstr>
      <vt:lpstr>Continuous clean regions: ISRA 5D</vt:lpstr>
      <vt:lpstr>Testing the removal of the potential remaining data from the spikes</vt:lpstr>
      <vt:lpstr>Continuous clean regions: ISRA 5D</vt:lpstr>
      <vt:lpstr>Region 1: High-pass filter, spike definition and remaining values definition</vt:lpstr>
      <vt:lpstr>Region 1: High-pass filter, spike definition and remaining values definition</vt:lpstr>
      <vt:lpstr>Region 1: High-pass filter, spike definition and remaining values definition</vt:lpstr>
      <vt:lpstr>Removal of the potential remaining data from the spikes</vt:lpstr>
      <vt:lpstr>Continuous clean regions: ISRA 5D</vt:lpstr>
      <vt:lpstr>Region 2: High-pass filter, spike definition and remaining values definition</vt:lpstr>
      <vt:lpstr>Region 2: High-pass filter, spike definition and remaining values definition</vt:lpstr>
      <vt:lpstr>Region 2: High-pass filter, spike definition and remaining values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1: Data from the first region is used for training </vt:lpstr>
      <vt:lpstr>PowerPoint Presentation</vt:lpstr>
      <vt:lpstr>PowerPoint Presentation</vt:lpstr>
      <vt:lpstr>Case 2: Data from the second region is used for training </vt:lpstr>
      <vt:lpstr>PowerPoint Presentation</vt:lpstr>
      <vt:lpstr>PowerPoint Presentation</vt:lpstr>
      <vt:lpstr>PowerPoint Presentation</vt:lpstr>
      <vt:lpstr>Remove correlated tags </vt:lpstr>
      <vt:lpstr>New relevant tags have been identified </vt:lpstr>
      <vt:lpstr>How the new relevant tags change for case 1?</vt:lpstr>
      <vt:lpstr>PowerPoint Presentation</vt:lpstr>
      <vt:lpstr>PowerPoint Presentation</vt:lpstr>
      <vt:lpstr>PowerPoint Presentation</vt:lpstr>
      <vt:lpstr>Thank you for your attention.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NSG Pilkington – University of Liverpool Machine Learning Project:  25/11/2020</dc:title>
  <dc:creator>Diego Echeverria</dc:creator>
  <cp:lastModifiedBy>Diego Echeverria</cp:lastModifiedBy>
  <cp:revision>351</cp:revision>
  <dcterms:created xsi:type="dcterms:W3CDTF">2020-12-01T17:36:12Z</dcterms:created>
  <dcterms:modified xsi:type="dcterms:W3CDTF">2021-01-27T15:36:14Z</dcterms:modified>
</cp:coreProperties>
</file>