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33"/>
  </p:notesMasterIdLst>
  <p:handoutMasterIdLst>
    <p:handoutMasterId r:id="rId34"/>
  </p:handoutMasterIdLst>
  <p:sldIdLst>
    <p:sldId id="256" r:id="rId3"/>
    <p:sldId id="656" r:id="rId4"/>
    <p:sldId id="456" r:id="rId5"/>
    <p:sldId id="608" r:id="rId6"/>
    <p:sldId id="607" r:id="rId7"/>
    <p:sldId id="648" r:id="rId8"/>
    <p:sldId id="603" r:id="rId9"/>
    <p:sldId id="604" r:id="rId10"/>
    <p:sldId id="649" r:id="rId11"/>
    <p:sldId id="605" r:id="rId12"/>
    <p:sldId id="606" r:id="rId13"/>
    <p:sldId id="610" r:id="rId14"/>
    <p:sldId id="611" r:id="rId15"/>
    <p:sldId id="596" r:id="rId16"/>
    <p:sldId id="615" r:id="rId17"/>
    <p:sldId id="616" r:id="rId18"/>
    <p:sldId id="650" r:id="rId19"/>
    <p:sldId id="612" r:id="rId20"/>
    <p:sldId id="647" r:id="rId21"/>
    <p:sldId id="651" r:id="rId22"/>
    <p:sldId id="658" r:id="rId23"/>
    <p:sldId id="659" r:id="rId24"/>
    <p:sldId id="663" r:id="rId25"/>
    <p:sldId id="660" r:id="rId26"/>
    <p:sldId id="661" r:id="rId27"/>
    <p:sldId id="664" r:id="rId28"/>
    <p:sldId id="665" r:id="rId29"/>
    <p:sldId id="653" r:id="rId30"/>
    <p:sldId id="646" r:id="rId31"/>
    <p:sldId id="60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19B20F-8921-4AA8-86BB-4DFA64E70FB6}">
          <p14:sldIdLst>
            <p14:sldId id="256"/>
            <p14:sldId id="656"/>
            <p14:sldId id="456"/>
            <p14:sldId id="608"/>
            <p14:sldId id="607"/>
            <p14:sldId id="648"/>
            <p14:sldId id="603"/>
            <p14:sldId id="604"/>
            <p14:sldId id="649"/>
            <p14:sldId id="605"/>
            <p14:sldId id="606"/>
            <p14:sldId id="610"/>
            <p14:sldId id="611"/>
            <p14:sldId id="596"/>
            <p14:sldId id="615"/>
            <p14:sldId id="616"/>
            <p14:sldId id="650"/>
            <p14:sldId id="612"/>
            <p14:sldId id="647"/>
            <p14:sldId id="651"/>
            <p14:sldId id="658"/>
            <p14:sldId id="659"/>
            <p14:sldId id="663"/>
            <p14:sldId id="660"/>
            <p14:sldId id="661"/>
            <p14:sldId id="664"/>
            <p14:sldId id="665"/>
            <p14:sldId id="653"/>
            <p14:sldId id="646"/>
            <p14:sldId id="6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Green" initials="PG" lastIdx="7" clrIdx="0">
    <p:extLst>
      <p:ext uri="{19B8F6BF-5375-455C-9EA6-DF929625EA0E}">
        <p15:presenceInfo xmlns:p15="http://schemas.microsoft.com/office/powerpoint/2012/main" userId="84a8dbd73bad1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8A38"/>
    <a:srgbClr val="A07111"/>
    <a:srgbClr val="FF00F9"/>
    <a:srgbClr val="1F2B7D"/>
    <a:srgbClr val="002060"/>
    <a:srgbClr val="19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250" autoAdjust="0"/>
  </p:normalViewPr>
  <p:slideViewPr>
    <p:cSldViewPr snapToGrid="0">
      <p:cViewPr varScale="1">
        <p:scale>
          <a:sx n="72" d="100"/>
          <a:sy n="72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639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862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F0DFA0-81CF-B642-B0A1-F7681E2A2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18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Change the label of the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686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Change the label of the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766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168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213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550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539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39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532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81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73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93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02/02/2021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02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02/02/2021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364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02/02/2021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96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81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702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06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28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02/02/2021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02/02/2021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02/02/2021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86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03/02/2021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Echeverria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5D97E-38EB-4B01-B6AC-C3CE7089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B026D-CD6E-4144-9616-333EE4D3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690D0-66B8-4A0D-90AA-F8CD172E0675}"/>
              </a:ext>
            </a:extLst>
          </p:cNvPr>
          <p:cNvSpPr txBox="1"/>
          <p:nvPr/>
        </p:nvSpPr>
        <p:spPr>
          <a:xfrm>
            <a:off x="259079" y="157480"/>
            <a:ext cx="5468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Test (2): Identified relevant inputs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42556-F74E-42A1-A770-04EC2705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3" y="1356360"/>
            <a:ext cx="5468478" cy="3835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51F613-3C7F-4E1E-B5F1-F64F12D108C6}"/>
              </a:ext>
            </a:extLst>
          </p:cNvPr>
          <p:cNvSpPr txBox="1"/>
          <p:nvPr/>
        </p:nvSpPr>
        <p:spPr>
          <a:xfrm>
            <a:off x="5836920" y="582365"/>
            <a:ext cx="635508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10425 Calculated Cullet Ratio</a:t>
            </a:r>
          </a:p>
          <a:p>
            <a:r>
              <a:rPr lang="en-GB" dirty="0"/>
              <a:t>1950 Canal Temp. Control  Pyrometer (2)</a:t>
            </a:r>
          </a:p>
          <a:p>
            <a:r>
              <a:rPr lang="en-GB" dirty="0"/>
              <a:t>10279 Canal Temp. Control (PV)</a:t>
            </a:r>
          </a:p>
          <a:p>
            <a:r>
              <a:rPr lang="en-GB" dirty="0"/>
              <a:t>11282 Chimney Draught Pressure - After </a:t>
            </a:r>
            <a:r>
              <a:rPr lang="en-GB" dirty="0" err="1"/>
              <a:t>Ecomomiser</a:t>
            </a:r>
            <a:endParaRPr lang="en-GB" dirty="0"/>
          </a:p>
          <a:p>
            <a:r>
              <a:rPr lang="en-GB" dirty="0"/>
              <a:t>2922 Closed Bottom Temperature - Downstream Working End (PV)</a:t>
            </a:r>
          </a:p>
          <a:p>
            <a:r>
              <a:rPr lang="en-GB" dirty="0"/>
              <a:t>2913 Closed Bottom Temperature - Port 1 (PV)</a:t>
            </a:r>
          </a:p>
          <a:p>
            <a:r>
              <a:rPr lang="en-GB" dirty="0"/>
              <a:t>2918 Closed Bottom Temperature - Port 6 (PV)</a:t>
            </a:r>
          </a:p>
          <a:p>
            <a:r>
              <a:rPr lang="en-GB" dirty="0"/>
              <a:t>30208 Feeder Speed Measurement Left</a:t>
            </a:r>
          </a:p>
          <a:p>
            <a:r>
              <a:rPr lang="en-GB" dirty="0"/>
              <a:t>11174 Furnace Bottom Temperature 18m D/S of B8</a:t>
            </a:r>
          </a:p>
          <a:p>
            <a:r>
              <a:rPr lang="en-GB" dirty="0"/>
              <a:t>10091 Furnace Load</a:t>
            </a:r>
          </a:p>
          <a:p>
            <a:r>
              <a:rPr lang="en-GB" dirty="0"/>
              <a:t>7474 Lehr Drive Line Shaft Speed</a:t>
            </a:r>
          </a:p>
          <a:p>
            <a:r>
              <a:rPr lang="en-GB" dirty="0"/>
              <a:t>9395 Main Gas Pressure (OP)</a:t>
            </a:r>
          </a:p>
          <a:p>
            <a:r>
              <a:rPr lang="en-GB" dirty="0"/>
              <a:t>7746 Open Crown Temperature - Port 2 (PV)</a:t>
            </a:r>
          </a:p>
          <a:p>
            <a:r>
              <a:rPr lang="en-GB" dirty="0"/>
              <a:t>7673 Open Crown Temperature - Port 5 (PV)</a:t>
            </a:r>
          </a:p>
          <a:p>
            <a:r>
              <a:rPr lang="en-GB" dirty="0"/>
              <a:t>7483 Open Crown Temperature - Port 6 (PV)</a:t>
            </a:r>
          </a:p>
          <a:p>
            <a:r>
              <a:rPr lang="en-GB" dirty="0"/>
              <a:t>11114 Port 2 - 3 Combustion Air Flow RHS (OP)</a:t>
            </a:r>
          </a:p>
          <a:p>
            <a:r>
              <a:rPr lang="en-GB" dirty="0"/>
              <a:t>9400 Port 2 Gas Flow (SP)</a:t>
            </a:r>
          </a:p>
          <a:p>
            <a:r>
              <a:rPr lang="en-GB" dirty="0"/>
              <a:t>135 Total Firm Gas Flow Measurement</a:t>
            </a:r>
          </a:p>
          <a:p>
            <a:r>
              <a:rPr lang="en-GB" dirty="0"/>
              <a:t>30060 U/S Flowing End Air Flow Measurement</a:t>
            </a:r>
          </a:p>
        </p:txBody>
      </p:sp>
    </p:spTree>
    <p:extLst>
      <p:ext uri="{BB962C8B-B14F-4D97-AF65-F5344CB8AC3E}">
        <p14:creationId xmlns:p14="http://schemas.microsoft.com/office/powerpoint/2010/main" val="100076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C70A7F-B083-4F54-9210-468C78A4F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58" y="56832"/>
            <a:ext cx="10591711" cy="648208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5D97E-38EB-4B01-B6AC-C3CE7089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B026D-CD6E-4144-9616-333EE4D3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690D0-66B8-4A0D-90AA-F8CD172E0675}"/>
              </a:ext>
            </a:extLst>
          </p:cNvPr>
          <p:cNvSpPr txBox="1"/>
          <p:nvPr/>
        </p:nvSpPr>
        <p:spPr>
          <a:xfrm>
            <a:off x="259080" y="157480"/>
            <a:ext cx="358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Test (2)</a:t>
            </a:r>
          </a:p>
        </p:txBody>
      </p:sp>
    </p:spTree>
    <p:extLst>
      <p:ext uri="{BB962C8B-B14F-4D97-AF65-F5344CB8AC3E}">
        <p14:creationId xmlns:p14="http://schemas.microsoft.com/office/powerpoint/2010/main" val="134183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C70A7F-B083-4F54-9210-468C78A4F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58" y="56832"/>
            <a:ext cx="10591711" cy="648208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5D97E-38EB-4B01-B6AC-C3CE7089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B026D-CD6E-4144-9616-333EE4D3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690D0-66B8-4A0D-90AA-F8CD172E0675}"/>
              </a:ext>
            </a:extLst>
          </p:cNvPr>
          <p:cNvSpPr txBox="1"/>
          <p:nvPr/>
        </p:nvSpPr>
        <p:spPr>
          <a:xfrm>
            <a:off x="259080" y="157480"/>
            <a:ext cx="358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Test (2)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0D0265-D141-41AC-8B34-C009C288AA69}"/>
              </a:ext>
            </a:extLst>
          </p:cNvPr>
          <p:cNvSpPr/>
          <p:nvPr/>
        </p:nvSpPr>
        <p:spPr>
          <a:xfrm>
            <a:off x="3068320" y="3312160"/>
            <a:ext cx="1742440" cy="695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76479-510A-4E50-86DC-7967ED177543}"/>
              </a:ext>
            </a:extLst>
          </p:cNvPr>
          <p:cNvSpPr txBox="1"/>
          <p:nvPr/>
        </p:nvSpPr>
        <p:spPr>
          <a:xfrm>
            <a:off x="2753360" y="538480"/>
            <a:ext cx="2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Interesting correlation between furnace load and ‘fault region’?</a:t>
            </a:r>
          </a:p>
        </p:txBody>
      </p:sp>
    </p:spTree>
    <p:extLst>
      <p:ext uri="{BB962C8B-B14F-4D97-AF65-F5344CB8AC3E}">
        <p14:creationId xmlns:p14="http://schemas.microsoft.com/office/powerpoint/2010/main" val="116932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5D97E-38EB-4B01-B6AC-C3CE7089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B026D-CD6E-4144-9616-333EE4D3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690D0-66B8-4A0D-90AA-F8CD172E0675}"/>
              </a:ext>
            </a:extLst>
          </p:cNvPr>
          <p:cNvSpPr txBox="1"/>
          <p:nvPr/>
        </p:nvSpPr>
        <p:spPr>
          <a:xfrm>
            <a:off x="259078" y="157480"/>
            <a:ext cx="919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We identified 7 common relevant inputs from test (1) and 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1F613-3C7F-4E1E-B5F1-F64F12D108C6}"/>
              </a:ext>
            </a:extLst>
          </p:cNvPr>
          <p:cNvSpPr txBox="1"/>
          <p:nvPr/>
        </p:nvSpPr>
        <p:spPr>
          <a:xfrm>
            <a:off x="3099637" y="1487199"/>
            <a:ext cx="63550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FF0000"/>
                </a:solidFill>
              </a:rPr>
              <a:t>10425 Calculated Cullet Ratio</a:t>
            </a:r>
          </a:p>
          <a:p>
            <a:r>
              <a:rPr lang="en-GB" sz="2200" dirty="0">
                <a:solidFill>
                  <a:srgbClr val="FF0000"/>
                </a:solidFill>
              </a:rPr>
              <a:t>2913 Closed Bottom Temperature - Port 1 (PV)</a:t>
            </a:r>
          </a:p>
          <a:p>
            <a:r>
              <a:rPr lang="en-GB" sz="2200" dirty="0">
                <a:solidFill>
                  <a:srgbClr val="FF0000"/>
                </a:solidFill>
              </a:rPr>
              <a:t>2918 Closed Bottom Temperature - Port 6 (PV)</a:t>
            </a:r>
          </a:p>
          <a:p>
            <a:r>
              <a:rPr lang="en-GB" sz="2200" dirty="0">
                <a:solidFill>
                  <a:srgbClr val="FF0000"/>
                </a:solidFill>
              </a:rPr>
              <a:t>30208 Feeder Speed Measurement Left</a:t>
            </a:r>
          </a:p>
          <a:p>
            <a:r>
              <a:rPr lang="en-GB" sz="2200" dirty="0">
                <a:solidFill>
                  <a:srgbClr val="FF0000"/>
                </a:solidFill>
              </a:rPr>
              <a:t>10091 Furnace Load</a:t>
            </a:r>
          </a:p>
          <a:p>
            <a:r>
              <a:rPr lang="en-GB" sz="2200" dirty="0">
                <a:solidFill>
                  <a:srgbClr val="FF0000"/>
                </a:solidFill>
              </a:rPr>
              <a:t>9395 Main Gas Pressure (OP)</a:t>
            </a:r>
          </a:p>
          <a:p>
            <a:r>
              <a:rPr lang="en-GB" sz="2200" dirty="0">
                <a:solidFill>
                  <a:srgbClr val="FF0000"/>
                </a:solidFill>
              </a:rPr>
              <a:t>9400 Port 2 Gas Flow (SP)</a:t>
            </a:r>
          </a:p>
        </p:txBody>
      </p:sp>
    </p:spTree>
    <p:extLst>
      <p:ext uri="{BB962C8B-B14F-4D97-AF65-F5344CB8AC3E}">
        <p14:creationId xmlns:p14="http://schemas.microsoft.com/office/powerpoint/2010/main" val="364323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8831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A07111"/>
                </a:solidFill>
              </a:rPr>
              <a:t>Bespoke filtering</a:t>
            </a:r>
            <a:endParaRPr lang="en-GB" sz="3200" b="1" dirty="0">
              <a:solidFill>
                <a:srgbClr val="A0711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DD1C51-2FAC-49F7-BF52-C404C7943A41}"/>
                  </a:ext>
                </a:extLst>
              </p:cNvPr>
              <p:cNvSpPr txBox="1"/>
              <p:nvPr/>
            </p:nvSpPr>
            <p:spPr>
              <a:xfrm>
                <a:off x="701040" y="1305341"/>
                <a:ext cx="106172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Once the most relevant inputs have been identified, we put emphasis on their conditioning process.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The only filter applied to the identified relevant inputs is the low-pass filter.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Create a new column in the file “</a:t>
                </a:r>
                <a:r>
                  <a:rPr lang="it-IT" sz="2200" dirty="0"/>
                  <a:t>UK5 AI Furnace Model Input Pre-Processing</a:t>
                </a:r>
                <a:r>
                  <a:rPr lang="en-GB" sz="2200" dirty="0"/>
                  <a:t>” where we read the parameter of the low-pass filter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𝑊𝑛</m:t>
                    </m:r>
                  </m:oMath>
                </a14:m>
                <a:r>
                  <a:rPr lang="en-GB" sz="22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DD1C51-2FAC-49F7-BF52-C404C7943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" y="1305341"/>
                <a:ext cx="10617200" cy="2062103"/>
              </a:xfrm>
              <a:prstGeom prst="rect">
                <a:avLst/>
              </a:prstGeom>
              <a:blipFill>
                <a:blip r:embed="rId2"/>
                <a:stretch>
                  <a:fillRect l="-631" b="-53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53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8831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A07111"/>
                </a:solidFill>
              </a:rPr>
              <a:t>Bespoke filtering</a:t>
            </a:r>
            <a:endParaRPr lang="en-GB" sz="3200" b="1" dirty="0">
              <a:solidFill>
                <a:srgbClr val="A07111"/>
              </a:solidFill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35E30A-5B6B-4B4B-9597-BE5376B59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5" t="31204" r="1573" b="3779"/>
          <a:stretch/>
        </p:blipFill>
        <p:spPr>
          <a:xfrm>
            <a:off x="282803" y="1445122"/>
            <a:ext cx="11547835" cy="44588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37B781-EBD3-49AE-8B56-C49B6A872C52}"/>
              </a:ext>
            </a:extLst>
          </p:cNvPr>
          <p:cNvSpPr txBox="1"/>
          <p:nvPr/>
        </p:nvSpPr>
        <p:spPr>
          <a:xfrm>
            <a:off x="7359792" y="1416562"/>
            <a:ext cx="762786" cy="42891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45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8831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A07111"/>
                </a:solidFill>
              </a:rPr>
              <a:t>Bespoke filtering</a:t>
            </a:r>
            <a:endParaRPr lang="en-GB" sz="3200" b="1" dirty="0">
              <a:solidFill>
                <a:srgbClr val="A0711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DD1C51-2FAC-49F7-BF52-C404C7943A41}"/>
                  </a:ext>
                </a:extLst>
              </p:cNvPr>
              <p:cNvSpPr txBox="1"/>
              <p:nvPr/>
            </p:nvSpPr>
            <p:spPr>
              <a:xfrm>
                <a:off x="701040" y="1305341"/>
                <a:ext cx="10617200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>
                    <a:solidFill>
                      <a:schemeClr val="bg1">
                        <a:lumMod val="65000"/>
                      </a:schemeClr>
                    </a:solidFill>
                  </a:rPr>
                  <a:t>Once the most relevant inputs have been identified, we put emphasis on their conditioning process.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>
                    <a:solidFill>
                      <a:schemeClr val="bg1">
                        <a:lumMod val="65000"/>
                      </a:schemeClr>
                    </a:solidFill>
                  </a:rPr>
                  <a:t>For now we focus on the most common filter we are applying, that is, the low-pass filter.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>
                    <a:solidFill>
                      <a:schemeClr val="bg1">
                        <a:lumMod val="65000"/>
                      </a:schemeClr>
                    </a:solidFill>
                  </a:rPr>
                  <a:t>Create a new column in the file “</a:t>
                </a:r>
                <a:r>
                  <a:rPr lang="it-IT" sz="2200" dirty="0">
                    <a:solidFill>
                      <a:schemeClr val="bg1">
                        <a:lumMod val="65000"/>
                      </a:schemeClr>
                    </a:solidFill>
                  </a:rPr>
                  <a:t>UK5 AI Furnace Model Input Pre-Processing</a:t>
                </a:r>
                <a:r>
                  <a:rPr lang="en-GB" sz="2200" dirty="0">
                    <a:solidFill>
                      <a:schemeClr val="bg1">
                        <a:lumMod val="65000"/>
                      </a:schemeClr>
                    </a:solidFill>
                  </a:rPr>
                  <a:t>” where we read the parameter of the low-pass filter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𝑊𝑛</m:t>
                    </m:r>
                  </m:oMath>
                </a14:m>
                <a:r>
                  <a:rPr lang="en-GB" sz="2200" dirty="0">
                    <a:solidFill>
                      <a:schemeClr val="bg1">
                        <a:lumMod val="65000"/>
                      </a:schemeClr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Manually tune the low pass filter parameters of the identified relevant inputs.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DD1C51-2FAC-49F7-BF52-C404C7943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" y="1305341"/>
                <a:ext cx="10617200" cy="2400657"/>
              </a:xfrm>
              <a:prstGeom prst="rect">
                <a:avLst/>
              </a:prstGeom>
              <a:blipFill>
                <a:blip r:embed="rId2"/>
                <a:stretch>
                  <a:fillRect l="-631" b="-43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861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5D97E-38EB-4B01-B6AC-C3CE7089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B026D-CD6E-4144-9616-333EE4D3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690D0-66B8-4A0D-90AA-F8CD172E0675}"/>
              </a:ext>
            </a:extLst>
          </p:cNvPr>
          <p:cNvSpPr txBox="1"/>
          <p:nvPr/>
        </p:nvSpPr>
        <p:spPr>
          <a:xfrm>
            <a:off x="259078" y="157480"/>
            <a:ext cx="10021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Some of the relevant inputs do not require any filter: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2D0C483-4987-4C17-A7FD-D6370F304B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4" t="6719" r="9417" b="11030"/>
          <a:stretch/>
        </p:blipFill>
        <p:spPr>
          <a:xfrm>
            <a:off x="542883" y="1035807"/>
            <a:ext cx="5050052" cy="2393193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A082A0B-E952-4C59-9C8A-F26DC2A11BC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1" t="6719" r="9491" b="10610"/>
          <a:stretch/>
        </p:blipFill>
        <p:spPr>
          <a:xfrm>
            <a:off x="534004" y="3901852"/>
            <a:ext cx="5050053" cy="2263825"/>
          </a:xfrm>
          <a:prstGeom prst="rect">
            <a:avLst/>
          </a:prstGeom>
        </p:spPr>
      </p:pic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8F15FCDE-01B8-475A-9557-4BC34D95BE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8" t="6458" r="9650" b="10903"/>
          <a:stretch/>
        </p:blipFill>
        <p:spPr>
          <a:xfrm>
            <a:off x="6445187" y="1035807"/>
            <a:ext cx="5050053" cy="2393193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16D27C76-D34F-4380-940A-71CF0134A58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4" t="6902" r="9417" b="8373"/>
          <a:stretch/>
        </p:blipFill>
        <p:spPr>
          <a:xfrm>
            <a:off x="6445188" y="3822166"/>
            <a:ext cx="5050053" cy="234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99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5D97E-38EB-4B01-B6AC-C3CE7089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B026D-CD6E-4144-9616-333EE4D3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690D0-66B8-4A0D-90AA-F8CD172E0675}"/>
              </a:ext>
            </a:extLst>
          </p:cNvPr>
          <p:cNvSpPr txBox="1"/>
          <p:nvPr/>
        </p:nvSpPr>
        <p:spPr>
          <a:xfrm>
            <a:off x="259078" y="157480"/>
            <a:ext cx="10021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Bespoke filtering (first region) for the common relevant inputs:</a:t>
            </a:r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8F6729B9-A745-4735-A611-46818E8624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0" t="6720" r="8299" b="6903"/>
          <a:stretch/>
        </p:blipFill>
        <p:spPr>
          <a:xfrm>
            <a:off x="663804" y="1124115"/>
            <a:ext cx="5171875" cy="2334321"/>
          </a:xfrm>
          <a:prstGeom prst="rect">
            <a:avLst/>
          </a:prstGeom>
        </p:spPr>
      </p:pic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03F077E5-039E-4B56-A07C-EAF4DF183EA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8" t="6720" r="8376" b="8247"/>
          <a:stretch/>
        </p:blipFill>
        <p:spPr>
          <a:xfrm>
            <a:off x="6356321" y="1102356"/>
            <a:ext cx="5266928" cy="2452065"/>
          </a:xfrm>
          <a:prstGeom prst="rect">
            <a:avLst/>
          </a:prstGeom>
        </p:spPr>
      </p:pic>
      <p:pic>
        <p:nvPicPr>
          <p:cNvPr id="12" name="Picture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9F123B57-732A-4235-9E9A-84343C22EC9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5" t="6720" r="9516" b="8464"/>
          <a:stretch/>
        </p:blipFill>
        <p:spPr>
          <a:xfrm>
            <a:off x="3462536" y="3901851"/>
            <a:ext cx="5266928" cy="22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11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8831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A07111"/>
                </a:solidFill>
              </a:rPr>
              <a:t>Bespoke filtering</a:t>
            </a:r>
            <a:endParaRPr lang="en-GB" sz="3200" b="1" dirty="0">
              <a:solidFill>
                <a:srgbClr val="A0711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DD1C51-2FAC-49F7-BF52-C404C7943A41}"/>
                  </a:ext>
                </a:extLst>
              </p:cNvPr>
              <p:cNvSpPr txBox="1"/>
              <p:nvPr/>
            </p:nvSpPr>
            <p:spPr>
              <a:xfrm>
                <a:off x="701040" y="1305341"/>
                <a:ext cx="10617200" cy="273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>
                    <a:solidFill>
                      <a:schemeClr val="bg1">
                        <a:lumMod val="65000"/>
                      </a:schemeClr>
                    </a:solidFill>
                  </a:rPr>
                  <a:t>Once the most relevant inputs have been identified, we put emphasis on their conditioning process.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>
                    <a:solidFill>
                      <a:schemeClr val="bg1">
                        <a:lumMod val="65000"/>
                      </a:schemeClr>
                    </a:solidFill>
                  </a:rPr>
                  <a:t>For now we focus on the most common filter we are applying, that is, the low-pass filter.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>
                    <a:solidFill>
                      <a:schemeClr val="bg1">
                        <a:lumMod val="65000"/>
                      </a:schemeClr>
                    </a:solidFill>
                  </a:rPr>
                  <a:t>Create a new column in the file “</a:t>
                </a:r>
                <a:r>
                  <a:rPr lang="it-IT" sz="2200" dirty="0">
                    <a:solidFill>
                      <a:schemeClr val="bg1">
                        <a:lumMod val="65000"/>
                      </a:schemeClr>
                    </a:solidFill>
                  </a:rPr>
                  <a:t>UK5 AI Furnace Model Input Pre-Processing</a:t>
                </a:r>
                <a:r>
                  <a:rPr lang="en-GB" sz="2200" dirty="0">
                    <a:solidFill>
                      <a:schemeClr val="bg1">
                        <a:lumMod val="65000"/>
                      </a:schemeClr>
                    </a:solidFill>
                  </a:rPr>
                  <a:t>” where we read the parameter of the low-pass filter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𝑊𝑛</m:t>
                    </m:r>
                  </m:oMath>
                </a14:m>
                <a:r>
                  <a:rPr lang="en-GB" sz="2200" dirty="0">
                    <a:solidFill>
                      <a:schemeClr val="bg1">
                        <a:lumMod val="65000"/>
                      </a:schemeClr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>
                    <a:solidFill>
                      <a:schemeClr val="bg1">
                        <a:lumMod val="65000"/>
                      </a:schemeClr>
                    </a:solidFill>
                  </a:rPr>
                  <a:t>Manually tune the low pass filter parameters of the identified relevant inputs.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Run the model again to see if the MSE scores decrease.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DD1C51-2FAC-49F7-BF52-C404C7943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" y="1305341"/>
                <a:ext cx="10617200" cy="2739211"/>
              </a:xfrm>
              <a:prstGeom prst="rect">
                <a:avLst/>
              </a:prstGeom>
              <a:blipFill>
                <a:blip r:embed="rId2"/>
                <a:stretch>
                  <a:fillRect l="-631" b="-37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42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List of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Use the uncorrelated inputs provided by the team to avoid identifying relevant tags that will cancel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Tune the regularisation parameter and see if there are any changes in the MSE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Bespoke filtering after identifying relevant inputs using the uncorrelated tags.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Check if there is any changes in the MSE scores.</a:t>
            </a:r>
          </a:p>
        </p:txBody>
      </p:sp>
    </p:spTree>
    <p:extLst>
      <p:ext uri="{BB962C8B-B14F-4D97-AF65-F5344CB8AC3E}">
        <p14:creationId xmlns:p14="http://schemas.microsoft.com/office/powerpoint/2010/main" val="1968732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9AF75C54-66AA-4E5A-8AE3-47F24F0A2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t="6066" r="9272" b="5716"/>
          <a:stretch/>
        </p:blipFill>
        <p:spPr>
          <a:xfrm>
            <a:off x="1124504" y="1070925"/>
            <a:ext cx="9942991" cy="5184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(1): Data from the first region is used for training 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20</a:t>
            </a:fld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6E3FD3-6B3E-43FC-92BA-BCA369D4CCDA}"/>
              </a:ext>
            </a:extLst>
          </p:cNvPr>
          <p:cNvGrpSpPr/>
          <p:nvPr/>
        </p:nvGrpSpPr>
        <p:grpSpPr>
          <a:xfrm>
            <a:off x="1705060" y="1619096"/>
            <a:ext cx="1944051" cy="923512"/>
            <a:chOff x="9982200" y="1802788"/>
            <a:chExt cx="2656372" cy="10156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328258-5CB0-45FF-B4D2-0B0BCCD5EFA1}"/>
                </a:ext>
              </a:extLst>
            </p:cNvPr>
            <p:cNvSpPr/>
            <p:nvPr/>
          </p:nvSpPr>
          <p:spPr>
            <a:xfrm>
              <a:off x="10156988" y="1974719"/>
              <a:ext cx="282804" cy="302467"/>
            </a:xfrm>
            <a:prstGeom prst="rect">
              <a:avLst/>
            </a:prstGeom>
            <a:gradFill>
              <a:gsLst>
                <a:gs pos="100000">
                  <a:srgbClr val="92D050"/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8F222D-E66C-466E-9ACD-10F56597A224}"/>
                </a:ext>
              </a:extLst>
            </p:cNvPr>
            <p:cNvSpPr/>
            <p:nvPr/>
          </p:nvSpPr>
          <p:spPr>
            <a:xfrm>
              <a:off x="9982200" y="2601798"/>
              <a:ext cx="632381" cy="942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B87FB0-A268-416C-8D43-213760B6991E}"/>
                </a:ext>
              </a:extLst>
            </p:cNvPr>
            <p:cNvSpPr txBox="1"/>
            <p:nvPr/>
          </p:nvSpPr>
          <p:spPr>
            <a:xfrm>
              <a:off x="10657785" y="1802788"/>
              <a:ext cx="1980787" cy="40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Clean regions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AC4E85-FF7F-45FF-A138-9250F5DABEAC}"/>
                </a:ext>
              </a:extLst>
            </p:cNvPr>
            <p:cNvSpPr txBox="1"/>
            <p:nvPr/>
          </p:nvSpPr>
          <p:spPr>
            <a:xfrm>
              <a:off x="10644430" y="244911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ISRA 5D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B30536-6733-42A7-BE56-7824BC563D0B}"/>
              </a:ext>
            </a:extLst>
          </p:cNvPr>
          <p:cNvCxnSpPr>
            <a:cxnSpLocks/>
          </p:cNvCxnSpPr>
          <p:nvPr/>
        </p:nvCxnSpPr>
        <p:spPr>
          <a:xfrm flipV="1">
            <a:off x="4038600" y="5712431"/>
            <a:ext cx="266272" cy="54305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BE0286-E5C0-49C0-A3FF-D0BF56D084B0}"/>
              </a:ext>
            </a:extLst>
          </p:cNvPr>
          <p:cNvSpPr txBox="1"/>
          <p:nvPr/>
        </p:nvSpPr>
        <p:spPr>
          <a:xfrm>
            <a:off x="3269817" y="6186680"/>
            <a:ext cx="141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CFF20-31ED-4FC3-BC73-5AC8B326754D}"/>
              </a:ext>
            </a:extLst>
          </p:cNvPr>
          <p:cNvSpPr txBox="1"/>
          <p:nvPr/>
        </p:nvSpPr>
        <p:spPr>
          <a:xfrm>
            <a:off x="9130574" y="6108257"/>
            <a:ext cx="141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 </a:t>
            </a:r>
          </a:p>
        </p:txBody>
      </p:sp>
    </p:spTree>
    <p:extLst>
      <p:ext uri="{BB962C8B-B14F-4D97-AF65-F5344CB8AC3E}">
        <p14:creationId xmlns:p14="http://schemas.microsoft.com/office/powerpoint/2010/main" val="3254763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(1): Data from the first region is used for training 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21</a:t>
            </a:fld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15D56-799A-4F14-A5F5-44F433859130}"/>
              </a:ext>
            </a:extLst>
          </p:cNvPr>
          <p:cNvSpPr txBox="1"/>
          <p:nvPr/>
        </p:nvSpPr>
        <p:spPr>
          <a:xfrm>
            <a:off x="554114" y="1477991"/>
            <a:ext cx="609452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Smoothing the signal of the relevant inputs</a:t>
            </a:r>
          </a:p>
          <a:p>
            <a:endParaRPr lang="en-GB" dirty="0"/>
          </a:p>
          <a:p>
            <a:r>
              <a:rPr lang="en-GB" dirty="0"/>
              <a:t>1</a:t>
            </a:r>
            <a:r>
              <a:rPr lang="en-GB" sz="1600" dirty="0"/>
              <a:t>0425 Calculated Cullet Ratio</a:t>
            </a:r>
          </a:p>
          <a:p>
            <a:r>
              <a:rPr lang="en-GB" sz="1600" dirty="0"/>
              <a:t>2922 Closed Bottom Temperature - Downstream Working End (PV)</a:t>
            </a:r>
          </a:p>
          <a:p>
            <a:r>
              <a:rPr lang="en-GB" sz="1600" dirty="0"/>
              <a:t>2913 Closed Bottom Temperature - Port 1 (PV)</a:t>
            </a:r>
          </a:p>
          <a:p>
            <a:r>
              <a:rPr lang="en-GB" sz="1600" dirty="0"/>
              <a:t>2918 Closed Bottom Temperature - Port 6 (PV)</a:t>
            </a:r>
          </a:p>
          <a:p>
            <a:r>
              <a:rPr lang="en-GB" sz="1600" dirty="0"/>
              <a:t>2921 Closed Bottom Temperature - Upstream Working End (PV)</a:t>
            </a:r>
          </a:p>
          <a:p>
            <a:r>
              <a:rPr lang="en-GB" sz="1600" dirty="0"/>
              <a:t>30208 Feeder Speed Measurement Left</a:t>
            </a:r>
          </a:p>
          <a:p>
            <a:r>
              <a:rPr lang="en-GB" sz="1600" dirty="0"/>
              <a:t>11174 Furnace Bottom Temperature 18m D/S of B8</a:t>
            </a:r>
          </a:p>
          <a:p>
            <a:r>
              <a:rPr lang="en-GB" sz="1600" dirty="0"/>
              <a:t>10091 Furnace Load</a:t>
            </a:r>
          </a:p>
          <a:p>
            <a:r>
              <a:rPr lang="en-GB" sz="1600" dirty="0"/>
              <a:t>7474 Lehr Drive Line Shaft Speed</a:t>
            </a:r>
          </a:p>
          <a:p>
            <a:r>
              <a:rPr lang="en-GB" sz="1600" dirty="0"/>
              <a:t>9395 Main Gas Pressure (OP)</a:t>
            </a:r>
          </a:p>
          <a:p>
            <a:r>
              <a:rPr lang="en-GB" sz="1600" dirty="0"/>
              <a:t>7520 Open Crown Temperature - Upstream Working End (PV)</a:t>
            </a:r>
          </a:p>
          <a:p>
            <a:r>
              <a:rPr lang="en-GB" sz="1600" dirty="0"/>
              <a:t>7443 Outside Ambient Temperature Measurement</a:t>
            </a:r>
          </a:p>
          <a:p>
            <a:r>
              <a:rPr lang="en-GB" sz="1600" dirty="0"/>
              <a:t>11111 Port 2 - 3 Combustion Air Flow LHS (OP)</a:t>
            </a:r>
          </a:p>
          <a:p>
            <a:r>
              <a:rPr lang="en-GB" sz="1600" dirty="0"/>
              <a:t>9400 Port 2 Gas Flow (SP)</a:t>
            </a:r>
          </a:p>
          <a:p>
            <a:r>
              <a:rPr lang="en-GB" sz="1600" dirty="0"/>
              <a:t>9282 Tweel Position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785ACE-703B-446B-A2B0-B6EDA601E9AB}"/>
              </a:ext>
            </a:extLst>
          </p:cNvPr>
          <p:cNvSpPr txBox="1"/>
          <p:nvPr/>
        </p:nvSpPr>
        <p:spPr>
          <a:xfrm>
            <a:off x="6473301" y="1779023"/>
            <a:ext cx="549379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Previously obtained (without smoothing the signal)</a:t>
            </a:r>
          </a:p>
          <a:p>
            <a:endParaRPr lang="en-GB" dirty="0"/>
          </a:p>
          <a:p>
            <a:r>
              <a:rPr lang="en-GB" sz="1600" dirty="0"/>
              <a:t>10425 Calculated Cullet Ratio</a:t>
            </a:r>
          </a:p>
          <a:p>
            <a:r>
              <a:rPr lang="en-GB" sz="1600" dirty="0"/>
              <a:t>2913 Closed Bottom Temperature - Port 1 (PV)</a:t>
            </a:r>
          </a:p>
          <a:p>
            <a:r>
              <a:rPr lang="en-GB" sz="1600" dirty="0"/>
              <a:t>2918 Closed Bottom Temperature - Port 6 (PV)</a:t>
            </a:r>
          </a:p>
          <a:p>
            <a:r>
              <a:rPr lang="en-GB" sz="1600" dirty="0"/>
              <a:t>2921 Closed Bottom Temperature - Upstream Working End (PV)</a:t>
            </a:r>
          </a:p>
          <a:p>
            <a:r>
              <a:rPr lang="en-GB" sz="1600" dirty="0"/>
              <a:t>30208 Feeder Speed Measurement Left</a:t>
            </a:r>
          </a:p>
          <a:p>
            <a:r>
              <a:rPr lang="en-GB" sz="1600" dirty="0"/>
              <a:t>10091 Furnace Load</a:t>
            </a:r>
          </a:p>
          <a:p>
            <a:r>
              <a:rPr lang="en-GB" sz="1600" dirty="0"/>
              <a:t>9395 Main Gas Pressure (OP)</a:t>
            </a:r>
          </a:p>
          <a:p>
            <a:r>
              <a:rPr lang="en-GB" sz="1600" dirty="0"/>
              <a:t>7520 Open Crown Temperature - Upstream Working End (PV)</a:t>
            </a:r>
          </a:p>
          <a:p>
            <a:r>
              <a:rPr lang="en-GB" sz="1600" dirty="0"/>
              <a:t>7443 Outside Ambient Temperature Measurement</a:t>
            </a:r>
          </a:p>
          <a:p>
            <a:r>
              <a:rPr lang="en-GB" sz="1600" dirty="0"/>
              <a:t>11111 Port 2 - 3 Combustion Air Flow LHS (OP)</a:t>
            </a:r>
          </a:p>
          <a:p>
            <a:r>
              <a:rPr lang="en-GB" sz="1600" dirty="0"/>
              <a:t>9400 Port 2 Gas Flow (SP)</a:t>
            </a:r>
          </a:p>
          <a:p>
            <a:r>
              <a:rPr lang="en-GB" sz="1600" dirty="0"/>
              <a:t>9282 Tweel Position</a:t>
            </a:r>
          </a:p>
        </p:txBody>
      </p:sp>
    </p:spTree>
    <p:extLst>
      <p:ext uri="{BB962C8B-B14F-4D97-AF65-F5344CB8AC3E}">
        <p14:creationId xmlns:p14="http://schemas.microsoft.com/office/powerpoint/2010/main" val="1800066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(1): Data from the first region is used for training 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7579" y="6356350"/>
            <a:ext cx="4114800" cy="365125"/>
          </a:xfrm>
        </p:spPr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22</a:t>
            </a:fld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15D56-799A-4F14-A5F5-44F433859130}"/>
              </a:ext>
            </a:extLst>
          </p:cNvPr>
          <p:cNvSpPr txBox="1"/>
          <p:nvPr/>
        </p:nvSpPr>
        <p:spPr>
          <a:xfrm>
            <a:off x="422429" y="1259175"/>
            <a:ext cx="609452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Smoothing the signal of the relevant inputs</a:t>
            </a:r>
          </a:p>
          <a:p>
            <a:endParaRPr lang="en-GB" dirty="0"/>
          </a:p>
          <a:p>
            <a:r>
              <a:rPr lang="en-GB" sz="1600" dirty="0">
                <a:solidFill>
                  <a:srgbClr val="FF0000"/>
                </a:solidFill>
              </a:rPr>
              <a:t>10425 Calculated Cullet Ratio</a:t>
            </a:r>
          </a:p>
          <a:p>
            <a:r>
              <a:rPr lang="en-GB" sz="1600" dirty="0"/>
              <a:t>2922 Closed Bottom Temperature - Downstream Working End (PV)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2913 Closed Bottom Temperature - Port 1 (PV)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2918 Closed Bottom Temperature - Port 6 (PV)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2921 Closed Bottom Temperature - Upstream Working End (PV)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30208 Feeder Speed Measurement Left</a:t>
            </a:r>
          </a:p>
          <a:p>
            <a:r>
              <a:rPr lang="en-GB" sz="1600" dirty="0"/>
              <a:t>11174 Furnace Bottom Temperature 18m D/S of B8</a:t>
            </a:r>
          </a:p>
          <a:p>
            <a:r>
              <a:rPr lang="en-GB" sz="1600" dirty="0">
                <a:solidFill>
                  <a:srgbClr val="FF0000"/>
                </a:solidFill>
              </a:rPr>
              <a:t>10091 Furnace Load</a:t>
            </a:r>
          </a:p>
          <a:p>
            <a:r>
              <a:rPr lang="en-GB" sz="1600" dirty="0"/>
              <a:t>7474 Lehr Drive Line Shaft Speed</a:t>
            </a:r>
          </a:p>
          <a:p>
            <a:r>
              <a:rPr lang="en-GB" sz="1600" dirty="0">
                <a:solidFill>
                  <a:srgbClr val="FF0000"/>
                </a:solidFill>
              </a:rPr>
              <a:t>9395 Main Gas Pressure (OP)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7520 Open Crown Temperature - Upstream Working End (PV)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7443 Outside Ambient Temperature Measurement</a:t>
            </a:r>
          </a:p>
          <a:p>
            <a:r>
              <a:rPr lang="en-GB" sz="1600" dirty="0">
                <a:solidFill>
                  <a:srgbClr val="FF0000"/>
                </a:solidFill>
              </a:rPr>
              <a:t>11111 Port 2 - 3 Combustion Air Flow LHS (OP)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9400 Port 2 Gas Flow (SP)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9282 Tweel Position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785ACE-703B-446B-A2B0-B6EDA601E9AB}"/>
              </a:ext>
            </a:extLst>
          </p:cNvPr>
          <p:cNvSpPr txBox="1"/>
          <p:nvPr/>
        </p:nvSpPr>
        <p:spPr>
          <a:xfrm>
            <a:off x="6473301" y="1862712"/>
            <a:ext cx="609452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Previously obtained (without smoothing the signal)</a:t>
            </a:r>
          </a:p>
          <a:p>
            <a:endParaRPr lang="en-GB" dirty="0"/>
          </a:p>
          <a:p>
            <a:r>
              <a:rPr lang="en-GB" sz="1600" dirty="0">
                <a:solidFill>
                  <a:srgbClr val="FF0000"/>
                </a:solidFill>
              </a:rPr>
              <a:t>10425 Calculated Cullet Ratio</a:t>
            </a:r>
          </a:p>
          <a:p>
            <a:r>
              <a:rPr lang="en-GB" sz="1600" dirty="0">
                <a:solidFill>
                  <a:srgbClr val="FF0000"/>
                </a:solidFill>
              </a:rPr>
              <a:t>2913 Closed Bottom Temperature - Port 1 (PV)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2918 Closed Bottom Temperature - Port 6 (PV)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2921 Closed Bottom Temperature - Upstream Working End (PV)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30208 Feeder Speed Measurement Left</a:t>
            </a:r>
          </a:p>
          <a:p>
            <a:r>
              <a:rPr lang="en-GB" sz="1600" dirty="0">
                <a:solidFill>
                  <a:srgbClr val="FF0000"/>
                </a:solidFill>
              </a:rPr>
              <a:t>10091 Furnace Load</a:t>
            </a:r>
          </a:p>
          <a:p>
            <a:r>
              <a:rPr lang="en-GB" sz="1600" dirty="0">
                <a:solidFill>
                  <a:srgbClr val="FF0000"/>
                </a:solidFill>
              </a:rPr>
              <a:t>9395 Main Gas Pressure (OP)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7520 Open Crown Temperature - Upstream Working End (PV)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7443 Outside Ambient Temperature Measurement</a:t>
            </a:r>
          </a:p>
          <a:p>
            <a:r>
              <a:rPr lang="en-GB" sz="1600" dirty="0">
                <a:solidFill>
                  <a:srgbClr val="FF0000"/>
                </a:solidFill>
              </a:rPr>
              <a:t>11111 Port 2 - 3 Combustion Air Flow LHS (OP)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9400 Port 2 Gas Flow (SP)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9282 Tweel 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2DDEA-FC9F-457E-80BE-456FF3CB40DE}"/>
              </a:ext>
            </a:extLst>
          </p:cNvPr>
          <p:cNvSpPr txBox="1"/>
          <p:nvPr/>
        </p:nvSpPr>
        <p:spPr>
          <a:xfrm>
            <a:off x="5537446" y="5935912"/>
            <a:ext cx="1441142" cy="37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common</a:t>
            </a:r>
          </a:p>
        </p:txBody>
      </p:sp>
    </p:spTree>
    <p:extLst>
      <p:ext uri="{BB962C8B-B14F-4D97-AF65-F5344CB8AC3E}">
        <p14:creationId xmlns:p14="http://schemas.microsoft.com/office/powerpoint/2010/main" val="808704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5D97E-38EB-4B01-B6AC-C3CE7089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B026D-CD6E-4144-9616-333EE4D3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690D0-66B8-4A0D-90AA-F8CD172E0675}"/>
              </a:ext>
            </a:extLst>
          </p:cNvPr>
          <p:cNvSpPr txBox="1"/>
          <p:nvPr/>
        </p:nvSpPr>
        <p:spPr>
          <a:xfrm>
            <a:off x="259079" y="157480"/>
            <a:ext cx="817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Test (1): After smoothing the relevant input signals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FBEA7ED-BAF6-4EBC-8196-B335F96F8F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4" t="9142" r="9271" b="7254"/>
          <a:stretch/>
        </p:blipFill>
        <p:spPr>
          <a:xfrm>
            <a:off x="956938" y="1006143"/>
            <a:ext cx="10278123" cy="502476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440038-9011-4099-94D4-850A96E25853}"/>
              </a:ext>
            </a:extLst>
          </p:cNvPr>
          <p:cNvCxnSpPr>
            <a:cxnSpLocks/>
          </p:cNvCxnSpPr>
          <p:nvPr/>
        </p:nvCxnSpPr>
        <p:spPr>
          <a:xfrm flipV="1">
            <a:off x="3684233" y="5282215"/>
            <a:ext cx="461639" cy="6747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ACD1F8-36F7-4AFA-8408-B932ECB5A8A3}"/>
              </a:ext>
            </a:extLst>
          </p:cNvPr>
          <p:cNvSpPr txBox="1"/>
          <p:nvPr/>
        </p:nvSpPr>
        <p:spPr>
          <a:xfrm>
            <a:off x="2907436" y="6084110"/>
            <a:ext cx="1939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More relevant than in the previous case</a:t>
            </a:r>
          </a:p>
        </p:txBody>
      </p:sp>
    </p:spTree>
    <p:extLst>
      <p:ext uri="{BB962C8B-B14F-4D97-AF65-F5344CB8AC3E}">
        <p14:creationId xmlns:p14="http://schemas.microsoft.com/office/powerpoint/2010/main" val="2558073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9AF75C54-66AA-4E5A-8AE3-47F24F0A2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t="6066" r="9272" b="5716"/>
          <a:stretch/>
        </p:blipFill>
        <p:spPr>
          <a:xfrm>
            <a:off x="1124504" y="1070925"/>
            <a:ext cx="9942991" cy="5184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(2): Data from the second region is used for training 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24</a:t>
            </a:fld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6E3FD3-6B3E-43FC-92BA-BCA369D4CCDA}"/>
              </a:ext>
            </a:extLst>
          </p:cNvPr>
          <p:cNvGrpSpPr/>
          <p:nvPr/>
        </p:nvGrpSpPr>
        <p:grpSpPr>
          <a:xfrm>
            <a:off x="1705060" y="1619096"/>
            <a:ext cx="1944051" cy="923512"/>
            <a:chOff x="9982200" y="1802788"/>
            <a:chExt cx="2656372" cy="10156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328258-5CB0-45FF-B4D2-0B0BCCD5EFA1}"/>
                </a:ext>
              </a:extLst>
            </p:cNvPr>
            <p:cNvSpPr/>
            <p:nvPr/>
          </p:nvSpPr>
          <p:spPr>
            <a:xfrm>
              <a:off x="10156988" y="1974719"/>
              <a:ext cx="282804" cy="302467"/>
            </a:xfrm>
            <a:prstGeom prst="rect">
              <a:avLst/>
            </a:prstGeom>
            <a:gradFill>
              <a:gsLst>
                <a:gs pos="100000">
                  <a:srgbClr val="92D050"/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8F222D-E66C-466E-9ACD-10F56597A224}"/>
                </a:ext>
              </a:extLst>
            </p:cNvPr>
            <p:cNvSpPr/>
            <p:nvPr/>
          </p:nvSpPr>
          <p:spPr>
            <a:xfrm>
              <a:off x="9982200" y="2601798"/>
              <a:ext cx="632381" cy="942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B87FB0-A268-416C-8D43-213760B6991E}"/>
                </a:ext>
              </a:extLst>
            </p:cNvPr>
            <p:cNvSpPr txBox="1"/>
            <p:nvPr/>
          </p:nvSpPr>
          <p:spPr>
            <a:xfrm>
              <a:off x="10657785" y="1802788"/>
              <a:ext cx="1980787" cy="40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Clean regions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AC4E85-FF7F-45FF-A138-9250F5DABEAC}"/>
                </a:ext>
              </a:extLst>
            </p:cNvPr>
            <p:cNvSpPr txBox="1"/>
            <p:nvPr/>
          </p:nvSpPr>
          <p:spPr>
            <a:xfrm>
              <a:off x="10644430" y="244911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ISRA 5D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B30536-6733-42A7-BE56-7824BC563D0B}"/>
              </a:ext>
            </a:extLst>
          </p:cNvPr>
          <p:cNvCxnSpPr>
            <a:cxnSpLocks/>
          </p:cNvCxnSpPr>
          <p:nvPr/>
        </p:nvCxnSpPr>
        <p:spPr>
          <a:xfrm flipV="1">
            <a:off x="8997438" y="5762864"/>
            <a:ext cx="266272" cy="54305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BE0286-E5C0-49C0-A3FF-D0BF56D084B0}"/>
              </a:ext>
            </a:extLst>
          </p:cNvPr>
          <p:cNvSpPr txBox="1"/>
          <p:nvPr/>
        </p:nvSpPr>
        <p:spPr>
          <a:xfrm>
            <a:off x="4038600" y="6108257"/>
            <a:ext cx="141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CFF20-31ED-4FC3-BC73-5AC8B326754D}"/>
              </a:ext>
            </a:extLst>
          </p:cNvPr>
          <p:cNvSpPr txBox="1"/>
          <p:nvPr/>
        </p:nvSpPr>
        <p:spPr>
          <a:xfrm>
            <a:off x="9130574" y="6108257"/>
            <a:ext cx="141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163102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(2): Data from the first region is used for training 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25</a:t>
            </a:fld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15D56-799A-4F14-A5F5-44F433859130}"/>
              </a:ext>
            </a:extLst>
          </p:cNvPr>
          <p:cNvSpPr txBox="1"/>
          <p:nvPr/>
        </p:nvSpPr>
        <p:spPr>
          <a:xfrm>
            <a:off x="554114" y="1477991"/>
            <a:ext cx="609452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Smoothing the signal of the relevant inputs</a:t>
            </a:r>
          </a:p>
          <a:p>
            <a:endParaRPr lang="en-GB" dirty="0"/>
          </a:p>
          <a:p>
            <a:r>
              <a:rPr lang="en-GB" sz="1600" dirty="0"/>
              <a:t>10425 Calculated Cullet Ratio</a:t>
            </a:r>
          </a:p>
          <a:p>
            <a:r>
              <a:rPr lang="en-GB" sz="1600" dirty="0"/>
              <a:t>1950 Canal Temp. Control  Pyrometer (2)</a:t>
            </a:r>
          </a:p>
          <a:p>
            <a:r>
              <a:rPr lang="en-GB" sz="1600" dirty="0"/>
              <a:t>10279 Canal Temp. Control (PV)</a:t>
            </a:r>
          </a:p>
          <a:p>
            <a:r>
              <a:rPr lang="en-GB" sz="1600" dirty="0"/>
              <a:t>11282 Chimney Draught Pressure - After </a:t>
            </a:r>
            <a:r>
              <a:rPr lang="en-GB" sz="1600" dirty="0" err="1"/>
              <a:t>Ecomomiser</a:t>
            </a:r>
            <a:endParaRPr lang="en-GB" sz="1600" dirty="0"/>
          </a:p>
          <a:p>
            <a:r>
              <a:rPr lang="en-GB" sz="1600" dirty="0"/>
              <a:t>2922 Closed Bottom Temperature - Downstream Working End (PV)</a:t>
            </a:r>
          </a:p>
          <a:p>
            <a:r>
              <a:rPr lang="en-GB" sz="1600" dirty="0"/>
              <a:t>2913 Closed Bottom Temperature - Port 1 (PV)</a:t>
            </a:r>
          </a:p>
          <a:p>
            <a:r>
              <a:rPr lang="en-GB" sz="1600" dirty="0"/>
              <a:t>30208 Feeder Speed Measurement Left</a:t>
            </a:r>
          </a:p>
          <a:p>
            <a:r>
              <a:rPr lang="en-GB" sz="1600" dirty="0"/>
              <a:t>10091 Furnace Load</a:t>
            </a:r>
          </a:p>
          <a:p>
            <a:r>
              <a:rPr lang="en-GB" sz="1600" dirty="0"/>
              <a:t>7474 Lehr Drive Line Shaft Speed</a:t>
            </a:r>
          </a:p>
          <a:p>
            <a:r>
              <a:rPr lang="en-GB" sz="1600" dirty="0"/>
              <a:t>9395 Main Gas Pressure (OP)</a:t>
            </a:r>
          </a:p>
          <a:p>
            <a:r>
              <a:rPr lang="en-GB" sz="1600" dirty="0"/>
              <a:t>7673 Open Crown Temperature - Port 5 (PV)</a:t>
            </a:r>
          </a:p>
          <a:p>
            <a:r>
              <a:rPr lang="en-GB" sz="1600" dirty="0"/>
              <a:t>7483 Open Crown Temperature - Port 6 (PV)</a:t>
            </a:r>
          </a:p>
          <a:p>
            <a:r>
              <a:rPr lang="en-GB" sz="1600" dirty="0"/>
              <a:t>11114 Port 2 - 3 Combustion Air Flow RHS (OP)</a:t>
            </a:r>
          </a:p>
          <a:p>
            <a:r>
              <a:rPr lang="en-GB" sz="1600" dirty="0"/>
              <a:t>9400 Port 2 Gas Flow (SP)</a:t>
            </a:r>
          </a:p>
          <a:p>
            <a:r>
              <a:rPr lang="en-GB" sz="1600" dirty="0"/>
              <a:t>135 Total Firm Gas Flow Measurement</a:t>
            </a:r>
          </a:p>
          <a:p>
            <a:r>
              <a:rPr lang="en-GB" sz="1600" dirty="0"/>
              <a:t>30060 U/S Flowing End Air Flow Measurement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785ACE-703B-446B-A2B0-B6EDA601E9AB}"/>
              </a:ext>
            </a:extLst>
          </p:cNvPr>
          <p:cNvSpPr txBox="1"/>
          <p:nvPr/>
        </p:nvSpPr>
        <p:spPr>
          <a:xfrm>
            <a:off x="6402279" y="1147131"/>
            <a:ext cx="5493798" cy="503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Previously obtained (without smoothing the signal)</a:t>
            </a:r>
          </a:p>
          <a:p>
            <a:endParaRPr lang="en-GB" dirty="0"/>
          </a:p>
          <a:p>
            <a:r>
              <a:rPr lang="en-GB" sz="1500" dirty="0"/>
              <a:t>10425 Calculated Cullet Ratio</a:t>
            </a:r>
          </a:p>
          <a:p>
            <a:r>
              <a:rPr lang="en-GB" sz="1500" dirty="0"/>
              <a:t>1950 Canal Temp. Control  Pyrometer (2)</a:t>
            </a:r>
          </a:p>
          <a:p>
            <a:r>
              <a:rPr lang="en-GB" sz="1500" dirty="0"/>
              <a:t>10279 Canal Temp. Control (PV)</a:t>
            </a:r>
          </a:p>
          <a:p>
            <a:r>
              <a:rPr lang="en-GB" sz="1500" dirty="0"/>
              <a:t>11282 Chimney Draught Pressure - After </a:t>
            </a:r>
            <a:r>
              <a:rPr lang="en-GB" sz="1500" dirty="0" err="1"/>
              <a:t>Ecomomiser</a:t>
            </a:r>
            <a:endParaRPr lang="en-GB" sz="1500" dirty="0"/>
          </a:p>
          <a:p>
            <a:r>
              <a:rPr lang="en-GB" sz="1500" dirty="0"/>
              <a:t>2922 Closed Bottom Temperature - Downstream Working End (PV)</a:t>
            </a:r>
          </a:p>
          <a:p>
            <a:r>
              <a:rPr lang="en-GB" sz="1500" dirty="0"/>
              <a:t>2913 Closed Bottom Temperature - Port 1 (PV)</a:t>
            </a:r>
          </a:p>
          <a:p>
            <a:r>
              <a:rPr lang="en-GB" sz="1500" dirty="0"/>
              <a:t>2918 Closed Bottom Temperature - Port 6 (PV)</a:t>
            </a:r>
          </a:p>
          <a:p>
            <a:r>
              <a:rPr lang="en-GB" sz="1500" dirty="0"/>
              <a:t>30208 Feeder Speed Measurement Left</a:t>
            </a:r>
          </a:p>
          <a:p>
            <a:r>
              <a:rPr lang="en-GB" sz="1500" dirty="0"/>
              <a:t>11174 Furnace Bottom Temperature 18m D/S of B8</a:t>
            </a:r>
          </a:p>
          <a:p>
            <a:r>
              <a:rPr lang="en-GB" sz="1500" dirty="0"/>
              <a:t>10091 Furnace Load</a:t>
            </a:r>
          </a:p>
          <a:p>
            <a:r>
              <a:rPr lang="en-GB" sz="1500" dirty="0"/>
              <a:t>7474 Lehr Drive Line Shaft Speed</a:t>
            </a:r>
          </a:p>
          <a:p>
            <a:r>
              <a:rPr lang="en-GB" sz="1500" dirty="0"/>
              <a:t>9395 Main Gas Pressure (OP)</a:t>
            </a:r>
          </a:p>
          <a:p>
            <a:r>
              <a:rPr lang="en-GB" sz="1500" dirty="0"/>
              <a:t>7746 Open Crown Temperature - Port 2 (PV)</a:t>
            </a:r>
          </a:p>
          <a:p>
            <a:r>
              <a:rPr lang="en-GB" sz="1500" dirty="0"/>
              <a:t>7673 Open Crown Temperature - Port 5 (PV)</a:t>
            </a:r>
          </a:p>
          <a:p>
            <a:r>
              <a:rPr lang="en-GB" sz="1500" dirty="0"/>
              <a:t>7483 Open Crown Temperature - Port 6 (PV)</a:t>
            </a:r>
          </a:p>
          <a:p>
            <a:r>
              <a:rPr lang="en-GB" sz="1500" dirty="0"/>
              <a:t>11114 Port 2 - 3 Combustion Air Flow RHS (OP)</a:t>
            </a:r>
          </a:p>
          <a:p>
            <a:r>
              <a:rPr lang="en-GB" sz="1500" dirty="0"/>
              <a:t>9400 Port 2 Gas Flow (SP)</a:t>
            </a:r>
          </a:p>
          <a:p>
            <a:r>
              <a:rPr lang="en-GB" sz="1500" dirty="0"/>
              <a:t>135 Total Firm Gas Flow Measurement</a:t>
            </a:r>
          </a:p>
          <a:p>
            <a:r>
              <a:rPr lang="en-GB" sz="1500" dirty="0"/>
              <a:t>30060 U/S Flowing End Air Flow Measurement</a:t>
            </a:r>
          </a:p>
        </p:txBody>
      </p:sp>
    </p:spTree>
    <p:extLst>
      <p:ext uri="{BB962C8B-B14F-4D97-AF65-F5344CB8AC3E}">
        <p14:creationId xmlns:p14="http://schemas.microsoft.com/office/powerpoint/2010/main" val="1200903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(2): Data from the first region is used for training 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26</a:t>
            </a:fld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15D56-799A-4F14-A5F5-44F433859130}"/>
              </a:ext>
            </a:extLst>
          </p:cNvPr>
          <p:cNvSpPr txBox="1"/>
          <p:nvPr/>
        </p:nvSpPr>
        <p:spPr>
          <a:xfrm>
            <a:off x="554114" y="1477991"/>
            <a:ext cx="609452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Smoothing the signal of the relevant inputs</a:t>
            </a:r>
          </a:p>
          <a:p>
            <a:endParaRPr lang="en-GB" dirty="0"/>
          </a:p>
          <a:p>
            <a:r>
              <a:rPr lang="en-GB" sz="1600" dirty="0">
                <a:solidFill>
                  <a:srgbClr val="FF0000"/>
                </a:solidFill>
              </a:rPr>
              <a:t>10425 Calculated Cullet Ratio</a:t>
            </a:r>
          </a:p>
          <a:p>
            <a:r>
              <a:rPr lang="en-GB" sz="1600" dirty="0">
                <a:solidFill>
                  <a:srgbClr val="FF0000"/>
                </a:solidFill>
              </a:rPr>
              <a:t>1950 Canal Temp. Control  Pyrometer (2)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10279 Canal Temp. Control (PV)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11282 Chimney Draught Pressure - After </a:t>
            </a:r>
            <a:r>
              <a:rPr lang="en-GB" sz="1600" dirty="0" err="1">
                <a:solidFill>
                  <a:srgbClr val="FF0000"/>
                </a:solidFill>
              </a:rPr>
              <a:t>Ecomomiser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>
                <a:solidFill>
                  <a:srgbClr val="FF0000"/>
                </a:solidFill>
              </a:rPr>
              <a:t>2922 Closed Bottom Temperature - Downstream Working End (PV)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2913 Closed Bottom Temperature - Port 1 (PV)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30208 Feeder Speed Measurement Left</a:t>
            </a:r>
          </a:p>
          <a:p>
            <a:r>
              <a:rPr lang="en-GB" sz="1600" dirty="0">
                <a:solidFill>
                  <a:srgbClr val="FF0000"/>
                </a:solidFill>
              </a:rPr>
              <a:t>10091 Furnace Load</a:t>
            </a:r>
          </a:p>
          <a:p>
            <a:r>
              <a:rPr lang="en-GB" sz="1600" dirty="0">
                <a:solidFill>
                  <a:srgbClr val="FF0000"/>
                </a:solidFill>
              </a:rPr>
              <a:t>7474 Lehr Drive Line Shaft Speed</a:t>
            </a:r>
          </a:p>
          <a:p>
            <a:r>
              <a:rPr lang="en-GB" sz="1600" dirty="0">
                <a:solidFill>
                  <a:srgbClr val="FF0000"/>
                </a:solidFill>
              </a:rPr>
              <a:t>9395 Main Gas Pressure (OP)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7673 Open Crown Temperature - Port 5 (PV)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7483 Open Crown Temperature - Port 6 (PV)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11114 Port 2 - 3 Combustion Air Flow RHS (OP)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9400 Port 2 Gas Flow (SP)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135 Total Firm Gas Flow Measurement</a:t>
            </a:r>
          </a:p>
          <a:p>
            <a:r>
              <a:rPr lang="en-GB" sz="1600" dirty="0">
                <a:solidFill>
                  <a:srgbClr val="FF0000"/>
                </a:solidFill>
              </a:rPr>
              <a:t>30060 U/S Flowing End Air Flow Measurement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785ACE-703B-446B-A2B0-B6EDA601E9AB}"/>
              </a:ext>
            </a:extLst>
          </p:cNvPr>
          <p:cNvSpPr txBox="1"/>
          <p:nvPr/>
        </p:nvSpPr>
        <p:spPr>
          <a:xfrm>
            <a:off x="6402279" y="1147131"/>
            <a:ext cx="5493798" cy="503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Previously obtained (without smoothing the signal)</a:t>
            </a:r>
          </a:p>
          <a:p>
            <a:endParaRPr lang="en-GB" dirty="0"/>
          </a:p>
          <a:p>
            <a:r>
              <a:rPr lang="en-GB" sz="1500" dirty="0">
                <a:solidFill>
                  <a:srgbClr val="FF0000"/>
                </a:solidFill>
              </a:rPr>
              <a:t>10425 Calculated Cullet Ratio</a:t>
            </a:r>
          </a:p>
          <a:p>
            <a:r>
              <a:rPr lang="en-GB" sz="1500" dirty="0">
                <a:solidFill>
                  <a:srgbClr val="FF0000"/>
                </a:solidFill>
              </a:rPr>
              <a:t>1950 Canal Temp. Control  Pyrometer (2)</a:t>
            </a:r>
          </a:p>
          <a:p>
            <a:r>
              <a:rPr lang="en-GB" sz="1500" dirty="0">
                <a:solidFill>
                  <a:srgbClr val="FF0000"/>
                </a:solidFill>
              </a:rPr>
              <a:t>10279 Canal Temp. Control (PV)</a:t>
            </a:r>
          </a:p>
          <a:p>
            <a:r>
              <a:rPr lang="en-GB" sz="1500" dirty="0">
                <a:solidFill>
                  <a:srgbClr val="FF0000"/>
                </a:solidFill>
              </a:rPr>
              <a:t>11282 Chimney Draught Pressure - After </a:t>
            </a:r>
            <a:r>
              <a:rPr lang="en-GB" sz="1500" dirty="0" err="1">
                <a:solidFill>
                  <a:srgbClr val="FF0000"/>
                </a:solidFill>
              </a:rPr>
              <a:t>Ecomomiser</a:t>
            </a:r>
            <a:endParaRPr lang="en-GB" sz="1500" dirty="0">
              <a:solidFill>
                <a:srgbClr val="FF0000"/>
              </a:solidFill>
            </a:endParaRPr>
          </a:p>
          <a:p>
            <a:r>
              <a:rPr lang="en-GB" sz="1500" dirty="0">
                <a:solidFill>
                  <a:srgbClr val="FF0000"/>
                </a:solidFill>
              </a:rPr>
              <a:t>2922 Closed Bottom Temperature - Downstream Working End (PV)</a:t>
            </a:r>
          </a:p>
          <a:p>
            <a:r>
              <a:rPr lang="en-GB" sz="1500" dirty="0">
                <a:solidFill>
                  <a:srgbClr val="FF0000"/>
                </a:solidFill>
              </a:rPr>
              <a:t>2913 Closed Bottom Temperature - Port 1 (PV)</a:t>
            </a:r>
          </a:p>
          <a:p>
            <a:r>
              <a:rPr lang="en-GB" sz="1500" dirty="0"/>
              <a:t>2918 Closed Bottom Temperature - Port 6 (PV)</a:t>
            </a:r>
          </a:p>
          <a:p>
            <a:r>
              <a:rPr lang="en-GB" sz="1500" dirty="0">
                <a:solidFill>
                  <a:srgbClr val="FF0000"/>
                </a:solidFill>
              </a:rPr>
              <a:t>30208 Feeder Speed Measurement Left</a:t>
            </a:r>
          </a:p>
          <a:p>
            <a:r>
              <a:rPr lang="en-GB" sz="1500" dirty="0"/>
              <a:t>11174 Furnace Bottom Temperature 18m D/S of B8</a:t>
            </a:r>
          </a:p>
          <a:p>
            <a:r>
              <a:rPr lang="en-GB" sz="1500" dirty="0">
                <a:solidFill>
                  <a:srgbClr val="FF0000"/>
                </a:solidFill>
              </a:rPr>
              <a:t>10091 Furnace Load</a:t>
            </a:r>
          </a:p>
          <a:p>
            <a:r>
              <a:rPr lang="en-GB" sz="1500" dirty="0">
                <a:solidFill>
                  <a:srgbClr val="FF0000"/>
                </a:solidFill>
              </a:rPr>
              <a:t>7474 Lehr Drive Line Shaft Speed</a:t>
            </a:r>
          </a:p>
          <a:p>
            <a:r>
              <a:rPr lang="en-GB" sz="1500" dirty="0">
                <a:solidFill>
                  <a:srgbClr val="FF0000"/>
                </a:solidFill>
              </a:rPr>
              <a:t>9395 Main Gas Pressure (OP)</a:t>
            </a:r>
          </a:p>
          <a:p>
            <a:r>
              <a:rPr lang="en-GB" sz="1500" dirty="0"/>
              <a:t>7746 Open Crown Temperature - Port 2 (PV)</a:t>
            </a:r>
          </a:p>
          <a:p>
            <a:r>
              <a:rPr lang="en-GB" sz="1500" dirty="0">
                <a:solidFill>
                  <a:srgbClr val="FF0000"/>
                </a:solidFill>
              </a:rPr>
              <a:t>7673 Open Crown Temperature - Port 5 (PV)</a:t>
            </a:r>
          </a:p>
          <a:p>
            <a:r>
              <a:rPr lang="en-GB" sz="1500" dirty="0">
                <a:solidFill>
                  <a:srgbClr val="FF0000"/>
                </a:solidFill>
              </a:rPr>
              <a:t>7483 Open Crown Temperature - Port 6 (PV)</a:t>
            </a:r>
          </a:p>
          <a:p>
            <a:r>
              <a:rPr lang="en-GB" sz="1500" dirty="0">
                <a:solidFill>
                  <a:srgbClr val="FF0000"/>
                </a:solidFill>
              </a:rPr>
              <a:t>11114 Port 2 - 3 Combustion Air Flow RHS (OP)</a:t>
            </a:r>
          </a:p>
          <a:p>
            <a:r>
              <a:rPr lang="en-GB" sz="1500" dirty="0">
                <a:solidFill>
                  <a:srgbClr val="FF0000"/>
                </a:solidFill>
              </a:rPr>
              <a:t>9400 Port 2 Gas Flow (SP)</a:t>
            </a:r>
          </a:p>
          <a:p>
            <a:r>
              <a:rPr lang="en-GB" sz="1500" dirty="0">
                <a:solidFill>
                  <a:srgbClr val="FF0000"/>
                </a:solidFill>
              </a:rPr>
              <a:t>135 Total Firm Gas Flow Measurement</a:t>
            </a:r>
          </a:p>
          <a:p>
            <a:r>
              <a:rPr lang="en-GB" sz="1500" dirty="0">
                <a:solidFill>
                  <a:srgbClr val="FF0000"/>
                </a:solidFill>
              </a:rPr>
              <a:t>30060 U/S Flowing End Air Flow Measurement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26025-BB23-4570-BC5A-9368DADD8E67}"/>
              </a:ext>
            </a:extLst>
          </p:cNvPr>
          <p:cNvSpPr txBox="1"/>
          <p:nvPr/>
        </p:nvSpPr>
        <p:spPr>
          <a:xfrm>
            <a:off x="5207492" y="1115794"/>
            <a:ext cx="1441142" cy="37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common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25B2F-BAE7-41BC-9078-408F6D96A788}"/>
              </a:ext>
            </a:extLst>
          </p:cNvPr>
          <p:cNvSpPr txBox="1"/>
          <p:nvPr/>
        </p:nvSpPr>
        <p:spPr>
          <a:xfrm>
            <a:off x="2663301" y="6082690"/>
            <a:ext cx="3204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2"/>
                </a:solidFill>
              </a:rPr>
              <a:t>Reduced number of relevant inputs</a:t>
            </a:r>
          </a:p>
        </p:txBody>
      </p:sp>
    </p:spTree>
    <p:extLst>
      <p:ext uri="{BB962C8B-B14F-4D97-AF65-F5344CB8AC3E}">
        <p14:creationId xmlns:p14="http://schemas.microsoft.com/office/powerpoint/2010/main" val="3171544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5D97E-38EB-4B01-B6AC-C3CE7089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B026D-CD6E-4144-9616-333EE4D3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690D0-66B8-4A0D-90AA-F8CD172E0675}"/>
              </a:ext>
            </a:extLst>
          </p:cNvPr>
          <p:cNvSpPr txBox="1"/>
          <p:nvPr/>
        </p:nvSpPr>
        <p:spPr>
          <a:xfrm>
            <a:off x="259079" y="157480"/>
            <a:ext cx="817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Test (2): After smoothing the relevant input signals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CD1F8-36F7-4AFA-8408-B932ECB5A8A3}"/>
              </a:ext>
            </a:extLst>
          </p:cNvPr>
          <p:cNvSpPr txBox="1"/>
          <p:nvPr/>
        </p:nvSpPr>
        <p:spPr>
          <a:xfrm>
            <a:off x="2678836" y="5766546"/>
            <a:ext cx="312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AS important as in the previous case, but slightly different shape</a:t>
            </a: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03A2CB7F-4A84-44D8-9949-688C14973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8722" r="9636" b="8187"/>
          <a:stretch/>
        </p:blipFill>
        <p:spPr>
          <a:xfrm>
            <a:off x="884808" y="901083"/>
            <a:ext cx="10422384" cy="487674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466D4C1-B10E-42BA-8287-20C511F4284E}"/>
              </a:ext>
            </a:extLst>
          </p:cNvPr>
          <p:cNvSpPr/>
          <p:nvPr/>
        </p:nvSpPr>
        <p:spPr>
          <a:xfrm>
            <a:off x="1571348" y="3533313"/>
            <a:ext cx="3009530" cy="6480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860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A36F3-1029-473D-9B30-CA21E20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2B2E-202A-4EF6-A01F-463B53F2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E783-0CAF-45CB-9370-C454762D6C32}"/>
              </a:ext>
            </a:extLst>
          </p:cNvPr>
          <p:cNvSpPr txBox="1"/>
          <p:nvPr/>
        </p:nvSpPr>
        <p:spPr>
          <a:xfrm>
            <a:off x="1377323" y="407999"/>
            <a:ext cx="8831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>
                <a:solidFill>
                  <a:srgbClr val="A07111"/>
                </a:solidFill>
              </a:rPr>
              <a:t>Bespoke filtering</a:t>
            </a:r>
            <a:endParaRPr lang="en-GB" sz="3200" b="1" dirty="0">
              <a:solidFill>
                <a:srgbClr val="A0711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DD1C51-2FAC-49F7-BF52-C404C7943A41}"/>
                  </a:ext>
                </a:extLst>
              </p:cNvPr>
              <p:cNvSpPr txBox="1"/>
              <p:nvPr/>
            </p:nvSpPr>
            <p:spPr>
              <a:xfrm>
                <a:off x="629724" y="1120016"/>
                <a:ext cx="10617200" cy="510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>
                    <a:solidFill>
                      <a:schemeClr val="bg1">
                        <a:lumMod val="65000"/>
                      </a:schemeClr>
                    </a:solidFill>
                  </a:rPr>
                  <a:t>Once the most relevant inputs have been identified, we put emphasis on their conditioning process.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>
                    <a:solidFill>
                      <a:schemeClr val="bg1">
                        <a:lumMod val="65000"/>
                      </a:schemeClr>
                    </a:solidFill>
                  </a:rPr>
                  <a:t>For now we focus on the most common filter we are applying, that is, the low-pass filter.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>
                    <a:solidFill>
                      <a:schemeClr val="bg1">
                        <a:lumMod val="65000"/>
                      </a:schemeClr>
                    </a:solidFill>
                  </a:rPr>
                  <a:t>Create a new column in the file “</a:t>
                </a:r>
                <a:r>
                  <a:rPr lang="it-IT" sz="2200" dirty="0">
                    <a:solidFill>
                      <a:schemeClr val="bg1">
                        <a:lumMod val="65000"/>
                      </a:schemeClr>
                    </a:solidFill>
                  </a:rPr>
                  <a:t>UK5 AI Furnace Model Input Pre-Processing</a:t>
                </a:r>
                <a:r>
                  <a:rPr lang="en-GB" sz="2200" dirty="0">
                    <a:solidFill>
                      <a:schemeClr val="bg1">
                        <a:lumMod val="65000"/>
                      </a:schemeClr>
                    </a:solidFill>
                  </a:rPr>
                  <a:t>” where we read the parameter of the low-pass filter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𝑊𝑛</m:t>
                    </m:r>
                  </m:oMath>
                </a14:m>
                <a:r>
                  <a:rPr lang="en-GB" sz="2200" dirty="0">
                    <a:solidFill>
                      <a:schemeClr val="bg1">
                        <a:lumMod val="65000"/>
                      </a:schemeClr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>
                    <a:solidFill>
                      <a:schemeClr val="bg1">
                        <a:lumMod val="65000"/>
                      </a:schemeClr>
                    </a:solidFill>
                  </a:rPr>
                  <a:t>Manually tune the low pass filter parameters of the identified relevant inputs.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Run the model again to see if the MSE scores decrease.</a:t>
                </a:r>
              </a:p>
              <a:p>
                <a:r>
                  <a:rPr lang="en-GB" sz="2200" dirty="0"/>
                  <a:t>		</a:t>
                </a:r>
                <a:r>
                  <a:rPr lang="en-GB" dirty="0">
                    <a:solidFill>
                      <a:srgbClr val="0070C0"/>
                    </a:solidFill>
                  </a:rPr>
                  <a:t>Before bespoke filtering		                  	After bespoke filtering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endParaRPr lang="en-GB" sz="2200" dirty="0"/>
              </a:p>
              <a:p>
                <a:endParaRPr lang="en-GB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Small changes in the MSE scores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DD1C51-2FAC-49F7-BF52-C404C7943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24" y="1120016"/>
                <a:ext cx="10617200" cy="5109091"/>
              </a:xfrm>
              <a:prstGeom prst="rect">
                <a:avLst/>
              </a:prstGeom>
              <a:blipFill>
                <a:blip r:embed="rId2"/>
                <a:stretch>
                  <a:fillRect l="-631" b="-14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2A86E5-9E42-4D94-9030-AAE738F4B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6391"/>
              </p:ext>
            </p:extLst>
          </p:nvPr>
        </p:nvGraphicFramePr>
        <p:xfrm>
          <a:off x="6451797" y="4160637"/>
          <a:ext cx="490200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001">
                  <a:extLst>
                    <a:ext uri="{9D8B030D-6E8A-4147-A177-3AD203B41FA5}">
                      <a16:colId xmlns:a16="http://schemas.microsoft.com/office/drawing/2014/main" val="1644916224"/>
                    </a:ext>
                  </a:extLst>
                </a:gridCol>
                <a:gridCol w="1634001">
                  <a:extLst>
                    <a:ext uri="{9D8B030D-6E8A-4147-A177-3AD203B41FA5}">
                      <a16:colId xmlns:a16="http://schemas.microsoft.com/office/drawing/2014/main" val="1594002769"/>
                    </a:ext>
                  </a:extLst>
                </a:gridCol>
                <a:gridCol w="1634001">
                  <a:extLst>
                    <a:ext uri="{9D8B030D-6E8A-4147-A177-3AD203B41FA5}">
                      <a16:colId xmlns:a16="http://schemas.microsoft.com/office/drawing/2014/main" val="1466587730"/>
                    </a:ext>
                  </a:extLst>
                </a:gridCol>
              </a:tblGrid>
              <a:tr h="33172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12931"/>
                  </a:ext>
                </a:extLst>
              </a:tr>
              <a:tr h="331722">
                <a:tc>
                  <a:txBody>
                    <a:bodyPr/>
                    <a:lstStyle/>
                    <a:p>
                      <a:r>
                        <a:rPr lang="en-GB" dirty="0"/>
                        <a:t>Test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99563"/>
                  </a:ext>
                </a:extLst>
              </a:tr>
              <a:tr h="331722">
                <a:tc>
                  <a:txBody>
                    <a:bodyPr/>
                    <a:lstStyle/>
                    <a:p>
                      <a:r>
                        <a:rPr lang="en-GB" dirty="0"/>
                        <a:t>Test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0.00172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05382"/>
                  </a:ext>
                </a:extLst>
              </a:tr>
              <a:tr h="331722">
                <a:tc>
                  <a:txBody>
                    <a:bodyPr/>
                    <a:lstStyle/>
                    <a:p>
                      <a:r>
                        <a:rPr lang="en-GB" b="1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9794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6F40DD-0C4A-4B68-8279-636650FCA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212893"/>
              </p:ext>
            </p:extLst>
          </p:nvPr>
        </p:nvGraphicFramePr>
        <p:xfrm>
          <a:off x="1021179" y="4160637"/>
          <a:ext cx="490200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001">
                  <a:extLst>
                    <a:ext uri="{9D8B030D-6E8A-4147-A177-3AD203B41FA5}">
                      <a16:colId xmlns:a16="http://schemas.microsoft.com/office/drawing/2014/main" val="2491863155"/>
                    </a:ext>
                  </a:extLst>
                </a:gridCol>
                <a:gridCol w="1634001">
                  <a:extLst>
                    <a:ext uri="{9D8B030D-6E8A-4147-A177-3AD203B41FA5}">
                      <a16:colId xmlns:a16="http://schemas.microsoft.com/office/drawing/2014/main" val="258783563"/>
                    </a:ext>
                  </a:extLst>
                </a:gridCol>
                <a:gridCol w="1634001">
                  <a:extLst>
                    <a:ext uri="{9D8B030D-6E8A-4147-A177-3AD203B41FA5}">
                      <a16:colId xmlns:a16="http://schemas.microsoft.com/office/drawing/2014/main" val="322659185"/>
                    </a:ext>
                  </a:extLst>
                </a:gridCol>
              </a:tblGrid>
              <a:tr h="31396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472945"/>
                  </a:ext>
                </a:extLst>
              </a:tr>
              <a:tr h="313967">
                <a:tc>
                  <a:txBody>
                    <a:bodyPr/>
                    <a:lstStyle/>
                    <a:p>
                      <a:r>
                        <a:rPr lang="en-GB" dirty="0"/>
                        <a:t>Test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367727"/>
                  </a:ext>
                </a:extLst>
              </a:tr>
              <a:tr h="313967">
                <a:tc>
                  <a:txBody>
                    <a:bodyPr/>
                    <a:lstStyle/>
                    <a:p>
                      <a:r>
                        <a:rPr lang="en-GB" dirty="0"/>
                        <a:t>Test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088539"/>
                  </a:ext>
                </a:extLst>
              </a:tr>
              <a:tr h="313967">
                <a:tc>
                  <a:txBody>
                    <a:bodyPr/>
                    <a:lstStyle/>
                    <a:p>
                      <a:r>
                        <a:rPr lang="en-GB" b="1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5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077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29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Next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Still working on test for the remove spikes pre-processing box (programming time).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Select regions without exclusion periods from the new dataset provided (2020 – 2021).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Re-run the model with the expanded training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Change the time lags randomly.</a:t>
            </a:r>
          </a:p>
        </p:txBody>
      </p:sp>
    </p:spTree>
    <p:extLst>
      <p:ext uri="{BB962C8B-B14F-4D97-AF65-F5344CB8AC3E}">
        <p14:creationId xmlns:p14="http://schemas.microsoft.com/office/powerpoint/2010/main" val="305071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593DFF4-DE28-4B44-85D3-A8D258A28B8F}"/>
              </a:ext>
            </a:extLst>
          </p:cNvPr>
          <p:cNvGraphicFramePr>
            <a:graphicFrameLocks noGrp="1"/>
          </p:cNvGraphicFramePr>
          <p:nvPr/>
        </p:nvGraphicFramePr>
        <p:xfrm>
          <a:off x="6461760" y="3568700"/>
          <a:ext cx="51104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493">
                  <a:extLst>
                    <a:ext uri="{9D8B030D-6E8A-4147-A177-3AD203B41FA5}">
                      <a16:colId xmlns:a16="http://schemas.microsoft.com/office/drawing/2014/main" val="1644916224"/>
                    </a:ext>
                  </a:extLst>
                </a:gridCol>
                <a:gridCol w="1703493">
                  <a:extLst>
                    <a:ext uri="{9D8B030D-6E8A-4147-A177-3AD203B41FA5}">
                      <a16:colId xmlns:a16="http://schemas.microsoft.com/office/drawing/2014/main" val="1594002769"/>
                    </a:ext>
                  </a:extLst>
                </a:gridCol>
                <a:gridCol w="1703493">
                  <a:extLst>
                    <a:ext uri="{9D8B030D-6E8A-4147-A177-3AD203B41FA5}">
                      <a16:colId xmlns:a16="http://schemas.microsoft.com/office/drawing/2014/main" val="1466587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1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9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0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0.00086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0.00495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97944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571AF253-87CB-46B6-8F67-BBD0CB57ED82}"/>
              </a:ext>
            </a:extLst>
          </p:cNvPr>
          <p:cNvGraphicFramePr>
            <a:graphicFrameLocks noGrp="1"/>
          </p:cNvGraphicFramePr>
          <p:nvPr/>
        </p:nvGraphicFramePr>
        <p:xfrm>
          <a:off x="6461760" y="480060"/>
          <a:ext cx="51104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493">
                  <a:extLst>
                    <a:ext uri="{9D8B030D-6E8A-4147-A177-3AD203B41FA5}">
                      <a16:colId xmlns:a16="http://schemas.microsoft.com/office/drawing/2014/main" val="1644916224"/>
                    </a:ext>
                  </a:extLst>
                </a:gridCol>
                <a:gridCol w="1703493">
                  <a:extLst>
                    <a:ext uri="{9D8B030D-6E8A-4147-A177-3AD203B41FA5}">
                      <a16:colId xmlns:a16="http://schemas.microsoft.com/office/drawing/2014/main" val="1594002769"/>
                    </a:ext>
                  </a:extLst>
                </a:gridCol>
                <a:gridCol w="1703493">
                  <a:extLst>
                    <a:ext uri="{9D8B030D-6E8A-4147-A177-3AD203B41FA5}">
                      <a16:colId xmlns:a16="http://schemas.microsoft.com/office/drawing/2014/main" val="1466587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1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Test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9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Test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0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97944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FE4A74-4B92-40F2-AF2C-84404CB47A3E}"/>
              </a:ext>
            </a:extLst>
          </p:cNvPr>
          <p:cNvCxnSpPr/>
          <p:nvPr/>
        </p:nvCxnSpPr>
        <p:spPr>
          <a:xfrm>
            <a:off x="828040" y="2905760"/>
            <a:ext cx="10114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E985D0-27D7-44A6-A39D-D5F6AE7331AC}"/>
              </a:ext>
            </a:extLst>
          </p:cNvPr>
          <p:cNvSpPr txBox="1"/>
          <p:nvPr/>
        </p:nvSpPr>
        <p:spPr>
          <a:xfrm>
            <a:off x="558800" y="1021685"/>
            <a:ext cx="597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With correlated inputs (last week’s results):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7668D7-3DF6-415B-82FD-74D7198DCAE6}"/>
              </a:ext>
            </a:extLst>
          </p:cNvPr>
          <p:cNvSpPr txBox="1"/>
          <p:nvPr/>
        </p:nvSpPr>
        <p:spPr>
          <a:xfrm>
            <a:off x="558800" y="4110931"/>
            <a:ext cx="597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Correlated inputs removed: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DD852F-8CAA-4AAB-93B5-C38CD3590C8B}"/>
              </a:ext>
            </a:extLst>
          </p:cNvPr>
          <p:cNvSpPr txBox="1"/>
          <p:nvPr/>
        </p:nvSpPr>
        <p:spPr>
          <a:xfrm>
            <a:off x="132080" y="111195"/>
            <a:ext cx="67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Removing Correlated Inputs</a:t>
            </a:r>
          </a:p>
        </p:txBody>
      </p:sp>
    </p:spTree>
    <p:extLst>
      <p:ext uri="{BB962C8B-B14F-4D97-AF65-F5344CB8AC3E}">
        <p14:creationId xmlns:p14="http://schemas.microsoft.com/office/powerpoint/2010/main" val="3140627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PETER L. GREEN and DIEGO ECHEVERRIA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128F8F-2851-4536-A9C7-72A8F35850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44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552CC0-EAB6-42AE-ACB6-AA332610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80" y="1125220"/>
            <a:ext cx="4746117" cy="350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4D3A4-8E90-4FAC-AA38-496615DC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069" y="1125220"/>
            <a:ext cx="4788188" cy="35509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A7949E-5982-4D58-BCCB-9123E56987EE}"/>
              </a:ext>
            </a:extLst>
          </p:cNvPr>
          <p:cNvSpPr txBox="1"/>
          <p:nvPr/>
        </p:nvSpPr>
        <p:spPr>
          <a:xfrm>
            <a:off x="2712720" y="6985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Test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C4BEAA-2591-4DBE-9F0A-A33D313F7BD0}"/>
              </a:ext>
            </a:extLst>
          </p:cNvPr>
          <p:cNvSpPr txBox="1"/>
          <p:nvPr/>
        </p:nvSpPr>
        <p:spPr>
          <a:xfrm>
            <a:off x="7406640" y="6985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Test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1B929-9FB3-4FDD-997D-A88DD5C999F8}"/>
              </a:ext>
            </a:extLst>
          </p:cNvPr>
          <p:cNvSpPr txBox="1"/>
          <p:nvPr/>
        </p:nvSpPr>
        <p:spPr>
          <a:xfrm>
            <a:off x="243840" y="4790440"/>
            <a:ext cx="6192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Different optimal regularisation parameters for the 2 cases.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 1 is not very sensitive to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May as well choose a small value, which works for the (more challenging) test 2.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82114-668F-4A0C-B68E-49B68948515E}"/>
              </a:ext>
            </a:extLst>
          </p:cNvPr>
          <p:cNvSpPr txBox="1"/>
          <p:nvPr/>
        </p:nvSpPr>
        <p:spPr>
          <a:xfrm>
            <a:off x="132080" y="111195"/>
            <a:ext cx="67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Tuning Regularisation Parameter</a:t>
            </a:r>
          </a:p>
        </p:txBody>
      </p:sp>
    </p:spTree>
    <p:extLst>
      <p:ext uri="{BB962C8B-B14F-4D97-AF65-F5344CB8AC3E}">
        <p14:creationId xmlns:p14="http://schemas.microsoft.com/office/powerpoint/2010/main" val="328986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552CC0-EAB6-42AE-ACB6-AA332610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80" y="1125220"/>
            <a:ext cx="4746117" cy="350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4D3A4-8E90-4FAC-AA38-496615DC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069" y="1125220"/>
            <a:ext cx="4788188" cy="3550920"/>
          </a:xfrm>
          <a:prstGeom prst="rect">
            <a:avLst/>
          </a:prstGeom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10ECBB86-60F6-40B6-8664-1B375E74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817667"/>
              </p:ext>
            </p:extLst>
          </p:nvPr>
        </p:nvGraphicFramePr>
        <p:xfrm>
          <a:off x="6797040" y="5060265"/>
          <a:ext cx="51104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493">
                  <a:extLst>
                    <a:ext uri="{9D8B030D-6E8A-4147-A177-3AD203B41FA5}">
                      <a16:colId xmlns:a16="http://schemas.microsoft.com/office/drawing/2014/main" val="1644916224"/>
                    </a:ext>
                  </a:extLst>
                </a:gridCol>
                <a:gridCol w="1703493">
                  <a:extLst>
                    <a:ext uri="{9D8B030D-6E8A-4147-A177-3AD203B41FA5}">
                      <a16:colId xmlns:a16="http://schemas.microsoft.com/office/drawing/2014/main" val="1594002769"/>
                    </a:ext>
                  </a:extLst>
                </a:gridCol>
                <a:gridCol w="1703493">
                  <a:extLst>
                    <a:ext uri="{9D8B030D-6E8A-4147-A177-3AD203B41FA5}">
                      <a16:colId xmlns:a16="http://schemas.microsoft.com/office/drawing/2014/main" val="1466587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1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9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0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0.00495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979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EA7949E-5982-4D58-BCCB-9123E56987EE}"/>
              </a:ext>
            </a:extLst>
          </p:cNvPr>
          <p:cNvSpPr txBox="1"/>
          <p:nvPr/>
        </p:nvSpPr>
        <p:spPr>
          <a:xfrm>
            <a:off x="2712720" y="6985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Test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C4BEAA-2591-4DBE-9F0A-A33D313F7BD0}"/>
              </a:ext>
            </a:extLst>
          </p:cNvPr>
          <p:cNvSpPr txBox="1"/>
          <p:nvPr/>
        </p:nvSpPr>
        <p:spPr>
          <a:xfrm>
            <a:off x="7406640" y="6985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Test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1B929-9FB3-4FDD-997D-A88DD5C999F8}"/>
              </a:ext>
            </a:extLst>
          </p:cNvPr>
          <p:cNvSpPr txBox="1"/>
          <p:nvPr/>
        </p:nvSpPr>
        <p:spPr>
          <a:xfrm>
            <a:off x="243840" y="4790440"/>
            <a:ext cx="6192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Different optimal regularisation parameters for the 2 cases.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 1 is not very sensitive to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May as well choose a small value, which works for the (more challenging) test 2.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82114-668F-4A0C-B68E-49B68948515E}"/>
              </a:ext>
            </a:extLst>
          </p:cNvPr>
          <p:cNvSpPr txBox="1"/>
          <p:nvPr/>
        </p:nvSpPr>
        <p:spPr>
          <a:xfrm>
            <a:off x="132080" y="111195"/>
            <a:ext cx="67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Tuning Regularisation Parameter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EA3332-91E5-45E4-B1FA-141626CE2BCC}"/>
              </a:ext>
            </a:extLst>
          </p:cNvPr>
          <p:cNvCxnSpPr/>
          <p:nvPr/>
        </p:nvCxnSpPr>
        <p:spPr>
          <a:xfrm>
            <a:off x="2509520" y="5730240"/>
            <a:ext cx="4084320" cy="182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5DE0CA-55F8-4651-B862-30302A2B7D45}"/>
              </a:ext>
            </a:extLst>
          </p:cNvPr>
          <p:cNvSpPr txBox="1"/>
          <p:nvPr/>
        </p:nvSpPr>
        <p:spPr>
          <a:xfrm>
            <a:off x="2941320" y="5990769"/>
            <a:ext cx="263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(scores remain the same)</a:t>
            </a:r>
          </a:p>
        </p:txBody>
      </p:sp>
    </p:spTree>
    <p:extLst>
      <p:ext uri="{BB962C8B-B14F-4D97-AF65-F5344CB8AC3E}">
        <p14:creationId xmlns:p14="http://schemas.microsoft.com/office/powerpoint/2010/main" val="406014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9AF75C54-66AA-4E5A-8AE3-47F24F0A2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t="6066" r="9272" b="5716"/>
          <a:stretch/>
        </p:blipFill>
        <p:spPr>
          <a:xfrm>
            <a:off x="1124504" y="1070925"/>
            <a:ext cx="9942991" cy="5184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(1): Data from the first region is used for training 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6E3FD3-6B3E-43FC-92BA-BCA369D4CCDA}"/>
              </a:ext>
            </a:extLst>
          </p:cNvPr>
          <p:cNvGrpSpPr/>
          <p:nvPr/>
        </p:nvGrpSpPr>
        <p:grpSpPr>
          <a:xfrm>
            <a:off x="1705060" y="1619096"/>
            <a:ext cx="1944051" cy="923512"/>
            <a:chOff x="9982200" y="1802788"/>
            <a:chExt cx="2656372" cy="10156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328258-5CB0-45FF-B4D2-0B0BCCD5EFA1}"/>
                </a:ext>
              </a:extLst>
            </p:cNvPr>
            <p:cNvSpPr/>
            <p:nvPr/>
          </p:nvSpPr>
          <p:spPr>
            <a:xfrm>
              <a:off x="10156988" y="1974719"/>
              <a:ext cx="282804" cy="302467"/>
            </a:xfrm>
            <a:prstGeom prst="rect">
              <a:avLst/>
            </a:prstGeom>
            <a:gradFill>
              <a:gsLst>
                <a:gs pos="100000">
                  <a:srgbClr val="92D050"/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8F222D-E66C-466E-9ACD-10F56597A224}"/>
                </a:ext>
              </a:extLst>
            </p:cNvPr>
            <p:cNvSpPr/>
            <p:nvPr/>
          </p:nvSpPr>
          <p:spPr>
            <a:xfrm>
              <a:off x="9982200" y="2601798"/>
              <a:ext cx="632381" cy="942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B87FB0-A268-416C-8D43-213760B6991E}"/>
                </a:ext>
              </a:extLst>
            </p:cNvPr>
            <p:cNvSpPr txBox="1"/>
            <p:nvPr/>
          </p:nvSpPr>
          <p:spPr>
            <a:xfrm>
              <a:off x="10657785" y="1802788"/>
              <a:ext cx="1980787" cy="40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Clean regions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AC4E85-FF7F-45FF-A138-9250F5DABEAC}"/>
                </a:ext>
              </a:extLst>
            </p:cNvPr>
            <p:cNvSpPr txBox="1"/>
            <p:nvPr/>
          </p:nvSpPr>
          <p:spPr>
            <a:xfrm>
              <a:off x="10644430" y="244911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ISRA 5D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B30536-6733-42A7-BE56-7824BC563D0B}"/>
              </a:ext>
            </a:extLst>
          </p:cNvPr>
          <p:cNvCxnSpPr>
            <a:cxnSpLocks/>
          </p:cNvCxnSpPr>
          <p:nvPr/>
        </p:nvCxnSpPr>
        <p:spPr>
          <a:xfrm flipV="1">
            <a:off x="4038600" y="5712431"/>
            <a:ext cx="266272" cy="54305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BE0286-E5C0-49C0-A3FF-D0BF56D084B0}"/>
              </a:ext>
            </a:extLst>
          </p:cNvPr>
          <p:cNvSpPr txBox="1"/>
          <p:nvPr/>
        </p:nvSpPr>
        <p:spPr>
          <a:xfrm>
            <a:off x="3269817" y="6186680"/>
            <a:ext cx="141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CFF20-31ED-4FC3-BC73-5AC8B326754D}"/>
              </a:ext>
            </a:extLst>
          </p:cNvPr>
          <p:cNvSpPr txBox="1"/>
          <p:nvPr/>
        </p:nvSpPr>
        <p:spPr>
          <a:xfrm>
            <a:off x="9130574" y="6108257"/>
            <a:ext cx="141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 </a:t>
            </a:r>
          </a:p>
        </p:txBody>
      </p:sp>
    </p:spTree>
    <p:extLst>
      <p:ext uri="{BB962C8B-B14F-4D97-AF65-F5344CB8AC3E}">
        <p14:creationId xmlns:p14="http://schemas.microsoft.com/office/powerpoint/2010/main" val="339539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5D97E-38EB-4B01-B6AC-C3CE7089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B026D-CD6E-4144-9616-333EE4D3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690D0-66B8-4A0D-90AA-F8CD172E0675}"/>
              </a:ext>
            </a:extLst>
          </p:cNvPr>
          <p:cNvSpPr txBox="1"/>
          <p:nvPr/>
        </p:nvSpPr>
        <p:spPr>
          <a:xfrm>
            <a:off x="259080" y="157480"/>
            <a:ext cx="548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Test (1): Identified relevant inputs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11D765-DDB9-4FAE-B27C-65D951EF0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7" y="1361440"/>
            <a:ext cx="5387423" cy="37938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1D9C8A-5F1F-4A72-8097-0817ED7AEB4A}"/>
              </a:ext>
            </a:extLst>
          </p:cNvPr>
          <p:cNvSpPr txBox="1"/>
          <p:nvPr/>
        </p:nvSpPr>
        <p:spPr>
          <a:xfrm>
            <a:off x="5654040" y="150240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10425 Calculated Cullet Ratio</a:t>
            </a:r>
          </a:p>
          <a:p>
            <a:r>
              <a:rPr lang="en-GB" dirty="0"/>
              <a:t>2913 Closed Bottom Temperature - Port 1 (PV)</a:t>
            </a:r>
          </a:p>
          <a:p>
            <a:r>
              <a:rPr lang="en-GB" dirty="0"/>
              <a:t>2918 Closed Bottom Temperature - Port 6 (PV)</a:t>
            </a:r>
          </a:p>
          <a:p>
            <a:r>
              <a:rPr lang="en-GB" dirty="0"/>
              <a:t>2921 Closed Bottom Temperature - Upstream Working End (PV)</a:t>
            </a:r>
          </a:p>
          <a:p>
            <a:r>
              <a:rPr lang="en-GB" dirty="0"/>
              <a:t>30208 Feeder Speed Measurement Left</a:t>
            </a:r>
          </a:p>
          <a:p>
            <a:r>
              <a:rPr lang="en-GB" dirty="0"/>
              <a:t>10091 Furnace Load</a:t>
            </a:r>
          </a:p>
          <a:p>
            <a:r>
              <a:rPr lang="en-GB" dirty="0"/>
              <a:t>9395 Main Gas Pressure (OP)</a:t>
            </a:r>
          </a:p>
          <a:p>
            <a:r>
              <a:rPr lang="en-GB" dirty="0"/>
              <a:t>7520 Open Crown Temperature - Upstream Working End (PV)</a:t>
            </a:r>
          </a:p>
          <a:p>
            <a:r>
              <a:rPr lang="en-GB" dirty="0"/>
              <a:t>7443 Outside Ambient Temperature Measurement</a:t>
            </a:r>
          </a:p>
          <a:p>
            <a:r>
              <a:rPr lang="en-GB" dirty="0"/>
              <a:t>11111 Port 2 - 3 Combustion Air Flow LHS (OP)</a:t>
            </a:r>
          </a:p>
          <a:p>
            <a:r>
              <a:rPr lang="en-GB" dirty="0"/>
              <a:t>9400 Port 2 Gas Flow (SP)</a:t>
            </a:r>
          </a:p>
          <a:p>
            <a:r>
              <a:rPr lang="en-GB" dirty="0"/>
              <a:t>9282 Tweel Position</a:t>
            </a:r>
          </a:p>
        </p:txBody>
      </p:sp>
    </p:spTree>
    <p:extLst>
      <p:ext uri="{BB962C8B-B14F-4D97-AF65-F5344CB8AC3E}">
        <p14:creationId xmlns:p14="http://schemas.microsoft.com/office/powerpoint/2010/main" val="362971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3F5740-F1A0-4095-AA6E-D26C454EA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80" y="330200"/>
            <a:ext cx="9977780" cy="585586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5D97E-38EB-4B01-B6AC-C3CE7089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B026D-CD6E-4144-9616-333EE4D3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690D0-66B8-4A0D-90AA-F8CD172E0675}"/>
              </a:ext>
            </a:extLst>
          </p:cNvPr>
          <p:cNvSpPr txBox="1"/>
          <p:nvPr/>
        </p:nvSpPr>
        <p:spPr>
          <a:xfrm>
            <a:off x="259080" y="157480"/>
            <a:ext cx="358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Test (1)</a:t>
            </a:r>
          </a:p>
        </p:txBody>
      </p:sp>
    </p:spTree>
    <p:extLst>
      <p:ext uri="{BB962C8B-B14F-4D97-AF65-F5344CB8AC3E}">
        <p14:creationId xmlns:p14="http://schemas.microsoft.com/office/powerpoint/2010/main" val="122965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9AF75C54-66AA-4E5A-8AE3-47F24F0A2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t="6066" r="9272" b="5716"/>
          <a:stretch/>
        </p:blipFill>
        <p:spPr>
          <a:xfrm>
            <a:off x="1124504" y="1070925"/>
            <a:ext cx="9942991" cy="5184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(2): Data from the second region is used for training </a:t>
            </a:r>
            <a:endParaRPr lang="en-GB" sz="3200" b="1" dirty="0">
              <a:solidFill>
                <a:srgbClr val="B18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6E3FD3-6B3E-43FC-92BA-BCA369D4CCDA}"/>
              </a:ext>
            </a:extLst>
          </p:cNvPr>
          <p:cNvGrpSpPr/>
          <p:nvPr/>
        </p:nvGrpSpPr>
        <p:grpSpPr>
          <a:xfrm>
            <a:off x="1705060" y="1619096"/>
            <a:ext cx="1944051" cy="923512"/>
            <a:chOff x="9982200" y="1802788"/>
            <a:chExt cx="2656372" cy="10156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328258-5CB0-45FF-B4D2-0B0BCCD5EFA1}"/>
                </a:ext>
              </a:extLst>
            </p:cNvPr>
            <p:cNvSpPr/>
            <p:nvPr/>
          </p:nvSpPr>
          <p:spPr>
            <a:xfrm>
              <a:off x="10156988" y="1974719"/>
              <a:ext cx="282804" cy="302467"/>
            </a:xfrm>
            <a:prstGeom prst="rect">
              <a:avLst/>
            </a:prstGeom>
            <a:gradFill>
              <a:gsLst>
                <a:gs pos="100000">
                  <a:srgbClr val="92D050"/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8F222D-E66C-466E-9ACD-10F56597A224}"/>
                </a:ext>
              </a:extLst>
            </p:cNvPr>
            <p:cNvSpPr/>
            <p:nvPr/>
          </p:nvSpPr>
          <p:spPr>
            <a:xfrm>
              <a:off x="9982200" y="2601798"/>
              <a:ext cx="632381" cy="942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B87FB0-A268-416C-8D43-213760B6991E}"/>
                </a:ext>
              </a:extLst>
            </p:cNvPr>
            <p:cNvSpPr txBox="1"/>
            <p:nvPr/>
          </p:nvSpPr>
          <p:spPr>
            <a:xfrm>
              <a:off x="10657785" y="1802788"/>
              <a:ext cx="1980787" cy="40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Clean regions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AC4E85-FF7F-45FF-A138-9250F5DABEAC}"/>
                </a:ext>
              </a:extLst>
            </p:cNvPr>
            <p:cNvSpPr txBox="1"/>
            <p:nvPr/>
          </p:nvSpPr>
          <p:spPr>
            <a:xfrm>
              <a:off x="10644430" y="244911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ISRA 5D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B30536-6733-42A7-BE56-7824BC563D0B}"/>
              </a:ext>
            </a:extLst>
          </p:cNvPr>
          <p:cNvCxnSpPr>
            <a:cxnSpLocks/>
          </p:cNvCxnSpPr>
          <p:nvPr/>
        </p:nvCxnSpPr>
        <p:spPr>
          <a:xfrm flipV="1">
            <a:off x="8997438" y="5762864"/>
            <a:ext cx="266272" cy="54305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BE0286-E5C0-49C0-A3FF-D0BF56D084B0}"/>
              </a:ext>
            </a:extLst>
          </p:cNvPr>
          <p:cNvSpPr txBox="1"/>
          <p:nvPr/>
        </p:nvSpPr>
        <p:spPr>
          <a:xfrm>
            <a:off x="4038600" y="6108257"/>
            <a:ext cx="141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CFF20-31ED-4FC3-BC73-5AC8B326754D}"/>
              </a:ext>
            </a:extLst>
          </p:cNvPr>
          <p:cNvSpPr txBox="1"/>
          <p:nvPr/>
        </p:nvSpPr>
        <p:spPr>
          <a:xfrm>
            <a:off x="9130574" y="6108257"/>
            <a:ext cx="141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58247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2479</Words>
  <Application>Microsoft Office PowerPoint</Application>
  <PresentationFormat>Widescreen</PresentationFormat>
  <Paragraphs>406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1_Office Theme</vt:lpstr>
      <vt:lpstr>NSG Pilkington – University of Liverpool Machine Learning Project:  03/02/2021</vt:lpstr>
      <vt:lpstr>PowerPoint Presentation</vt:lpstr>
      <vt:lpstr>PowerPoint Presentation</vt:lpstr>
      <vt:lpstr>PowerPoint Presentation</vt:lpstr>
      <vt:lpstr>PowerPoint Presentation</vt:lpstr>
      <vt:lpstr>Test (1): Data from the first region is used for training </vt:lpstr>
      <vt:lpstr>PowerPoint Presentation</vt:lpstr>
      <vt:lpstr>PowerPoint Presentation</vt:lpstr>
      <vt:lpstr>Test (2): Data from the second region is used for training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(1): Data from the first region is used for training </vt:lpstr>
      <vt:lpstr>Test (1): Data from the first region is used for training </vt:lpstr>
      <vt:lpstr>Test (1): Data from the first region is used for training </vt:lpstr>
      <vt:lpstr>PowerPoint Presentation</vt:lpstr>
      <vt:lpstr>Test (2): Data from the second region is used for training </vt:lpstr>
      <vt:lpstr>Test (2): Data from the first region is used for training </vt:lpstr>
      <vt:lpstr>Test (2): Data from the first region is used for training </vt:lpstr>
      <vt:lpstr>PowerPoint Presentation</vt:lpstr>
      <vt:lpstr>PowerPoint Presentation</vt:lpstr>
      <vt:lpstr>PowerPoint Presentation</vt:lpstr>
      <vt:lpstr>Thank you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25/11/2020</dc:title>
  <dc:creator>Diego Echeverria</dc:creator>
  <cp:lastModifiedBy>Diego Echeverria</cp:lastModifiedBy>
  <cp:revision>380</cp:revision>
  <dcterms:created xsi:type="dcterms:W3CDTF">2020-12-01T17:36:12Z</dcterms:created>
  <dcterms:modified xsi:type="dcterms:W3CDTF">2021-02-02T15:32:01Z</dcterms:modified>
</cp:coreProperties>
</file>