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2"/>
  </p:notesMasterIdLst>
  <p:handoutMasterIdLst>
    <p:handoutMasterId r:id="rId33"/>
  </p:handoutMasterIdLst>
  <p:sldIdLst>
    <p:sldId id="256" r:id="rId3"/>
    <p:sldId id="656" r:id="rId4"/>
    <p:sldId id="659" r:id="rId5"/>
    <p:sldId id="653" r:id="rId6"/>
    <p:sldId id="657" r:id="rId7"/>
    <p:sldId id="648" r:id="rId8"/>
    <p:sldId id="604" r:id="rId9"/>
    <p:sldId id="603" r:id="rId10"/>
    <p:sldId id="660" r:id="rId11"/>
    <p:sldId id="649" r:id="rId12"/>
    <p:sldId id="606" r:id="rId13"/>
    <p:sldId id="605" r:id="rId14"/>
    <p:sldId id="662" r:id="rId15"/>
    <p:sldId id="661" r:id="rId16"/>
    <p:sldId id="663" r:id="rId17"/>
    <p:sldId id="664" r:id="rId18"/>
    <p:sldId id="665" r:id="rId19"/>
    <p:sldId id="666" r:id="rId20"/>
    <p:sldId id="673" r:id="rId21"/>
    <p:sldId id="670" r:id="rId22"/>
    <p:sldId id="672" r:id="rId23"/>
    <p:sldId id="668" r:id="rId24"/>
    <p:sldId id="669" r:id="rId25"/>
    <p:sldId id="671" r:id="rId26"/>
    <p:sldId id="352" r:id="rId27"/>
    <p:sldId id="674" r:id="rId28"/>
    <p:sldId id="646" r:id="rId29"/>
    <p:sldId id="602" r:id="rId30"/>
    <p:sldId id="5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656"/>
            <p14:sldId id="659"/>
            <p14:sldId id="653"/>
            <p14:sldId id="657"/>
            <p14:sldId id="648"/>
            <p14:sldId id="604"/>
            <p14:sldId id="603"/>
            <p14:sldId id="660"/>
            <p14:sldId id="649"/>
            <p14:sldId id="606"/>
            <p14:sldId id="605"/>
            <p14:sldId id="662"/>
            <p14:sldId id="661"/>
            <p14:sldId id="663"/>
            <p14:sldId id="664"/>
            <p14:sldId id="665"/>
            <p14:sldId id="666"/>
            <p14:sldId id="673"/>
            <p14:sldId id="670"/>
            <p14:sldId id="672"/>
            <p14:sldId id="668"/>
            <p14:sldId id="669"/>
            <p14:sldId id="671"/>
            <p14:sldId id="352"/>
            <p14:sldId id="674"/>
            <p14:sldId id="646"/>
            <p14:sldId id="602"/>
            <p14:sldId id="5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B18A38"/>
    <a:srgbClr val="FF00F9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8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11/02/2021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(2): Data from the second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8997438" y="5762864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4038600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58247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137B7-201B-4547-B755-A1C4ECD9F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9702" r="9198" b="3899"/>
          <a:stretch/>
        </p:blipFill>
        <p:spPr>
          <a:xfrm>
            <a:off x="1080116" y="685831"/>
            <a:ext cx="10031767" cy="54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9" y="157480"/>
            <a:ext cx="546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(2): Identified relevant inputs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42556-F74E-42A1-A770-04EC2705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" y="1356360"/>
            <a:ext cx="5468478" cy="383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1F613-3C7F-4E1E-B5F1-F64F12D108C6}"/>
              </a:ext>
            </a:extLst>
          </p:cNvPr>
          <p:cNvSpPr txBox="1"/>
          <p:nvPr/>
        </p:nvSpPr>
        <p:spPr>
          <a:xfrm>
            <a:off x="5836920" y="582365"/>
            <a:ext cx="63550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10425 Calculated Cullet Ratio</a:t>
            </a:r>
          </a:p>
          <a:p>
            <a:r>
              <a:rPr lang="en-GB" dirty="0"/>
              <a:t>1950 Canal Temp. Control  Pyrometer (2)</a:t>
            </a:r>
          </a:p>
          <a:p>
            <a:r>
              <a:rPr lang="en-GB" dirty="0"/>
              <a:t>10279 Canal Temp. Control (PV)</a:t>
            </a:r>
          </a:p>
          <a:p>
            <a:r>
              <a:rPr lang="en-GB" dirty="0"/>
              <a:t>11282 Chimney Draught Pressure - After </a:t>
            </a:r>
            <a:r>
              <a:rPr lang="en-GB" dirty="0" err="1"/>
              <a:t>Ecomomiser</a:t>
            </a:r>
            <a:endParaRPr lang="en-GB" dirty="0"/>
          </a:p>
          <a:p>
            <a:r>
              <a:rPr lang="en-GB" dirty="0"/>
              <a:t>2922 Closed Bottom Temperature - Downstream Working End (PV)</a:t>
            </a:r>
          </a:p>
          <a:p>
            <a:r>
              <a:rPr lang="en-GB" dirty="0"/>
              <a:t>2913 Closed Bottom Temperature - Port 1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30208 Feeder Speed Measurement Left</a:t>
            </a:r>
          </a:p>
          <a:p>
            <a:r>
              <a:rPr lang="en-GB" dirty="0"/>
              <a:t>10091 Furnace Load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7673 Open Crown Temperature - Port 5 (PV)</a:t>
            </a:r>
          </a:p>
          <a:p>
            <a:r>
              <a:rPr lang="en-GB" dirty="0"/>
              <a:t>7483 Open Crown Temperature - Port 6 (PV)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11114 Port 2 - 3 Combustion Air Flow RHS (OP)</a:t>
            </a:r>
          </a:p>
          <a:p>
            <a:r>
              <a:rPr lang="en-GB" dirty="0"/>
              <a:t>9400 Port 2 Gas Flow (SP)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30060 U/S Flowing End Air Flow Measurement</a:t>
            </a:r>
          </a:p>
        </p:txBody>
      </p:sp>
    </p:spTree>
    <p:extLst>
      <p:ext uri="{BB962C8B-B14F-4D97-AF65-F5344CB8AC3E}">
        <p14:creationId xmlns:p14="http://schemas.microsoft.com/office/powerpoint/2010/main" val="10007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110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(1): Identified relevant inputs - 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9C8A-5F1F-4A72-8097-0817ED7AEB4A}"/>
              </a:ext>
            </a:extLst>
          </p:cNvPr>
          <p:cNvSpPr txBox="1"/>
          <p:nvPr/>
        </p:nvSpPr>
        <p:spPr>
          <a:xfrm>
            <a:off x="6319421" y="1356850"/>
            <a:ext cx="643497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1950 Canal Temp. Control  Pyrometer (2)</a:t>
            </a:r>
          </a:p>
          <a:p>
            <a:r>
              <a:rPr lang="en-GB" sz="1600" dirty="0"/>
              <a:t>10279 Canal Temp. Control (PV)</a:t>
            </a:r>
          </a:p>
          <a:p>
            <a:r>
              <a:rPr lang="en-GB" sz="1600" dirty="0"/>
              <a:t>11282 Chimney Draught Pressure - After Economiser</a:t>
            </a:r>
          </a:p>
          <a:p>
            <a:r>
              <a:rPr lang="en-GB" sz="1600" dirty="0"/>
              <a:t>2922 Closed Bottom Temperature - Downstream Working End (PV)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/>
              <a:t>7746 Open Crown Temperature - Port 2 (PV)</a:t>
            </a:r>
          </a:p>
          <a:p>
            <a:r>
              <a:rPr lang="en-GB" sz="1600" dirty="0"/>
              <a:t>7673 Open Crown Temperature - Port 5 (PV)</a:t>
            </a:r>
          </a:p>
          <a:p>
            <a:r>
              <a:rPr lang="en-GB" sz="1600" dirty="0"/>
              <a:t>7483 Open Crown Temperature - Port 6 (PV)</a:t>
            </a:r>
          </a:p>
          <a:p>
            <a:r>
              <a:rPr lang="en-GB" sz="1600" dirty="0"/>
              <a:t>11111 Port 2 - 3 Combustion Air Flow LHS (OP)</a:t>
            </a:r>
          </a:p>
          <a:p>
            <a:r>
              <a:rPr lang="en-GB" sz="1600" dirty="0"/>
              <a:t>11114 Port 2 - 3 Combustion Air Flow RHS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136 Total Combustion Air Flow Measurement</a:t>
            </a:r>
          </a:p>
          <a:p>
            <a:r>
              <a:rPr lang="en-GB" sz="1600" dirty="0"/>
              <a:t>135 Total Firm Gas Flow Measurement</a:t>
            </a:r>
          </a:p>
          <a:p>
            <a:r>
              <a:rPr lang="en-GB" sz="1600" dirty="0"/>
              <a:t>30060 U/S Flowing End Air Flow Measurement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D6EE6-504D-4F88-BCE8-26B2738E8AB0}"/>
              </a:ext>
            </a:extLst>
          </p:cNvPr>
          <p:cNvSpPr txBox="1"/>
          <p:nvPr/>
        </p:nvSpPr>
        <p:spPr>
          <a:xfrm>
            <a:off x="224901" y="1356850"/>
            <a:ext cx="60945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1950 Canal Temp. Control  Pyrometer (2)</a:t>
            </a:r>
          </a:p>
          <a:p>
            <a:r>
              <a:rPr lang="en-GB" sz="1600" dirty="0"/>
              <a:t>10279 Canal Temp. Control (PV)</a:t>
            </a:r>
          </a:p>
          <a:p>
            <a:r>
              <a:rPr lang="en-GB" sz="1600" dirty="0"/>
              <a:t>11282 Chimney Draught Pressure - After </a:t>
            </a:r>
            <a:r>
              <a:rPr lang="en-GB" sz="1600" dirty="0" err="1"/>
              <a:t>Ecomomiser</a:t>
            </a:r>
            <a:endParaRPr lang="en-GB" sz="1600" dirty="0"/>
          </a:p>
          <a:p>
            <a:r>
              <a:rPr lang="en-GB" sz="1600" dirty="0"/>
              <a:t>2922 Closed Bottom Temperature - Downstream Working End (PV)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11174 Furnace Bottom Temperature 18m D/S of B8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/>
              <a:t>9395 Main Gas Pressure (OP)</a:t>
            </a:r>
          </a:p>
          <a:p>
            <a:r>
              <a:rPr lang="en-GB" sz="1600" dirty="0"/>
              <a:t>7746 Open Crown Temperature - Port 2 (PV)</a:t>
            </a:r>
          </a:p>
          <a:p>
            <a:r>
              <a:rPr lang="en-GB" sz="1600" dirty="0"/>
              <a:t>7673 Open Crown Temperature - Port 5 (PV)</a:t>
            </a:r>
          </a:p>
          <a:p>
            <a:r>
              <a:rPr lang="en-GB" sz="1600" dirty="0"/>
              <a:t>7483 Open Crown Temperature - Port 6 (PV)</a:t>
            </a:r>
          </a:p>
          <a:p>
            <a:r>
              <a:rPr lang="en-GB" sz="1600" dirty="0"/>
              <a:t>11114 Port 2 - 3 Combustion Air Flow RHS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135 Total Firm Gas Flow Measurement</a:t>
            </a:r>
          </a:p>
          <a:p>
            <a:r>
              <a:rPr lang="en-GB" sz="1600" dirty="0"/>
              <a:t>30060 U/S Flowing End Air Flow Measurement</a:t>
            </a:r>
          </a:p>
          <a:p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35F5-428D-484E-96F0-C6A58E34F99B}"/>
              </a:ext>
            </a:extLst>
          </p:cNvPr>
          <p:cNvSpPr txBox="1"/>
          <p:nvPr/>
        </p:nvSpPr>
        <p:spPr>
          <a:xfrm>
            <a:off x="695566" y="856479"/>
            <a:ext cx="334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With </a:t>
            </a:r>
            <a:r>
              <a:rPr lang="en-GB" sz="1600" dirty="0"/>
              <a:t>9395 Main Gas Pressure (OP)</a:t>
            </a:r>
            <a:r>
              <a:rPr lang="en-GB" sz="1600" b="1" u="sng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D3695-B895-4280-8A4C-A28806A4146D}"/>
              </a:ext>
            </a:extLst>
          </p:cNvPr>
          <p:cNvSpPr txBox="1"/>
          <p:nvPr/>
        </p:nvSpPr>
        <p:spPr>
          <a:xfrm>
            <a:off x="6438530" y="825701"/>
            <a:ext cx="41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/>
              <a:t>Without </a:t>
            </a:r>
            <a:r>
              <a:rPr lang="en-GB" sz="1800" dirty="0"/>
              <a:t>9395 Main Gas Pressure (OP)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921C7-1BDC-437C-9211-63D8C82AC31C}"/>
              </a:ext>
            </a:extLst>
          </p:cNvPr>
          <p:cNvSpPr txBox="1"/>
          <p:nvPr/>
        </p:nvSpPr>
        <p:spPr>
          <a:xfrm>
            <a:off x="7716914" y="6067260"/>
            <a:ext cx="15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New inputs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10836-4307-44F3-82FB-7DC5BAD3DFD3}"/>
              </a:ext>
            </a:extLst>
          </p:cNvPr>
          <p:cNvSpPr txBox="1"/>
          <p:nvPr/>
        </p:nvSpPr>
        <p:spPr>
          <a:xfrm>
            <a:off x="2986585" y="6086493"/>
            <a:ext cx="15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</a:rPr>
              <a:t>Without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MSE scores comparison: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629723" y="1120016"/>
            <a:ext cx="112929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r>
              <a:rPr lang="en-GB" dirty="0">
                <a:solidFill>
                  <a:srgbClr val="0070C0"/>
                </a:solidFill>
              </a:rPr>
              <a:t>		With </a:t>
            </a:r>
            <a:r>
              <a:rPr lang="en-GB" dirty="0"/>
              <a:t>9395 Main Gas Pressure (OP)</a:t>
            </a:r>
            <a:r>
              <a:rPr lang="en-GB" dirty="0">
                <a:solidFill>
                  <a:srgbClr val="0070C0"/>
                </a:solidFill>
              </a:rPr>
              <a:t> 		Without </a:t>
            </a:r>
            <a:r>
              <a:rPr lang="en-GB" sz="1800" dirty="0"/>
              <a:t>9395 Main Gas Pressure (OP)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Equal MSE score for Linear Regression and slightly better for Gaussian process regression</a:t>
            </a:r>
          </a:p>
          <a:p>
            <a:endParaRPr lang="en-GB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2A86E5-9E42-4D94-9030-AAE738F4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96483"/>
              </p:ext>
            </p:extLst>
          </p:nvPr>
        </p:nvGraphicFramePr>
        <p:xfrm>
          <a:off x="7183687" y="2367349"/>
          <a:ext cx="36332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79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317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0.00137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59A1C2-2156-4FE7-A06A-7F0C521C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20791"/>
              </p:ext>
            </p:extLst>
          </p:nvPr>
        </p:nvGraphicFramePr>
        <p:xfrm>
          <a:off x="2294137" y="2367349"/>
          <a:ext cx="34889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75">
                  <a:extLst>
                    <a:ext uri="{9D8B030D-6E8A-4147-A177-3AD203B41FA5}">
                      <a16:colId xmlns:a16="http://schemas.microsoft.com/office/drawing/2014/main" val="2491863155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878356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2659185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72945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7727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8539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input “9395 Main Gas Pressure (OP)” and run then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Avoid “information leak” when standardising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Include the bias term in the linear regression equation.</a:t>
            </a:r>
          </a:p>
        </p:txBody>
      </p:sp>
    </p:spTree>
    <p:extLst>
      <p:ext uri="{BB962C8B-B14F-4D97-AF65-F5344CB8AC3E}">
        <p14:creationId xmlns:p14="http://schemas.microsoft.com/office/powerpoint/2010/main" val="42219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Exclusion periods for the data 2020 - 2021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1DB545F-E1EC-4B98-8A67-F037C5A2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t="9701" r="9345" b="5856"/>
          <a:stretch/>
        </p:blipFill>
        <p:spPr>
          <a:xfrm>
            <a:off x="1066800" y="1052975"/>
            <a:ext cx="9889724" cy="52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Exclusion periods for the data 2020 - 2021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1DB545F-E1EC-4B98-8A67-F037C5A2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t="9701" r="9345" b="5856"/>
          <a:stretch/>
        </p:blipFill>
        <p:spPr>
          <a:xfrm>
            <a:off x="1066800" y="1052975"/>
            <a:ext cx="9889724" cy="5241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BEB0E-1433-4E2E-B0B5-FF4AE819BC47}"/>
              </a:ext>
            </a:extLst>
          </p:cNvPr>
          <p:cNvSpPr txBox="1"/>
          <p:nvPr/>
        </p:nvSpPr>
        <p:spPr>
          <a:xfrm>
            <a:off x="7155401" y="1899821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DCD7E-C703-4365-AE62-122BD95B9ECE}"/>
              </a:ext>
            </a:extLst>
          </p:cNvPr>
          <p:cNvSpPr txBox="1"/>
          <p:nvPr/>
        </p:nvSpPr>
        <p:spPr>
          <a:xfrm>
            <a:off x="8470777" y="1898332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7930-8C15-47C6-B58A-52AB9ECE0835}"/>
              </a:ext>
            </a:extLst>
          </p:cNvPr>
          <p:cNvSpPr txBox="1"/>
          <p:nvPr/>
        </p:nvSpPr>
        <p:spPr>
          <a:xfrm>
            <a:off x="9982200" y="1898331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</p:spTree>
    <p:extLst>
      <p:ext uri="{BB962C8B-B14F-4D97-AF65-F5344CB8AC3E}">
        <p14:creationId xmlns:p14="http://schemas.microsoft.com/office/powerpoint/2010/main" val="137466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Exclusion periods for the data 2020 - 2021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1DB545F-E1EC-4B98-8A67-F037C5A2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t="9701" r="9345" b="5856"/>
          <a:stretch/>
        </p:blipFill>
        <p:spPr>
          <a:xfrm>
            <a:off x="1066800" y="1052975"/>
            <a:ext cx="9889724" cy="4344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BEB0E-1433-4E2E-B0B5-FF4AE819BC47}"/>
              </a:ext>
            </a:extLst>
          </p:cNvPr>
          <p:cNvSpPr txBox="1"/>
          <p:nvPr/>
        </p:nvSpPr>
        <p:spPr>
          <a:xfrm>
            <a:off x="7155401" y="1899821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DCD7E-C703-4365-AE62-122BD95B9ECE}"/>
              </a:ext>
            </a:extLst>
          </p:cNvPr>
          <p:cNvSpPr txBox="1"/>
          <p:nvPr/>
        </p:nvSpPr>
        <p:spPr>
          <a:xfrm>
            <a:off x="8470777" y="1898332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7930-8C15-47C6-B58A-52AB9ECE0835}"/>
              </a:ext>
            </a:extLst>
          </p:cNvPr>
          <p:cNvSpPr txBox="1"/>
          <p:nvPr/>
        </p:nvSpPr>
        <p:spPr>
          <a:xfrm>
            <a:off x="9982200" y="1898331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99FC5-1351-4C3D-AC68-0AEFF1AE527B}"/>
              </a:ext>
            </a:extLst>
          </p:cNvPr>
          <p:cNvSpPr txBox="1"/>
          <p:nvPr/>
        </p:nvSpPr>
        <p:spPr>
          <a:xfrm>
            <a:off x="7278949" y="5890545"/>
            <a:ext cx="133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Training data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2E9D17F-BA99-4A2A-A35F-4FC58668A673}"/>
              </a:ext>
            </a:extLst>
          </p:cNvPr>
          <p:cNvSpPr/>
          <p:nvPr/>
        </p:nvSpPr>
        <p:spPr>
          <a:xfrm rot="5400000">
            <a:off x="7878090" y="3272266"/>
            <a:ext cx="365668" cy="4616388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0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Exclusion periods for the data 2020 - 2021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11543CF-AB4A-4925-B36D-D1035B1EA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9283" r="9563" b="5297"/>
          <a:stretch/>
        </p:blipFill>
        <p:spPr>
          <a:xfrm>
            <a:off x="1066800" y="1103050"/>
            <a:ext cx="9959266" cy="46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Eliminate input “9395 Main Gas Pressure (OP)” and run the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Avoid “information leak” when standardising the testing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Include the bias term in the linear regression equation.</a:t>
            </a:r>
          </a:p>
        </p:txBody>
      </p:sp>
    </p:spTree>
    <p:extLst>
      <p:ext uri="{BB962C8B-B14F-4D97-AF65-F5344CB8AC3E}">
        <p14:creationId xmlns:p14="http://schemas.microsoft.com/office/powerpoint/2010/main" val="196873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Faults density after removing outliers (Clean region)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B5DB5E3-CA46-4CD5-B9B7-51CEAF087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82" r="9709" b="5716"/>
          <a:stretch/>
        </p:blipFill>
        <p:spPr>
          <a:xfrm>
            <a:off x="1182209" y="1205613"/>
            <a:ext cx="9827581" cy="49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0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99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Faults density after removing outliers (Clean region)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B5DB5E3-CA46-4CD5-B9B7-51CEAF087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82" r="9709" b="5716"/>
          <a:stretch/>
        </p:blipFill>
        <p:spPr>
          <a:xfrm>
            <a:off x="1182209" y="1205613"/>
            <a:ext cx="9827581" cy="49359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4F1182-4B0F-4F9D-B618-0D2542EDE5DC}"/>
              </a:ext>
            </a:extLst>
          </p:cNvPr>
          <p:cNvSpPr txBox="1"/>
          <p:nvPr/>
        </p:nvSpPr>
        <p:spPr>
          <a:xfrm>
            <a:off x="7625918" y="2352583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N = 20735</a:t>
            </a:r>
          </a:p>
        </p:txBody>
      </p:sp>
    </p:spTree>
    <p:extLst>
      <p:ext uri="{BB962C8B-B14F-4D97-AF65-F5344CB8AC3E}">
        <p14:creationId xmlns:p14="http://schemas.microsoft.com/office/powerpoint/2010/main" val="422940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input “9395 Main Gas Pressure (OP)” and run then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Avoid “information leak” when standardising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Include the bias term in the linear regression equation.</a:t>
            </a:r>
          </a:p>
        </p:txBody>
      </p:sp>
    </p:spTree>
    <p:extLst>
      <p:ext uri="{BB962C8B-B14F-4D97-AF65-F5344CB8AC3E}">
        <p14:creationId xmlns:p14="http://schemas.microsoft.com/office/powerpoint/2010/main" val="416659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8379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Standardisation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Cross-validation: Using one set of data for training and another set of data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We have to standardise both data sets using the same statistics (mean and standard deviation).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Right now we are standardising the training and testing data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And basically we are creating two different sets of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right way to standardise data when using cross-validation is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3C5E5-7A0D-4646-8BCE-AA0A0CE1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95" y="2875002"/>
            <a:ext cx="83450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Standardise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 mean(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))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Standardise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 mean(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))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9937E-C3DD-44B7-BA5C-ADFBAD20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135" y="4794058"/>
            <a:ext cx="83450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Standardise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 mean(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))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Standardise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testData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 mean(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))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trainData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6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input “9395 Main Gas Pressure (OP)” and run then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Avoid “information leak” when standardising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Include the bias term in the linear regression equation.</a:t>
            </a:r>
          </a:p>
        </p:txBody>
      </p:sp>
    </p:spTree>
    <p:extLst>
      <p:ext uri="{BB962C8B-B14F-4D97-AF65-F5344CB8AC3E}">
        <p14:creationId xmlns:p14="http://schemas.microsoft.com/office/powerpoint/2010/main" val="426778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Lest Squares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Open Sans"/>
                  </a:rPr>
                  <a:t>What we currently have</a:t>
                </a:r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After adding the bias term,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dirty="0"/>
                  <a:t>Helps to compensate the difference between the model prediction’s mean and the observation’s mean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B0F88-F1C2-474A-A791-4A6AFF940AFA}"/>
              </a:ext>
            </a:extLst>
          </p:cNvPr>
          <p:cNvSpPr txBox="1"/>
          <p:nvPr/>
        </p:nvSpPr>
        <p:spPr>
          <a:xfrm>
            <a:off x="2814464" y="463709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Bias term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373EB-4D30-463E-8BC9-A5E88A98E8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7066" y="4289413"/>
            <a:ext cx="792088" cy="4773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Lest Squares</a:t>
            </a:r>
            <a:endParaRPr lang="en-GB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/>
                  <a:t>After adding the bias term,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/>
                          </m:ctrlPr>
                        </m:naryPr>
                        <m:sub>
                          <m:r>
                            <a:rPr lang="en-GB" i="1"/>
                            <m:t>𝑗</m:t>
                          </m:r>
                          <m:r>
                            <a:rPr lang="en-GB" i="1"/>
                            <m:t>=1</m:t>
                          </m:r>
                        </m:sub>
                        <m:sup>
                          <m:r>
                            <a:rPr lang="en-GB" i="1"/>
                            <m:t>𝑀</m:t>
                          </m:r>
                          <m:r>
                            <a:rPr lang="en-GB" i="1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𝜃</m:t>
                              </m:r>
                            </m:e>
                            <m:sub>
                              <m:r>
                                <a:rPr lang="en-GB" i="1"/>
                                <m:t>𝑗</m:t>
                              </m:r>
                            </m:sub>
                          </m:sSub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𝑚𝑒𝑎𝑛</m:t>
                          </m:r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/>
                                  </m:ctrlPr>
                                </m:dPr>
                                <m:e>
                                  <m:r>
                                    <a:rPr lang="en-GB" b="1" i="1"/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i="1"/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2800" dirty="0"/>
                  <a:t>In this case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800" dirty="0"/>
                  <a:t> is the number of inputs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34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Next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Standardise the training and testing data outside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Train the model using the 2020-2021 data and test the model using the 2019-2020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Change the time lags randomly.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Predictions beyond 20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5071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Eliminate input “9395 Main Gas Pressure (OP)” and run the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Avoid “information leak” when standardising the testing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Include the bias term in the linear regression equation.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A36EA-7493-4A09-8EA8-A3B6427ADA6F}"/>
              </a:ext>
            </a:extLst>
          </p:cNvPr>
          <p:cNvSpPr txBox="1"/>
          <p:nvPr/>
        </p:nvSpPr>
        <p:spPr>
          <a:xfrm>
            <a:off x="1219200" y="4024930"/>
            <a:ext cx="10099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A07111"/>
                </a:solidFill>
              </a:rPr>
              <a:t>All the following tasks have been obtained using a training dataset without correlated inputs and ignoring inputs whose time lags are &lt; 1 hour</a:t>
            </a:r>
          </a:p>
        </p:txBody>
      </p:sp>
    </p:spTree>
    <p:extLst>
      <p:ext uri="{BB962C8B-B14F-4D97-AF65-F5344CB8AC3E}">
        <p14:creationId xmlns:p14="http://schemas.microsoft.com/office/powerpoint/2010/main" val="40127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filtering: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629723" y="1120016"/>
                <a:ext cx="11292987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Using the uncorrelated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Bespoke filtering for the 3 out of 7 relevant inputs identified from the experiments on Test(1) and Test(2).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r>
                  <a:rPr lang="en-GB" sz="2200" dirty="0"/>
                  <a:t>	   </a:t>
                </a:r>
                <a:r>
                  <a:rPr lang="en-GB" dirty="0">
                    <a:solidFill>
                      <a:srgbClr val="0070C0"/>
                    </a:solidFill>
                  </a:rPr>
                  <a:t>No filter		                 Low-pass filter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𝑊𝑛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		Low-pass filter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𝑊𝑛</m:t>
                    </m:r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Small changes in the MSE scores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3" y="1120016"/>
                <a:ext cx="11292987" cy="4431983"/>
              </a:xfrm>
              <a:prstGeom prst="rect">
                <a:avLst/>
              </a:prstGeom>
              <a:blipFill>
                <a:blip r:embed="rId2"/>
                <a:stretch>
                  <a:fillRect l="-594" b="-1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2A86E5-9E42-4D94-9030-AAE738F4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9419"/>
              </p:ext>
            </p:extLst>
          </p:nvPr>
        </p:nvGraphicFramePr>
        <p:xfrm>
          <a:off x="8392701" y="3192973"/>
          <a:ext cx="36332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79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317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0.00172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6F40DD-0C4A-4B68-8279-636650FC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66683"/>
              </p:ext>
            </p:extLst>
          </p:nvPr>
        </p:nvGraphicFramePr>
        <p:xfrm>
          <a:off x="629725" y="3192973"/>
          <a:ext cx="36637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255">
                  <a:extLst>
                    <a:ext uri="{9D8B030D-6E8A-4147-A177-3AD203B41FA5}">
                      <a16:colId xmlns:a16="http://schemas.microsoft.com/office/drawing/2014/main" val="2491863155"/>
                    </a:ext>
                  </a:extLst>
                </a:gridCol>
                <a:gridCol w="1221255">
                  <a:extLst>
                    <a:ext uri="{9D8B030D-6E8A-4147-A177-3AD203B41FA5}">
                      <a16:colId xmlns:a16="http://schemas.microsoft.com/office/drawing/2014/main" val="258783563"/>
                    </a:ext>
                  </a:extLst>
                </a:gridCol>
                <a:gridCol w="1221255">
                  <a:extLst>
                    <a:ext uri="{9D8B030D-6E8A-4147-A177-3AD203B41FA5}">
                      <a16:colId xmlns:a16="http://schemas.microsoft.com/office/drawing/2014/main" val="322659185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72945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7727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8539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31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537630-724A-4BC1-8548-5F94CE9D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1949"/>
              </p:ext>
            </p:extLst>
          </p:nvPr>
        </p:nvGraphicFramePr>
        <p:xfrm>
          <a:off x="4598633" y="3192973"/>
          <a:ext cx="34889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75">
                  <a:extLst>
                    <a:ext uri="{9D8B030D-6E8A-4147-A177-3AD203B41FA5}">
                      <a16:colId xmlns:a16="http://schemas.microsoft.com/office/drawing/2014/main" val="2491863155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878356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2659185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72945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7727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8539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0.00495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0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Comparison of bespoke filter (low-pass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Eliminate input “9395 Main Gas Pressure (OP)” and run then model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Show “clean” and “exclusion” periods for the new data provided (2020-2021)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Chose the clean region with the largest number of data points as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Avoid “information leak” when standardising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Include the bias term in the linear regression equation.</a:t>
            </a:r>
          </a:p>
        </p:txBody>
      </p:sp>
    </p:spTree>
    <p:extLst>
      <p:ext uri="{BB962C8B-B14F-4D97-AF65-F5344CB8AC3E}">
        <p14:creationId xmlns:p14="http://schemas.microsoft.com/office/powerpoint/2010/main" val="385331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4038600" y="5712431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3269817" y="6186680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3953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426D2BC8-09CB-4317-864E-9F0A864F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9561" r="9344" b="8373"/>
          <a:stretch/>
        </p:blipFill>
        <p:spPr>
          <a:xfrm>
            <a:off x="1047564" y="861134"/>
            <a:ext cx="10005135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5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1109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(1): Identified relevant inputs, a</a:t>
            </a:r>
            <a:r>
              <a:rPr lang="en-GB" sz="2800" b="1" dirty="0"/>
              <a:t>fter eliminating input 9395 Main Gas Pressure (OP)</a:t>
            </a:r>
            <a:endParaRPr lang="en-GB" sz="2800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11D765-DDB9-4FAE-B27C-65D951E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" y="1361440"/>
            <a:ext cx="5387423" cy="37938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1D9C8A-5F1F-4A72-8097-0817ED7AEB4A}"/>
              </a:ext>
            </a:extLst>
          </p:cNvPr>
          <p:cNvSpPr txBox="1"/>
          <p:nvPr/>
        </p:nvSpPr>
        <p:spPr>
          <a:xfrm>
            <a:off x="5532121" y="1502400"/>
            <a:ext cx="6434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10425 Calculated Cullet Ratio</a:t>
            </a:r>
          </a:p>
          <a:p>
            <a:r>
              <a:rPr lang="en-GB" dirty="0"/>
              <a:t>2922 Closed Bottom Temperature - Downstream Working End (PV)</a:t>
            </a:r>
          </a:p>
          <a:p>
            <a:r>
              <a:rPr lang="en-GB" dirty="0"/>
              <a:t>2913 Closed Bottom Temperature - Port 1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30208 Feeder Speed Measurement Left</a:t>
            </a:r>
          </a:p>
          <a:p>
            <a:r>
              <a:rPr lang="en-GB" dirty="0"/>
              <a:t>10091 Furnace Load</a:t>
            </a:r>
          </a:p>
          <a:p>
            <a:r>
              <a:rPr lang="en-GB" dirty="0"/>
              <a:t>7520 Open Crown Temperature - Upstream Working End (PV)</a:t>
            </a:r>
          </a:p>
          <a:p>
            <a:r>
              <a:rPr lang="en-GB" dirty="0"/>
              <a:t>7443 Outside Ambient Temperature Measurement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9400 Port 2 Gas Flow (SP)</a:t>
            </a:r>
          </a:p>
          <a:p>
            <a:r>
              <a:rPr lang="en-GB" dirty="0"/>
              <a:t>9282 Tweel Position</a:t>
            </a:r>
          </a:p>
        </p:txBody>
      </p:sp>
    </p:spTree>
    <p:extLst>
      <p:ext uri="{BB962C8B-B14F-4D97-AF65-F5344CB8AC3E}">
        <p14:creationId xmlns:p14="http://schemas.microsoft.com/office/powerpoint/2010/main" val="362971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1109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(1): Identified relevant inputs</a:t>
            </a:r>
            <a:br>
              <a:rPr lang="en-GB" sz="2800" b="1" u="sng" dirty="0"/>
            </a:br>
            <a:r>
              <a:rPr lang="en-GB" sz="2800" b="1" u="sng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9C8A-5F1F-4A72-8097-0817ED7AEB4A}"/>
              </a:ext>
            </a:extLst>
          </p:cNvPr>
          <p:cNvSpPr txBox="1"/>
          <p:nvPr/>
        </p:nvSpPr>
        <p:spPr>
          <a:xfrm>
            <a:off x="6319421" y="1720840"/>
            <a:ext cx="6434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10425 Calculated Cullet Ratio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2922 Closed Bottom Temperature - Downstream Working End (PV)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2921 Closed Bottom Temperature - Upstream Working End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7520 Open Crown Temperature - Upstream Working End (PV)</a:t>
            </a:r>
          </a:p>
          <a:p>
            <a:r>
              <a:rPr lang="en-GB" sz="1600" dirty="0"/>
              <a:t>7443 Outside Ambient Temperature Measurement</a:t>
            </a:r>
          </a:p>
          <a:p>
            <a:r>
              <a:rPr lang="en-GB" sz="1600" dirty="0"/>
              <a:t>11111 Port 2 - 3 Combustion Air Flow LHS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9282 Tweel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D6EE6-504D-4F88-BCE8-26B2738E8AB0}"/>
              </a:ext>
            </a:extLst>
          </p:cNvPr>
          <p:cNvSpPr txBox="1"/>
          <p:nvPr/>
        </p:nvSpPr>
        <p:spPr>
          <a:xfrm>
            <a:off x="224901" y="1720840"/>
            <a:ext cx="6094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2921 Closed Bottom Temperature - Upstream Working End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9395 Main Gas Pressure (OP)</a:t>
            </a:r>
          </a:p>
          <a:p>
            <a:r>
              <a:rPr lang="en-GB" sz="1600" dirty="0"/>
              <a:t>7520 Open Crown Temperature - Upstream Working End (PV)</a:t>
            </a:r>
          </a:p>
          <a:p>
            <a:r>
              <a:rPr lang="en-GB" sz="1600" dirty="0"/>
              <a:t>7443 Outside Ambient Temperature Measurement</a:t>
            </a:r>
          </a:p>
          <a:p>
            <a:r>
              <a:rPr lang="en-GB" sz="1600" dirty="0"/>
              <a:t>11111 Port 2 - 3 Combustion Air Flow LHS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9282 Tweel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35F5-428D-484E-96F0-C6A58E34F99B}"/>
              </a:ext>
            </a:extLst>
          </p:cNvPr>
          <p:cNvSpPr txBox="1"/>
          <p:nvPr/>
        </p:nvSpPr>
        <p:spPr>
          <a:xfrm>
            <a:off x="695566" y="1398017"/>
            <a:ext cx="334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With </a:t>
            </a:r>
            <a:r>
              <a:rPr lang="en-GB" sz="1600" dirty="0"/>
              <a:t>9395 Main Gas Pressure (OP)</a:t>
            </a:r>
            <a:r>
              <a:rPr lang="en-GB" sz="1600" b="1" u="sng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D3695-B895-4280-8A4C-A28806A4146D}"/>
              </a:ext>
            </a:extLst>
          </p:cNvPr>
          <p:cNvSpPr txBox="1"/>
          <p:nvPr/>
        </p:nvSpPr>
        <p:spPr>
          <a:xfrm>
            <a:off x="6438530" y="1367239"/>
            <a:ext cx="41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/>
              <a:t>Without </a:t>
            </a:r>
            <a:r>
              <a:rPr lang="en-GB" sz="1800" dirty="0"/>
              <a:t>9395 Main Gas Pressure (OP)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921C7-1BDC-437C-9211-63D8C82AC31C}"/>
              </a:ext>
            </a:extLst>
          </p:cNvPr>
          <p:cNvSpPr txBox="1"/>
          <p:nvPr/>
        </p:nvSpPr>
        <p:spPr>
          <a:xfrm>
            <a:off x="5008559" y="5403404"/>
            <a:ext cx="15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New inputs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2162</Words>
  <Application>Microsoft Office PowerPoint</Application>
  <PresentationFormat>Widescreen</PresentationFormat>
  <Paragraphs>365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Open Sans</vt:lpstr>
      <vt:lpstr>Office Theme</vt:lpstr>
      <vt:lpstr>1_Office Theme</vt:lpstr>
      <vt:lpstr>NSG Pilkington – University of Liverpool Machine Learning Project:  11/02/2021</vt:lpstr>
      <vt:lpstr>PowerPoint Presentation</vt:lpstr>
      <vt:lpstr>PowerPoint Presentation</vt:lpstr>
      <vt:lpstr>PowerPoint Presentation</vt:lpstr>
      <vt:lpstr>PowerPoint Presentation</vt:lpstr>
      <vt:lpstr>Test (1): Data from the first region is used for training </vt:lpstr>
      <vt:lpstr>PowerPoint Presentation</vt:lpstr>
      <vt:lpstr>PowerPoint Presentation</vt:lpstr>
      <vt:lpstr>PowerPoint Presentation</vt:lpstr>
      <vt:lpstr>Test (2): Data from the second region is used for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Regression: Lest Squares</vt:lpstr>
      <vt:lpstr>Linear Regression: Lest Squares</vt:lpstr>
      <vt:lpstr>PowerPoint Presentation</vt:lpstr>
      <vt:lpstr>Thank you for your attention.  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425</cp:revision>
  <dcterms:created xsi:type="dcterms:W3CDTF">2020-12-01T17:36:12Z</dcterms:created>
  <dcterms:modified xsi:type="dcterms:W3CDTF">2021-02-11T14:50:37Z</dcterms:modified>
</cp:coreProperties>
</file>