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48"/>
  </p:notesMasterIdLst>
  <p:handoutMasterIdLst>
    <p:handoutMasterId r:id="rId49"/>
  </p:handoutMasterIdLst>
  <p:sldIdLst>
    <p:sldId id="256" r:id="rId3"/>
    <p:sldId id="711" r:id="rId4"/>
    <p:sldId id="712" r:id="rId5"/>
    <p:sldId id="727" r:id="rId6"/>
    <p:sldId id="713" r:id="rId7"/>
    <p:sldId id="716" r:id="rId8"/>
    <p:sldId id="717" r:id="rId9"/>
    <p:sldId id="718" r:id="rId10"/>
    <p:sldId id="719" r:id="rId11"/>
    <p:sldId id="720" r:id="rId12"/>
    <p:sldId id="8668" r:id="rId13"/>
    <p:sldId id="657" r:id="rId14"/>
    <p:sldId id="658" r:id="rId15"/>
    <p:sldId id="659" r:id="rId16"/>
    <p:sldId id="660" r:id="rId17"/>
    <p:sldId id="662" r:id="rId18"/>
    <p:sldId id="661" r:id="rId19"/>
    <p:sldId id="663" r:id="rId20"/>
    <p:sldId id="8667" r:id="rId21"/>
    <p:sldId id="8665" r:id="rId22"/>
    <p:sldId id="730" r:id="rId23"/>
    <p:sldId id="8679" r:id="rId24"/>
    <p:sldId id="8680" r:id="rId25"/>
    <p:sldId id="8678" r:id="rId26"/>
    <p:sldId id="8671" r:id="rId27"/>
    <p:sldId id="8675" r:id="rId28"/>
    <p:sldId id="8676" r:id="rId29"/>
    <p:sldId id="8670" r:id="rId30"/>
    <p:sldId id="8673" r:id="rId31"/>
    <p:sldId id="8674" r:id="rId32"/>
    <p:sldId id="8669" r:id="rId33"/>
    <p:sldId id="714" r:id="rId34"/>
    <p:sldId id="721" r:id="rId35"/>
    <p:sldId id="722" r:id="rId36"/>
    <p:sldId id="723" r:id="rId37"/>
    <p:sldId id="664" r:id="rId38"/>
    <p:sldId id="665" r:id="rId39"/>
    <p:sldId id="352" r:id="rId40"/>
    <p:sldId id="724" r:id="rId41"/>
    <p:sldId id="8681" r:id="rId42"/>
    <p:sldId id="8682" r:id="rId43"/>
    <p:sldId id="8683" r:id="rId44"/>
    <p:sldId id="8684" r:id="rId45"/>
    <p:sldId id="646" r:id="rId46"/>
    <p:sldId id="6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711"/>
            <p14:sldId id="712"/>
            <p14:sldId id="727"/>
            <p14:sldId id="713"/>
            <p14:sldId id="716"/>
            <p14:sldId id="717"/>
            <p14:sldId id="718"/>
            <p14:sldId id="719"/>
            <p14:sldId id="720"/>
            <p14:sldId id="8668"/>
            <p14:sldId id="657"/>
            <p14:sldId id="658"/>
            <p14:sldId id="659"/>
            <p14:sldId id="660"/>
            <p14:sldId id="662"/>
            <p14:sldId id="661"/>
            <p14:sldId id="663"/>
            <p14:sldId id="8667"/>
            <p14:sldId id="8665"/>
            <p14:sldId id="730"/>
            <p14:sldId id="8679"/>
            <p14:sldId id="8680"/>
            <p14:sldId id="8678"/>
            <p14:sldId id="8671"/>
            <p14:sldId id="8675"/>
            <p14:sldId id="8676"/>
            <p14:sldId id="8670"/>
            <p14:sldId id="8673"/>
            <p14:sldId id="8674"/>
            <p14:sldId id="8669"/>
            <p14:sldId id="714"/>
            <p14:sldId id="721"/>
            <p14:sldId id="722"/>
            <p14:sldId id="723"/>
            <p14:sldId id="664"/>
            <p14:sldId id="665"/>
            <p14:sldId id="352"/>
            <p14:sldId id="724"/>
            <p14:sldId id="8681"/>
            <p14:sldId id="8682"/>
            <p14:sldId id="8683"/>
            <p14:sldId id="8684"/>
            <p14:sldId id="646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FF"/>
    <a:srgbClr val="A07111"/>
    <a:srgbClr val="B18A38"/>
    <a:srgbClr val="FF00F9"/>
    <a:srgbClr val="1F2B7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F108-92BF-493E-B9A9-7CA49BE5AB42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BD6-FD9B-4B70-8AF2-7A3BD55FAE6A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9F06-4582-48D5-96DC-EB766029E31C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BDD-B4C4-4F20-B3F3-2C26F980FA2E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8BBC-C30A-49B5-AF75-32E5347ADEC8}" type="datetime1">
              <a:rPr lang="en-GB" smtClean="0"/>
              <a:t>28/02/2021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E06-27F7-44D2-A0FC-5AB7908FB410}" type="datetime1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162-9D88-4613-8724-8CE1C00005DC}" type="datetime1">
              <a:rPr lang="en-GB" smtClean="0"/>
              <a:t>28/02/2021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B9DA-8EAA-42B4-A8AE-F24BED350CAD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F2E-7B4E-476D-995B-2B05CC625CAE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45AF-315C-4B30-9234-937045A2E0E1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762-B141-44A5-9FD5-7F40F96ECDCC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28/02/2021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28/02/2021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736-A140-4E41-A45D-A60AF21E3984}" type="datetime1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24/02/2021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2019-2020 period: Testing data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D8A543C-097C-4827-84D0-E6CC29E2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t="13056" r="8539" b="6137"/>
          <a:stretch/>
        </p:blipFill>
        <p:spPr>
          <a:xfrm>
            <a:off x="1154096" y="1083076"/>
            <a:ext cx="9996995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Predictions beyond 20 minutes for the autoregressive Linear Regression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Incorporate a polynomial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130404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1): autoregressive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Open Sans"/>
              </a:rPr>
              <a:t>Before standardising the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After standardising lagged output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5" y="3695415"/>
            <a:ext cx="7945438" cy="230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49" y="1170874"/>
            <a:ext cx="7677151" cy="228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10170358" y="3320249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4755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1): autoregressive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Open Sans"/>
              </a:rPr>
              <a:t>Before standardising the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After standardising lagged output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7" y="3682829"/>
            <a:ext cx="7299323" cy="219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217614"/>
            <a:ext cx="7161212" cy="2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9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2): autoregressive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Open Sans"/>
              </a:rPr>
              <a:t>Before standardising the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After standardising lagged output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163639"/>
            <a:ext cx="7285037" cy="22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99" y="3695700"/>
            <a:ext cx="7345801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10170358" y="3320249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7168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2): autoregressive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Open Sans"/>
              </a:rPr>
              <a:t>Before standardising the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After standardising lagged output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7" y="1268243"/>
            <a:ext cx="7104342" cy="215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25" y="3859203"/>
            <a:ext cx="7104342" cy="209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67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MSE scores comparison: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629723" y="1120016"/>
            <a:ext cx="112929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MSE score  for furnace faults predicted using MK4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r>
              <a:rPr lang="en-GB" dirty="0">
                <a:solidFill>
                  <a:srgbClr val="0070C0"/>
                </a:solidFill>
              </a:rPr>
              <a:t>	Before standardising lagged output		    	After standardising lagged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endParaRPr lang="en-GB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2A86E5-9E42-4D94-9030-AAE738F4B878}"/>
              </a:ext>
            </a:extLst>
          </p:cNvPr>
          <p:cNvGraphicFramePr>
            <a:graphicFrameLocks noGrp="1"/>
          </p:cNvGraphicFramePr>
          <p:nvPr/>
        </p:nvGraphicFramePr>
        <p:xfrm>
          <a:off x="7183687" y="2367349"/>
          <a:ext cx="363323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79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211079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317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0.40301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0.21298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59A1C2-2156-4FE7-A06A-7F0C521C5D4D}"/>
              </a:ext>
            </a:extLst>
          </p:cNvPr>
          <p:cNvGraphicFramePr>
            <a:graphicFrameLocks noGrp="1"/>
          </p:cNvGraphicFramePr>
          <p:nvPr/>
        </p:nvGraphicFramePr>
        <p:xfrm>
          <a:off x="2294137" y="2367349"/>
          <a:ext cx="34889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75">
                  <a:extLst>
                    <a:ext uri="{9D8B030D-6E8A-4147-A177-3AD203B41FA5}">
                      <a16:colId xmlns:a16="http://schemas.microsoft.com/office/drawing/2014/main" val="2491863155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878356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2659185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72945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0.33551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7727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8539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0.56895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8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5122" name="Picture 2" descr="C:\Users\HP\Desktop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0" y="977900"/>
            <a:ext cx="8986710" cy="489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1): autoregressive</a:t>
            </a:r>
            <a:endParaRPr lang="en-GB" sz="3400" dirty="0"/>
          </a:p>
        </p:txBody>
      </p:sp>
      <p:sp>
        <p:nvSpPr>
          <p:cNvPr id="2" name="Rectangle 1"/>
          <p:cNvSpPr/>
          <p:nvPr/>
        </p:nvSpPr>
        <p:spPr>
          <a:xfrm>
            <a:off x="6718300" y="3810000"/>
            <a:ext cx="2514600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9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(test 1): autoregressive</a:t>
            </a:r>
            <a:endParaRPr lang="en-GB" sz="3400" dirty="0"/>
          </a:p>
        </p:txBody>
      </p:sp>
      <p:pic>
        <p:nvPicPr>
          <p:cNvPr id="6147" name="Picture 3" descr="C:\Users\HP\Desktop\Figur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9" y="2510472"/>
            <a:ext cx="4919662" cy="36904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4500" y="1320782"/>
                <a:ext cx="6096000" cy="658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320782"/>
                <a:ext cx="6096000" cy="658514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BFE09EF3-4529-4B9D-BC77-6694B8E55C78}"/>
              </a:ext>
            </a:extLst>
          </p:cNvPr>
          <p:cNvSpPr/>
          <p:nvPr/>
        </p:nvSpPr>
        <p:spPr>
          <a:xfrm rot="5400000">
            <a:off x="2265482" y="1834197"/>
            <a:ext cx="333129" cy="15811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7568" y="1077516"/>
            <a:ext cx="611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Isolating 1950 canal temp. control pyrometer (2) for plotting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43000" y="1759624"/>
                <a:ext cx="6096000" cy="658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59624"/>
                <a:ext cx="6096000" cy="658514"/>
              </a:xfrm>
              <a:prstGeom prst="rect">
                <a:avLst/>
              </a:prstGeom>
              <a:blipFill rotWithShape="1"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65271" y="2624772"/>
                <a:ext cx="16203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71" y="2624772"/>
                <a:ext cx="1620397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318813">
                <a:off x="6699471" y="4731079"/>
                <a:ext cx="16203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813">
                <a:off x="6699471" y="4731079"/>
                <a:ext cx="162039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60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Updates related to the predictions beyond 20 minutes for the autoregressive Linear Regression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Incorporate a polynomial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31127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Updates related to the predictions beyond 20 minutes for the autoregressive Linear Regression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Incorporate a polynomial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167059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6665C-4D60-43EB-832D-CD2D94FAAC68}"/>
              </a:ext>
            </a:extLst>
          </p:cNvPr>
          <p:cNvCxnSpPr/>
          <p:nvPr/>
        </p:nvCxnSpPr>
        <p:spPr>
          <a:xfrm>
            <a:off x="5991697" y="1468112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D028-024D-41D8-8B1E-46DF633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875-D015-45B3-89B9-EC62F330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Furnace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C65B-2FCE-4455-B958-C437118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108A-D725-4595-883E-5E16FD616A5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D4900-E4B7-4232-B263-0AF207A722F9}"/>
              </a:ext>
            </a:extLst>
          </p:cNvPr>
          <p:cNvCxnSpPr/>
          <p:nvPr/>
        </p:nvCxnSpPr>
        <p:spPr>
          <a:xfrm>
            <a:off x="304314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D7401-D2F7-402D-8DDF-49F6031F58F7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ED065-7A98-44BF-8301-D4CD866799DA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29993-0F7A-44EF-90BC-226CC4A688D7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94594-B022-409D-9C90-55246133D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A7593-5646-4B78-B2F6-0C4CC367F70D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DCEA7A-4CD0-4886-9B13-FE85B2F128A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6A664-C4F7-44E0-BA5E-D8B7DB566CA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0858D-6A87-4B11-A9D2-0A0A00E4A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963DD0-C485-4EE0-9E13-3C6BE2EBF213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E8B22-1EF9-4F25-B60D-38D7C1285F46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35DE2-B273-489C-AC74-D952C05F1B00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7D083E-EB0F-4591-9A20-9899C77988E6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F2EB0-4182-44E8-937A-56CA0ED4F224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6B126-84EC-4478-909B-D88F89A79732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EC522-C45F-4491-9973-D514E1FCEDB3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D1884E-19EC-45E8-B9F2-5A3F3D4BAD63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179BB7-236F-4E1A-97C3-6D630599112E}"/>
              </a:ext>
            </a:extLst>
          </p:cNvPr>
          <p:cNvSpPr/>
          <p:nvPr/>
        </p:nvSpPr>
        <p:spPr bwMode="auto">
          <a:xfrm>
            <a:off x="2807568" y="3123463"/>
            <a:ext cx="369315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728DC2-E9BB-4E49-B457-51601EA316EA}"/>
              </a:ext>
            </a:extLst>
          </p:cNvPr>
          <p:cNvSpPr/>
          <p:nvPr/>
        </p:nvSpPr>
        <p:spPr bwMode="auto">
          <a:xfrm>
            <a:off x="2801890" y="5104182"/>
            <a:ext cx="367900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669EA0-363A-49CC-A558-9F18F329BAF2}"/>
              </a:ext>
            </a:extLst>
          </p:cNvPr>
          <p:cNvSpPr/>
          <p:nvPr/>
        </p:nvSpPr>
        <p:spPr bwMode="auto">
          <a:xfrm>
            <a:off x="5787606" y="33009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FD59F8-63A0-4886-BBC7-C8A384988BED}"/>
              </a:ext>
            </a:extLst>
          </p:cNvPr>
          <p:cNvSpPr/>
          <p:nvPr/>
        </p:nvSpPr>
        <p:spPr bwMode="auto">
          <a:xfrm>
            <a:off x="2982311" y="533293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26B19-4D7B-4761-970B-EE5E62912C0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FB04ED-4C15-4CC8-97A2-3E9149EB030A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698C4-CB02-48DF-AA20-998E41288CE4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7CAAD-0E70-4FC9-B8E2-9A5CC3B325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28E5D2-B2C1-482B-B616-B32EC0903F11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D5B91-3375-4BFE-BC87-ED0C72CF38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E7533-823F-4FC5-9263-87AB3EF02194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188030-D18E-4775-8746-0055D2B78430}"/>
                  </a:ext>
                </a:extLst>
              </p:cNvPr>
              <p:cNvSpPr txBox="1"/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188030-D18E-4775-8746-0055D2B78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blipFill>
                <a:blip r:embed="rId6"/>
                <a:stretch>
                  <a:fillRect l="-412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60C9D9-E5F9-4969-896B-A18D2948FB0B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5DD725-D4A4-46DB-9DC5-FD6E36ED31AC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AEE4EF-B3FB-4D95-B701-1B1392BCAA46}"/>
              </a:ext>
            </a:extLst>
          </p:cNvPr>
          <p:cNvSpPr txBox="1"/>
          <p:nvPr/>
        </p:nvSpPr>
        <p:spPr>
          <a:xfrm>
            <a:off x="117486" y="125318"/>
            <a:ext cx="5302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Autoregressive: To use almost all the inputs available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F179EB-F4A1-4292-996B-9E984E85A779}"/>
              </a:ext>
            </a:extLst>
          </p:cNvPr>
          <p:cNvSpPr txBox="1"/>
          <p:nvPr/>
        </p:nvSpPr>
        <p:spPr>
          <a:xfrm>
            <a:off x="603172" y="4566730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Outputs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A81758-9D0B-4606-975D-6F817A664D41}"/>
              </a:ext>
            </a:extLst>
          </p:cNvPr>
          <p:cNvSpPr/>
          <p:nvPr/>
        </p:nvSpPr>
        <p:spPr bwMode="auto">
          <a:xfrm>
            <a:off x="346191" y="471101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3D320E-4C9F-4933-982B-E4B4D4BB0D47}"/>
              </a:ext>
            </a:extLst>
          </p:cNvPr>
          <p:cNvSpPr/>
          <p:nvPr/>
        </p:nvSpPr>
        <p:spPr bwMode="auto">
          <a:xfrm>
            <a:off x="346191" y="51459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C18BBC-06B1-4A8E-97F9-6B0C2F1DF656}"/>
              </a:ext>
            </a:extLst>
          </p:cNvPr>
          <p:cNvSpPr txBox="1"/>
          <p:nvPr/>
        </p:nvSpPr>
        <p:spPr>
          <a:xfrm>
            <a:off x="631283" y="5029851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3DD02EA9-5282-40E4-8E2D-70E701669AA4}"/>
              </a:ext>
            </a:extLst>
          </p:cNvPr>
          <p:cNvSpPr/>
          <p:nvPr/>
        </p:nvSpPr>
        <p:spPr>
          <a:xfrm>
            <a:off x="302012" y="5580902"/>
            <a:ext cx="205474" cy="208489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2EC65-0D5C-4B50-A125-CF1D4D71377D}"/>
              </a:ext>
            </a:extLst>
          </p:cNvPr>
          <p:cNvSpPr txBox="1"/>
          <p:nvPr/>
        </p:nvSpPr>
        <p:spPr>
          <a:xfrm>
            <a:off x="603171" y="5500480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5931738" y="17206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99022-04BC-490B-A289-522557E1F385}"/>
              </a:ext>
            </a:extLst>
          </p:cNvPr>
          <p:cNvSpPr txBox="1"/>
          <p:nvPr/>
        </p:nvSpPr>
        <p:spPr>
          <a:xfrm>
            <a:off x="394613" y="2192706"/>
            <a:ext cx="1424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Training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E521DA-707F-4631-A16F-47012ECB9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00843" y="2298384"/>
            <a:ext cx="43396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717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17486" y="125318"/>
            <a:ext cx="5302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Autoregressive: To use almost all the inputs available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43E998-B6C5-438F-AA48-3E5CC6E3AB98}"/>
              </a:ext>
            </a:extLst>
          </p:cNvPr>
          <p:cNvCxnSpPr/>
          <p:nvPr/>
        </p:nvCxnSpPr>
        <p:spPr>
          <a:xfrm>
            <a:off x="346478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6E5E0B-29A9-43EA-BBDF-9D2A93691A03}"/>
              </a:ext>
            </a:extLst>
          </p:cNvPr>
          <p:cNvCxnSpPr/>
          <p:nvPr/>
        </p:nvCxnSpPr>
        <p:spPr>
          <a:xfrm>
            <a:off x="62904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00F9D4-54F4-40CB-97AA-9442965DC0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578CB-8284-4F19-A610-EC5997D6238F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3BD63-74E7-4359-9B53-87791AEAB4C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AAF0D-6AC1-4054-8EE6-CCB2364E7790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D1363-180C-4820-BAC0-8919725B57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E7941-FAE5-475C-A621-E5533BAAA0E5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8CE2A-A658-4FBA-8FFB-49B34DD50F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61EB25-E798-4C72-8B83-912C8AD56ECE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327CF-D585-4722-8842-8CA402A40435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92320-43BB-40D9-BAD2-0B107CAEC75B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6E5AFA-269C-4137-A102-DEC87872161E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CB16D-A541-4A93-9731-445B5E38721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A6737-ACAB-4776-AAD7-9B5792CB8C89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06EB58-6298-40C3-9982-89B3F9E878A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2D103-CF01-4A0D-8224-1F09CB9ECBB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016F8D-E2CE-4C43-BF96-FCE030FABBDA}"/>
              </a:ext>
            </a:extLst>
          </p:cNvPr>
          <p:cNvSpPr/>
          <p:nvPr/>
        </p:nvSpPr>
        <p:spPr bwMode="auto">
          <a:xfrm>
            <a:off x="2807568" y="3123463"/>
            <a:ext cx="3697748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D256C0-FABB-4680-81C2-E45189753926}"/>
              </a:ext>
            </a:extLst>
          </p:cNvPr>
          <p:cNvSpPr/>
          <p:nvPr/>
        </p:nvSpPr>
        <p:spPr bwMode="auto">
          <a:xfrm>
            <a:off x="2801890" y="5104182"/>
            <a:ext cx="3684090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2C7D16-B3F3-4A23-A607-D140EB89733A}"/>
              </a:ext>
            </a:extLst>
          </p:cNvPr>
          <p:cNvSpPr/>
          <p:nvPr/>
        </p:nvSpPr>
        <p:spPr bwMode="auto">
          <a:xfrm>
            <a:off x="6221356" y="364757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FD74C8-723F-4F79-B81C-04C60ED1FBA8}"/>
              </a:ext>
            </a:extLst>
          </p:cNvPr>
          <p:cNvSpPr/>
          <p:nvPr/>
        </p:nvSpPr>
        <p:spPr bwMode="auto">
          <a:xfrm>
            <a:off x="3403951" y="509266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1B708-F252-41F1-9FB8-C6D8C7F6AEB1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42A1CD-BBEF-4A09-8FB1-C80FAF09D548}"/>
              </a:ext>
            </a:extLst>
          </p:cNvPr>
          <p:cNvSpPr/>
          <p:nvPr/>
        </p:nvSpPr>
        <p:spPr bwMode="auto">
          <a:xfrm>
            <a:off x="6434812" y="16515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9C247-5A04-4123-95D4-2B7EC7EF80A8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28D8E-1126-4A38-A072-7EF8A21EE019}"/>
              </a:ext>
            </a:extLst>
          </p:cNvPr>
          <p:cNvCxnSpPr/>
          <p:nvPr/>
        </p:nvCxnSpPr>
        <p:spPr bwMode="auto">
          <a:xfrm>
            <a:off x="780120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AD5114-4117-46CF-B757-C2D5C03984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904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316904-E506-4DC3-9C8F-402D1A992471}"/>
              </a:ext>
            </a:extLst>
          </p:cNvPr>
          <p:cNvSpPr txBox="1"/>
          <p:nvPr/>
        </p:nvSpPr>
        <p:spPr>
          <a:xfrm>
            <a:off x="63069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62119-484B-4287-A605-7028BCB0CEE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7593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CD85D6-4050-4549-9F7C-8F2088FA6B28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87E39-2F76-451F-A0BC-E86872F77577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87E39-2F76-451F-A0BC-E86872F7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7C4203-E8E1-4095-92B8-A3E7F0110292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7C4203-E8E1-4095-92B8-A3E7F011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401371-E1EB-4B3D-BE24-7B34319872E5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401371-E1EB-4B3D-BE24-7B3431987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7167AE-D489-48AF-A78C-D51D886B7D0C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7167AE-D489-48AF-A78C-D51D886B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190704C4-97FD-4B8A-BD84-626C2EAB70D3}"/>
              </a:ext>
            </a:extLst>
          </p:cNvPr>
          <p:cNvSpPr/>
          <p:nvPr/>
        </p:nvSpPr>
        <p:spPr>
          <a:xfrm>
            <a:off x="3168455" y="4880549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B61B00-9C82-4A6B-BA92-5BEE060230AB}"/>
              </a:ext>
            </a:extLst>
          </p:cNvPr>
          <p:cNvSpPr/>
          <p:nvPr/>
        </p:nvSpPr>
        <p:spPr>
          <a:xfrm>
            <a:off x="6009240" y="3428268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549EFD-0B13-4723-9CC4-8A13E8D33BFD}"/>
              </a:ext>
            </a:extLst>
          </p:cNvPr>
          <p:cNvSpPr/>
          <p:nvPr/>
        </p:nvSpPr>
        <p:spPr>
          <a:xfrm>
            <a:off x="6189794" y="1430592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3516B3-941A-4084-A463-1D09C9C69B7B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D78D61-7CA9-45E4-BEE2-4D0A41D8E962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5E3B74-42C3-45EF-B1B3-F117B1DD2A5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441405" y="1586322"/>
            <a:ext cx="3480961" cy="329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EA7700-3BA1-4299-B681-9194D5D65AE5}"/>
              </a:ext>
            </a:extLst>
          </p:cNvPr>
          <p:cNvCxnSpPr>
            <a:cxnSpLocks/>
          </p:cNvCxnSpPr>
          <p:nvPr/>
        </p:nvCxnSpPr>
        <p:spPr>
          <a:xfrm flipV="1">
            <a:off x="6221356" y="1664484"/>
            <a:ext cx="701010" cy="1667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98F1-CFC5-41AB-85E0-C8C4E34EA1A5}"/>
              </a:ext>
            </a:extLst>
          </p:cNvPr>
          <p:cNvCxnSpPr>
            <a:cxnSpLocks/>
          </p:cNvCxnSpPr>
          <p:nvPr/>
        </p:nvCxnSpPr>
        <p:spPr>
          <a:xfrm flipV="1">
            <a:off x="6584506" y="1512525"/>
            <a:ext cx="277025" cy="167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CF719E-B579-4568-A4F3-91FC00071C35}"/>
                  </a:ext>
                </a:extLst>
              </p:cNvPr>
              <p:cNvSpPr txBox="1"/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CF719E-B579-4568-A4F3-91FC0007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blipFill>
                <a:blip r:embed="rId6"/>
                <a:stretch>
                  <a:fillRect l="-412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tar: 5 Points 1">
            <a:extLst>
              <a:ext uri="{FF2B5EF4-FFF2-40B4-BE49-F238E27FC236}">
                <a16:creationId xmlns:a16="http://schemas.microsoft.com/office/drawing/2014/main" id="{DA8C3BDC-661A-4054-808C-CB159B2ED062}"/>
              </a:ext>
            </a:extLst>
          </p:cNvPr>
          <p:cNvSpPr/>
          <p:nvPr/>
        </p:nvSpPr>
        <p:spPr>
          <a:xfrm>
            <a:off x="6836680" y="1248847"/>
            <a:ext cx="205474" cy="208489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0FDA50-FFE6-4D9A-A105-46000E79F6B4}"/>
              </a:ext>
            </a:extLst>
          </p:cNvPr>
          <p:cNvSpPr/>
          <p:nvPr/>
        </p:nvSpPr>
        <p:spPr bwMode="auto">
          <a:xfrm>
            <a:off x="5840091" y="166088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9FAAB-8330-4D3A-B271-16156D5DB01D}"/>
              </a:ext>
            </a:extLst>
          </p:cNvPr>
          <p:cNvSpPr txBox="1"/>
          <p:nvPr/>
        </p:nvSpPr>
        <p:spPr>
          <a:xfrm>
            <a:off x="603172" y="4566730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Outputs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5E144B-B34D-4470-BF3B-51E0ED4BB074}"/>
              </a:ext>
            </a:extLst>
          </p:cNvPr>
          <p:cNvSpPr/>
          <p:nvPr/>
        </p:nvSpPr>
        <p:spPr bwMode="auto">
          <a:xfrm>
            <a:off x="346191" y="471101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4EB7BB-B3E6-4FCD-891E-02BF28B53C61}"/>
              </a:ext>
            </a:extLst>
          </p:cNvPr>
          <p:cNvSpPr/>
          <p:nvPr/>
        </p:nvSpPr>
        <p:spPr bwMode="auto">
          <a:xfrm>
            <a:off x="346191" y="51459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05CD15-9A25-4BC2-8775-C7F8193EBBB3}"/>
              </a:ext>
            </a:extLst>
          </p:cNvPr>
          <p:cNvSpPr txBox="1"/>
          <p:nvPr/>
        </p:nvSpPr>
        <p:spPr>
          <a:xfrm>
            <a:off x="631283" y="5029851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5E28C458-BD74-491B-998D-F0E0AB994A65}"/>
              </a:ext>
            </a:extLst>
          </p:cNvPr>
          <p:cNvSpPr/>
          <p:nvPr/>
        </p:nvSpPr>
        <p:spPr>
          <a:xfrm>
            <a:off x="302012" y="5580902"/>
            <a:ext cx="205474" cy="208489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C6C130-CEAF-44FB-B2DF-ACE626072E85}"/>
              </a:ext>
            </a:extLst>
          </p:cNvPr>
          <p:cNvSpPr txBox="1"/>
          <p:nvPr/>
        </p:nvSpPr>
        <p:spPr>
          <a:xfrm>
            <a:off x="603171" y="5500480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DC0B9A-776F-414F-8E98-5594BB474F2E}"/>
              </a:ext>
            </a:extLst>
          </p:cNvPr>
          <p:cNvSpPr txBox="1"/>
          <p:nvPr/>
        </p:nvSpPr>
        <p:spPr>
          <a:xfrm>
            <a:off x="394613" y="2192706"/>
            <a:ext cx="1424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03938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17486" y="125318"/>
            <a:ext cx="5302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Autoregressive: Use the actual observation if it is available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B52398-6BC2-411A-81C3-344C67E531B4}"/>
              </a:ext>
            </a:extLst>
          </p:cNvPr>
          <p:cNvCxnSpPr>
            <a:cxnSpLocks/>
          </p:cNvCxnSpPr>
          <p:nvPr/>
        </p:nvCxnSpPr>
        <p:spPr>
          <a:xfrm>
            <a:off x="3895091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AE17F-9F1B-4DC3-BC56-24398DF0199C}"/>
              </a:ext>
            </a:extLst>
          </p:cNvPr>
          <p:cNvCxnSpPr/>
          <p:nvPr/>
        </p:nvCxnSpPr>
        <p:spPr>
          <a:xfrm>
            <a:off x="66968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6DBF13-92F3-4A38-BB65-42FAB0DFB56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7AFA2-7BE0-4653-9C47-8023CC0FD474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5C6F1-AFD0-47D1-861B-00B546C7E0F7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0FBB1C-EB07-4448-9B52-E7460FF1DE1C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DF3737-8B93-48FB-90FF-292593D1D2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AF7F39-31E1-4635-9E86-D9A67660DDAF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2F6AE9-829E-4958-BF8A-BC9C1CF7A5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01CE82-0CA3-47A2-827C-F94D8AFD80A9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638ED-823C-4F21-AEC7-40FACFE75D2A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34E52-DE22-459E-9172-3A05DE85AF1E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B4ED6A-575A-404E-8C0A-593038791876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FC36A-28A6-4723-8F2C-6CBB47320CEE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8DC99-A1FE-4282-8461-280B25673B74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BA6BE-95CF-4607-8480-72DBD1C69F56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02E501-9E71-471A-9B18-FD5A4266811C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62F23B-145C-4053-9F5F-8BB1DAB7F1DF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0FB7EA-6100-4F07-9E9E-1A269A2C2866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C96238-45A5-469D-B13A-AEC4CF094ECA}"/>
              </a:ext>
            </a:extLst>
          </p:cNvPr>
          <p:cNvSpPr/>
          <p:nvPr/>
        </p:nvSpPr>
        <p:spPr bwMode="auto">
          <a:xfrm>
            <a:off x="3829681" y="60436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4A2BD-ABF5-4E54-8CEE-73DB18C50C28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B63DB9-106A-44AD-83DA-14AA99A527EC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24AF55-6E53-4823-BE7D-5AD67E347121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6F90B0-9C54-41AD-8E9F-B0666E1351D3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28B33D-9527-4286-9A49-7CC82B3B9E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968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64047-1A18-4F77-9C7C-021F0BBDE88E}"/>
              </a:ext>
            </a:extLst>
          </p:cNvPr>
          <p:cNvSpPr txBox="1"/>
          <p:nvPr/>
        </p:nvSpPr>
        <p:spPr>
          <a:xfrm>
            <a:off x="67133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6E06FC-1CF9-4077-A97D-01D944CEA7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06239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F8F9C0-8563-4EEC-A298-1D2CE96955FD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47CD9-D0A5-49B7-B38A-9441B57052D0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47CD9-D0A5-49B7-B38A-9441B570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D54099-FD81-450C-98FA-E21239617FB3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D54099-FD81-450C-98FA-E2123961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A40BB3-8ECC-4799-AF12-984DA5B3981E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A40BB3-8ECC-4799-AF12-984DA5B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53BAE2-E538-480C-8253-3891A272075B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53BAE2-E538-480C-8253-3891A27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C8361C58-70CF-47F2-A638-3EAD15821C53}"/>
              </a:ext>
            </a:extLst>
          </p:cNvPr>
          <p:cNvSpPr/>
          <p:nvPr/>
        </p:nvSpPr>
        <p:spPr bwMode="auto">
          <a:xfrm>
            <a:off x="6861531" y="15179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1919FF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C99FBF-6C7B-4E78-8755-9B0476E57E20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CCDB2A3-9F6B-44DA-90CE-B732DE3D78AF}"/>
              </a:ext>
            </a:extLst>
          </p:cNvPr>
          <p:cNvSpPr/>
          <p:nvPr/>
        </p:nvSpPr>
        <p:spPr>
          <a:xfrm>
            <a:off x="3633289" y="5805502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CF802B-D10C-494F-89A1-A0378EA32B7C}"/>
              </a:ext>
            </a:extLst>
          </p:cNvPr>
          <p:cNvSpPr/>
          <p:nvPr/>
        </p:nvSpPr>
        <p:spPr>
          <a:xfrm>
            <a:off x="6637461" y="1313320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E78AD-820E-4257-9589-8EE15FE7B484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8386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DA1143-7BBB-4074-8CB2-C610AA269469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83C7B0-8D40-48FC-8738-D908F41EB8AE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965382" y="1397510"/>
            <a:ext cx="332033" cy="138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456511-3BBE-4858-BACD-BE95E9A2BD44}"/>
              </a:ext>
            </a:extLst>
          </p:cNvPr>
          <p:cNvCxnSpPr>
            <a:cxnSpLocks/>
          </p:cNvCxnSpPr>
          <p:nvPr/>
        </p:nvCxnSpPr>
        <p:spPr>
          <a:xfrm flipV="1">
            <a:off x="4028440" y="1440526"/>
            <a:ext cx="3286793" cy="4538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34FAD-A260-49F6-838B-FE570673F390}"/>
                  </a:ext>
                </a:extLst>
              </p:cNvPr>
              <p:cNvSpPr txBox="1"/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34FAD-A260-49F6-838B-FE570673F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blipFill>
                <a:blip r:embed="rId6"/>
                <a:stretch>
                  <a:fillRect l="-412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82A9CC95-D857-4C10-BF5F-26B042422CDB}"/>
              </a:ext>
            </a:extLst>
          </p:cNvPr>
          <p:cNvSpPr/>
          <p:nvPr/>
        </p:nvSpPr>
        <p:spPr>
          <a:xfrm>
            <a:off x="6831117" y="1015812"/>
            <a:ext cx="205474" cy="208489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4BEE2B-0257-4538-AFF8-E41CA8479D12}"/>
              </a:ext>
            </a:extLst>
          </p:cNvPr>
          <p:cNvSpPr txBox="1"/>
          <p:nvPr/>
        </p:nvSpPr>
        <p:spPr>
          <a:xfrm>
            <a:off x="603172" y="4566730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Outputs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9D01A9-59C9-4806-8B4E-AF06CFBF5753}"/>
              </a:ext>
            </a:extLst>
          </p:cNvPr>
          <p:cNvSpPr/>
          <p:nvPr/>
        </p:nvSpPr>
        <p:spPr bwMode="auto">
          <a:xfrm>
            <a:off x="346191" y="471101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B62651-7520-4599-9B2E-D736DDA13A5B}"/>
              </a:ext>
            </a:extLst>
          </p:cNvPr>
          <p:cNvSpPr/>
          <p:nvPr/>
        </p:nvSpPr>
        <p:spPr bwMode="auto">
          <a:xfrm>
            <a:off x="346191" y="51459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6CDA09-E764-48EC-ACCF-4940F4D6C129}"/>
              </a:ext>
            </a:extLst>
          </p:cNvPr>
          <p:cNvSpPr txBox="1"/>
          <p:nvPr/>
        </p:nvSpPr>
        <p:spPr>
          <a:xfrm>
            <a:off x="631283" y="5029851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31895E3B-586F-4A28-BE48-46EC54FD0BF3}"/>
              </a:ext>
            </a:extLst>
          </p:cNvPr>
          <p:cNvSpPr/>
          <p:nvPr/>
        </p:nvSpPr>
        <p:spPr>
          <a:xfrm>
            <a:off x="302012" y="5580902"/>
            <a:ext cx="205474" cy="208489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3ABDF0-7E8C-4945-8A1B-DE667628265A}"/>
              </a:ext>
            </a:extLst>
          </p:cNvPr>
          <p:cNvSpPr txBox="1"/>
          <p:nvPr/>
        </p:nvSpPr>
        <p:spPr>
          <a:xfrm>
            <a:off x="603171" y="5500480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7DD6DF-78C9-4761-AC25-DDCB1D5BE0FE}"/>
              </a:ext>
            </a:extLst>
          </p:cNvPr>
          <p:cNvSpPr txBox="1"/>
          <p:nvPr/>
        </p:nvSpPr>
        <p:spPr>
          <a:xfrm>
            <a:off x="394613" y="2192706"/>
            <a:ext cx="1424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Predicting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02284974-6F80-4865-A7AB-E5C3EB498BB6}"/>
              </a:ext>
            </a:extLst>
          </p:cNvPr>
          <p:cNvSpPr/>
          <p:nvPr/>
        </p:nvSpPr>
        <p:spPr>
          <a:xfrm>
            <a:off x="7257837" y="1268796"/>
            <a:ext cx="205474" cy="208489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6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17486" y="125318"/>
            <a:ext cx="5302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Autoregressive: Use the actual observation if it is available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B52398-6BC2-411A-81C3-344C67E531B4}"/>
              </a:ext>
            </a:extLst>
          </p:cNvPr>
          <p:cNvCxnSpPr>
            <a:cxnSpLocks/>
          </p:cNvCxnSpPr>
          <p:nvPr/>
        </p:nvCxnSpPr>
        <p:spPr>
          <a:xfrm>
            <a:off x="3895091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AE17F-9F1B-4DC3-BC56-24398DF0199C}"/>
              </a:ext>
            </a:extLst>
          </p:cNvPr>
          <p:cNvCxnSpPr/>
          <p:nvPr/>
        </p:nvCxnSpPr>
        <p:spPr>
          <a:xfrm>
            <a:off x="66968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6DBF13-92F3-4A38-BB65-42FAB0DFB56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7AFA2-7BE0-4653-9C47-8023CC0FD474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5C6F1-AFD0-47D1-861B-00B546C7E0F7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0FBB1C-EB07-4448-9B52-E7460FF1DE1C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DF3737-8B93-48FB-90FF-292593D1D27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AF7F39-31E1-4635-9E86-D9A67660DDAF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2F6AE9-829E-4958-BF8A-BC9C1CF7A5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01CE82-0CA3-47A2-827C-F94D8AFD80A9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638ED-823C-4F21-AEC7-40FACFE75D2A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34E52-DE22-459E-9172-3A05DE85AF1E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B4ED6A-575A-404E-8C0A-593038791876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FC36A-28A6-4723-8F2C-6CBB47320CEE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8DC99-A1FE-4282-8461-280B25673B74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BA6BE-95CF-4607-8480-72DBD1C69F56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02E501-9E71-471A-9B18-FD5A4266811C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62F23B-145C-4053-9F5F-8BB1DAB7F1DF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0FB7EA-6100-4F07-9E9E-1A269A2C2866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C96238-45A5-469D-B13A-AEC4CF094ECA}"/>
              </a:ext>
            </a:extLst>
          </p:cNvPr>
          <p:cNvSpPr/>
          <p:nvPr/>
        </p:nvSpPr>
        <p:spPr bwMode="auto">
          <a:xfrm>
            <a:off x="3829681" y="60436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4A2BD-ABF5-4E54-8CEE-73DB18C50C28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B63DB9-106A-44AD-83DA-14AA99A527EC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24AF55-6E53-4823-BE7D-5AD67E347121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6F90B0-9C54-41AD-8E9F-B0666E1351D3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28B33D-9527-4286-9A49-7CC82B3B9E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968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64047-1A18-4F77-9C7C-021F0BBDE88E}"/>
              </a:ext>
            </a:extLst>
          </p:cNvPr>
          <p:cNvSpPr txBox="1"/>
          <p:nvPr/>
        </p:nvSpPr>
        <p:spPr>
          <a:xfrm>
            <a:off x="67133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6E06FC-1CF9-4077-A97D-01D944CEA7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06239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F8F9C0-8563-4EEC-A298-1D2CE96955FD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47CD9-D0A5-49B7-B38A-9441B57052D0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47CD9-D0A5-49B7-B38A-9441B570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D54099-FD81-450C-98FA-E21239617FB3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D54099-FD81-450C-98FA-E2123961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A40BB3-8ECC-4799-AF12-984DA5B3981E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A40BB3-8ECC-4799-AF12-984DA5B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53BAE2-E538-480C-8253-3891A272075B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53BAE2-E538-480C-8253-3891A27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C99FBF-6C7B-4E78-8755-9B0476E57E20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CCDB2A3-9F6B-44DA-90CE-B732DE3D78AF}"/>
              </a:ext>
            </a:extLst>
          </p:cNvPr>
          <p:cNvSpPr/>
          <p:nvPr/>
        </p:nvSpPr>
        <p:spPr>
          <a:xfrm>
            <a:off x="3633289" y="5805502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CF802B-D10C-494F-89A1-A0378EA32B7C}"/>
              </a:ext>
            </a:extLst>
          </p:cNvPr>
          <p:cNvSpPr/>
          <p:nvPr/>
        </p:nvSpPr>
        <p:spPr>
          <a:xfrm>
            <a:off x="6637461" y="874408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4E78AD-820E-4257-9589-8EE15FE7B484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8386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DA1143-7BBB-4074-8CB2-C610AA269469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83C7B0-8D40-48FC-8738-D908F41EB8AE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183360" y="1147358"/>
            <a:ext cx="114055" cy="250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456511-3BBE-4858-BACD-BE95E9A2BD44}"/>
              </a:ext>
            </a:extLst>
          </p:cNvPr>
          <p:cNvCxnSpPr>
            <a:cxnSpLocks/>
          </p:cNvCxnSpPr>
          <p:nvPr/>
        </p:nvCxnSpPr>
        <p:spPr>
          <a:xfrm flipV="1">
            <a:off x="4028440" y="1440526"/>
            <a:ext cx="3286793" cy="4538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34FAD-A260-49F6-838B-FE570673F390}"/>
                  </a:ext>
                </a:extLst>
              </p:cNvPr>
              <p:cNvSpPr txBox="1"/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34FAD-A260-49F6-838B-FE570673F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22" y="1133174"/>
                <a:ext cx="2218916" cy="461665"/>
              </a:xfrm>
              <a:prstGeom prst="rect">
                <a:avLst/>
              </a:prstGeom>
              <a:blipFill>
                <a:blip r:embed="rId6"/>
                <a:stretch>
                  <a:fillRect l="-412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82A9CC95-D857-4C10-BF5F-26B042422CDB}"/>
              </a:ext>
            </a:extLst>
          </p:cNvPr>
          <p:cNvSpPr/>
          <p:nvPr/>
        </p:nvSpPr>
        <p:spPr>
          <a:xfrm>
            <a:off x="6831117" y="1015812"/>
            <a:ext cx="205474" cy="208489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4BEE2B-0257-4538-AFF8-E41CA8479D12}"/>
              </a:ext>
            </a:extLst>
          </p:cNvPr>
          <p:cNvSpPr txBox="1"/>
          <p:nvPr/>
        </p:nvSpPr>
        <p:spPr>
          <a:xfrm>
            <a:off x="603172" y="4566730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Outputs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9D01A9-59C9-4806-8B4E-AF06CFBF5753}"/>
              </a:ext>
            </a:extLst>
          </p:cNvPr>
          <p:cNvSpPr/>
          <p:nvPr/>
        </p:nvSpPr>
        <p:spPr bwMode="auto">
          <a:xfrm>
            <a:off x="346191" y="471101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B62651-7520-4599-9B2E-D736DDA13A5B}"/>
              </a:ext>
            </a:extLst>
          </p:cNvPr>
          <p:cNvSpPr/>
          <p:nvPr/>
        </p:nvSpPr>
        <p:spPr bwMode="auto">
          <a:xfrm>
            <a:off x="346191" y="51459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6CDA09-E764-48EC-ACCF-4940F4D6C129}"/>
              </a:ext>
            </a:extLst>
          </p:cNvPr>
          <p:cNvSpPr txBox="1"/>
          <p:nvPr/>
        </p:nvSpPr>
        <p:spPr>
          <a:xfrm>
            <a:off x="631283" y="5029851"/>
            <a:ext cx="10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31895E3B-586F-4A28-BE48-46EC54FD0BF3}"/>
              </a:ext>
            </a:extLst>
          </p:cNvPr>
          <p:cNvSpPr/>
          <p:nvPr/>
        </p:nvSpPr>
        <p:spPr>
          <a:xfrm>
            <a:off x="302012" y="5580902"/>
            <a:ext cx="205474" cy="208489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3ABDF0-7E8C-4945-8A1B-DE667628265A}"/>
              </a:ext>
            </a:extLst>
          </p:cNvPr>
          <p:cNvSpPr txBox="1"/>
          <p:nvPr/>
        </p:nvSpPr>
        <p:spPr>
          <a:xfrm>
            <a:off x="603171" y="5500480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7DD6DF-78C9-4761-AC25-DDCB1D5BE0FE}"/>
              </a:ext>
            </a:extLst>
          </p:cNvPr>
          <p:cNvSpPr txBox="1"/>
          <p:nvPr/>
        </p:nvSpPr>
        <p:spPr>
          <a:xfrm>
            <a:off x="394613" y="2192706"/>
            <a:ext cx="1424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Predicting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02284974-6F80-4865-A7AB-E5C3EB498BB6}"/>
              </a:ext>
            </a:extLst>
          </p:cNvPr>
          <p:cNvSpPr/>
          <p:nvPr/>
        </p:nvSpPr>
        <p:spPr>
          <a:xfrm>
            <a:off x="7257837" y="1268796"/>
            <a:ext cx="205474" cy="208489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8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8F00D7-A910-4C7C-A736-7FA693343B43}"/>
                  </a:ext>
                </a:extLst>
              </p:cNvPr>
              <p:cNvSpPr txBox="1"/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8F00D7-A910-4C7C-A736-7FA69334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blipFill>
                <a:blip r:embed="rId2"/>
                <a:stretch>
                  <a:fillRect l="-3161" t="-18333" r="-4598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60F42-CDED-4F47-BBF7-B9C6FDE982C1}"/>
                  </a:ext>
                </a:extLst>
              </p:cNvPr>
              <p:cNvSpPr txBox="1"/>
              <p:nvPr/>
            </p:nvSpPr>
            <p:spPr>
              <a:xfrm>
                <a:off x="4257272" y="2189480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60F42-CDED-4F47-BBF7-B9C6FDE98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72" y="2189480"/>
                <a:ext cx="2424125" cy="369332"/>
              </a:xfrm>
              <a:prstGeom prst="rect">
                <a:avLst/>
              </a:prstGeom>
              <a:blipFill>
                <a:blip r:embed="rId3"/>
                <a:stretch>
                  <a:fillRect l="-2513" t="-16393" r="-4020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8150-736D-467C-8061-DE2F34565DF9}"/>
                  </a:ext>
                </a:extLst>
              </p:cNvPr>
              <p:cNvSpPr txBox="1"/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8150-736D-467C-8061-DE2F3456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blipFill>
                <a:blip r:embed="rId4"/>
                <a:stretch>
                  <a:fillRect l="-2261" t="-18333" r="-402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0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319596" y="145854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33C011B-DFDE-4466-AC16-B764076F3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11798" r="9563"/>
          <a:stretch/>
        </p:blipFill>
        <p:spPr>
          <a:xfrm>
            <a:off x="1096392" y="1101468"/>
            <a:ext cx="9907480" cy="51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319596" y="383598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7226-F1C1-4B1C-BD34-3DBFE25C8147}"/>
              </a:ext>
            </a:extLst>
          </p:cNvPr>
          <p:cNvSpPr txBox="1"/>
          <p:nvPr/>
        </p:nvSpPr>
        <p:spPr>
          <a:xfrm>
            <a:off x="123546" y="1615648"/>
            <a:ext cx="641929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Relevant inputs: </a:t>
            </a:r>
          </a:p>
          <a:p>
            <a:endParaRPr lang="en-GB" dirty="0"/>
          </a:p>
          <a:p>
            <a:r>
              <a:rPr lang="en-GB" dirty="0"/>
              <a:t>10425 Calculated Cullet Ratio</a:t>
            </a:r>
          </a:p>
          <a:p>
            <a:r>
              <a:rPr lang="en-GB" dirty="0"/>
              <a:t>1950 Canal Temp. Control  Pyrometer (2)</a:t>
            </a:r>
          </a:p>
          <a:p>
            <a:r>
              <a:rPr lang="en-GB" dirty="0"/>
              <a:t>2922 Closed Bottom Temperature - Downstream Working End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1650 Combustion Air Temperature Measurement</a:t>
            </a:r>
          </a:p>
          <a:p>
            <a:r>
              <a:rPr lang="en-GB" dirty="0"/>
              <a:t>11174 Furnace Bottom Temperature 18m D/S of B8</a:t>
            </a:r>
          </a:p>
          <a:p>
            <a:r>
              <a:rPr lang="en-GB" dirty="0"/>
              <a:t>10091 Furnace Load</a:t>
            </a:r>
          </a:p>
          <a:p>
            <a:r>
              <a:rPr lang="en-GB" dirty="0"/>
              <a:t>9393 Glass Level Control (OP)</a:t>
            </a:r>
          </a:p>
          <a:p>
            <a:r>
              <a:rPr lang="en-GB" dirty="0"/>
              <a:t>321 Glass Level Control (PV)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80DE6-DC3F-4692-8334-8314CED1D6EC}"/>
              </a:ext>
            </a:extLst>
          </p:cNvPr>
          <p:cNvSpPr txBox="1"/>
          <p:nvPr/>
        </p:nvSpPr>
        <p:spPr>
          <a:xfrm>
            <a:off x="6693762" y="216964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7474 Lehr Drive Line Shaft Speed</a:t>
            </a:r>
          </a:p>
          <a:p>
            <a:r>
              <a:rPr lang="en-GB" dirty="0"/>
              <a:t>7546 Open Crown Temperature - Port 1 (PV)</a:t>
            </a:r>
          </a:p>
          <a:p>
            <a:r>
              <a:rPr lang="en-GB" dirty="0"/>
              <a:t>10271 Open Crown Temperature - Upstream Refiner (PV)</a:t>
            </a:r>
          </a:p>
          <a:p>
            <a:r>
              <a:rPr lang="en-GB" dirty="0"/>
              <a:t>7443 Outside Ambient Temperature Measurement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11114 Port 2 - 3 Combustion Air Flow RHS (OP)</a:t>
            </a:r>
          </a:p>
          <a:p>
            <a:r>
              <a:rPr lang="en-GB" dirty="0"/>
              <a:t>9400 Port 2 Gas Flow (SP)</a:t>
            </a:r>
          </a:p>
          <a:p>
            <a:r>
              <a:rPr lang="en-GB" dirty="0"/>
              <a:t>100027 Regenerator Base Temperature Port 7 (combined)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9282 Tweel Position</a:t>
            </a:r>
          </a:p>
          <a:p>
            <a:r>
              <a:rPr lang="en-GB" dirty="0"/>
              <a:t>30060 U/S Flowing End Air Flow Measurement</a:t>
            </a:r>
          </a:p>
        </p:txBody>
      </p:sp>
    </p:spTree>
    <p:extLst>
      <p:ext uri="{BB962C8B-B14F-4D97-AF65-F5344CB8AC3E}">
        <p14:creationId xmlns:p14="http://schemas.microsoft.com/office/powerpoint/2010/main" val="1820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33C011B-DFDE-4466-AC16-B764076F3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11798" r="9563"/>
          <a:stretch/>
        </p:blipFill>
        <p:spPr>
          <a:xfrm>
            <a:off x="1096392" y="1046604"/>
            <a:ext cx="9907480" cy="5139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B1C7D-A83F-4F6E-A90A-832D35503847}"/>
              </a:ext>
            </a:extLst>
          </p:cNvPr>
          <p:cNvSpPr txBox="1"/>
          <p:nvPr/>
        </p:nvSpPr>
        <p:spPr>
          <a:xfrm>
            <a:off x="11095608" y="3059668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Zoom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9C650-AB4B-43A0-9229-B87DF833D742}"/>
              </a:ext>
            </a:extLst>
          </p:cNvPr>
          <p:cNvSpPr txBox="1"/>
          <p:nvPr/>
        </p:nvSpPr>
        <p:spPr>
          <a:xfrm>
            <a:off x="319596" y="145854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</p:spTree>
    <p:extLst>
      <p:ext uri="{BB962C8B-B14F-4D97-AF65-F5344CB8AC3E}">
        <p14:creationId xmlns:p14="http://schemas.microsoft.com/office/powerpoint/2010/main" val="240041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D04C777-4F76-4082-880C-F86463A99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11519" r="9854" b="-574"/>
          <a:stretch/>
        </p:blipFill>
        <p:spPr>
          <a:xfrm>
            <a:off x="1084555" y="1127464"/>
            <a:ext cx="10022889" cy="4909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AC323-4B2D-435A-9D31-0C2AFBC4ABC8}"/>
              </a:ext>
            </a:extLst>
          </p:cNvPr>
          <p:cNvSpPr txBox="1"/>
          <p:nvPr/>
        </p:nvSpPr>
        <p:spPr>
          <a:xfrm>
            <a:off x="319596" y="145854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</p:spTree>
    <p:extLst>
      <p:ext uri="{BB962C8B-B14F-4D97-AF65-F5344CB8AC3E}">
        <p14:creationId xmlns:p14="http://schemas.microsoft.com/office/powerpoint/2010/main" val="609368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4F88AB23-68A9-419D-BD33-95C497CC8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11798" r="8325" b="6695"/>
          <a:stretch/>
        </p:blipFill>
        <p:spPr>
          <a:xfrm>
            <a:off x="1009095" y="1321632"/>
            <a:ext cx="10173810" cy="4492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5AAE10-17A7-4B7C-9C38-DFA02BC76546}"/>
              </a:ext>
            </a:extLst>
          </p:cNvPr>
          <p:cNvSpPr/>
          <p:nvPr/>
        </p:nvSpPr>
        <p:spPr>
          <a:xfrm>
            <a:off x="9357081" y="3364636"/>
            <a:ext cx="985421" cy="20707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13A1-3689-4CA9-8ADA-ADA047C275E9}"/>
              </a:ext>
            </a:extLst>
          </p:cNvPr>
          <p:cNvSpPr txBox="1"/>
          <p:nvPr/>
        </p:nvSpPr>
        <p:spPr>
          <a:xfrm>
            <a:off x="319596" y="145854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</p:spTree>
    <p:extLst>
      <p:ext uri="{BB962C8B-B14F-4D97-AF65-F5344CB8AC3E}">
        <p14:creationId xmlns:p14="http://schemas.microsoft.com/office/powerpoint/2010/main" val="39601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Updates related to the predictions beyond 20 minutes for the autoregressive Linear Regression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Incorporate a polynomial basis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A161-C5FA-405B-BE14-35E3143BDA9A}"/>
              </a:ext>
            </a:extLst>
          </p:cNvPr>
          <p:cNvSpPr txBox="1"/>
          <p:nvPr/>
        </p:nvSpPr>
        <p:spPr>
          <a:xfrm>
            <a:off x="1219200" y="4024930"/>
            <a:ext cx="10099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A07111"/>
                </a:solidFill>
              </a:rPr>
              <a:t>All the following tasks have been obtained using the MK4 scanner data as outputs</a:t>
            </a:r>
          </a:p>
        </p:txBody>
      </p:sp>
    </p:spTree>
    <p:extLst>
      <p:ext uri="{BB962C8B-B14F-4D97-AF65-F5344CB8AC3E}">
        <p14:creationId xmlns:p14="http://schemas.microsoft.com/office/powerpoint/2010/main" val="3084015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6D4C7F4-3EAA-4D64-B928-4E3FBC605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11658" r="9709" b="7255"/>
          <a:stretch/>
        </p:blipFill>
        <p:spPr>
          <a:xfrm>
            <a:off x="1381957" y="1357143"/>
            <a:ext cx="9428086" cy="4421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E652A-9B22-428F-8794-0975E933FA97}"/>
              </a:ext>
            </a:extLst>
          </p:cNvPr>
          <p:cNvSpPr txBox="1"/>
          <p:nvPr/>
        </p:nvSpPr>
        <p:spPr>
          <a:xfrm>
            <a:off x="8822921" y="3059668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delay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C8B72-0A95-4B2D-BBE0-26DEC006100A}"/>
              </a:ext>
            </a:extLst>
          </p:cNvPr>
          <p:cNvSpPr txBox="1"/>
          <p:nvPr/>
        </p:nvSpPr>
        <p:spPr>
          <a:xfrm>
            <a:off x="319596" y="145854"/>
            <a:ext cx="11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Autoregressive model assuming that unseen data is available after 20 minutes (2020 to 2021, around N=11500)</a:t>
            </a:r>
          </a:p>
        </p:txBody>
      </p:sp>
    </p:spTree>
    <p:extLst>
      <p:ext uri="{BB962C8B-B14F-4D97-AF65-F5344CB8AC3E}">
        <p14:creationId xmlns:p14="http://schemas.microsoft.com/office/powerpoint/2010/main" val="3173819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Predictions beyond 20 minutes for the autoregressive Linear Regression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Incorporate a polynomial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1045737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955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Evaluate the Linear Regression model without the lag output as an input (no-autoregressive term)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2059944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Determine the quality of the standard LR model at observed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How much structure have we achieved with the standard LR model.</a:t>
            </a:r>
          </a:p>
        </p:txBody>
      </p:sp>
    </p:spTree>
    <p:extLst>
      <p:ext uri="{BB962C8B-B14F-4D97-AF65-F5344CB8AC3E}">
        <p14:creationId xmlns:p14="http://schemas.microsoft.com/office/powerpoint/2010/main" val="3191606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Standard Linear Regression model evaluated at observed data points (2020 to 2021, around N=11500)</a:t>
            </a:r>
          </a:p>
        </p:txBody>
      </p:sp>
      <p:pic>
        <p:nvPicPr>
          <p:cNvPr id="3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58F6FB3F-B02B-485A-A31F-F3A6384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9796" r="8538" b="6136"/>
          <a:stretch/>
        </p:blipFill>
        <p:spPr>
          <a:xfrm>
            <a:off x="1040906" y="1276150"/>
            <a:ext cx="10023628" cy="474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4565D-4217-4B8C-919D-452DA0465E18}"/>
              </a:ext>
            </a:extLst>
          </p:cNvPr>
          <p:cNvSpPr txBox="1"/>
          <p:nvPr/>
        </p:nvSpPr>
        <p:spPr>
          <a:xfrm>
            <a:off x="10910656" y="2501349"/>
            <a:ext cx="1281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</a:rPr>
              <a:t>MSE = 0.1265</a:t>
            </a:r>
          </a:p>
        </p:txBody>
      </p:sp>
    </p:spTree>
    <p:extLst>
      <p:ext uri="{BB962C8B-B14F-4D97-AF65-F5344CB8AC3E}">
        <p14:creationId xmlns:p14="http://schemas.microsoft.com/office/powerpoint/2010/main" val="264351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Standard Linear Regression model evaluated at observed data points</a:t>
            </a:r>
          </a:p>
        </p:txBody>
      </p:sp>
      <p:pic>
        <p:nvPicPr>
          <p:cNvPr id="3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58F6FB3F-B02B-485A-A31F-F3A6384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9796" r="8538" b="6136"/>
          <a:stretch/>
        </p:blipFill>
        <p:spPr>
          <a:xfrm>
            <a:off x="1040906" y="1035840"/>
            <a:ext cx="10023628" cy="49832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BEDF9-6CEA-4C99-8349-7AB6CC12C8CD}"/>
              </a:ext>
            </a:extLst>
          </p:cNvPr>
          <p:cNvSpPr/>
          <p:nvPr/>
        </p:nvSpPr>
        <p:spPr>
          <a:xfrm>
            <a:off x="3710866" y="3497802"/>
            <a:ext cx="985421" cy="20707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BBBFD-72E3-474B-AB8F-122F19394675}"/>
              </a:ext>
            </a:extLst>
          </p:cNvPr>
          <p:cNvSpPr txBox="1"/>
          <p:nvPr/>
        </p:nvSpPr>
        <p:spPr>
          <a:xfrm>
            <a:off x="3684710" y="2661147"/>
            <a:ext cx="113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368051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Standard Linear Regression model evaluated at observed data points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CBEB3DD-8A0C-4055-B4A1-0AC5AFBA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1379" r="9563" b="5717"/>
          <a:stretch/>
        </p:blipFill>
        <p:spPr>
          <a:xfrm>
            <a:off x="1103420" y="1058662"/>
            <a:ext cx="9985160" cy="47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6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(March 2020, around N=700)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Open Sans"/>
              </a:rPr>
              <a:t>Predicting for 24hrs. without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6"/>
          <a:stretch/>
        </p:blipFill>
        <p:spPr bwMode="auto">
          <a:xfrm>
            <a:off x="1617663" y="1333500"/>
            <a:ext cx="8720137" cy="229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BFE09EF3-4529-4B9D-BC77-6694B8E55C78}"/>
              </a:ext>
            </a:extLst>
          </p:cNvPr>
          <p:cNvSpPr/>
          <p:nvPr/>
        </p:nvSpPr>
        <p:spPr>
          <a:xfrm rot="5400000">
            <a:off x="9764342" y="2541026"/>
            <a:ext cx="83285" cy="70803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9356078" y="2972079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24 Hrs.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17788" y="3779832"/>
          <a:ext cx="9078686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3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55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Tag data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100021 Regenerator Base Temperature Port 1 (combined)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100023 Regenerator Base Temperature Port 3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100022 Regenerator Base Temperature Port 2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100026 Regenerator Base Temperature Port 6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100024 Regenerator Base Temperature Port 4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100027 Regenerator Base Temperature Port 7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100025 Regenerator Base Temperature Port 5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100012 Regenerator Crown Temperature Port 2 (combined)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6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11146 Regenerator Base Temperature Port 8 LHS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15070 Regenerator Crown Temperature Port 6 RHS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100018 Regenerator Crown Temperature Port 8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BFE09EF3-4529-4B9D-BC77-6694B8E55C78}"/>
              </a:ext>
            </a:extLst>
          </p:cNvPr>
          <p:cNvSpPr/>
          <p:nvPr/>
        </p:nvSpPr>
        <p:spPr>
          <a:xfrm rot="5400000">
            <a:off x="5789220" y="-594780"/>
            <a:ext cx="152540" cy="6981180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5054600" y="3022879"/>
            <a:ext cx="20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  <a:endParaRPr lang="en-GB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10700" y="1397000"/>
            <a:ext cx="0" cy="191901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7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(March 2020, around N=700)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Open Sans"/>
              </a:rPr>
              <a:t>Predicting for 36hrs. without lagged output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28888" y="3805232"/>
          <a:ext cx="9078686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3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55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Tag data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100021 Regenerator Base Temperature Port 1 (combined)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100023 Regenerator Base Temperature Port 3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100022 Regenerator Base Temperature Port 2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100026 Regenerator Base Temperature Port 6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100024 Regenerator Base Temperature Port 4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100027 Regenerator Base Temperature Port 7 (combined)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100025 Regenerator Base Temperature Port 5 (combined)</a:t>
                      </a:r>
                      <a:endParaRPr lang="en-GB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6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11146 Regenerator Base Temperature Port 8 LHS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/>
          <a:stretch/>
        </p:blipFill>
        <p:spPr bwMode="auto">
          <a:xfrm>
            <a:off x="1508122" y="1396999"/>
            <a:ext cx="9007478" cy="215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BFE09EF3-4529-4B9D-BC77-6694B8E55C78}"/>
              </a:ext>
            </a:extLst>
          </p:cNvPr>
          <p:cNvSpPr/>
          <p:nvPr/>
        </p:nvSpPr>
        <p:spPr>
          <a:xfrm rot="5400000">
            <a:off x="9673159" y="2355114"/>
            <a:ext cx="93558" cy="116840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9271617" y="2946958"/>
            <a:ext cx="9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36 Hrs.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D1FAA-E906-4AA3-BB3D-B8AB824E47AB}"/>
              </a:ext>
            </a:extLst>
          </p:cNvPr>
          <p:cNvSpPr txBox="1"/>
          <p:nvPr/>
        </p:nvSpPr>
        <p:spPr>
          <a:xfrm>
            <a:off x="5054600" y="2946679"/>
            <a:ext cx="20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  <a:endParaRPr lang="en-GB" b="1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FE09EF3-4529-4B9D-BC77-6694B8E55C78}"/>
              </a:ext>
            </a:extLst>
          </p:cNvPr>
          <p:cNvSpPr/>
          <p:nvPr/>
        </p:nvSpPr>
        <p:spPr>
          <a:xfrm rot="5400000">
            <a:off x="5530780" y="-488740"/>
            <a:ext cx="152540" cy="6870700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9105900" y="1397000"/>
            <a:ext cx="0" cy="191901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89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effectLst/>
                    <a:latin typeface="Open Sans"/>
                  </a:rPr>
                  <a:t>We now try a linear combination between the parameters and a function of the inputs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31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/>
              <p:nvPr/>
            </p:nvSpPr>
            <p:spPr>
              <a:xfrm>
                <a:off x="1240109" y="3200041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Total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09" y="3200041"/>
                <a:ext cx="2448272" cy="400110"/>
              </a:xfrm>
              <a:prstGeom prst="rect">
                <a:avLst/>
              </a:prstGeom>
              <a:blipFill>
                <a:blip r:embed="rId3"/>
                <a:stretch>
                  <a:fillRect l="-2488" t="-9091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F57B-49B1-4682-8A9C-AA814113EF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20938" y="3200041"/>
            <a:ext cx="1917806" cy="102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14B72-EDB1-459A-A820-9FA2C495CD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30153" y="3190914"/>
            <a:ext cx="308591" cy="103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FB935-9110-40B6-829E-526E1695A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1063" y="3190914"/>
            <a:ext cx="2214980" cy="103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/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93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E654F5-42F1-45C2-970E-80372B3B5617}"/>
                  </a:ext>
                </a:extLst>
              </p:cNvPr>
              <p:cNvSpPr txBox="1"/>
              <p:nvPr/>
            </p:nvSpPr>
            <p:spPr>
              <a:xfrm>
                <a:off x="1040906" y="383598"/>
                <a:ext cx="10110186" cy="901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600" b="1" dirty="0">
                    <a:solidFill>
                      <a:srgbClr val="A07111"/>
                    </a:solidFill>
                  </a:rPr>
                  <a:t>Standard Linear Regression model evaluated at observed data points: </a:t>
                </a:r>
                <a14:m>
                  <m:oMath xmlns:m="http://schemas.openxmlformats.org/officeDocument/2006/math">
                    <m:r>
                      <a:rPr lang="en-GB" sz="26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sz="2600" b="1" i="1" smtClean="0">
                            <a:solidFill>
                              <a:srgbClr val="A0711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1" i="1" smtClean="0">
                            <a:solidFill>
                              <a:srgbClr val="A0711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26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600" b="1" i="1" smtClean="0">
                            <a:solidFill>
                              <a:srgbClr val="A0711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1" i="1" smtClean="0">
                            <a:solidFill>
                              <a:srgbClr val="A0711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600" b="1" i="1" smtClean="0">
                            <a:solidFill>
                              <a:srgbClr val="A0711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6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6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b="1" dirty="0">
                    <a:solidFill>
                      <a:srgbClr val="A0711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E654F5-42F1-45C2-970E-80372B3B5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06" y="383598"/>
                <a:ext cx="10110186" cy="901593"/>
              </a:xfrm>
              <a:prstGeom prst="rect">
                <a:avLst/>
              </a:prstGeom>
              <a:blipFill>
                <a:blip r:embed="rId2"/>
                <a:stretch>
                  <a:fillRect l="-1086" t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F4565D-4217-4B8C-919D-452DA0465E18}"/>
              </a:ext>
            </a:extLst>
          </p:cNvPr>
          <p:cNvSpPr txBox="1"/>
          <p:nvPr/>
        </p:nvSpPr>
        <p:spPr>
          <a:xfrm>
            <a:off x="10910656" y="2501349"/>
            <a:ext cx="1281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</a:rPr>
              <a:t>MSE = 0.1414</a:t>
            </a:r>
          </a:p>
        </p:txBody>
      </p:sp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F06B776-703C-499D-9CAC-74B8CD18D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t="11043" r="9484" b="5353"/>
          <a:stretch/>
        </p:blipFill>
        <p:spPr>
          <a:xfrm>
            <a:off x="862614" y="1285191"/>
            <a:ext cx="10110186" cy="4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MK4 data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Standardise the outputs to reduce the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Predictions beyond 20 minutes for the autoregressive Linear Regression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Validate the model without the autoregressive input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75000"/>
                  </a:schemeClr>
                </a:solidFill>
              </a:rPr>
              <a:t>Incorporate a polynomial basis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A161-C5FA-405B-BE14-35E3143BDA9A}"/>
              </a:ext>
            </a:extLst>
          </p:cNvPr>
          <p:cNvSpPr txBox="1"/>
          <p:nvPr/>
        </p:nvSpPr>
        <p:spPr>
          <a:xfrm>
            <a:off x="1219200" y="4024930"/>
            <a:ext cx="10099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A07111"/>
                </a:solidFill>
              </a:rPr>
              <a:t>All the following tasks have been obtained using the MK4 scanner data as outputs</a:t>
            </a:r>
          </a:p>
        </p:txBody>
      </p:sp>
    </p:spTree>
    <p:extLst>
      <p:ext uri="{BB962C8B-B14F-4D97-AF65-F5344CB8AC3E}">
        <p14:creationId xmlns:p14="http://schemas.microsoft.com/office/powerpoint/2010/main" val="285830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8228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For now we can predict up to 36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can use faults density historical data as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Restricted to 36 hours given the max time lags in the input spreadsheet is 36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For now we assume that we do not have faults density observations after 20 minutes have passed.</a:t>
            </a:r>
          </a:p>
        </p:txBody>
      </p:sp>
    </p:spTree>
    <p:extLst>
      <p:ext uri="{BB962C8B-B14F-4D97-AF65-F5344CB8AC3E}">
        <p14:creationId xmlns:p14="http://schemas.microsoft.com/office/powerpoint/2010/main" val="2772549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6665C-4D60-43EB-832D-CD2D94FAAC68}"/>
              </a:ext>
            </a:extLst>
          </p:cNvPr>
          <p:cNvCxnSpPr/>
          <p:nvPr/>
        </p:nvCxnSpPr>
        <p:spPr>
          <a:xfrm>
            <a:off x="5024094" y="1191654"/>
            <a:ext cx="0" cy="1331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D028-024D-41D8-8B1E-46DF633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875-D015-45B3-89B9-EC62F330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Furnace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C65B-2FCE-4455-B958-C437118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108A-D725-4595-883E-5E16FD616A5C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D4900-E4B7-4232-B263-0AF207A722F9}"/>
              </a:ext>
            </a:extLst>
          </p:cNvPr>
          <p:cNvCxnSpPr/>
          <p:nvPr/>
        </p:nvCxnSpPr>
        <p:spPr>
          <a:xfrm>
            <a:off x="304314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D7401-D2F7-402D-8DDF-49F6031F58F7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ED065-7A98-44BF-8301-D4CD866799DA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29993-0F7A-44EF-90BC-226CC4A688D7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94594-B022-409D-9C90-55246133D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A7593-5646-4B78-B2F6-0C4CC367F70D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DCEA7A-4CD0-4886-9B13-FE85B2F128A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6A664-C4F7-44E0-BA5E-D8B7DB566CA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0858D-6A87-4B11-A9D2-0A0A00E4A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963DD0-C485-4EE0-9E13-3C6BE2EBF213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E8B22-1EF9-4F25-B60D-38D7C1285F46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35DE2-B273-489C-AC74-D952C05F1B00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7D083E-EB0F-4591-9A20-9899C77988E6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F2EB0-4182-44E8-937A-56CA0ED4F224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6B126-84EC-4478-909B-D88F89A79732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EC522-C45F-4491-9973-D514E1FCEDB3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D1884E-19EC-45E8-B9F2-5A3F3D4BAD63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179BB7-236F-4E1A-97C3-6D630599112E}"/>
              </a:ext>
            </a:extLst>
          </p:cNvPr>
          <p:cNvSpPr/>
          <p:nvPr/>
        </p:nvSpPr>
        <p:spPr bwMode="auto">
          <a:xfrm>
            <a:off x="2807568" y="3123463"/>
            <a:ext cx="369315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728DC2-E9BB-4E49-B457-51601EA316EA}"/>
              </a:ext>
            </a:extLst>
          </p:cNvPr>
          <p:cNvSpPr/>
          <p:nvPr/>
        </p:nvSpPr>
        <p:spPr bwMode="auto">
          <a:xfrm>
            <a:off x="2801890" y="5104182"/>
            <a:ext cx="367900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669EA0-363A-49CC-A558-9F18F329BAF2}"/>
              </a:ext>
            </a:extLst>
          </p:cNvPr>
          <p:cNvSpPr/>
          <p:nvPr/>
        </p:nvSpPr>
        <p:spPr bwMode="auto">
          <a:xfrm>
            <a:off x="5787606" y="33009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FD59F8-63A0-4886-BBC7-C8A384988BED}"/>
              </a:ext>
            </a:extLst>
          </p:cNvPr>
          <p:cNvSpPr/>
          <p:nvPr/>
        </p:nvSpPr>
        <p:spPr bwMode="auto">
          <a:xfrm>
            <a:off x="2982311" y="533293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26B19-4D7B-4761-970B-EE5E62912C0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FB04ED-4C15-4CC8-97A2-3E9149EB030A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698C4-CB02-48DF-AA20-998E41288CE4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7CAAD-0E70-4FC9-B8E2-9A5CC3B325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28E5D2-B2C1-482B-B616-B32EC0903F11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D5B91-3375-4BFE-BC87-ED0C72CF38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E7533-823F-4FC5-9263-87AB3EF02194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60C9D9-E5F9-4969-896B-A18D2948FB0B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131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5DD725-D4A4-46DB-9DC5-FD6E36ED31AC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AEE4EF-B3FB-4D95-B701-1B1392BCAA46}"/>
              </a:ext>
            </a:extLst>
          </p:cNvPr>
          <p:cNvSpPr txBox="1"/>
          <p:nvPr/>
        </p:nvSpPr>
        <p:spPr>
          <a:xfrm>
            <a:off x="117486" y="125318"/>
            <a:ext cx="530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5931738" y="17206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E521DA-707F-4631-A16F-47012ECB9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8507" y="2298384"/>
            <a:ext cx="1406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3295708" y="504258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3543805" y="546081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3738737" y="595347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6169702" y="35605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5414259" y="17135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4967673" y="17560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112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6665C-4D60-43EB-832D-CD2D94FAAC68}"/>
              </a:ext>
            </a:extLst>
          </p:cNvPr>
          <p:cNvCxnSpPr/>
          <p:nvPr/>
        </p:nvCxnSpPr>
        <p:spPr>
          <a:xfrm>
            <a:off x="5024094" y="1191654"/>
            <a:ext cx="0" cy="1331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D028-024D-41D8-8B1E-46DF633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875-D015-45B3-89B9-EC62F330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Furnace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C65B-2FCE-4455-B958-C437118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108A-D725-4595-883E-5E16FD616A5C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D4900-E4B7-4232-B263-0AF207A722F9}"/>
              </a:ext>
            </a:extLst>
          </p:cNvPr>
          <p:cNvCxnSpPr/>
          <p:nvPr/>
        </p:nvCxnSpPr>
        <p:spPr>
          <a:xfrm>
            <a:off x="304314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D7401-D2F7-402D-8DDF-49F6031F58F7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ED065-7A98-44BF-8301-D4CD866799DA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29993-0F7A-44EF-90BC-226CC4A688D7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94594-B022-409D-9C90-55246133D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A7593-5646-4B78-B2F6-0C4CC367F70D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DCEA7A-4CD0-4886-9B13-FE85B2F128A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6A664-C4F7-44E0-BA5E-D8B7DB566CA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0858D-6A87-4B11-A9D2-0A0A00E4A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963DD0-C485-4EE0-9E13-3C6BE2EBF213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E8B22-1EF9-4F25-B60D-38D7C1285F46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35DE2-B273-489C-AC74-D952C05F1B00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7D083E-EB0F-4591-9A20-9899C77988E6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F2EB0-4182-44E8-937A-56CA0ED4F224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6B126-84EC-4478-909B-D88F89A79732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EC522-C45F-4491-9973-D514E1FCEDB3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D1884E-19EC-45E8-B9F2-5A3F3D4BAD63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179BB7-236F-4E1A-97C3-6D630599112E}"/>
              </a:ext>
            </a:extLst>
          </p:cNvPr>
          <p:cNvSpPr/>
          <p:nvPr/>
        </p:nvSpPr>
        <p:spPr bwMode="auto">
          <a:xfrm>
            <a:off x="2807568" y="3123463"/>
            <a:ext cx="369315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728DC2-E9BB-4E49-B457-51601EA316EA}"/>
              </a:ext>
            </a:extLst>
          </p:cNvPr>
          <p:cNvSpPr/>
          <p:nvPr/>
        </p:nvSpPr>
        <p:spPr bwMode="auto">
          <a:xfrm>
            <a:off x="2801890" y="5104182"/>
            <a:ext cx="367900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669EA0-363A-49CC-A558-9F18F329BAF2}"/>
              </a:ext>
            </a:extLst>
          </p:cNvPr>
          <p:cNvSpPr/>
          <p:nvPr/>
        </p:nvSpPr>
        <p:spPr bwMode="auto">
          <a:xfrm>
            <a:off x="5787606" y="33009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26B19-4D7B-4761-970B-EE5E62912C0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FF0000"/>
              </a:solidFill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FB04ED-4C15-4CC8-97A2-3E9149EB030A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698C4-CB02-48DF-AA20-998E41288CE4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7CAAD-0E70-4FC9-B8E2-9A5CC3B325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28E5D2-B2C1-482B-B616-B32EC0903F11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D5B91-3375-4BFE-BC87-ED0C72CF38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E7533-823F-4FC5-9263-87AB3EF02194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60C9D9-E5F9-4969-896B-A18D2948FB0B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131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5DD725-D4A4-46DB-9DC5-FD6E36ED31AC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AEE4EF-B3FB-4D95-B701-1B1392BCAA46}"/>
              </a:ext>
            </a:extLst>
          </p:cNvPr>
          <p:cNvSpPr txBox="1"/>
          <p:nvPr/>
        </p:nvSpPr>
        <p:spPr>
          <a:xfrm>
            <a:off x="117486" y="125318"/>
            <a:ext cx="530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5931738" y="17206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E521DA-707F-4631-A16F-47012ECB9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8507" y="2298384"/>
            <a:ext cx="1406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6169702" y="35605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5414259" y="17135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4967673" y="17560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C99FBF-6C7B-4E78-8755-9B0476E57E20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FD59F8-63A0-4886-BBC7-C8A384988BED}"/>
              </a:ext>
            </a:extLst>
          </p:cNvPr>
          <p:cNvSpPr/>
          <p:nvPr/>
        </p:nvSpPr>
        <p:spPr bwMode="auto">
          <a:xfrm>
            <a:off x="2982311" y="533293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3418540" y="511082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3844061" y="603403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4298305" y="580334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83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D028-024D-41D8-8B1E-46DF633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875-D015-45B3-89B9-EC62F330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Furnace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C65B-2FCE-4455-B958-C437118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108A-D725-4595-883E-5E16FD616A5C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ED065-7A98-44BF-8301-D4CD866799DA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94594-B022-409D-9C90-55246133D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0858D-6A87-4B11-A9D2-0A0A00E4A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A35DE2-B273-489C-AC74-D952C05F1B00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F2EB0-4182-44E8-937A-56CA0ED4F224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EC522-C45F-4491-9973-D514E1FCEDB3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D1884E-19EC-45E8-B9F2-5A3F3D4BAD63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326B19-4D7B-4761-970B-EE5E62912C0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FB04ED-4C15-4CC8-97A2-3E9149EB030A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698C4-CB02-48DF-AA20-998E41288CE4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D5B91-3375-4BFE-BC87-ED0C72CF38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81334" y="5649176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E7533-823F-4FC5-9263-87AB3EF02194}"/>
              </a:ext>
            </a:extLst>
          </p:cNvPr>
          <p:cNvSpPr txBox="1"/>
          <p:nvPr/>
        </p:nvSpPr>
        <p:spPr>
          <a:xfrm>
            <a:off x="3824714" y="514246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30F73-F541-48A2-BE4D-0602DCE8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B31061-936E-4172-84C1-394F3FE5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1A1A9B-AA4F-40E3-9473-A81533CD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BAA976-B501-42D8-9BED-39E2DBF5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AEE4EF-B3FB-4D95-B701-1B1392BCAA46}"/>
              </a:ext>
            </a:extLst>
          </p:cNvPr>
          <p:cNvSpPr txBox="1"/>
          <p:nvPr/>
        </p:nvSpPr>
        <p:spPr>
          <a:xfrm>
            <a:off x="117486" y="125318"/>
            <a:ext cx="530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Autoregressive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728DC2-E9BB-4E49-B457-51601EA316EA}"/>
              </a:ext>
            </a:extLst>
          </p:cNvPr>
          <p:cNvSpPr/>
          <p:nvPr/>
        </p:nvSpPr>
        <p:spPr bwMode="auto">
          <a:xfrm>
            <a:off x="6254834" y="5104182"/>
            <a:ext cx="367900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D4900-E4B7-4232-B263-0AF207A722F9}"/>
              </a:ext>
            </a:extLst>
          </p:cNvPr>
          <p:cNvCxnSpPr/>
          <p:nvPr/>
        </p:nvCxnSpPr>
        <p:spPr>
          <a:xfrm>
            <a:off x="6223130" y="510798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655399" y="5110829"/>
            <a:ext cx="6048672" cy="1076822"/>
            <a:chOff x="2655399" y="5110829"/>
            <a:chExt cx="6048672" cy="107682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C6A664-C4F7-44E0-BA5E-D8B7DB566CA8}"/>
                </a:ext>
              </a:extLst>
            </p:cNvPr>
            <p:cNvCxnSpPr/>
            <p:nvPr/>
          </p:nvCxnSpPr>
          <p:spPr bwMode="auto">
            <a:xfrm>
              <a:off x="2655399" y="6187651"/>
              <a:ext cx="60486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FD59F8-63A0-4886-BBC7-C8A384988BED}"/>
                </a:ext>
              </a:extLst>
            </p:cNvPr>
            <p:cNvSpPr/>
            <p:nvPr/>
          </p:nvSpPr>
          <p:spPr bwMode="auto">
            <a:xfrm>
              <a:off x="6435255" y="5332931"/>
              <a:ext cx="121669" cy="12166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2AB461-41C5-4AA4-8D84-164B538E5CF3}"/>
                </a:ext>
              </a:extLst>
            </p:cNvPr>
            <p:cNvSpPr/>
            <p:nvPr/>
          </p:nvSpPr>
          <p:spPr bwMode="auto">
            <a:xfrm>
              <a:off x="6871484" y="5110829"/>
              <a:ext cx="121669" cy="12166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2AB461-41C5-4AA4-8D84-164B538E5CF3}"/>
                </a:ext>
              </a:extLst>
            </p:cNvPr>
            <p:cNvSpPr/>
            <p:nvPr/>
          </p:nvSpPr>
          <p:spPr bwMode="auto">
            <a:xfrm>
              <a:off x="7297005" y="6034030"/>
              <a:ext cx="121669" cy="12166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2AB461-41C5-4AA4-8D84-164B538E5CF3}"/>
                </a:ext>
              </a:extLst>
            </p:cNvPr>
            <p:cNvSpPr/>
            <p:nvPr/>
          </p:nvSpPr>
          <p:spPr bwMode="auto">
            <a:xfrm>
              <a:off x="7751249" y="5803342"/>
              <a:ext cx="121669" cy="12166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latin typeface="Arial" charset="0"/>
                <a:ea typeface="ＭＳ Ｐゴシック" pitchFamily="48" charset="-12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55399" y="1065090"/>
            <a:ext cx="6933342" cy="1259390"/>
            <a:chOff x="2655399" y="1065090"/>
            <a:chExt cx="6933342" cy="125939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429993-0F7A-44EF-90BC-226CC4A688D7}"/>
                </a:ext>
              </a:extLst>
            </p:cNvPr>
            <p:cNvCxnSpPr/>
            <p:nvPr/>
          </p:nvCxnSpPr>
          <p:spPr bwMode="auto">
            <a:xfrm>
              <a:off x="2655399" y="2155203"/>
              <a:ext cx="60486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63DD0-C485-4EE0-9E13-3C6BE2EBF213}"/>
                </a:ext>
              </a:extLst>
            </p:cNvPr>
            <p:cNvSpPr txBox="1"/>
            <p:nvPr/>
          </p:nvSpPr>
          <p:spPr>
            <a:xfrm>
              <a:off x="8992103" y="1985926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Time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7D083E-EB0F-4591-9A20-9899C77988E6}"/>
                </a:ext>
              </a:extLst>
            </p:cNvPr>
            <p:cNvSpPr/>
            <p:nvPr/>
          </p:nvSpPr>
          <p:spPr bwMode="auto">
            <a:xfrm>
              <a:off x="2790789" y="1206167"/>
              <a:ext cx="3704858" cy="618158"/>
            </a:xfrm>
            <a:custGeom>
              <a:avLst/>
              <a:gdLst>
                <a:gd name="connsiteX0" fmla="*/ 0 w 5807947"/>
                <a:gd name="connsiteY0" fmla="*/ 618158 h 618158"/>
                <a:gd name="connsiteX1" fmla="*/ 607925 w 5807947"/>
                <a:gd name="connsiteY1" fmla="*/ 376998 h 618158"/>
                <a:gd name="connsiteX2" fmla="*/ 1778558 w 5807947"/>
                <a:gd name="connsiteY2" fmla="*/ 522699 h 618158"/>
                <a:gd name="connsiteX3" fmla="*/ 2848708 w 5807947"/>
                <a:gd name="connsiteY3" fmla="*/ 185 h 618158"/>
                <a:gd name="connsiteX4" fmla="*/ 3356150 w 5807947"/>
                <a:gd name="connsiteY4" fmla="*/ 588013 h 618158"/>
                <a:gd name="connsiteX5" fmla="*/ 4717701 w 5807947"/>
                <a:gd name="connsiteY5" fmla="*/ 512651 h 618158"/>
                <a:gd name="connsiteX6" fmla="*/ 5189974 w 5807947"/>
                <a:gd name="connsiteY6" fmla="*/ 618158 h 618158"/>
                <a:gd name="connsiteX7" fmla="*/ 5807947 w 5807947"/>
                <a:gd name="connsiteY7" fmla="*/ 512651 h 61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7947" h="618158">
                  <a:moveTo>
                    <a:pt x="0" y="618158"/>
                  </a:moveTo>
                  <a:cubicBezTo>
                    <a:pt x="155749" y="505533"/>
                    <a:pt x="311499" y="392908"/>
                    <a:pt x="607925" y="376998"/>
                  </a:cubicBezTo>
                  <a:cubicBezTo>
                    <a:pt x="904351" y="361088"/>
                    <a:pt x="1405094" y="585501"/>
                    <a:pt x="1778558" y="522699"/>
                  </a:cubicBezTo>
                  <a:cubicBezTo>
                    <a:pt x="2152022" y="459897"/>
                    <a:pt x="2585776" y="-10701"/>
                    <a:pt x="2848708" y="185"/>
                  </a:cubicBezTo>
                  <a:cubicBezTo>
                    <a:pt x="3111640" y="11071"/>
                    <a:pt x="3044651" y="502602"/>
                    <a:pt x="3356150" y="588013"/>
                  </a:cubicBezTo>
                  <a:cubicBezTo>
                    <a:pt x="3667649" y="673424"/>
                    <a:pt x="4412064" y="507627"/>
                    <a:pt x="4717701" y="512651"/>
                  </a:cubicBezTo>
                  <a:cubicBezTo>
                    <a:pt x="5023338" y="517675"/>
                    <a:pt x="5008266" y="618158"/>
                    <a:pt x="5189974" y="618158"/>
                  </a:cubicBezTo>
                  <a:cubicBezTo>
                    <a:pt x="5371682" y="618158"/>
                    <a:pt x="5589814" y="565404"/>
                    <a:pt x="5807947" y="51265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61CE1C-7E15-4CE8-8F18-7360BABAF8C9}"/>
                </a:ext>
              </a:extLst>
            </p:cNvPr>
            <p:cNvSpPr/>
            <p:nvPr/>
          </p:nvSpPr>
          <p:spPr bwMode="auto">
            <a:xfrm>
              <a:off x="6434812" y="1664484"/>
              <a:ext cx="121669" cy="121669"/>
            </a:xfrm>
            <a:prstGeom prst="ellipse">
              <a:avLst/>
            </a:prstGeom>
            <a:solidFill>
              <a:srgbClr val="1919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1919FF"/>
                </a:solidFill>
                <a:latin typeface="Arial" charset="0"/>
                <a:ea typeface="ＭＳ Ｐゴシック" pitchFamily="48" charset="-128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760C9D9-E5F9-4969-896B-A18D2948FB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0567" y="1273116"/>
              <a:ext cx="13106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5DD725-D4A4-46DB-9DC5-FD6E36ED31AC}"/>
                </a:ext>
              </a:extLst>
            </p:cNvPr>
            <p:cNvSpPr txBox="1"/>
            <p:nvPr/>
          </p:nvSpPr>
          <p:spPr>
            <a:xfrm>
              <a:off x="5316777" y="1065090"/>
              <a:ext cx="1219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Future pred.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06665C-4D60-43EB-832D-CD2D94FAAC68}"/>
              </a:ext>
            </a:extLst>
          </p:cNvPr>
          <p:cNvCxnSpPr/>
          <p:nvPr/>
        </p:nvCxnSpPr>
        <p:spPr>
          <a:xfrm>
            <a:off x="4078151" y="3036406"/>
            <a:ext cx="0" cy="1331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29993-0F7A-44EF-90BC-226CC4A688D7}"/>
              </a:ext>
            </a:extLst>
          </p:cNvPr>
          <p:cNvCxnSpPr/>
          <p:nvPr/>
        </p:nvCxnSpPr>
        <p:spPr bwMode="auto">
          <a:xfrm>
            <a:off x="2630375" y="3999955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7963DD0-C485-4EE0-9E13-3C6BE2EBF213}"/>
              </a:ext>
            </a:extLst>
          </p:cNvPr>
          <p:cNvSpPr txBox="1"/>
          <p:nvPr/>
        </p:nvSpPr>
        <p:spPr>
          <a:xfrm>
            <a:off x="8967079" y="383067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65" name="Freeform: Shape 19">
            <a:extLst>
              <a:ext uri="{FF2B5EF4-FFF2-40B4-BE49-F238E27FC236}">
                <a16:creationId xmlns:a16="http://schemas.microsoft.com/office/drawing/2014/main" id="{1C7D083E-EB0F-4591-9A20-9899C77988E6}"/>
              </a:ext>
            </a:extLst>
          </p:cNvPr>
          <p:cNvSpPr/>
          <p:nvPr/>
        </p:nvSpPr>
        <p:spPr bwMode="auto">
          <a:xfrm>
            <a:off x="4074162" y="3050919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60C9D9-E5F9-4969-896B-A18D2948FB0B}"/>
              </a:ext>
            </a:extLst>
          </p:cNvPr>
          <p:cNvCxnSpPr>
            <a:cxnSpLocks/>
          </p:cNvCxnSpPr>
          <p:nvPr/>
        </p:nvCxnSpPr>
        <p:spPr bwMode="auto">
          <a:xfrm>
            <a:off x="6465543" y="3117868"/>
            <a:ext cx="131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5DD725-D4A4-46DB-9DC5-FD6E36ED31AC}"/>
              </a:ext>
            </a:extLst>
          </p:cNvPr>
          <p:cNvSpPr txBox="1"/>
          <p:nvPr/>
        </p:nvSpPr>
        <p:spPr>
          <a:xfrm>
            <a:off x="5291753" y="2909842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E521DA-707F-4631-A16F-47012ECB9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8546" y="3676941"/>
            <a:ext cx="1305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7783766" y="349456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7335284" y="359167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6872397" y="35299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92AB461-41C5-4AA4-8D84-164B538E5CF3}"/>
              </a:ext>
            </a:extLst>
          </p:cNvPr>
          <p:cNvSpPr/>
          <p:nvPr/>
        </p:nvSpPr>
        <p:spPr bwMode="auto">
          <a:xfrm>
            <a:off x="6453107" y="3586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4F2EB0-4182-44E8-937A-56CA0ED4F224}"/>
              </a:ext>
            </a:extLst>
          </p:cNvPr>
          <p:cNvSpPr txBox="1"/>
          <p:nvPr/>
        </p:nvSpPr>
        <p:spPr>
          <a:xfrm>
            <a:off x="1845562" y="3138096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594594-B022-409D-9C90-55246133D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789666" y="276202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6860172" y="154392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1919FF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7296908" y="181688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1919FF"/>
              </a:solidFill>
              <a:latin typeface="Arial" charset="0"/>
              <a:ea typeface="ＭＳ Ｐゴシック" pitchFamily="48" charset="-128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C61CE1C-7E15-4CE8-8F18-7360BABAF8C9}"/>
              </a:ext>
            </a:extLst>
          </p:cNvPr>
          <p:cNvSpPr/>
          <p:nvPr/>
        </p:nvSpPr>
        <p:spPr bwMode="auto">
          <a:xfrm>
            <a:off x="7747292" y="1598516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1919FF"/>
              </a:solidFill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040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Next activities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DE2D4C-33AA-4782-B8A0-4D1CD8621451}"/>
                  </a:ext>
                </a:extLst>
              </p:cNvPr>
              <p:cNvSpPr txBox="1"/>
              <p:nvPr/>
            </p:nvSpPr>
            <p:spPr>
              <a:xfrm>
                <a:off x="701040" y="2051066"/>
                <a:ext cx="106172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/>
                  <a:t> Autoregressive model predictions.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Predictions up to 36 hours using the autoregressive LR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Updates related to the random time lags task.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DE2D4C-33AA-4782-B8A0-4D1CD8621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2051066"/>
                <a:ext cx="10617200" cy="1107996"/>
              </a:xfrm>
              <a:prstGeom prst="rect">
                <a:avLst/>
              </a:prstGeom>
              <a:blipFill>
                <a:blip r:embed="rId2"/>
                <a:stretch>
                  <a:fillRect l="-631" t="-3297" b="-10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719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2020-2021 period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611439F-FBF6-4CB8-897C-E105CBB4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2077" r="9636" b="6275"/>
          <a:stretch/>
        </p:blipFill>
        <p:spPr>
          <a:xfrm>
            <a:off x="907002" y="1287263"/>
            <a:ext cx="9976282" cy="47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2020-2021 period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6D2C278-BFFF-4BEC-9854-DB44FEE9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t="11658" r="9928" b="5996"/>
          <a:stretch/>
        </p:blipFill>
        <p:spPr>
          <a:xfrm>
            <a:off x="1040906" y="1225119"/>
            <a:ext cx="9940772" cy="48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7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2020-2021 period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2D0BA63-FDC5-49F7-97C1-54DE2656C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11519" r="9709" b="5158"/>
          <a:stretch/>
        </p:blipFill>
        <p:spPr>
          <a:xfrm>
            <a:off x="1151137" y="1118586"/>
            <a:ext cx="9889725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2019-2020 period: Testing data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6F4A288C-005E-44D1-8B83-8D405320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1798" r="9417" b="6415"/>
          <a:stretch/>
        </p:blipFill>
        <p:spPr>
          <a:xfrm>
            <a:off x="1094542" y="1189606"/>
            <a:ext cx="10002915" cy="49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40906" y="383598"/>
            <a:ext cx="10110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MK4 data for the 2019-2020 period: Testing data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AE52D5-9358-4C1F-9801-9D21BC4C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11657" r="8537" b="6136"/>
          <a:stretch/>
        </p:blipFill>
        <p:spPr>
          <a:xfrm>
            <a:off x="1040906" y="1038687"/>
            <a:ext cx="10110186" cy="49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2064</Words>
  <Application>Microsoft Office PowerPoint</Application>
  <PresentationFormat>Widescreen</PresentationFormat>
  <Paragraphs>454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Open Sans</vt:lpstr>
      <vt:lpstr>Office Theme</vt:lpstr>
      <vt:lpstr>1_Office Theme</vt:lpstr>
      <vt:lpstr>NSG Pilkington – University of Liverpool Machine Learning Project:  24/02/2021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(test 1): autoregressive</vt:lpstr>
      <vt:lpstr>Linear Regression (test 1): autoregressive</vt:lpstr>
      <vt:lpstr>Linear Regression (test 2): autoregressive</vt:lpstr>
      <vt:lpstr>Linear Regression (test 2): autoregressive</vt:lpstr>
      <vt:lpstr>PowerPoint Presentation</vt:lpstr>
      <vt:lpstr>Linear Regression (test 1): autoregressive</vt:lpstr>
      <vt:lpstr>Linear Regression (test 1): autoregressive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(March 2020, around N=700)</vt:lpstr>
      <vt:lpstr>Linear Regression (March 2020, around N=700)</vt:lpstr>
      <vt:lpstr>Linear Regression: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549</cp:revision>
  <dcterms:created xsi:type="dcterms:W3CDTF">2020-12-01T17:36:12Z</dcterms:created>
  <dcterms:modified xsi:type="dcterms:W3CDTF">2021-02-28T15:31:58Z</dcterms:modified>
</cp:coreProperties>
</file>