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30"/>
  </p:notesMasterIdLst>
  <p:handoutMasterIdLst>
    <p:handoutMasterId r:id="rId31"/>
  </p:handoutMasterIdLst>
  <p:sldIdLst>
    <p:sldId id="256" r:id="rId3"/>
    <p:sldId id="596" r:id="rId4"/>
    <p:sldId id="658" r:id="rId5"/>
    <p:sldId id="659" r:id="rId6"/>
    <p:sldId id="656" r:id="rId7"/>
    <p:sldId id="657" r:id="rId8"/>
    <p:sldId id="687" r:id="rId9"/>
    <p:sldId id="688" r:id="rId10"/>
    <p:sldId id="653" r:id="rId11"/>
    <p:sldId id="685" r:id="rId12"/>
    <p:sldId id="686" r:id="rId13"/>
    <p:sldId id="676" r:id="rId14"/>
    <p:sldId id="679" r:id="rId15"/>
    <p:sldId id="680" r:id="rId16"/>
    <p:sldId id="681" r:id="rId17"/>
    <p:sldId id="677" r:id="rId18"/>
    <p:sldId id="683" r:id="rId19"/>
    <p:sldId id="682" r:id="rId20"/>
    <p:sldId id="678" r:id="rId21"/>
    <p:sldId id="661" r:id="rId22"/>
    <p:sldId id="662" r:id="rId23"/>
    <p:sldId id="664" r:id="rId24"/>
    <p:sldId id="665" r:id="rId25"/>
    <p:sldId id="666" r:id="rId26"/>
    <p:sldId id="684" r:id="rId27"/>
    <p:sldId id="675" r:id="rId28"/>
    <p:sldId id="60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9B20F-8921-4AA8-86BB-4DFA64E70FB6}">
          <p14:sldIdLst>
            <p14:sldId id="256"/>
            <p14:sldId id="596"/>
            <p14:sldId id="658"/>
            <p14:sldId id="659"/>
            <p14:sldId id="656"/>
            <p14:sldId id="657"/>
            <p14:sldId id="687"/>
            <p14:sldId id="688"/>
            <p14:sldId id="653"/>
            <p14:sldId id="685"/>
            <p14:sldId id="686"/>
            <p14:sldId id="676"/>
            <p14:sldId id="679"/>
            <p14:sldId id="680"/>
            <p14:sldId id="681"/>
            <p14:sldId id="677"/>
            <p14:sldId id="683"/>
            <p14:sldId id="682"/>
            <p14:sldId id="678"/>
            <p14:sldId id="661"/>
            <p14:sldId id="662"/>
            <p14:sldId id="664"/>
            <p14:sldId id="665"/>
            <p14:sldId id="666"/>
            <p14:sldId id="684"/>
            <p14:sldId id="675"/>
            <p14:sldId id="6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FF"/>
    <a:srgbClr val="A07111"/>
    <a:srgbClr val="B18A38"/>
    <a:srgbClr val="FF00F9"/>
    <a:srgbClr val="1F2B7D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0DFA0-81CF-B642-B0A1-F7681E2A2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BC-3678-4E71-BE7E-CBB904C57919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1D51-4869-4F02-8CA2-B2CB1852F280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8EED-2596-4817-B3A5-7D72FF7F4AC7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F108-92BF-493E-B9A9-7CA49BE5AB42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3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BD6-FD9B-4B70-8AF2-7A3BD55FAE6A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9F06-4582-48D5-96DC-EB766029E31C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BDD-B4C4-4F20-B3F3-2C26F980FA2E}" type="datetime1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3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8BBC-C30A-49B5-AF75-32E5347ADEC8}" type="datetime1">
              <a:rPr lang="en-GB" smtClean="0"/>
              <a:t>03/03/2021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2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E06-27F7-44D2-A0FC-5AB7908FB410}" type="datetime1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6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A162-9D88-4613-8724-8CE1C00005DC}" type="datetime1">
              <a:rPr lang="en-GB" smtClean="0"/>
              <a:t>03/03/2021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9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B9DA-8EAA-42B4-A8AE-F24BED350CAD}" type="datetime1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8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36C-EB7E-42E0-BBBA-5032E7750C2E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EF2E-7B4E-476D-995B-2B05CC625CAE}" type="datetime1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2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45AF-315C-4B30-9234-937045A2E0E1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0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762-B141-44A5-9FD5-7F40F96ECDCC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A22-9BF3-43D9-AEFF-2005AA2A7E40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597-CDB1-4B3A-A5C9-D80A7D132F89}" type="datetime1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985D-36A0-4389-B5C9-24A0BB59A2C0}" type="datetime1">
              <a:rPr lang="en-GB" smtClean="0"/>
              <a:t>03/03/2021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D389-030C-4EF5-85F8-68B3C1072924}" type="datetime1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C8F-00EB-4A12-B3B1-B06A74E85F25}" type="datetime1">
              <a:rPr lang="en-GB" smtClean="0"/>
              <a:t>03/03/2021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A6F-73EC-4887-8EA8-E6788CAB1DF4}" type="datetime1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600-F7BB-467C-A83B-C76B86988EFA}" type="datetime1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243A-EDD3-4561-B5FA-AA3A5A944F36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E736-A140-4E41-A45D-A60AF21E3984}" type="datetime1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chq.gov.uk/pdfs/news/artificial-intelligence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03/03/2021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Diego Echeverria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Sarini Jayasinghe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Vary the time lags randomly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030168BB-41A7-4176-A680-E6942B078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8" t="11635" r="9458" b="6020"/>
          <a:stretch/>
        </p:blipFill>
        <p:spPr>
          <a:xfrm>
            <a:off x="1161068" y="1216058"/>
            <a:ext cx="9869864" cy="4826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CD096-7484-461B-8911-9046A6751467}"/>
              </a:ext>
            </a:extLst>
          </p:cNvPr>
          <p:cNvSpPr txBox="1"/>
          <p:nvPr/>
        </p:nvSpPr>
        <p:spPr>
          <a:xfrm>
            <a:off x="7560296" y="815418"/>
            <a:ext cx="15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MSE = 0.1182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B2618-F229-413B-9816-38BDBF17506A}"/>
              </a:ext>
            </a:extLst>
          </p:cNvPr>
          <p:cNvSpPr/>
          <p:nvPr/>
        </p:nvSpPr>
        <p:spPr>
          <a:xfrm>
            <a:off x="2956264" y="3648722"/>
            <a:ext cx="1367161" cy="199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95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Vary the time lags randomly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CD096-7484-461B-8911-9046A6751467}"/>
              </a:ext>
            </a:extLst>
          </p:cNvPr>
          <p:cNvSpPr txBox="1"/>
          <p:nvPr/>
        </p:nvSpPr>
        <p:spPr>
          <a:xfrm>
            <a:off x="7560296" y="815418"/>
            <a:ext cx="15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MSE = 0.1182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F778F35-F1D0-4314-A365-1D5201773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3" t="11634" r="9710" b="5857"/>
          <a:stretch/>
        </p:blipFill>
        <p:spPr>
          <a:xfrm>
            <a:off x="1133382" y="1332443"/>
            <a:ext cx="9925235" cy="48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9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Realising Future 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39D7D-71C6-438C-9001-E8C6AA4C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1463845"/>
            <a:ext cx="9108440" cy="2188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62B69-9C4E-449E-AD98-D55A957B627A}"/>
              </a:ext>
            </a:extLst>
          </p:cNvPr>
          <p:cNvSpPr txBox="1"/>
          <p:nvPr/>
        </p:nvSpPr>
        <p:spPr>
          <a:xfrm>
            <a:off x="779780" y="3944375"/>
            <a:ext cx="10632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have 2 potential ways of realising future predictions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Multi-output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Recursive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336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Realising Future 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39D7D-71C6-438C-9001-E8C6AA4C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1463845"/>
            <a:ext cx="9108440" cy="2188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62B69-9C4E-449E-AD98-D55A957B627A}"/>
              </a:ext>
            </a:extLst>
          </p:cNvPr>
          <p:cNvSpPr txBox="1"/>
          <p:nvPr/>
        </p:nvSpPr>
        <p:spPr>
          <a:xfrm>
            <a:off x="779780" y="3944375"/>
            <a:ext cx="10632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Multi-output regression is running, but not up-to-date with work that has been conducted over the last 2 weeks (we will merge these next week).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recursive model is close; in this presentation we have some additional mathematical justification for using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7109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Multi-Output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6CEE3-72A1-4991-BBF0-DF36D3F9E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3"/>
          <a:stretch/>
        </p:blipFill>
        <p:spPr>
          <a:xfrm>
            <a:off x="2139958" y="1183640"/>
            <a:ext cx="6736508" cy="466370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30F3BDA-CCFD-477F-BB27-03F6E505E3FD}"/>
              </a:ext>
            </a:extLst>
          </p:cNvPr>
          <p:cNvSpPr/>
          <p:nvPr/>
        </p:nvSpPr>
        <p:spPr>
          <a:xfrm>
            <a:off x="3114040" y="4993640"/>
            <a:ext cx="365760" cy="325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561C3-3F37-4CFB-B137-FB0FF8C34386}"/>
              </a:ext>
            </a:extLst>
          </p:cNvPr>
          <p:cNvSpPr txBox="1"/>
          <p:nvPr/>
        </p:nvSpPr>
        <p:spPr>
          <a:xfrm>
            <a:off x="504198" y="3244334"/>
            <a:ext cx="1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17BFBC-54A6-446B-BD3A-821C104E32A4}"/>
              </a:ext>
            </a:extLst>
          </p:cNvPr>
          <p:cNvCxnSpPr/>
          <p:nvPr/>
        </p:nvCxnSpPr>
        <p:spPr>
          <a:xfrm>
            <a:off x="1183640" y="3515491"/>
            <a:ext cx="1930400" cy="1478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06ACD9-16C9-4542-812F-7449A4A46356}"/>
              </a:ext>
            </a:extLst>
          </p:cNvPr>
          <p:cNvSpPr/>
          <p:nvPr/>
        </p:nvSpPr>
        <p:spPr>
          <a:xfrm>
            <a:off x="5405120" y="2956560"/>
            <a:ext cx="508000" cy="5589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2F2AB2-44A9-46EB-AFB9-363922E04204}"/>
              </a:ext>
            </a:extLst>
          </p:cNvPr>
          <p:cNvSpPr txBox="1"/>
          <p:nvPr/>
        </p:nvSpPr>
        <p:spPr>
          <a:xfrm>
            <a:off x="8876466" y="1547614"/>
            <a:ext cx="1635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Pre-processed fault density (note: from ISRA scanner at this point)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7639C-A69B-4A81-8761-4EB93D910A53}"/>
              </a:ext>
            </a:extLst>
          </p:cNvPr>
          <p:cNvCxnSpPr/>
          <p:nvPr/>
        </p:nvCxnSpPr>
        <p:spPr>
          <a:xfrm flipH="1">
            <a:off x="5958840" y="2407920"/>
            <a:ext cx="2748280" cy="741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1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the Recursive Model?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66576-E798-4381-8CC0-766361F10017}"/>
              </a:ext>
            </a:extLst>
          </p:cNvPr>
          <p:cNvSpPr txBox="1"/>
          <p:nvPr/>
        </p:nvSpPr>
        <p:spPr>
          <a:xfrm>
            <a:off x="779780" y="1730017"/>
            <a:ext cx="10632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Here we look at a simplified situation to see what assumptions the recursive model is based upon.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see that, fundamentally, we are assuming that we can use the earlier states of the furnace to predict later states of the furnace.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is perhaps closer than we thought to the approach that the Japanese team are using.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4722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the Recursive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195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Consider the simplified situation: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1955215"/>
              </a:xfrm>
              <a:prstGeom prst="rect">
                <a:avLst/>
              </a:prstGeom>
              <a:blipFill>
                <a:blip r:embed="rId2"/>
                <a:stretch>
                  <a:fillRect l="-917" t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72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the Recursive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3818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Consider the simplified situation: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We can make the first prediction with no problems: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3818096"/>
              </a:xfrm>
              <a:prstGeom prst="rect">
                <a:avLst/>
              </a:prstGeom>
              <a:blipFill>
                <a:blip r:embed="rId2"/>
                <a:stretch>
                  <a:fillRect l="-917" t="-1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3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the Recursive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4572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Consider the simplified situation: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We can make the first prediction with no problems: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But the second prediction involves an input we don’t have access to: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4572983"/>
              </a:xfrm>
              <a:prstGeom prst="rect">
                <a:avLst/>
              </a:prstGeom>
              <a:blipFill>
                <a:blip r:embed="rId2"/>
                <a:stretch>
                  <a:fillRect l="-917" t="-1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3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the Recursive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3818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Here we are instead proposing to make predictions according to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(where we note that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’s can be different from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400" dirty="0"/>
                  <a:t>’s). 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What justifies this choice?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3818096"/>
              </a:xfrm>
              <a:prstGeom prst="rect">
                <a:avLst/>
              </a:prstGeom>
              <a:blipFill>
                <a:blip r:embed="rId2"/>
                <a:stretch>
                  <a:fillRect l="-917" b="-27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09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Vary the time lags randomly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/>
              <p:nvPr/>
            </p:nvSpPr>
            <p:spPr>
              <a:xfrm>
                <a:off x="701040" y="1305341"/>
                <a:ext cx="10617200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Generate N samples of the time lags.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Each samples is drawn from a Gaussian distribution, </a:t>
                </a:r>
                <a:r>
                  <a:rPr lang="en-US" sz="2200" dirty="0" err="1"/>
                  <a:t>centred</a:t>
                </a:r>
                <a:r>
                  <a:rPr lang="en-US" sz="2200" dirty="0"/>
                  <a:t> on the estimated time lag provided by Pilkington and with standard deviation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200" dirty="0"/>
                  <a:t> (the same for all inputs)</a:t>
                </a:r>
                <a:r>
                  <a:rPr lang="en-GB" sz="22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200" dirty="0"/>
                  <a:t>: The average of the input's standard deviations.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Ensemble the inputs using the N different time lag samples.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 training dataset has been constructed using the data from 2020 to 2021 (11508 points)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Evaluate the standard LR model (at observed points) using the inputs at the N time lags and choosing the ones that give us the lowest MSE.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Number of inputs = 56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1305341"/>
                <a:ext cx="10617200" cy="4431983"/>
              </a:xfrm>
              <a:prstGeom prst="rect">
                <a:avLst/>
              </a:prstGeom>
              <a:blipFill>
                <a:blip r:embed="rId2"/>
                <a:stretch>
                  <a:fillRect l="-631" b="-1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53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the Recursive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160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We assume that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GB" sz="2400" dirty="0"/>
                  <a:t>can be predicted from the other inputs: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1602105"/>
              </a:xfrm>
              <a:prstGeom prst="rect">
                <a:avLst/>
              </a:prstGeo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59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the Recursive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2356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We assume that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GB" sz="2400" dirty="0"/>
                  <a:t>can be predicted from the other inputs: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2356992"/>
              </a:xfrm>
              <a:prstGeom prst="rect">
                <a:avLst/>
              </a:prstGeom>
              <a:blipFill>
                <a:blip r:embed="rId2"/>
                <a:stretch>
                  <a:fillRect l="-917" b="-23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07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the Recursive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348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We assume that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GB" sz="2400" dirty="0"/>
                  <a:t>can be predicted from the other inputs: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3481209"/>
              </a:xfrm>
              <a:prstGeom prst="rect">
                <a:avLst/>
              </a:prstGeo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2EE1A3-A4C3-410E-94C7-5D8C96F7E079}"/>
              </a:ext>
            </a:extLst>
          </p:cNvPr>
          <p:cNvCxnSpPr/>
          <p:nvPr/>
        </p:nvCxnSpPr>
        <p:spPr>
          <a:xfrm>
            <a:off x="5278120" y="3586480"/>
            <a:ext cx="147320" cy="314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55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the Recursive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4267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r>
                  <a:rPr lang="en-GB" sz="2400" dirty="0">
                    <a:solidFill>
                      <a:schemeClr val="tx1"/>
                    </a:solidFill>
                  </a:rPr>
                  <a:t>We assume that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can be predicted from the other inputs:</a:t>
                </a:r>
              </a:p>
              <a:p>
                <a:endParaRPr lang="en-GB" sz="2400" dirty="0"/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4267387"/>
              </a:xfrm>
              <a:prstGeom prst="rect">
                <a:avLst/>
              </a:prstGeo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703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the Recursive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5022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r>
                  <a:rPr lang="en-GB" sz="2400" dirty="0">
                    <a:solidFill>
                      <a:schemeClr val="tx1"/>
                    </a:solidFill>
                  </a:rPr>
                  <a:t>We assume that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can be predicted from the other inputs:</a:t>
                </a:r>
              </a:p>
              <a:p>
                <a:endParaRPr lang="en-GB" sz="2400" dirty="0"/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5022272"/>
              </a:xfrm>
              <a:prstGeom prst="rect">
                <a:avLst/>
              </a:prstGeo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7BCC204-A180-4CA7-A903-0A0E00AEA1AE}"/>
              </a:ext>
            </a:extLst>
          </p:cNvPr>
          <p:cNvSpPr txBox="1"/>
          <p:nvPr/>
        </p:nvSpPr>
        <p:spPr>
          <a:xfrm>
            <a:off x="9316720" y="5312656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Recursive 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30840F-4C6C-4E04-8CF3-5ACE607A00C8}"/>
              </a:ext>
            </a:extLst>
          </p:cNvPr>
          <p:cNvCxnSpPr/>
          <p:nvPr/>
        </p:nvCxnSpPr>
        <p:spPr>
          <a:xfrm flipH="1">
            <a:off x="7777480" y="5505696"/>
            <a:ext cx="1478280" cy="1353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20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the Recursive Model?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66576-E798-4381-8CC0-766361F10017}"/>
              </a:ext>
            </a:extLst>
          </p:cNvPr>
          <p:cNvSpPr txBox="1"/>
          <p:nvPr/>
        </p:nvSpPr>
        <p:spPr>
          <a:xfrm>
            <a:off x="828040" y="1216937"/>
            <a:ext cx="10632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Key assumptions is that we can predict tag data with small time lags from tag data with larger time lags.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If this is true, then why use the tags with smaller time lags at all?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can trust direct measurements of the tags with small time lags more than the values we predict from tags with large time lags.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Next step is to get the recursive model structure working on the test-example shown here; once this is working we will apply it ‘in anger’. </a:t>
            </a:r>
          </a:p>
        </p:txBody>
      </p:sp>
    </p:spTree>
    <p:extLst>
      <p:ext uri="{BB962C8B-B14F-4D97-AF65-F5344CB8AC3E}">
        <p14:creationId xmlns:p14="http://schemas.microsoft.com/office/powerpoint/2010/main" val="3882513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Final Note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9E9D5-FE6F-4BE7-8489-2B2E8DADD791}"/>
              </a:ext>
            </a:extLst>
          </p:cNvPr>
          <p:cNvSpPr txBox="1"/>
          <p:nvPr/>
        </p:nvSpPr>
        <p:spPr>
          <a:xfrm>
            <a:off x="878840" y="1615440"/>
            <a:ext cx="104343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1" dirty="0">
                <a:effectLst/>
                <a:ea typeface="Calibri" panose="020F0502020204030204" pitchFamily="34" charset="0"/>
              </a:rPr>
              <a:t>“ Effective AI has the potential to empower human decision-makers, providing them with information and insights they might otherwise have lacked, expanding and improving their available options.” </a:t>
            </a:r>
          </a:p>
          <a:p>
            <a:endParaRPr lang="en-GB" sz="2400" i="1" dirty="0">
              <a:ea typeface="Calibri" panose="020F0502020204030204" pitchFamily="34" charset="0"/>
            </a:endParaRPr>
          </a:p>
          <a:p>
            <a:r>
              <a:rPr lang="en-GB" sz="2400" i="1" dirty="0">
                <a:effectLst/>
                <a:ea typeface="Calibri" panose="020F0502020204030204" pitchFamily="34" charset="0"/>
              </a:rPr>
              <a:t>“Conversely, poorly designed or implemented AI can disempower, removing human agency from a process or masking the role of the software in decision-making.”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9405A4-0B0D-409D-AC58-2C7458B762FF}"/>
              </a:ext>
            </a:extLst>
          </p:cNvPr>
          <p:cNvSpPr txBox="1"/>
          <p:nvPr/>
        </p:nvSpPr>
        <p:spPr>
          <a:xfrm>
            <a:off x="2722880" y="5697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https://www.gchq.gov.uk/pdfs/news/artificial-intelligence.pdf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489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PETER L. GREEN, DIEGO ECHEVERRIA and SARINI JAYASINGHE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4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Vary the time lags randomly: After 500 simulations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522737-F798-4675-A1D1-F00D4B9EE325}"/>
              </a:ext>
            </a:extLst>
          </p:cNvPr>
          <p:cNvGraphicFramePr>
            <a:graphicFrameLocks noGrp="1"/>
          </p:cNvGraphicFramePr>
          <p:nvPr/>
        </p:nvGraphicFramePr>
        <p:xfrm>
          <a:off x="2794627" y="1409631"/>
          <a:ext cx="5997388" cy="4388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3388">
                  <a:extLst>
                    <a:ext uri="{9D8B030D-6E8A-4147-A177-3AD203B41FA5}">
                      <a16:colId xmlns:a16="http://schemas.microsoft.com/office/drawing/2014/main" val="42109393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5187151"/>
                    </a:ext>
                  </a:extLst>
                </a:gridCol>
              </a:tblGrid>
              <a:tr h="8567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500" u="none" strike="noStrike" dirty="0">
                          <a:effectLst/>
                        </a:rPr>
                        <a:t>Input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500" u="none" strike="noStrike" dirty="0">
                          <a:effectLst/>
                        </a:rPr>
                        <a:t>Time lags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/>
                </a:tc>
                <a:extLst>
                  <a:ext uri="{0D108BD9-81ED-4DB2-BD59-A6C34878D82A}">
                    <a16:rowId xmlns:a16="http://schemas.microsoft.com/office/drawing/2014/main" val="2910780815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6539 Bath Pressure (PV)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380483054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10425 Calculated Cullet Ratio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73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986975466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1950 Canal Temp. Control  Pyrometer (2)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7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940001252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10279 Canal Temp. Control (PV)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7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609938069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11282 Chimney Draught Pressure - After </a:t>
                      </a:r>
                      <a:r>
                        <a:rPr lang="en-US" sz="1500" u="none" strike="noStrike" dirty="0" err="1">
                          <a:effectLst/>
                        </a:rPr>
                        <a:t>Ecomomiser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8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420838111"/>
                  </a:ext>
                </a:extLst>
              </a:tr>
              <a:tr h="168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2922 Closed Bottom Temperature - Downstream Working End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12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381409021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2913 Closed Bottom Temperature - Port 1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66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555137111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2918 Closed Bottom Temperature - Port 6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62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321935467"/>
                  </a:ext>
                </a:extLst>
              </a:tr>
              <a:tr h="168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2921 Closed Bottom Temperature - Upstream Working End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73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384678884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1650 Combustion Air Temperature Measurement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35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984366408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5134 EEDS Average Gross Width Measurement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217964295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11213 Essential Services Board Cat 'B' Supply - MV53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5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666927904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30208 Feeder Speed Measurement Left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69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611044885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5288 Front Wall Cooling Air Flow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160702773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11201 Furnace &amp; Services Pack Sub S8 L.H. Section - HV13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884069848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11174 Furnace Bottom Temperature 18m D/S of B8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70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18862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4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Vary the time lags randomly: After 500 simulation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209C53-FF02-4122-B94F-6E34DB0A3612}"/>
              </a:ext>
            </a:extLst>
          </p:cNvPr>
          <p:cNvGraphicFramePr>
            <a:graphicFrameLocks noGrp="1"/>
          </p:cNvGraphicFramePr>
          <p:nvPr/>
        </p:nvGraphicFramePr>
        <p:xfrm>
          <a:off x="264808" y="1116680"/>
          <a:ext cx="5602941" cy="462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9176">
                  <a:extLst>
                    <a:ext uri="{9D8B030D-6E8A-4147-A177-3AD203B41FA5}">
                      <a16:colId xmlns:a16="http://schemas.microsoft.com/office/drawing/2014/main" val="1149797293"/>
                    </a:ext>
                  </a:extLst>
                </a:gridCol>
                <a:gridCol w="313765">
                  <a:extLst>
                    <a:ext uri="{9D8B030D-6E8A-4147-A177-3AD203B41FA5}">
                      <a16:colId xmlns:a16="http://schemas.microsoft.com/office/drawing/2014/main" val="3135217783"/>
                    </a:ext>
                  </a:extLst>
                </a:gridCol>
              </a:tblGrid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10091 Furnace Load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727012644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15119 Furnace Pressure (PV)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587778337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9393 Glass Level Control (OP)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011183684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321 Glass Level Control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911116231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7474 Lehr Drive Line Shaft Speed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694913478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6463 Main Gas Pressure (PV)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39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074003029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11211 MV51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616060173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7546 Open Crown Temperature - Port 1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72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137436627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7746 Open Crown Temperature - Port 2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71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651114975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7673 Open Crown Temperature - Port 5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69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234412297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7483 Open Crown Temperature - Port 6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53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329760910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10271 Open Crown Temperature - Upstream Refiner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40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708924604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7520 Open Crown Temperature - Upstream Working End (PV)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205299590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7443 Outside Ambient Temperature Measurement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52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23699306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7999 Outside Windspeed Anemometer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945901655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11105 Port 1 Combustion Air Flow LHS (OP)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72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112208121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11108 Port 1 Combustion Air Flow RHS (OP)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67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4044354656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11111 Port 2 - 3 Combustion Air Flow LHS (OP)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73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617140320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11114 Port 2 - 3 Combustion Air Flow RHS (OP)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71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634185352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9400 Port 2 Gas Flow (SP)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71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4483414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3C8A75-B9A2-49B0-A7DA-5A034E15682A}"/>
              </a:ext>
            </a:extLst>
          </p:cNvPr>
          <p:cNvGraphicFramePr>
            <a:graphicFrameLocks noGrp="1"/>
          </p:cNvGraphicFramePr>
          <p:nvPr/>
        </p:nvGraphicFramePr>
        <p:xfrm>
          <a:off x="6324251" y="1116680"/>
          <a:ext cx="5602941" cy="462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9176">
                  <a:extLst>
                    <a:ext uri="{9D8B030D-6E8A-4147-A177-3AD203B41FA5}">
                      <a16:colId xmlns:a16="http://schemas.microsoft.com/office/drawing/2014/main" val="896980293"/>
                    </a:ext>
                  </a:extLst>
                </a:gridCol>
                <a:gridCol w="313765">
                  <a:extLst>
                    <a:ext uri="{9D8B030D-6E8A-4147-A177-3AD203B41FA5}">
                      <a16:colId xmlns:a16="http://schemas.microsoft.com/office/drawing/2014/main" val="509928250"/>
                    </a:ext>
                  </a:extLst>
                </a:gridCol>
              </a:tblGrid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100021 Regenerator Base Temperature Port 1 (combined)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112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782574175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100022 Regenerator Base Temperature Port 2 (combined)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107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493533004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100023 Regenerator Base Temperature Port 3 (combined)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110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464081404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100024 Regenerator Base Temperature Port 4 (combined)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109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035030433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100025 Regenerator Base Temperature Port 5 (combined)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106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800119514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100026 Regenerator Base Temperature Port 6 (combined)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110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931173308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100027 Regenerator Base Temperature Port 7 (combined)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115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181930900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11146 Regenerator Base Temperature Port 8 LHS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109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333704265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100012 Regenerator Crown Temperature Port 2 (combined)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93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680723288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15070 Regenerator Crown Temperature Port 6 RHS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89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196116940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100018 Regenerator Crown Temperature Port 8 (combined)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90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902530200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11221 Services Building MCC1 - MV67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2388617454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11217 Services Building MCC9 Cat 'B' Supply - MV60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125008884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8344 Total CCCW Flow Measurement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4063736116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136 Total Combustion Air Flow Measurement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38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026847786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135 Total Firm Gas Flow Measurement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32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3828561050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9282 Tweel Position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4270263310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30060 U/S Flowing End Air Flow Measurement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939930817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11301 UK5 Total Load (Power)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646265282"/>
                  </a:ext>
                </a:extLst>
              </a:tr>
              <a:tr h="8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11384 </a:t>
                      </a:r>
                      <a:r>
                        <a:rPr lang="en-US" sz="1500" u="none" strike="noStrike" dirty="0" err="1">
                          <a:effectLst/>
                        </a:rPr>
                        <a:t>Wobbe</a:t>
                      </a:r>
                      <a:r>
                        <a:rPr lang="en-US" sz="1500" u="none" strike="noStrike" dirty="0">
                          <a:effectLst/>
                        </a:rPr>
                        <a:t> Index (Incoming Gas)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36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32" marR="2632" marT="2632" marB="0" anchor="b"/>
                </a:tc>
                <a:extLst>
                  <a:ext uri="{0D108BD9-81ED-4DB2-BD59-A6C34878D82A}">
                    <a16:rowId xmlns:a16="http://schemas.microsoft.com/office/drawing/2014/main" val="13299137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30FA06-D8FF-4807-9598-A930E7DEB38F}"/>
              </a:ext>
            </a:extLst>
          </p:cNvPr>
          <p:cNvSpPr txBox="1"/>
          <p:nvPr/>
        </p:nvSpPr>
        <p:spPr>
          <a:xfrm flipH="1">
            <a:off x="2507530" y="5797485"/>
            <a:ext cx="770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Max time lag: 100027 Regenerator base temperature Port 7 = 38 hours</a:t>
            </a:r>
          </a:p>
        </p:txBody>
      </p:sp>
    </p:spTree>
    <p:extLst>
      <p:ext uri="{BB962C8B-B14F-4D97-AF65-F5344CB8AC3E}">
        <p14:creationId xmlns:p14="http://schemas.microsoft.com/office/powerpoint/2010/main" val="128211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Vary the time lags randomly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030168BB-41A7-4176-A680-E6942B078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8" t="11635" r="9458" b="6020"/>
          <a:stretch/>
        </p:blipFill>
        <p:spPr>
          <a:xfrm>
            <a:off x="1161068" y="1216058"/>
            <a:ext cx="9869864" cy="48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Vary the time lags randomly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030168BB-41A7-4176-A680-E6942B078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8" t="11635" r="9458" b="6020"/>
          <a:stretch/>
        </p:blipFill>
        <p:spPr>
          <a:xfrm>
            <a:off x="1161068" y="1216058"/>
            <a:ext cx="9869864" cy="4826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CD096-7484-461B-8911-9046A6751467}"/>
              </a:ext>
            </a:extLst>
          </p:cNvPr>
          <p:cNvSpPr txBox="1"/>
          <p:nvPr/>
        </p:nvSpPr>
        <p:spPr>
          <a:xfrm>
            <a:off x="7560296" y="815418"/>
            <a:ext cx="15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MSE = 0.1182</a:t>
            </a:r>
          </a:p>
        </p:txBody>
      </p:sp>
    </p:spTree>
    <p:extLst>
      <p:ext uri="{BB962C8B-B14F-4D97-AF65-F5344CB8AC3E}">
        <p14:creationId xmlns:p14="http://schemas.microsoft.com/office/powerpoint/2010/main" val="271001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B9E783-0CAF-45CB-9370-C454762D6C32}"/>
                  </a:ext>
                </a:extLst>
              </p:cNvPr>
              <p:cNvSpPr txBox="1"/>
              <p:nvPr/>
            </p:nvSpPr>
            <p:spPr>
              <a:xfrm>
                <a:off x="1377323" y="407999"/>
                <a:ext cx="883199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200" b="1" dirty="0">
                    <a:solidFill>
                      <a:srgbClr val="A07111"/>
                    </a:solidFill>
                  </a:rPr>
                  <a:t>Relevant inputs: abs(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solidFill>
                          <a:srgbClr val="A0711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GB" sz="3200" b="1" dirty="0">
                    <a:solidFill>
                      <a:srgbClr val="A07111"/>
                    </a:solidFill>
                    <a:latin typeface="+mn-lt"/>
                  </a:rPr>
                  <a:t>) &gt; 0.1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B9E783-0CAF-45CB-9370-C454762D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23" y="407999"/>
                <a:ext cx="8831997" cy="584775"/>
              </a:xfrm>
              <a:prstGeom prst="rect">
                <a:avLst/>
              </a:prstGeom>
              <a:blipFill>
                <a:blip r:embed="rId2"/>
                <a:stretch>
                  <a:fillRect l="-1794"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FD54DCE-5A3F-42C6-8ED2-4326B00E70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11635" r="9345" b="7813"/>
          <a:stretch/>
        </p:blipFill>
        <p:spPr>
          <a:xfrm>
            <a:off x="923279" y="1405459"/>
            <a:ext cx="4731797" cy="4047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77AE77-DD9B-4D95-A337-18ABA364B1D5}"/>
              </a:ext>
            </a:extLst>
          </p:cNvPr>
          <p:cNvSpPr txBox="1"/>
          <p:nvPr/>
        </p:nvSpPr>
        <p:spPr>
          <a:xfrm>
            <a:off x="6437053" y="956313"/>
            <a:ext cx="60945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6539 Bath Pressure (PV)</a:t>
            </a:r>
          </a:p>
          <a:p>
            <a:r>
              <a:rPr lang="en-GB" sz="1600" dirty="0"/>
              <a:t>10425 Calculated Cullet Ratio</a:t>
            </a:r>
          </a:p>
          <a:p>
            <a:r>
              <a:rPr lang="en-GB" sz="1600" dirty="0"/>
              <a:t>1950 Canal Temp. Control  Pyrometer (2)</a:t>
            </a:r>
          </a:p>
          <a:p>
            <a:r>
              <a:rPr lang="en-GB" sz="1600" dirty="0"/>
              <a:t>10279 Canal Temp. Control (PV)</a:t>
            </a:r>
          </a:p>
          <a:p>
            <a:r>
              <a:rPr lang="en-GB" sz="1600" dirty="0"/>
              <a:t>2918 Closed Bottom Temperature - Port 6 (PV)</a:t>
            </a:r>
          </a:p>
          <a:p>
            <a:r>
              <a:rPr lang="en-GB" sz="1600" dirty="0"/>
              <a:t>2921 Closed Bottom Temperature - Upstream Working End (PV)</a:t>
            </a:r>
          </a:p>
          <a:p>
            <a:r>
              <a:rPr lang="en-GB" sz="1600" dirty="0"/>
              <a:t>11213 Essential Services Board Cat 'B' Supply - MV53</a:t>
            </a:r>
          </a:p>
          <a:p>
            <a:r>
              <a:rPr lang="en-GB" sz="1600" dirty="0"/>
              <a:t>11201 Furnace &amp; Services Pack Sub S8 L.H. Section - HV13</a:t>
            </a:r>
          </a:p>
          <a:p>
            <a:r>
              <a:rPr lang="en-GB" sz="1600" dirty="0"/>
              <a:t>10091 Furnace Load</a:t>
            </a:r>
          </a:p>
          <a:p>
            <a:r>
              <a:rPr lang="en-GB" sz="1600" dirty="0"/>
              <a:t>321 Glass Level Control (PV)</a:t>
            </a:r>
          </a:p>
          <a:p>
            <a:r>
              <a:rPr lang="en-GB" sz="1600" dirty="0"/>
              <a:t>7474 Lehr Drive Line Shaft Speed</a:t>
            </a:r>
          </a:p>
          <a:p>
            <a:r>
              <a:rPr lang="en-GB" sz="1600" dirty="0"/>
              <a:t>10271 Open Crown Temperature - Upstream Refiner (PV)</a:t>
            </a:r>
          </a:p>
          <a:p>
            <a:r>
              <a:rPr lang="en-GB" sz="1600" dirty="0"/>
              <a:t>7443 Outside Ambient Temperature Measurement</a:t>
            </a:r>
          </a:p>
          <a:p>
            <a:r>
              <a:rPr lang="en-GB" sz="1600" dirty="0"/>
              <a:t>11108 Port 1 Combustion Air Flow RHS (OP)</a:t>
            </a:r>
          </a:p>
          <a:p>
            <a:r>
              <a:rPr lang="en-GB" sz="1600" dirty="0"/>
              <a:t>11114 Port 2 - 3 Combustion Air Flow RHS (OP)</a:t>
            </a:r>
          </a:p>
          <a:p>
            <a:r>
              <a:rPr lang="en-GB" sz="1600" dirty="0"/>
              <a:t>9400 Port 2 Gas Flow (SP)</a:t>
            </a:r>
          </a:p>
          <a:p>
            <a:r>
              <a:rPr lang="en-GB" sz="1600" dirty="0"/>
              <a:t>136 Total Combustion Air Flow Measurement</a:t>
            </a:r>
          </a:p>
          <a:p>
            <a:r>
              <a:rPr lang="en-GB" sz="1600" dirty="0"/>
              <a:t>9282 Tweel Position</a:t>
            </a:r>
          </a:p>
          <a:p>
            <a:r>
              <a:rPr lang="en-GB" sz="1600" dirty="0"/>
              <a:t>11301 UK5 Total Load (Power)</a:t>
            </a:r>
          </a:p>
        </p:txBody>
      </p:sp>
    </p:spTree>
    <p:extLst>
      <p:ext uri="{BB962C8B-B14F-4D97-AF65-F5344CB8AC3E}">
        <p14:creationId xmlns:p14="http://schemas.microsoft.com/office/powerpoint/2010/main" val="272184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Vary the time lags randomly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CD096-7484-461B-8911-9046A6751467}"/>
              </a:ext>
            </a:extLst>
          </p:cNvPr>
          <p:cNvSpPr txBox="1"/>
          <p:nvPr/>
        </p:nvSpPr>
        <p:spPr>
          <a:xfrm>
            <a:off x="7560296" y="815418"/>
            <a:ext cx="15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MSE = 0.1182</a:t>
            </a:r>
          </a:p>
        </p:txBody>
      </p:sp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88D4244-7514-4CFA-B915-566576B2C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" t="11635" r="9636" b="5436"/>
          <a:stretch/>
        </p:blipFill>
        <p:spPr>
          <a:xfrm>
            <a:off x="1074198" y="1260629"/>
            <a:ext cx="9942990" cy="49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0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  <a:latin typeface="+mn-lt"/>
              </a:rPr>
              <a:t>MSE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1C51-2FAC-49F7-BF52-C404C7943A41}"/>
              </a:ext>
            </a:extLst>
          </p:cNvPr>
          <p:cNvSpPr txBox="1"/>
          <p:nvPr/>
        </p:nvSpPr>
        <p:spPr>
          <a:xfrm>
            <a:off x="701040" y="1305341"/>
            <a:ext cx="1061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 significant change in the MSE comparing with the time lags determined by the team.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0827C2-372B-4F37-982C-FF758B29672C}"/>
              </a:ext>
            </a:extLst>
          </p:cNvPr>
          <p:cNvGraphicFramePr>
            <a:graphicFrameLocks noGrp="1"/>
          </p:cNvGraphicFramePr>
          <p:nvPr/>
        </p:nvGraphicFramePr>
        <p:xfrm>
          <a:off x="3238081" y="2947383"/>
          <a:ext cx="524253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10">
                  <a:extLst>
                    <a:ext uri="{9D8B030D-6E8A-4147-A177-3AD203B41FA5}">
                      <a16:colId xmlns:a16="http://schemas.microsoft.com/office/drawing/2014/main" val="78211773"/>
                    </a:ext>
                  </a:extLst>
                </a:gridCol>
                <a:gridCol w="1747510">
                  <a:extLst>
                    <a:ext uri="{9D8B030D-6E8A-4147-A177-3AD203B41FA5}">
                      <a16:colId xmlns:a16="http://schemas.microsoft.com/office/drawing/2014/main" val="1022918397"/>
                    </a:ext>
                  </a:extLst>
                </a:gridCol>
                <a:gridCol w="1747510">
                  <a:extLst>
                    <a:ext uri="{9D8B030D-6E8A-4147-A177-3AD203B41FA5}">
                      <a16:colId xmlns:a16="http://schemas.microsoft.com/office/drawing/2014/main" val="147598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Pilkington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Randomly estimated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026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074D6E-0C6E-42D0-93D4-F81C35B1A02E}"/>
              </a:ext>
            </a:extLst>
          </p:cNvPr>
          <p:cNvSpPr txBox="1"/>
          <p:nvPr/>
        </p:nvSpPr>
        <p:spPr>
          <a:xfrm>
            <a:off x="701040" y="4628010"/>
            <a:ext cx="1061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Even when varying the time lags and the regularisation parameter, the standard LR model seems to capture a very general trend of the faults density.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Low-frequency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327407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1926</Words>
  <Application>Microsoft Office PowerPoint</Application>
  <PresentationFormat>Widescreen</PresentationFormat>
  <Paragraphs>340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1_Office Theme</vt:lpstr>
      <vt:lpstr>NSG Pilkington – University of Liverpool Machine Learning Project:  03/03/2021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Diego Echeverria</cp:lastModifiedBy>
  <cp:revision>554</cp:revision>
  <dcterms:created xsi:type="dcterms:W3CDTF">2020-12-01T17:36:12Z</dcterms:created>
  <dcterms:modified xsi:type="dcterms:W3CDTF">2021-03-03T13:53:21Z</dcterms:modified>
</cp:coreProperties>
</file>